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6" r:id="rId2"/>
    <p:sldId id="301" r:id="rId3"/>
    <p:sldId id="305" r:id="rId4"/>
    <p:sldId id="310" r:id="rId5"/>
    <p:sldId id="312" r:id="rId6"/>
    <p:sldId id="311" r:id="rId7"/>
    <p:sldId id="313" r:id="rId8"/>
    <p:sldId id="314" r:id="rId9"/>
    <p:sldId id="317" r:id="rId10"/>
    <p:sldId id="315" r:id="rId11"/>
    <p:sldId id="316" r:id="rId12"/>
    <p:sldId id="318" r:id="rId13"/>
    <p:sldId id="319" r:id="rId14"/>
    <p:sldId id="304" r:id="rId15"/>
    <p:sldId id="306" r:id="rId16"/>
    <p:sldId id="302" r:id="rId17"/>
    <p:sldId id="299" r:id="rId18"/>
    <p:sldId id="320" r:id="rId19"/>
    <p:sldId id="307" r:id="rId20"/>
    <p:sldId id="289"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B4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878" autoAdjust="0"/>
  </p:normalViewPr>
  <p:slideViewPr>
    <p:cSldViewPr snapToObjects="1">
      <p:cViewPr>
        <p:scale>
          <a:sx n="80" d="100"/>
          <a:sy n="80" d="100"/>
        </p:scale>
        <p:origin x="-216" y="156"/>
      </p:cViewPr>
      <p:guideLst>
        <p:guide orient="horz" pos="2160"/>
        <p:guide pos="2880"/>
      </p:guideLst>
    </p:cSldViewPr>
  </p:slideViewPr>
  <p:notesTextViewPr>
    <p:cViewPr>
      <p:scale>
        <a:sx n="200" d="100"/>
        <a:sy n="2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79ADC8-5EB0-4EC5-B108-952BF77D3D2A}" type="doc">
      <dgm:prSet loTypeId="urn:microsoft.com/office/officeart/2005/8/layout/hierarchy3" loCatId="list" qsTypeId="urn:microsoft.com/office/officeart/2005/8/quickstyle/3d9" qsCatId="3D" csTypeId="urn:microsoft.com/office/officeart/2005/8/colors/colorful5" csCatId="colorful" phldr="1"/>
      <dgm:spPr/>
      <dgm:t>
        <a:bodyPr/>
        <a:lstStyle/>
        <a:p>
          <a:endParaRPr lang="hr-HR"/>
        </a:p>
      </dgm:t>
    </dgm:pt>
    <dgm:pt modelId="{C8D3A959-7B00-4263-9CE5-FA98AF5B00FF}">
      <dgm:prSet phldrT="[Tekst]"/>
      <dgm:spPr/>
      <dgm:t>
        <a:bodyPr/>
        <a:lstStyle/>
        <a:p>
          <a:r>
            <a:rPr lang="hr-HR" b="1" dirty="0" smtClean="0"/>
            <a:t>Staklenički plinovi</a:t>
          </a:r>
          <a:endParaRPr lang="hr-HR" b="1" dirty="0"/>
        </a:p>
      </dgm:t>
    </dgm:pt>
    <dgm:pt modelId="{FB710DA8-D2D7-449E-A426-77D6A8A45FE6}" type="parTrans" cxnId="{5C9659CD-242D-4CD7-81D1-0EC4F3364C2C}">
      <dgm:prSet/>
      <dgm:spPr/>
      <dgm:t>
        <a:bodyPr/>
        <a:lstStyle/>
        <a:p>
          <a:endParaRPr lang="hr-HR"/>
        </a:p>
      </dgm:t>
    </dgm:pt>
    <dgm:pt modelId="{762041D0-91B5-4EEB-BAE4-ED05F9EC57E4}" type="sibTrans" cxnId="{5C9659CD-242D-4CD7-81D1-0EC4F3364C2C}">
      <dgm:prSet/>
      <dgm:spPr/>
      <dgm:t>
        <a:bodyPr/>
        <a:lstStyle/>
        <a:p>
          <a:endParaRPr lang="hr-HR"/>
        </a:p>
      </dgm:t>
    </dgm:pt>
    <dgm:pt modelId="{4EB9DEEC-64A6-4FF6-A71D-E61555A65EB7}">
      <dgm:prSet phldrT="[Tekst]"/>
      <dgm:spPr/>
      <dgm:t>
        <a:bodyPr/>
        <a:lstStyle/>
        <a:p>
          <a:r>
            <a:rPr lang="hr-HR" b="1" i="0" dirty="0" smtClean="0"/>
            <a:t>- 20 %</a:t>
          </a:r>
          <a:endParaRPr lang="hr-HR" b="1" i="0" dirty="0"/>
        </a:p>
      </dgm:t>
    </dgm:pt>
    <dgm:pt modelId="{1E7B57A6-94DE-4711-B936-CA742FDF674B}" type="parTrans" cxnId="{621878CE-7A22-4ED4-9ABF-23FD8ECE0E10}">
      <dgm:prSet/>
      <dgm:spPr/>
      <dgm:t>
        <a:bodyPr/>
        <a:lstStyle/>
        <a:p>
          <a:endParaRPr lang="hr-HR"/>
        </a:p>
      </dgm:t>
    </dgm:pt>
    <dgm:pt modelId="{0B401111-9305-490F-8236-C493AC134789}" type="sibTrans" cxnId="{621878CE-7A22-4ED4-9ABF-23FD8ECE0E10}">
      <dgm:prSet/>
      <dgm:spPr/>
      <dgm:t>
        <a:bodyPr/>
        <a:lstStyle/>
        <a:p>
          <a:endParaRPr lang="hr-HR"/>
        </a:p>
      </dgm:t>
    </dgm:pt>
    <dgm:pt modelId="{7DE3ED78-9A02-46F5-BF38-4DCE81B18DE3}">
      <dgm:prSet phldrT="[Tekst]"/>
      <dgm:spPr/>
      <dgm:t>
        <a:bodyPr/>
        <a:lstStyle/>
        <a:p>
          <a:r>
            <a:rPr lang="hr-HR" b="1" dirty="0" smtClean="0"/>
            <a:t>- 40 %</a:t>
          </a:r>
          <a:endParaRPr lang="hr-HR" b="1" dirty="0"/>
        </a:p>
      </dgm:t>
    </dgm:pt>
    <dgm:pt modelId="{C2800A07-4D8F-4312-8F8B-7B8B33517BB6}" type="parTrans" cxnId="{A3806944-308B-442A-9195-4718E6073AB1}">
      <dgm:prSet/>
      <dgm:spPr/>
      <dgm:t>
        <a:bodyPr/>
        <a:lstStyle/>
        <a:p>
          <a:endParaRPr lang="hr-HR"/>
        </a:p>
      </dgm:t>
    </dgm:pt>
    <dgm:pt modelId="{5B56E044-172C-4236-A1B8-4C99BEE4486B}" type="sibTrans" cxnId="{A3806944-308B-442A-9195-4718E6073AB1}">
      <dgm:prSet/>
      <dgm:spPr/>
      <dgm:t>
        <a:bodyPr/>
        <a:lstStyle/>
        <a:p>
          <a:endParaRPr lang="hr-HR"/>
        </a:p>
      </dgm:t>
    </dgm:pt>
    <dgm:pt modelId="{73F0A228-71D1-42DC-8F35-285F43924B6B}">
      <dgm:prSet phldrT="[Tekst]"/>
      <dgm:spPr/>
      <dgm:t>
        <a:bodyPr/>
        <a:lstStyle/>
        <a:p>
          <a:r>
            <a:rPr lang="hr-HR" b="1" dirty="0" smtClean="0"/>
            <a:t>Obnovljivi izvori</a:t>
          </a:r>
          <a:endParaRPr lang="hr-HR" b="1" dirty="0"/>
        </a:p>
      </dgm:t>
    </dgm:pt>
    <dgm:pt modelId="{A4D894D6-CBBB-4311-8C55-8AE6AD7D7DE3}" type="parTrans" cxnId="{D421018C-8682-4CC9-83FC-3567988D8675}">
      <dgm:prSet/>
      <dgm:spPr/>
      <dgm:t>
        <a:bodyPr/>
        <a:lstStyle/>
        <a:p>
          <a:endParaRPr lang="hr-HR"/>
        </a:p>
      </dgm:t>
    </dgm:pt>
    <dgm:pt modelId="{05EB9D48-87A2-4FDA-B0C0-A4D0A4EADD95}" type="sibTrans" cxnId="{D421018C-8682-4CC9-83FC-3567988D8675}">
      <dgm:prSet/>
      <dgm:spPr/>
      <dgm:t>
        <a:bodyPr/>
        <a:lstStyle/>
        <a:p>
          <a:endParaRPr lang="hr-HR"/>
        </a:p>
      </dgm:t>
    </dgm:pt>
    <dgm:pt modelId="{14D7D537-3BC6-40FE-8E6B-4688E3DEC5BE}">
      <dgm:prSet phldrT="[Tekst]"/>
      <dgm:spPr/>
      <dgm:t>
        <a:bodyPr/>
        <a:lstStyle/>
        <a:p>
          <a:r>
            <a:rPr lang="hr-HR" b="1" dirty="0" smtClean="0"/>
            <a:t>20 %</a:t>
          </a:r>
          <a:endParaRPr lang="hr-HR" b="1" dirty="0"/>
        </a:p>
      </dgm:t>
    </dgm:pt>
    <dgm:pt modelId="{DB5CF23F-EDC6-41D4-AFE5-29DE6495A8CB}" type="parTrans" cxnId="{75F424CC-5B21-4C88-9725-E0F2330E3847}">
      <dgm:prSet/>
      <dgm:spPr/>
      <dgm:t>
        <a:bodyPr/>
        <a:lstStyle/>
        <a:p>
          <a:endParaRPr lang="hr-HR"/>
        </a:p>
      </dgm:t>
    </dgm:pt>
    <dgm:pt modelId="{F1BE0204-9A39-426D-A26A-3328953CDE88}" type="sibTrans" cxnId="{75F424CC-5B21-4C88-9725-E0F2330E3847}">
      <dgm:prSet/>
      <dgm:spPr/>
      <dgm:t>
        <a:bodyPr/>
        <a:lstStyle/>
        <a:p>
          <a:endParaRPr lang="hr-HR"/>
        </a:p>
      </dgm:t>
    </dgm:pt>
    <dgm:pt modelId="{210AC9A6-A49C-4692-8676-3D8935B9A036}">
      <dgm:prSet phldrT="[Tekst]"/>
      <dgm:spPr/>
      <dgm:t>
        <a:bodyPr/>
        <a:lstStyle/>
        <a:p>
          <a:r>
            <a:rPr lang="hr-HR" b="1" dirty="0" smtClean="0"/>
            <a:t>27 %</a:t>
          </a:r>
          <a:endParaRPr lang="hr-HR" b="1" dirty="0"/>
        </a:p>
      </dgm:t>
    </dgm:pt>
    <dgm:pt modelId="{B36078F7-FBCB-42A0-8C62-308B7C4C610E}" type="parTrans" cxnId="{3305CA98-D389-4CA7-850A-1096CED86114}">
      <dgm:prSet/>
      <dgm:spPr/>
      <dgm:t>
        <a:bodyPr/>
        <a:lstStyle/>
        <a:p>
          <a:endParaRPr lang="hr-HR"/>
        </a:p>
      </dgm:t>
    </dgm:pt>
    <dgm:pt modelId="{0EA4CB01-944D-40EA-8420-58F4A1B4562F}" type="sibTrans" cxnId="{3305CA98-D389-4CA7-850A-1096CED86114}">
      <dgm:prSet/>
      <dgm:spPr/>
      <dgm:t>
        <a:bodyPr/>
        <a:lstStyle/>
        <a:p>
          <a:endParaRPr lang="hr-HR"/>
        </a:p>
      </dgm:t>
    </dgm:pt>
    <dgm:pt modelId="{7230253E-77E3-4D82-A72A-6633F8587F13}">
      <dgm:prSet phldrT="[Tekst]"/>
      <dgm:spPr/>
      <dgm:t>
        <a:bodyPr/>
        <a:lstStyle/>
        <a:p>
          <a:r>
            <a:rPr lang="hr-HR" b="1" dirty="0" smtClean="0"/>
            <a:t>Energetska učinkovitost</a:t>
          </a:r>
          <a:endParaRPr lang="hr-HR" b="1" dirty="0"/>
        </a:p>
      </dgm:t>
    </dgm:pt>
    <dgm:pt modelId="{61C332B1-C1D6-4FE4-B66D-834EF6F70B77}" type="parTrans" cxnId="{93E3AF7B-6CA9-454D-9115-EDC06B127BC0}">
      <dgm:prSet/>
      <dgm:spPr/>
      <dgm:t>
        <a:bodyPr/>
        <a:lstStyle/>
        <a:p>
          <a:endParaRPr lang="hr-HR"/>
        </a:p>
      </dgm:t>
    </dgm:pt>
    <dgm:pt modelId="{FA7BB8EF-9654-4D06-9ABA-5DD36CF23CFA}" type="sibTrans" cxnId="{93E3AF7B-6CA9-454D-9115-EDC06B127BC0}">
      <dgm:prSet/>
      <dgm:spPr/>
      <dgm:t>
        <a:bodyPr/>
        <a:lstStyle/>
        <a:p>
          <a:endParaRPr lang="hr-HR"/>
        </a:p>
      </dgm:t>
    </dgm:pt>
    <dgm:pt modelId="{B97F8A29-43E9-4A9C-8EAC-7E6A733BFF2C}">
      <dgm:prSet phldrT="[Tekst]"/>
      <dgm:spPr/>
      <dgm:t>
        <a:bodyPr/>
        <a:lstStyle/>
        <a:p>
          <a:r>
            <a:rPr lang="hr-HR" b="1" dirty="0" smtClean="0"/>
            <a:t>20 %</a:t>
          </a:r>
          <a:endParaRPr lang="hr-HR" b="1" dirty="0"/>
        </a:p>
      </dgm:t>
    </dgm:pt>
    <dgm:pt modelId="{132CF228-EFF8-4EA6-AACC-E4F413C7AB66}" type="parTrans" cxnId="{EC0BDB21-0957-48A1-A3BF-5BDBEEBF58D8}">
      <dgm:prSet/>
      <dgm:spPr/>
      <dgm:t>
        <a:bodyPr/>
        <a:lstStyle/>
        <a:p>
          <a:endParaRPr lang="hr-HR"/>
        </a:p>
      </dgm:t>
    </dgm:pt>
    <dgm:pt modelId="{78C293A2-CD77-41E4-9BBC-954781921C22}" type="sibTrans" cxnId="{EC0BDB21-0957-48A1-A3BF-5BDBEEBF58D8}">
      <dgm:prSet/>
      <dgm:spPr/>
      <dgm:t>
        <a:bodyPr/>
        <a:lstStyle/>
        <a:p>
          <a:endParaRPr lang="hr-HR"/>
        </a:p>
      </dgm:t>
    </dgm:pt>
    <dgm:pt modelId="{17020552-3C15-4E0A-9C9E-5A3FDCCB8FBC}">
      <dgm:prSet phldrT="[Tekst]"/>
      <dgm:spPr/>
      <dgm:t>
        <a:bodyPr/>
        <a:lstStyle/>
        <a:p>
          <a:r>
            <a:rPr lang="hr-HR" b="1" dirty="0" smtClean="0"/>
            <a:t>27 %</a:t>
          </a:r>
          <a:endParaRPr lang="hr-HR" b="1" dirty="0"/>
        </a:p>
      </dgm:t>
    </dgm:pt>
    <dgm:pt modelId="{5F3F9506-EE19-4F22-AAF5-574EEDB3F9FB}" type="parTrans" cxnId="{74CFB335-6396-4CD4-923F-03CE1460F392}">
      <dgm:prSet/>
      <dgm:spPr/>
      <dgm:t>
        <a:bodyPr/>
        <a:lstStyle/>
        <a:p>
          <a:endParaRPr lang="hr-HR"/>
        </a:p>
      </dgm:t>
    </dgm:pt>
    <dgm:pt modelId="{70A99A8F-40D0-45AF-9D13-41C4FACFBC02}" type="sibTrans" cxnId="{74CFB335-6396-4CD4-923F-03CE1460F392}">
      <dgm:prSet/>
      <dgm:spPr/>
      <dgm:t>
        <a:bodyPr/>
        <a:lstStyle/>
        <a:p>
          <a:endParaRPr lang="hr-HR"/>
        </a:p>
      </dgm:t>
    </dgm:pt>
    <dgm:pt modelId="{7E732987-ACC1-4D4C-8EA0-C29C9DB774E1}" type="pres">
      <dgm:prSet presAssocID="{FC79ADC8-5EB0-4EC5-B108-952BF77D3D2A}" presName="diagram" presStyleCnt="0">
        <dgm:presLayoutVars>
          <dgm:chPref val="1"/>
          <dgm:dir/>
          <dgm:animOne val="branch"/>
          <dgm:animLvl val="lvl"/>
          <dgm:resizeHandles/>
        </dgm:presLayoutVars>
      </dgm:prSet>
      <dgm:spPr/>
      <dgm:t>
        <a:bodyPr/>
        <a:lstStyle/>
        <a:p>
          <a:endParaRPr lang="en-US"/>
        </a:p>
      </dgm:t>
    </dgm:pt>
    <dgm:pt modelId="{E83D0B60-5C4E-43D3-A6D5-C4F3289B9362}" type="pres">
      <dgm:prSet presAssocID="{C8D3A959-7B00-4263-9CE5-FA98AF5B00FF}" presName="root" presStyleCnt="0"/>
      <dgm:spPr/>
    </dgm:pt>
    <dgm:pt modelId="{559B05C4-C67E-4796-9A60-8B68096F66EC}" type="pres">
      <dgm:prSet presAssocID="{C8D3A959-7B00-4263-9CE5-FA98AF5B00FF}" presName="rootComposite" presStyleCnt="0"/>
      <dgm:spPr/>
    </dgm:pt>
    <dgm:pt modelId="{06AC0832-AA8E-49AE-8F6E-0F25D31839A2}" type="pres">
      <dgm:prSet presAssocID="{C8D3A959-7B00-4263-9CE5-FA98AF5B00FF}" presName="rootText" presStyleLbl="node1" presStyleIdx="0" presStyleCnt="3"/>
      <dgm:spPr/>
      <dgm:t>
        <a:bodyPr/>
        <a:lstStyle/>
        <a:p>
          <a:endParaRPr lang="en-US"/>
        </a:p>
      </dgm:t>
    </dgm:pt>
    <dgm:pt modelId="{F10BB742-DF3B-4D5E-A34F-935F3FCEA54E}" type="pres">
      <dgm:prSet presAssocID="{C8D3A959-7B00-4263-9CE5-FA98AF5B00FF}" presName="rootConnector" presStyleLbl="node1" presStyleIdx="0" presStyleCnt="3"/>
      <dgm:spPr/>
      <dgm:t>
        <a:bodyPr/>
        <a:lstStyle/>
        <a:p>
          <a:endParaRPr lang="en-US"/>
        </a:p>
      </dgm:t>
    </dgm:pt>
    <dgm:pt modelId="{0250F498-23F9-44F9-B3A3-E585943A7949}" type="pres">
      <dgm:prSet presAssocID="{C8D3A959-7B00-4263-9CE5-FA98AF5B00FF}" presName="childShape" presStyleCnt="0"/>
      <dgm:spPr/>
    </dgm:pt>
    <dgm:pt modelId="{84B68154-9DFA-449E-8C51-8E5FA290D600}" type="pres">
      <dgm:prSet presAssocID="{1E7B57A6-94DE-4711-B936-CA742FDF674B}" presName="Name13" presStyleLbl="parChTrans1D2" presStyleIdx="0" presStyleCnt="6"/>
      <dgm:spPr/>
      <dgm:t>
        <a:bodyPr/>
        <a:lstStyle/>
        <a:p>
          <a:endParaRPr lang="en-US"/>
        </a:p>
      </dgm:t>
    </dgm:pt>
    <dgm:pt modelId="{7416E293-D09D-45A1-B98A-5702CCA275AD}" type="pres">
      <dgm:prSet presAssocID="{4EB9DEEC-64A6-4FF6-A71D-E61555A65EB7}" presName="childText" presStyleLbl="bgAcc1" presStyleIdx="0" presStyleCnt="6">
        <dgm:presLayoutVars>
          <dgm:bulletEnabled val="1"/>
        </dgm:presLayoutVars>
      </dgm:prSet>
      <dgm:spPr/>
      <dgm:t>
        <a:bodyPr/>
        <a:lstStyle/>
        <a:p>
          <a:endParaRPr lang="en-US"/>
        </a:p>
      </dgm:t>
    </dgm:pt>
    <dgm:pt modelId="{3F221C8A-F33D-4871-A058-325A2C302472}" type="pres">
      <dgm:prSet presAssocID="{C2800A07-4D8F-4312-8F8B-7B8B33517BB6}" presName="Name13" presStyleLbl="parChTrans1D2" presStyleIdx="1" presStyleCnt="6"/>
      <dgm:spPr/>
      <dgm:t>
        <a:bodyPr/>
        <a:lstStyle/>
        <a:p>
          <a:endParaRPr lang="en-US"/>
        </a:p>
      </dgm:t>
    </dgm:pt>
    <dgm:pt modelId="{40A2C8DD-2B9D-440C-98C8-51C38D7455E6}" type="pres">
      <dgm:prSet presAssocID="{7DE3ED78-9A02-46F5-BF38-4DCE81B18DE3}" presName="childText" presStyleLbl="bgAcc1" presStyleIdx="1" presStyleCnt="6">
        <dgm:presLayoutVars>
          <dgm:bulletEnabled val="1"/>
        </dgm:presLayoutVars>
      </dgm:prSet>
      <dgm:spPr/>
      <dgm:t>
        <a:bodyPr/>
        <a:lstStyle/>
        <a:p>
          <a:endParaRPr lang="en-US"/>
        </a:p>
      </dgm:t>
    </dgm:pt>
    <dgm:pt modelId="{166186FB-E6A7-4C50-956F-924D90791172}" type="pres">
      <dgm:prSet presAssocID="{73F0A228-71D1-42DC-8F35-285F43924B6B}" presName="root" presStyleCnt="0"/>
      <dgm:spPr/>
    </dgm:pt>
    <dgm:pt modelId="{7903FE01-58AD-4F17-8D87-19A91D24FDB3}" type="pres">
      <dgm:prSet presAssocID="{73F0A228-71D1-42DC-8F35-285F43924B6B}" presName="rootComposite" presStyleCnt="0"/>
      <dgm:spPr/>
    </dgm:pt>
    <dgm:pt modelId="{3A4A7C11-BBB0-416F-AD04-F011A2034044}" type="pres">
      <dgm:prSet presAssocID="{73F0A228-71D1-42DC-8F35-285F43924B6B}" presName="rootText" presStyleLbl="node1" presStyleIdx="1" presStyleCnt="3"/>
      <dgm:spPr/>
      <dgm:t>
        <a:bodyPr/>
        <a:lstStyle/>
        <a:p>
          <a:endParaRPr lang="hr-HR"/>
        </a:p>
      </dgm:t>
    </dgm:pt>
    <dgm:pt modelId="{837962F9-BF6C-467E-903E-96887F04CCBE}" type="pres">
      <dgm:prSet presAssocID="{73F0A228-71D1-42DC-8F35-285F43924B6B}" presName="rootConnector" presStyleLbl="node1" presStyleIdx="1" presStyleCnt="3"/>
      <dgm:spPr/>
      <dgm:t>
        <a:bodyPr/>
        <a:lstStyle/>
        <a:p>
          <a:endParaRPr lang="en-US"/>
        </a:p>
      </dgm:t>
    </dgm:pt>
    <dgm:pt modelId="{06BCC9D2-1E58-4930-8C2F-091432AC4C8D}" type="pres">
      <dgm:prSet presAssocID="{73F0A228-71D1-42DC-8F35-285F43924B6B}" presName="childShape" presStyleCnt="0"/>
      <dgm:spPr/>
    </dgm:pt>
    <dgm:pt modelId="{6F47E3A0-F4A4-42AE-BD99-AB4119A2EC02}" type="pres">
      <dgm:prSet presAssocID="{DB5CF23F-EDC6-41D4-AFE5-29DE6495A8CB}" presName="Name13" presStyleLbl="parChTrans1D2" presStyleIdx="2" presStyleCnt="6"/>
      <dgm:spPr/>
      <dgm:t>
        <a:bodyPr/>
        <a:lstStyle/>
        <a:p>
          <a:endParaRPr lang="en-US"/>
        </a:p>
      </dgm:t>
    </dgm:pt>
    <dgm:pt modelId="{C07321A7-1643-4870-B9ED-26C0979036AE}" type="pres">
      <dgm:prSet presAssocID="{14D7D537-3BC6-40FE-8E6B-4688E3DEC5BE}" presName="childText" presStyleLbl="bgAcc1" presStyleIdx="2" presStyleCnt="6">
        <dgm:presLayoutVars>
          <dgm:bulletEnabled val="1"/>
        </dgm:presLayoutVars>
      </dgm:prSet>
      <dgm:spPr/>
      <dgm:t>
        <a:bodyPr/>
        <a:lstStyle/>
        <a:p>
          <a:endParaRPr lang="en-US"/>
        </a:p>
      </dgm:t>
    </dgm:pt>
    <dgm:pt modelId="{BA34A941-402F-4A47-A5E4-10CA5FDF7D61}" type="pres">
      <dgm:prSet presAssocID="{B36078F7-FBCB-42A0-8C62-308B7C4C610E}" presName="Name13" presStyleLbl="parChTrans1D2" presStyleIdx="3" presStyleCnt="6"/>
      <dgm:spPr/>
      <dgm:t>
        <a:bodyPr/>
        <a:lstStyle/>
        <a:p>
          <a:endParaRPr lang="en-US"/>
        </a:p>
      </dgm:t>
    </dgm:pt>
    <dgm:pt modelId="{0550B69F-89F5-4C09-BB93-09725F6D4ED9}" type="pres">
      <dgm:prSet presAssocID="{210AC9A6-A49C-4692-8676-3D8935B9A036}" presName="childText" presStyleLbl="bgAcc1" presStyleIdx="3" presStyleCnt="6">
        <dgm:presLayoutVars>
          <dgm:bulletEnabled val="1"/>
        </dgm:presLayoutVars>
      </dgm:prSet>
      <dgm:spPr/>
      <dgm:t>
        <a:bodyPr/>
        <a:lstStyle/>
        <a:p>
          <a:endParaRPr lang="hr-HR"/>
        </a:p>
      </dgm:t>
    </dgm:pt>
    <dgm:pt modelId="{E0998528-2692-4516-A354-A6BBCC8753E8}" type="pres">
      <dgm:prSet presAssocID="{7230253E-77E3-4D82-A72A-6633F8587F13}" presName="root" presStyleCnt="0"/>
      <dgm:spPr/>
    </dgm:pt>
    <dgm:pt modelId="{411DF892-FD89-486A-B310-670250A30ADE}" type="pres">
      <dgm:prSet presAssocID="{7230253E-77E3-4D82-A72A-6633F8587F13}" presName="rootComposite" presStyleCnt="0"/>
      <dgm:spPr/>
    </dgm:pt>
    <dgm:pt modelId="{A55427C6-BFAD-4048-AF7D-EB078A4BD130}" type="pres">
      <dgm:prSet presAssocID="{7230253E-77E3-4D82-A72A-6633F8587F13}" presName="rootText" presStyleLbl="node1" presStyleIdx="2" presStyleCnt="3"/>
      <dgm:spPr/>
      <dgm:t>
        <a:bodyPr/>
        <a:lstStyle/>
        <a:p>
          <a:endParaRPr lang="en-US"/>
        </a:p>
      </dgm:t>
    </dgm:pt>
    <dgm:pt modelId="{B19A1D7C-770C-401E-BF70-082A6688C966}" type="pres">
      <dgm:prSet presAssocID="{7230253E-77E3-4D82-A72A-6633F8587F13}" presName="rootConnector" presStyleLbl="node1" presStyleIdx="2" presStyleCnt="3"/>
      <dgm:spPr/>
      <dgm:t>
        <a:bodyPr/>
        <a:lstStyle/>
        <a:p>
          <a:endParaRPr lang="en-US"/>
        </a:p>
      </dgm:t>
    </dgm:pt>
    <dgm:pt modelId="{ECDA2A2E-DB49-4827-A95B-F24AB04D0C15}" type="pres">
      <dgm:prSet presAssocID="{7230253E-77E3-4D82-A72A-6633F8587F13}" presName="childShape" presStyleCnt="0"/>
      <dgm:spPr/>
    </dgm:pt>
    <dgm:pt modelId="{A4ED9F45-7BA6-433C-9A2B-3171F329C5BF}" type="pres">
      <dgm:prSet presAssocID="{132CF228-EFF8-4EA6-AACC-E4F413C7AB66}" presName="Name13" presStyleLbl="parChTrans1D2" presStyleIdx="4" presStyleCnt="6"/>
      <dgm:spPr/>
      <dgm:t>
        <a:bodyPr/>
        <a:lstStyle/>
        <a:p>
          <a:endParaRPr lang="en-US"/>
        </a:p>
      </dgm:t>
    </dgm:pt>
    <dgm:pt modelId="{EA06CA15-206D-4DC2-A916-833B347D2288}" type="pres">
      <dgm:prSet presAssocID="{B97F8A29-43E9-4A9C-8EAC-7E6A733BFF2C}" presName="childText" presStyleLbl="bgAcc1" presStyleIdx="4" presStyleCnt="6">
        <dgm:presLayoutVars>
          <dgm:bulletEnabled val="1"/>
        </dgm:presLayoutVars>
      </dgm:prSet>
      <dgm:spPr/>
      <dgm:t>
        <a:bodyPr/>
        <a:lstStyle/>
        <a:p>
          <a:endParaRPr lang="en-US"/>
        </a:p>
      </dgm:t>
    </dgm:pt>
    <dgm:pt modelId="{26169F42-7A23-4F19-95F1-AB591E610C94}" type="pres">
      <dgm:prSet presAssocID="{5F3F9506-EE19-4F22-AAF5-574EEDB3F9FB}" presName="Name13" presStyleLbl="parChTrans1D2" presStyleIdx="5" presStyleCnt="6"/>
      <dgm:spPr/>
      <dgm:t>
        <a:bodyPr/>
        <a:lstStyle/>
        <a:p>
          <a:endParaRPr lang="en-US"/>
        </a:p>
      </dgm:t>
    </dgm:pt>
    <dgm:pt modelId="{7594259A-2C72-4365-9B0F-88B9921B6543}" type="pres">
      <dgm:prSet presAssocID="{17020552-3C15-4E0A-9C9E-5A3FDCCB8FBC}" presName="childText" presStyleLbl="bgAcc1" presStyleIdx="5" presStyleCnt="6">
        <dgm:presLayoutVars>
          <dgm:bulletEnabled val="1"/>
        </dgm:presLayoutVars>
      </dgm:prSet>
      <dgm:spPr/>
      <dgm:t>
        <a:bodyPr/>
        <a:lstStyle/>
        <a:p>
          <a:endParaRPr lang="en-US"/>
        </a:p>
      </dgm:t>
    </dgm:pt>
  </dgm:ptLst>
  <dgm:cxnLst>
    <dgm:cxn modelId="{4F56567E-CFC3-4ACD-AF4A-E63EEBE25429}" type="presOf" srcId="{73F0A228-71D1-42DC-8F35-285F43924B6B}" destId="{3A4A7C11-BBB0-416F-AD04-F011A2034044}" srcOrd="0" destOrd="0" presId="urn:microsoft.com/office/officeart/2005/8/layout/hierarchy3"/>
    <dgm:cxn modelId="{88D4700E-D8EE-478F-BB61-EDC7252F5B21}" type="presOf" srcId="{132CF228-EFF8-4EA6-AACC-E4F413C7AB66}" destId="{A4ED9F45-7BA6-433C-9A2B-3171F329C5BF}" srcOrd="0" destOrd="0" presId="urn:microsoft.com/office/officeart/2005/8/layout/hierarchy3"/>
    <dgm:cxn modelId="{93186B55-F429-47E7-91F9-ED7E6749D84F}" type="presOf" srcId="{C8D3A959-7B00-4263-9CE5-FA98AF5B00FF}" destId="{06AC0832-AA8E-49AE-8F6E-0F25D31839A2}" srcOrd="0" destOrd="0" presId="urn:microsoft.com/office/officeart/2005/8/layout/hierarchy3"/>
    <dgm:cxn modelId="{A3806944-308B-442A-9195-4718E6073AB1}" srcId="{C8D3A959-7B00-4263-9CE5-FA98AF5B00FF}" destId="{7DE3ED78-9A02-46F5-BF38-4DCE81B18DE3}" srcOrd="1" destOrd="0" parTransId="{C2800A07-4D8F-4312-8F8B-7B8B33517BB6}" sibTransId="{5B56E044-172C-4236-A1B8-4C99BEE4486B}"/>
    <dgm:cxn modelId="{8EE6B729-07AB-4AF9-A2DA-F7A1F257266B}" type="presOf" srcId="{73F0A228-71D1-42DC-8F35-285F43924B6B}" destId="{837962F9-BF6C-467E-903E-96887F04CCBE}" srcOrd="1" destOrd="0" presId="urn:microsoft.com/office/officeart/2005/8/layout/hierarchy3"/>
    <dgm:cxn modelId="{D421018C-8682-4CC9-83FC-3567988D8675}" srcId="{FC79ADC8-5EB0-4EC5-B108-952BF77D3D2A}" destId="{73F0A228-71D1-42DC-8F35-285F43924B6B}" srcOrd="1" destOrd="0" parTransId="{A4D894D6-CBBB-4311-8C55-8AE6AD7D7DE3}" sibTransId="{05EB9D48-87A2-4FDA-B0C0-A4D0A4EADD95}"/>
    <dgm:cxn modelId="{F2A875FD-906F-41B9-9154-8E09930C0D94}" type="presOf" srcId="{4EB9DEEC-64A6-4FF6-A71D-E61555A65EB7}" destId="{7416E293-D09D-45A1-B98A-5702CCA275AD}" srcOrd="0" destOrd="0" presId="urn:microsoft.com/office/officeart/2005/8/layout/hierarchy3"/>
    <dgm:cxn modelId="{583717DC-7115-4923-A9A6-5A972ECA219F}" type="presOf" srcId="{C8D3A959-7B00-4263-9CE5-FA98AF5B00FF}" destId="{F10BB742-DF3B-4D5E-A34F-935F3FCEA54E}" srcOrd="1" destOrd="0" presId="urn:microsoft.com/office/officeart/2005/8/layout/hierarchy3"/>
    <dgm:cxn modelId="{5C9659CD-242D-4CD7-81D1-0EC4F3364C2C}" srcId="{FC79ADC8-5EB0-4EC5-B108-952BF77D3D2A}" destId="{C8D3A959-7B00-4263-9CE5-FA98AF5B00FF}" srcOrd="0" destOrd="0" parTransId="{FB710DA8-D2D7-449E-A426-77D6A8A45FE6}" sibTransId="{762041D0-91B5-4EEB-BAE4-ED05F9EC57E4}"/>
    <dgm:cxn modelId="{1569CBC3-7DF2-4F62-981B-69B999ABDA47}" type="presOf" srcId="{FC79ADC8-5EB0-4EC5-B108-952BF77D3D2A}" destId="{7E732987-ACC1-4D4C-8EA0-C29C9DB774E1}" srcOrd="0" destOrd="0" presId="urn:microsoft.com/office/officeart/2005/8/layout/hierarchy3"/>
    <dgm:cxn modelId="{77AD88AB-29CA-4AAD-9167-17F6065DCB88}" type="presOf" srcId="{7230253E-77E3-4D82-A72A-6633F8587F13}" destId="{A55427C6-BFAD-4048-AF7D-EB078A4BD130}" srcOrd="0" destOrd="0" presId="urn:microsoft.com/office/officeart/2005/8/layout/hierarchy3"/>
    <dgm:cxn modelId="{3305CA98-D389-4CA7-850A-1096CED86114}" srcId="{73F0A228-71D1-42DC-8F35-285F43924B6B}" destId="{210AC9A6-A49C-4692-8676-3D8935B9A036}" srcOrd="1" destOrd="0" parTransId="{B36078F7-FBCB-42A0-8C62-308B7C4C610E}" sibTransId="{0EA4CB01-944D-40EA-8420-58F4A1B4562F}"/>
    <dgm:cxn modelId="{EC0BDB21-0957-48A1-A3BF-5BDBEEBF58D8}" srcId="{7230253E-77E3-4D82-A72A-6633F8587F13}" destId="{B97F8A29-43E9-4A9C-8EAC-7E6A733BFF2C}" srcOrd="0" destOrd="0" parTransId="{132CF228-EFF8-4EA6-AACC-E4F413C7AB66}" sibTransId="{78C293A2-CD77-41E4-9BBC-954781921C22}"/>
    <dgm:cxn modelId="{261979D5-754F-49A3-AA1D-EDFA9B82AB2C}" type="presOf" srcId="{5F3F9506-EE19-4F22-AAF5-574EEDB3F9FB}" destId="{26169F42-7A23-4F19-95F1-AB591E610C94}" srcOrd="0" destOrd="0" presId="urn:microsoft.com/office/officeart/2005/8/layout/hierarchy3"/>
    <dgm:cxn modelId="{93E3AF7B-6CA9-454D-9115-EDC06B127BC0}" srcId="{FC79ADC8-5EB0-4EC5-B108-952BF77D3D2A}" destId="{7230253E-77E3-4D82-A72A-6633F8587F13}" srcOrd="2" destOrd="0" parTransId="{61C332B1-C1D6-4FE4-B66D-834EF6F70B77}" sibTransId="{FA7BB8EF-9654-4D06-9ABA-5DD36CF23CFA}"/>
    <dgm:cxn modelId="{53445C05-5851-4498-B736-E90A215A5A2A}" type="presOf" srcId="{1E7B57A6-94DE-4711-B936-CA742FDF674B}" destId="{84B68154-9DFA-449E-8C51-8E5FA290D600}" srcOrd="0" destOrd="0" presId="urn:microsoft.com/office/officeart/2005/8/layout/hierarchy3"/>
    <dgm:cxn modelId="{625CC3F6-E0D1-4D35-B7C4-C642FC64BF11}" type="presOf" srcId="{210AC9A6-A49C-4692-8676-3D8935B9A036}" destId="{0550B69F-89F5-4C09-BB93-09725F6D4ED9}" srcOrd="0" destOrd="0" presId="urn:microsoft.com/office/officeart/2005/8/layout/hierarchy3"/>
    <dgm:cxn modelId="{75F424CC-5B21-4C88-9725-E0F2330E3847}" srcId="{73F0A228-71D1-42DC-8F35-285F43924B6B}" destId="{14D7D537-3BC6-40FE-8E6B-4688E3DEC5BE}" srcOrd="0" destOrd="0" parTransId="{DB5CF23F-EDC6-41D4-AFE5-29DE6495A8CB}" sibTransId="{F1BE0204-9A39-426D-A26A-3328953CDE88}"/>
    <dgm:cxn modelId="{2AC09A86-EE85-4EC3-91D8-50A331F3AA6C}" type="presOf" srcId="{DB5CF23F-EDC6-41D4-AFE5-29DE6495A8CB}" destId="{6F47E3A0-F4A4-42AE-BD99-AB4119A2EC02}" srcOrd="0" destOrd="0" presId="urn:microsoft.com/office/officeart/2005/8/layout/hierarchy3"/>
    <dgm:cxn modelId="{B46DA282-3CA5-408B-BA88-79887660BA3F}" type="presOf" srcId="{14D7D537-3BC6-40FE-8E6B-4688E3DEC5BE}" destId="{C07321A7-1643-4870-B9ED-26C0979036AE}" srcOrd="0" destOrd="0" presId="urn:microsoft.com/office/officeart/2005/8/layout/hierarchy3"/>
    <dgm:cxn modelId="{76495649-3CF5-4B14-B306-787F47F8805C}" type="presOf" srcId="{17020552-3C15-4E0A-9C9E-5A3FDCCB8FBC}" destId="{7594259A-2C72-4365-9B0F-88B9921B6543}" srcOrd="0" destOrd="0" presId="urn:microsoft.com/office/officeart/2005/8/layout/hierarchy3"/>
    <dgm:cxn modelId="{1F72ED44-07A6-4923-8724-980E103E4339}" type="presOf" srcId="{C2800A07-4D8F-4312-8F8B-7B8B33517BB6}" destId="{3F221C8A-F33D-4871-A058-325A2C302472}" srcOrd="0" destOrd="0" presId="urn:microsoft.com/office/officeart/2005/8/layout/hierarchy3"/>
    <dgm:cxn modelId="{621878CE-7A22-4ED4-9ABF-23FD8ECE0E10}" srcId="{C8D3A959-7B00-4263-9CE5-FA98AF5B00FF}" destId="{4EB9DEEC-64A6-4FF6-A71D-E61555A65EB7}" srcOrd="0" destOrd="0" parTransId="{1E7B57A6-94DE-4711-B936-CA742FDF674B}" sibTransId="{0B401111-9305-490F-8236-C493AC134789}"/>
    <dgm:cxn modelId="{74CFB335-6396-4CD4-923F-03CE1460F392}" srcId="{7230253E-77E3-4D82-A72A-6633F8587F13}" destId="{17020552-3C15-4E0A-9C9E-5A3FDCCB8FBC}" srcOrd="1" destOrd="0" parTransId="{5F3F9506-EE19-4F22-AAF5-574EEDB3F9FB}" sibTransId="{70A99A8F-40D0-45AF-9D13-41C4FACFBC02}"/>
    <dgm:cxn modelId="{53C25C01-9D39-44CB-A743-2AF53311B7A4}" type="presOf" srcId="{7DE3ED78-9A02-46F5-BF38-4DCE81B18DE3}" destId="{40A2C8DD-2B9D-440C-98C8-51C38D7455E6}" srcOrd="0" destOrd="0" presId="urn:microsoft.com/office/officeart/2005/8/layout/hierarchy3"/>
    <dgm:cxn modelId="{34C5D58E-4972-4357-9A37-DF957E34347D}" type="presOf" srcId="{7230253E-77E3-4D82-A72A-6633F8587F13}" destId="{B19A1D7C-770C-401E-BF70-082A6688C966}" srcOrd="1" destOrd="0" presId="urn:microsoft.com/office/officeart/2005/8/layout/hierarchy3"/>
    <dgm:cxn modelId="{8005E63A-F385-4DBC-941B-5081DE7DCF42}" type="presOf" srcId="{B36078F7-FBCB-42A0-8C62-308B7C4C610E}" destId="{BA34A941-402F-4A47-A5E4-10CA5FDF7D61}" srcOrd="0" destOrd="0" presId="urn:microsoft.com/office/officeart/2005/8/layout/hierarchy3"/>
    <dgm:cxn modelId="{C58DE67E-758F-4166-BD85-DE058AF8B24E}" type="presOf" srcId="{B97F8A29-43E9-4A9C-8EAC-7E6A733BFF2C}" destId="{EA06CA15-206D-4DC2-A916-833B347D2288}" srcOrd="0" destOrd="0" presId="urn:microsoft.com/office/officeart/2005/8/layout/hierarchy3"/>
    <dgm:cxn modelId="{CEAE311C-67A2-43F5-B104-DF58E26D668F}" type="presParOf" srcId="{7E732987-ACC1-4D4C-8EA0-C29C9DB774E1}" destId="{E83D0B60-5C4E-43D3-A6D5-C4F3289B9362}" srcOrd="0" destOrd="0" presId="urn:microsoft.com/office/officeart/2005/8/layout/hierarchy3"/>
    <dgm:cxn modelId="{F84999AE-91B4-4448-93BE-46867560E5B0}" type="presParOf" srcId="{E83D0B60-5C4E-43D3-A6D5-C4F3289B9362}" destId="{559B05C4-C67E-4796-9A60-8B68096F66EC}" srcOrd="0" destOrd="0" presId="urn:microsoft.com/office/officeart/2005/8/layout/hierarchy3"/>
    <dgm:cxn modelId="{44969102-5A95-41FA-A92E-32936C38E25A}" type="presParOf" srcId="{559B05C4-C67E-4796-9A60-8B68096F66EC}" destId="{06AC0832-AA8E-49AE-8F6E-0F25D31839A2}" srcOrd="0" destOrd="0" presId="urn:microsoft.com/office/officeart/2005/8/layout/hierarchy3"/>
    <dgm:cxn modelId="{9F3B190A-C2A2-4A67-8277-54859A75A692}" type="presParOf" srcId="{559B05C4-C67E-4796-9A60-8B68096F66EC}" destId="{F10BB742-DF3B-4D5E-A34F-935F3FCEA54E}" srcOrd="1" destOrd="0" presId="urn:microsoft.com/office/officeart/2005/8/layout/hierarchy3"/>
    <dgm:cxn modelId="{15EAABD4-7D38-4F3C-B3F8-08CE042884F3}" type="presParOf" srcId="{E83D0B60-5C4E-43D3-A6D5-C4F3289B9362}" destId="{0250F498-23F9-44F9-B3A3-E585943A7949}" srcOrd="1" destOrd="0" presId="urn:microsoft.com/office/officeart/2005/8/layout/hierarchy3"/>
    <dgm:cxn modelId="{29523CF2-2E2A-41A9-8DFD-5815AF354A98}" type="presParOf" srcId="{0250F498-23F9-44F9-B3A3-E585943A7949}" destId="{84B68154-9DFA-449E-8C51-8E5FA290D600}" srcOrd="0" destOrd="0" presId="urn:microsoft.com/office/officeart/2005/8/layout/hierarchy3"/>
    <dgm:cxn modelId="{C10097A6-8AA4-4D97-B06B-C5349E6EB09D}" type="presParOf" srcId="{0250F498-23F9-44F9-B3A3-E585943A7949}" destId="{7416E293-D09D-45A1-B98A-5702CCA275AD}" srcOrd="1" destOrd="0" presId="urn:microsoft.com/office/officeart/2005/8/layout/hierarchy3"/>
    <dgm:cxn modelId="{13C2BA5D-06B2-4216-84C7-FEA9BCE71C75}" type="presParOf" srcId="{0250F498-23F9-44F9-B3A3-E585943A7949}" destId="{3F221C8A-F33D-4871-A058-325A2C302472}" srcOrd="2" destOrd="0" presId="urn:microsoft.com/office/officeart/2005/8/layout/hierarchy3"/>
    <dgm:cxn modelId="{88DF8654-B42D-4F80-886D-648158E8EC82}" type="presParOf" srcId="{0250F498-23F9-44F9-B3A3-E585943A7949}" destId="{40A2C8DD-2B9D-440C-98C8-51C38D7455E6}" srcOrd="3" destOrd="0" presId="urn:microsoft.com/office/officeart/2005/8/layout/hierarchy3"/>
    <dgm:cxn modelId="{653C850C-659A-4BF8-8186-BC989ABAE8F2}" type="presParOf" srcId="{7E732987-ACC1-4D4C-8EA0-C29C9DB774E1}" destId="{166186FB-E6A7-4C50-956F-924D90791172}" srcOrd="1" destOrd="0" presId="urn:microsoft.com/office/officeart/2005/8/layout/hierarchy3"/>
    <dgm:cxn modelId="{CBD0706D-4DD4-4CA7-B741-6AA9C2C43733}" type="presParOf" srcId="{166186FB-E6A7-4C50-956F-924D90791172}" destId="{7903FE01-58AD-4F17-8D87-19A91D24FDB3}" srcOrd="0" destOrd="0" presId="urn:microsoft.com/office/officeart/2005/8/layout/hierarchy3"/>
    <dgm:cxn modelId="{D6CE43F2-243A-4859-8AB6-277827BE6E44}" type="presParOf" srcId="{7903FE01-58AD-4F17-8D87-19A91D24FDB3}" destId="{3A4A7C11-BBB0-416F-AD04-F011A2034044}" srcOrd="0" destOrd="0" presId="urn:microsoft.com/office/officeart/2005/8/layout/hierarchy3"/>
    <dgm:cxn modelId="{83D0F6F4-E12B-4F4D-A12D-75CC702036E4}" type="presParOf" srcId="{7903FE01-58AD-4F17-8D87-19A91D24FDB3}" destId="{837962F9-BF6C-467E-903E-96887F04CCBE}" srcOrd="1" destOrd="0" presId="urn:microsoft.com/office/officeart/2005/8/layout/hierarchy3"/>
    <dgm:cxn modelId="{C4698E59-EC50-4603-AE00-9C4C026C62C6}" type="presParOf" srcId="{166186FB-E6A7-4C50-956F-924D90791172}" destId="{06BCC9D2-1E58-4930-8C2F-091432AC4C8D}" srcOrd="1" destOrd="0" presId="urn:microsoft.com/office/officeart/2005/8/layout/hierarchy3"/>
    <dgm:cxn modelId="{481E3169-5A24-4C07-AFAC-424A29E53028}" type="presParOf" srcId="{06BCC9D2-1E58-4930-8C2F-091432AC4C8D}" destId="{6F47E3A0-F4A4-42AE-BD99-AB4119A2EC02}" srcOrd="0" destOrd="0" presId="urn:microsoft.com/office/officeart/2005/8/layout/hierarchy3"/>
    <dgm:cxn modelId="{8980A49B-D374-4166-BE23-F34476F6871A}" type="presParOf" srcId="{06BCC9D2-1E58-4930-8C2F-091432AC4C8D}" destId="{C07321A7-1643-4870-B9ED-26C0979036AE}" srcOrd="1" destOrd="0" presId="urn:microsoft.com/office/officeart/2005/8/layout/hierarchy3"/>
    <dgm:cxn modelId="{398D999B-5F92-43A8-8702-0B2894D644C4}" type="presParOf" srcId="{06BCC9D2-1E58-4930-8C2F-091432AC4C8D}" destId="{BA34A941-402F-4A47-A5E4-10CA5FDF7D61}" srcOrd="2" destOrd="0" presId="urn:microsoft.com/office/officeart/2005/8/layout/hierarchy3"/>
    <dgm:cxn modelId="{6857C8E7-14D2-4A31-9109-6BC2097CFCE5}" type="presParOf" srcId="{06BCC9D2-1E58-4930-8C2F-091432AC4C8D}" destId="{0550B69F-89F5-4C09-BB93-09725F6D4ED9}" srcOrd="3" destOrd="0" presId="urn:microsoft.com/office/officeart/2005/8/layout/hierarchy3"/>
    <dgm:cxn modelId="{65559F37-DC46-4506-B193-171A41352DC9}" type="presParOf" srcId="{7E732987-ACC1-4D4C-8EA0-C29C9DB774E1}" destId="{E0998528-2692-4516-A354-A6BBCC8753E8}" srcOrd="2" destOrd="0" presId="urn:microsoft.com/office/officeart/2005/8/layout/hierarchy3"/>
    <dgm:cxn modelId="{B7D88C32-6CEF-4139-8DCF-5C89ECC2A7D2}" type="presParOf" srcId="{E0998528-2692-4516-A354-A6BBCC8753E8}" destId="{411DF892-FD89-486A-B310-670250A30ADE}" srcOrd="0" destOrd="0" presId="urn:microsoft.com/office/officeart/2005/8/layout/hierarchy3"/>
    <dgm:cxn modelId="{3F634A61-CA5E-4538-AE4E-31FF44AC6E9E}" type="presParOf" srcId="{411DF892-FD89-486A-B310-670250A30ADE}" destId="{A55427C6-BFAD-4048-AF7D-EB078A4BD130}" srcOrd="0" destOrd="0" presId="urn:microsoft.com/office/officeart/2005/8/layout/hierarchy3"/>
    <dgm:cxn modelId="{C24730EB-42EF-4C65-B298-B680FB42AFC1}" type="presParOf" srcId="{411DF892-FD89-486A-B310-670250A30ADE}" destId="{B19A1D7C-770C-401E-BF70-082A6688C966}" srcOrd="1" destOrd="0" presId="urn:microsoft.com/office/officeart/2005/8/layout/hierarchy3"/>
    <dgm:cxn modelId="{AC1CB16B-3319-412A-B77C-9CC30EA7E886}" type="presParOf" srcId="{E0998528-2692-4516-A354-A6BBCC8753E8}" destId="{ECDA2A2E-DB49-4827-A95B-F24AB04D0C15}" srcOrd="1" destOrd="0" presId="urn:microsoft.com/office/officeart/2005/8/layout/hierarchy3"/>
    <dgm:cxn modelId="{68088283-5BDA-4CD3-9327-7778C32CAF95}" type="presParOf" srcId="{ECDA2A2E-DB49-4827-A95B-F24AB04D0C15}" destId="{A4ED9F45-7BA6-433C-9A2B-3171F329C5BF}" srcOrd="0" destOrd="0" presId="urn:microsoft.com/office/officeart/2005/8/layout/hierarchy3"/>
    <dgm:cxn modelId="{DCF7D049-A6AF-47F3-B163-39CFFEFB6CE4}" type="presParOf" srcId="{ECDA2A2E-DB49-4827-A95B-F24AB04D0C15}" destId="{EA06CA15-206D-4DC2-A916-833B347D2288}" srcOrd="1" destOrd="0" presId="urn:microsoft.com/office/officeart/2005/8/layout/hierarchy3"/>
    <dgm:cxn modelId="{12009D0A-737B-4D3D-98D5-BEE824107500}" type="presParOf" srcId="{ECDA2A2E-DB49-4827-A95B-F24AB04D0C15}" destId="{26169F42-7A23-4F19-95F1-AB591E610C94}" srcOrd="2" destOrd="0" presId="urn:microsoft.com/office/officeart/2005/8/layout/hierarchy3"/>
    <dgm:cxn modelId="{C52F7019-28EE-46CE-9EEE-9188B9F8D514}" type="presParOf" srcId="{ECDA2A2E-DB49-4827-A95B-F24AB04D0C15}" destId="{7594259A-2C72-4365-9B0F-88B9921B6543}"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88B95C-A2CC-4479-99FC-A65754F0E29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hr-HR"/>
        </a:p>
      </dgm:t>
    </dgm:pt>
    <dgm:pt modelId="{F94C0FBB-4206-44E1-9418-A0B33C7ED3F8}">
      <dgm:prSet phldrT="[Text]" custT="1"/>
      <dgm:spPr/>
      <dgm:t>
        <a:bodyPr/>
        <a:lstStyle/>
        <a:p>
          <a:r>
            <a:rPr lang="hr-HR" sz="1600" dirty="0" smtClean="0"/>
            <a:t>RES DIREKTIVA</a:t>
          </a:r>
          <a:endParaRPr lang="hr-HR" sz="1600" dirty="0"/>
        </a:p>
      </dgm:t>
    </dgm:pt>
    <dgm:pt modelId="{2F94A44F-634E-4EEA-A26A-DA4F2C74C531}" type="parTrans" cxnId="{E2F1ECA9-E57D-40E1-AA21-EA8750EE9C1F}">
      <dgm:prSet/>
      <dgm:spPr/>
      <dgm:t>
        <a:bodyPr/>
        <a:lstStyle/>
        <a:p>
          <a:endParaRPr lang="hr-HR"/>
        </a:p>
      </dgm:t>
    </dgm:pt>
    <dgm:pt modelId="{377E5525-0116-440C-A14D-91D7A86DEC21}" type="sibTrans" cxnId="{E2F1ECA9-E57D-40E1-AA21-EA8750EE9C1F}">
      <dgm:prSet/>
      <dgm:spPr/>
      <dgm:t>
        <a:bodyPr/>
        <a:lstStyle/>
        <a:p>
          <a:endParaRPr lang="hr-HR"/>
        </a:p>
      </dgm:t>
    </dgm:pt>
    <dgm:pt modelId="{B776FABA-13F9-41B9-8BCF-28D805FE313D}">
      <dgm:prSet phldrT="[Text]" custT="1"/>
      <dgm:spPr/>
      <dgm:t>
        <a:bodyPr/>
        <a:lstStyle/>
        <a:p>
          <a:r>
            <a:rPr lang="hr-HR" sz="1600" dirty="0" smtClean="0">
              <a:solidFill>
                <a:schemeClr val="tx2">
                  <a:lumMod val="75000"/>
                </a:schemeClr>
              </a:solidFill>
              <a:cs typeface="Arial" pitchFamily="34" charset="0"/>
            </a:rPr>
            <a:t>Zakon o obnovljivim izvorima energije i visokoučinkovitoj kogeneraciji (NN 100/15,131/17)</a:t>
          </a:r>
          <a:endParaRPr lang="hr-HR" sz="1600" dirty="0">
            <a:solidFill>
              <a:schemeClr val="tx2">
                <a:lumMod val="75000"/>
              </a:schemeClr>
            </a:solidFill>
          </a:endParaRPr>
        </a:p>
      </dgm:t>
    </dgm:pt>
    <dgm:pt modelId="{28147218-3519-4117-8154-1C36E978FCFB}" type="parTrans" cxnId="{D9FDFD13-B7EC-4253-B4FB-36CF07AC5559}">
      <dgm:prSet/>
      <dgm:spPr/>
      <dgm:t>
        <a:bodyPr/>
        <a:lstStyle/>
        <a:p>
          <a:endParaRPr lang="hr-HR"/>
        </a:p>
      </dgm:t>
    </dgm:pt>
    <dgm:pt modelId="{43D7AA36-43BC-4B8C-A32A-C1FC88E6BEBA}" type="sibTrans" cxnId="{D9FDFD13-B7EC-4253-B4FB-36CF07AC5559}">
      <dgm:prSet/>
      <dgm:spPr/>
      <dgm:t>
        <a:bodyPr/>
        <a:lstStyle/>
        <a:p>
          <a:endParaRPr lang="hr-HR"/>
        </a:p>
      </dgm:t>
    </dgm:pt>
    <dgm:pt modelId="{85FDB018-F8F6-4804-B17D-8FEFEF97F3BD}">
      <dgm:prSet phldrT="[Text]" custT="1"/>
      <dgm:spPr/>
      <dgm:t>
        <a:bodyPr/>
        <a:lstStyle/>
        <a:p>
          <a:r>
            <a:rPr lang="hr-HR" sz="1600" dirty="0" smtClean="0">
              <a:solidFill>
                <a:schemeClr val="tx2">
                  <a:lumMod val="75000"/>
                </a:schemeClr>
              </a:solidFill>
            </a:rPr>
            <a:t>Zakon o tržištu toplinske energije (NN 80/13)</a:t>
          </a:r>
          <a:endParaRPr lang="hr-HR" sz="1600" dirty="0">
            <a:solidFill>
              <a:schemeClr val="tx2">
                <a:lumMod val="75000"/>
              </a:schemeClr>
            </a:solidFill>
          </a:endParaRPr>
        </a:p>
      </dgm:t>
    </dgm:pt>
    <dgm:pt modelId="{5E8C685B-03FA-455C-A02D-B50CE4211729}" type="parTrans" cxnId="{BADC5942-1934-489D-985C-A9E8D65AEEAE}">
      <dgm:prSet/>
      <dgm:spPr/>
      <dgm:t>
        <a:bodyPr/>
        <a:lstStyle/>
        <a:p>
          <a:endParaRPr lang="hr-HR"/>
        </a:p>
      </dgm:t>
    </dgm:pt>
    <dgm:pt modelId="{2A2769BE-4699-4D87-9FA5-BE7A9D4F2512}" type="sibTrans" cxnId="{BADC5942-1934-489D-985C-A9E8D65AEEAE}">
      <dgm:prSet/>
      <dgm:spPr/>
      <dgm:t>
        <a:bodyPr/>
        <a:lstStyle/>
        <a:p>
          <a:endParaRPr lang="hr-HR"/>
        </a:p>
      </dgm:t>
    </dgm:pt>
    <dgm:pt modelId="{E63AB85E-F527-4663-938F-772A275DBE39}">
      <dgm:prSet phldrT="[Text]" custT="1"/>
      <dgm:spPr/>
      <dgm:t>
        <a:bodyPr/>
        <a:lstStyle/>
        <a:p>
          <a:r>
            <a:rPr lang="hr-HR" sz="1600" dirty="0" smtClean="0"/>
            <a:t>EE DIREKTIVA</a:t>
          </a:r>
          <a:endParaRPr lang="hr-HR" sz="1600" dirty="0"/>
        </a:p>
      </dgm:t>
    </dgm:pt>
    <dgm:pt modelId="{D43A2C29-4703-4594-938F-AEB29771CE6E}" type="parTrans" cxnId="{642BF270-D418-4013-A848-C5F913B2C557}">
      <dgm:prSet/>
      <dgm:spPr/>
      <dgm:t>
        <a:bodyPr/>
        <a:lstStyle/>
        <a:p>
          <a:endParaRPr lang="hr-HR"/>
        </a:p>
      </dgm:t>
    </dgm:pt>
    <dgm:pt modelId="{22DD1D85-9161-4EAE-B8F7-FCC770D99C67}" type="sibTrans" cxnId="{642BF270-D418-4013-A848-C5F913B2C557}">
      <dgm:prSet/>
      <dgm:spPr/>
      <dgm:t>
        <a:bodyPr/>
        <a:lstStyle/>
        <a:p>
          <a:endParaRPr lang="hr-HR"/>
        </a:p>
      </dgm:t>
    </dgm:pt>
    <dgm:pt modelId="{2DEE7680-2B62-4267-BD3D-346CB18E973B}">
      <dgm:prSet phldrT="[Text]" custT="1"/>
      <dgm:spPr/>
      <dgm:t>
        <a:bodyPr/>
        <a:lstStyle/>
        <a:p>
          <a:r>
            <a:rPr lang="hr-HR" sz="1600" dirty="0" smtClean="0">
              <a:solidFill>
                <a:schemeClr val="tx2">
                  <a:lumMod val="75000"/>
                </a:schemeClr>
              </a:solidFill>
              <a:cs typeface="Arial" pitchFamily="34" charset="0"/>
            </a:rPr>
            <a:t>Zakon o eneregtskoj učinkovitosti (NN127/14.), </a:t>
          </a:r>
          <a:endParaRPr lang="hr-HR" sz="1600" dirty="0">
            <a:solidFill>
              <a:schemeClr val="tx2">
                <a:lumMod val="75000"/>
              </a:schemeClr>
            </a:solidFill>
          </a:endParaRPr>
        </a:p>
      </dgm:t>
    </dgm:pt>
    <dgm:pt modelId="{77CF751D-7EA8-41A3-80E8-5F90942E3BCC}" type="parTrans" cxnId="{82C50ACA-AC4E-4090-977B-F07ECF5AD505}">
      <dgm:prSet/>
      <dgm:spPr/>
      <dgm:t>
        <a:bodyPr/>
        <a:lstStyle/>
        <a:p>
          <a:endParaRPr lang="hr-HR"/>
        </a:p>
      </dgm:t>
    </dgm:pt>
    <dgm:pt modelId="{79BAD286-130A-4D7D-ADCF-07829B091934}" type="sibTrans" cxnId="{82C50ACA-AC4E-4090-977B-F07ECF5AD505}">
      <dgm:prSet/>
      <dgm:spPr/>
      <dgm:t>
        <a:bodyPr/>
        <a:lstStyle/>
        <a:p>
          <a:endParaRPr lang="hr-HR"/>
        </a:p>
      </dgm:t>
    </dgm:pt>
    <dgm:pt modelId="{716E753A-E126-44E5-8CFB-D8D7F44E13D5}">
      <dgm:prSet phldrT="[Text]" custT="1"/>
      <dgm:spPr/>
      <dgm:t>
        <a:bodyPr/>
        <a:lstStyle/>
        <a:p>
          <a:r>
            <a:rPr lang="hr-HR" sz="1600" dirty="0" smtClean="0">
              <a:solidFill>
                <a:schemeClr val="tx2">
                  <a:lumMod val="75000"/>
                </a:schemeClr>
              </a:solidFill>
              <a:cs typeface="Arial" pitchFamily="34" charset="0"/>
            </a:rPr>
            <a:t>Zakon o obnovljivim izvorima energije i visokoučinkovitoj kogeneraciji</a:t>
          </a:r>
          <a:endParaRPr lang="hr-HR" sz="1600" dirty="0">
            <a:solidFill>
              <a:schemeClr val="tx2">
                <a:lumMod val="75000"/>
              </a:schemeClr>
            </a:solidFill>
          </a:endParaRPr>
        </a:p>
      </dgm:t>
    </dgm:pt>
    <dgm:pt modelId="{B22A8E5C-BD1E-463E-86A0-EE3164DDBBEC}" type="parTrans" cxnId="{77730DA1-A94D-4B85-A805-D691F0A79100}">
      <dgm:prSet/>
      <dgm:spPr/>
      <dgm:t>
        <a:bodyPr/>
        <a:lstStyle/>
        <a:p>
          <a:endParaRPr lang="hr-HR"/>
        </a:p>
      </dgm:t>
    </dgm:pt>
    <dgm:pt modelId="{646E2B48-1419-487E-98A4-1B4774890EDA}" type="sibTrans" cxnId="{77730DA1-A94D-4B85-A805-D691F0A79100}">
      <dgm:prSet/>
      <dgm:spPr/>
      <dgm:t>
        <a:bodyPr/>
        <a:lstStyle/>
        <a:p>
          <a:endParaRPr lang="hr-HR"/>
        </a:p>
      </dgm:t>
    </dgm:pt>
    <dgm:pt modelId="{B8875BEF-F60D-4D24-BDD3-2EB722A7F8A7}">
      <dgm:prSet phldrT="[Text]" custT="1"/>
      <dgm:spPr/>
      <dgm:t>
        <a:bodyPr/>
        <a:lstStyle/>
        <a:p>
          <a:r>
            <a:rPr lang="hr-HR" sz="1600" dirty="0" smtClean="0">
              <a:solidFill>
                <a:schemeClr val="tx2">
                  <a:lumMod val="75000"/>
                </a:schemeClr>
              </a:solidFill>
            </a:rPr>
            <a:t>Podzakonski akti</a:t>
          </a:r>
          <a:endParaRPr lang="hr-HR" sz="1600" dirty="0">
            <a:solidFill>
              <a:schemeClr val="tx2">
                <a:lumMod val="75000"/>
              </a:schemeClr>
            </a:solidFill>
          </a:endParaRPr>
        </a:p>
      </dgm:t>
    </dgm:pt>
    <dgm:pt modelId="{281566FD-C939-4F7A-A68F-A7C54158C84F}" type="parTrans" cxnId="{E570FBA8-4133-4818-A057-4A3C7DE5E624}">
      <dgm:prSet/>
      <dgm:spPr/>
      <dgm:t>
        <a:bodyPr/>
        <a:lstStyle/>
        <a:p>
          <a:endParaRPr lang="hr-HR"/>
        </a:p>
      </dgm:t>
    </dgm:pt>
    <dgm:pt modelId="{22E08C29-257D-4E93-9764-B0873889DBA6}" type="sibTrans" cxnId="{E570FBA8-4133-4818-A057-4A3C7DE5E624}">
      <dgm:prSet/>
      <dgm:spPr/>
      <dgm:t>
        <a:bodyPr/>
        <a:lstStyle/>
        <a:p>
          <a:endParaRPr lang="hr-HR"/>
        </a:p>
      </dgm:t>
    </dgm:pt>
    <dgm:pt modelId="{94D82ABD-0F0D-494F-95D1-69BF241C4759}">
      <dgm:prSet phldrT="[Text]" custT="1"/>
      <dgm:spPr/>
      <dgm:t>
        <a:bodyPr/>
        <a:lstStyle/>
        <a:p>
          <a:r>
            <a:rPr lang="hr-HR" sz="1600" dirty="0" smtClean="0">
              <a:solidFill>
                <a:schemeClr val="tx2">
                  <a:lumMod val="75000"/>
                </a:schemeClr>
              </a:solidFill>
              <a:cs typeface="Arial" pitchFamily="34" charset="0"/>
            </a:rPr>
            <a:t>Podzakonski akti</a:t>
          </a:r>
          <a:endParaRPr lang="hr-HR" sz="1600" dirty="0">
            <a:solidFill>
              <a:schemeClr val="tx2">
                <a:lumMod val="75000"/>
              </a:schemeClr>
            </a:solidFill>
          </a:endParaRPr>
        </a:p>
      </dgm:t>
    </dgm:pt>
    <dgm:pt modelId="{562FD59D-83C7-409A-BBB2-108A21D91485}" type="parTrans" cxnId="{18E4757A-24EB-4969-B771-E5DA516E7744}">
      <dgm:prSet/>
      <dgm:spPr/>
      <dgm:t>
        <a:bodyPr/>
        <a:lstStyle/>
        <a:p>
          <a:endParaRPr lang="hr-HR"/>
        </a:p>
      </dgm:t>
    </dgm:pt>
    <dgm:pt modelId="{1EE7EC24-A18F-41CB-8ADE-7AE650CD60C5}" type="sibTrans" cxnId="{18E4757A-24EB-4969-B771-E5DA516E7744}">
      <dgm:prSet/>
      <dgm:spPr/>
      <dgm:t>
        <a:bodyPr/>
        <a:lstStyle/>
        <a:p>
          <a:endParaRPr lang="hr-HR"/>
        </a:p>
      </dgm:t>
    </dgm:pt>
    <dgm:pt modelId="{1ED88673-E1A7-46F5-808C-6B9CBFB99730}">
      <dgm:prSet phldrT="[Text]" custT="1"/>
      <dgm:spPr/>
      <dgm:t>
        <a:bodyPr/>
        <a:lstStyle/>
        <a:p>
          <a:r>
            <a:rPr lang="hr-HR" sz="1600" dirty="0" smtClean="0">
              <a:solidFill>
                <a:schemeClr val="tx2">
                  <a:lumMod val="75000"/>
                </a:schemeClr>
              </a:solidFill>
            </a:rPr>
            <a:t>Zakon o tržištu toplinske energije</a:t>
          </a:r>
          <a:endParaRPr lang="hr-HR" sz="1600" dirty="0">
            <a:solidFill>
              <a:schemeClr val="tx2">
                <a:lumMod val="75000"/>
              </a:schemeClr>
            </a:solidFill>
          </a:endParaRPr>
        </a:p>
      </dgm:t>
    </dgm:pt>
    <dgm:pt modelId="{DCDD5AF0-C3EE-41CC-9EE3-D23F2AA80656}" type="parTrans" cxnId="{FACCA839-D67A-46CD-8D59-43D96CEB84F4}">
      <dgm:prSet/>
      <dgm:spPr/>
      <dgm:t>
        <a:bodyPr/>
        <a:lstStyle/>
        <a:p>
          <a:endParaRPr lang="hr-HR"/>
        </a:p>
      </dgm:t>
    </dgm:pt>
    <dgm:pt modelId="{457C40A6-2690-45C7-B6D7-8833FA4B6644}" type="sibTrans" cxnId="{FACCA839-D67A-46CD-8D59-43D96CEB84F4}">
      <dgm:prSet/>
      <dgm:spPr/>
      <dgm:t>
        <a:bodyPr/>
        <a:lstStyle/>
        <a:p>
          <a:endParaRPr lang="hr-HR"/>
        </a:p>
      </dgm:t>
    </dgm:pt>
    <dgm:pt modelId="{D3D202EE-82FF-4E5B-87AA-627D40188C79}">
      <dgm:prSet phldrT="[Text]" custT="1"/>
      <dgm:spPr/>
      <dgm:t>
        <a:bodyPr/>
        <a:lstStyle/>
        <a:p>
          <a:r>
            <a:rPr lang="hr-HR" sz="1600" dirty="0" smtClean="0"/>
            <a:t>ILUC DIREKTIVA</a:t>
          </a:r>
          <a:endParaRPr lang="hr-HR" sz="1600" dirty="0"/>
        </a:p>
      </dgm:t>
    </dgm:pt>
    <dgm:pt modelId="{CAB1115E-55ED-4BD0-9EBC-14C46B558CCB}" type="parTrans" cxnId="{F3E764D8-9974-4C1A-ACB8-7AD6C7B8F839}">
      <dgm:prSet/>
      <dgm:spPr/>
      <dgm:t>
        <a:bodyPr/>
        <a:lstStyle/>
        <a:p>
          <a:endParaRPr lang="hr-HR"/>
        </a:p>
      </dgm:t>
    </dgm:pt>
    <dgm:pt modelId="{1981274F-615A-4F8D-ADB5-DC9F784A6BFC}" type="sibTrans" cxnId="{F3E764D8-9974-4C1A-ACB8-7AD6C7B8F839}">
      <dgm:prSet/>
      <dgm:spPr/>
      <dgm:t>
        <a:bodyPr/>
        <a:lstStyle/>
        <a:p>
          <a:endParaRPr lang="hr-HR"/>
        </a:p>
      </dgm:t>
    </dgm:pt>
    <dgm:pt modelId="{454D6601-C2BA-4893-A3C4-C8AD18EB2A64}">
      <dgm:prSet phldrT="[Text]" custT="1"/>
      <dgm:spPr/>
      <dgm:t>
        <a:bodyPr/>
        <a:lstStyle/>
        <a:p>
          <a:r>
            <a:rPr lang="hr-HR" sz="1600" dirty="0" smtClean="0">
              <a:solidFill>
                <a:schemeClr val="tx2">
                  <a:lumMod val="75000"/>
                </a:schemeClr>
              </a:solidFill>
            </a:rPr>
            <a:t>Zakon o biogorivima (NN  65/09, 145/10, 26/11, 144/12, 14/14, 94/18)</a:t>
          </a:r>
          <a:endParaRPr lang="hr-HR" sz="1600" dirty="0">
            <a:solidFill>
              <a:schemeClr val="tx2">
                <a:lumMod val="75000"/>
              </a:schemeClr>
            </a:solidFill>
          </a:endParaRPr>
        </a:p>
      </dgm:t>
    </dgm:pt>
    <dgm:pt modelId="{4A97A523-06B1-47D2-8E48-290F504E3C33}" type="parTrans" cxnId="{82C0A684-500E-4374-8CBE-9164993B0CAE}">
      <dgm:prSet/>
      <dgm:spPr/>
      <dgm:t>
        <a:bodyPr/>
        <a:lstStyle/>
        <a:p>
          <a:endParaRPr lang="hr-HR"/>
        </a:p>
      </dgm:t>
    </dgm:pt>
    <dgm:pt modelId="{135BAFC7-A78D-4856-82F0-C29F6B6B8CF8}" type="sibTrans" cxnId="{82C0A684-500E-4374-8CBE-9164993B0CAE}">
      <dgm:prSet/>
      <dgm:spPr/>
      <dgm:t>
        <a:bodyPr/>
        <a:lstStyle/>
        <a:p>
          <a:endParaRPr lang="hr-HR"/>
        </a:p>
      </dgm:t>
    </dgm:pt>
    <dgm:pt modelId="{5A316E68-E3BE-4864-94D4-9C6120ACEEC9}">
      <dgm:prSet custT="1"/>
      <dgm:spPr/>
      <dgm:t>
        <a:bodyPr/>
        <a:lstStyle/>
        <a:p>
          <a:r>
            <a:rPr lang="hr-HR" sz="1600" dirty="0" smtClean="0">
              <a:solidFill>
                <a:schemeClr val="tx2">
                  <a:lumMod val="75000"/>
                </a:schemeClr>
              </a:solidFill>
              <a:cs typeface="Arial" pitchFamily="34" charset="0"/>
            </a:rPr>
            <a:t>Zakon o obnovljivim izvorima energije i visokoučinkovitoj kogeneraciji,</a:t>
          </a:r>
          <a:endParaRPr lang="hr-HR" sz="1600" dirty="0">
            <a:solidFill>
              <a:schemeClr val="tx2">
                <a:lumMod val="75000"/>
              </a:schemeClr>
            </a:solidFill>
          </a:endParaRPr>
        </a:p>
      </dgm:t>
    </dgm:pt>
    <dgm:pt modelId="{2A1B082F-F569-4BE0-8A98-621E035BF2AE}" type="parTrans" cxnId="{73EC9D69-4C61-4BD1-ACA2-92113119A268}">
      <dgm:prSet/>
      <dgm:spPr/>
      <dgm:t>
        <a:bodyPr/>
        <a:lstStyle/>
        <a:p>
          <a:endParaRPr lang="hr-HR"/>
        </a:p>
      </dgm:t>
    </dgm:pt>
    <dgm:pt modelId="{06B92182-21AC-472D-9EAF-D560A8E43E46}" type="sibTrans" cxnId="{73EC9D69-4C61-4BD1-ACA2-92113119A268}">
      <dgm:prSet/>
      <dgm:spPr/>
      <dgm:t>
        <a:bodyPr/>
        <a:lstStyle/>
        <a:p>
          <a:endParaRPr lang="hr-HR"/>
        </a:p>
      </dgm:t>
    </dgm:pt>
    <dgm:pt modelId="{4F91B11B-15BD-4B23-B8B5-A5C7800D3C49}">
      <dgm:prSet custT="1"/>
      <dgm:spPr/>
      <dgm:t>
        <a:bodyPr/>
        <a:lstStyle/>
        <a:p>
          <a:r>
            <a:rPr lang="hr-HR" sz="1600" dirty="0" smtClean="0">
              <a:solidFill>
                <a:schemeClr val="tx2">
                  <a:lumMod val="75000"/>
                </a:schemeClr>
              </a:solidFill>
            </a:rPr>
            <a:t>Podzakonski akti</a:t>
          </a:r>
          <a:endParaRPr lang="hr-HR" sz="1600" dirty="0">
            <a:solidFill>
              <a:schemeClr val="tx2">
                <a:lumMod val="75000"/>
              </a:schemeClr>
            </a:solidFill>
          </a:endParaRPr>
        </a:p>
      </dgm:t>
    </dgm:pt>
    <dgm:pt modelId="{F1B8D9A9-074E-47F4-9939-F936ED962A76}" type="parTrans" cxnId="{41B5605A-0013-4D19-A9EC-FBA87726EF21}">
      <dgm:prSet/>
      <dgm:spPr/>
      <dgm:t>
        <a:bodyPr/>
        <a:lstStyle/>
        <a:p>
          <a:endParaRPr lang="hr-HR"/>
        </a:p>
      </dgm:t>
    </dgm:pt>
    <dgm:pt modelId="{7BBCF36C-052B-4294-8F1C-CDB1FB790726}" type="sibTrans" cxnId="{41B5605A-0013-4D19-A9EC-FBA87726EF21}">
      <dgm:prSet/>
      <dgm:spPr/>
      <dgm:t>
        <a:bodyPr/>
        <a:lstStyle/>
        <a:p>
          <a:endParaRPr lang="hr-HR"/>
        </a:p>
      </dgm:t>
    </dgm:pt>
    <dgm:pt modelId="{3EFAC868-76A7-4AB9-B110-DDFF8EA58685}">
      <dgm:prSet phldrT="[Text]" custT="1"/>
      <dgm:spPr/>
      <dgm:t>
        <a:bodyPr/>
        <a:lstStyle/>
        <a:p>
          <a:r>
            <a:rPr lang="hr-HR" sz="1600" dirty="0" smtClean="0">
              <a:solidFill>
                <a:schemeClr val="tx2">
                  <a:lumMod val="75000"/>
                </a:schemeClr>
              </a:solidFill>
              <a:cs typeface="Arial" pitchFamily="34" charset="0"/>
            </a:rPr>
            <a:t>podzakonski akti</a:t>
          </a:r>
          <a:endParaRPr lang="hr-HR" sz="1600" dirty="0"/>
        </a:p>
      </dgm:t>
    </dgm:pt>
    <dgm:pt modelId="{035685F8-616E-4420-8B37-D6370CB3F13E}">
      <dgm:prSet phldrT="[Text]" custT="1"/>
      <dgm:spPr/>
      <dgm:t>
        <a:bodyPr/>
        <a:lstStyle/>
        <a:p>
          <a:r>
            <a:rPr lang="hr-HR" sz="1600" dirty="0" smtClean="0">
              <a:solidFill>
                <a:schemeClr val="tx2">
                  <a:lumMod val="75000"/>
                </a:schemeClr>
              </a:solidFill>
              <a:cs typeface="Arial" pitchFamily="34" charset="0"/>
            </a:rPr>
            <a:t>Zakon o obnovljivim izvorima energije i visokoučinkovitoj kogeneraciji</a:t>
          </a:r>
          <a:endParaRPr lang="hr-HR" sz="1600" dirty="0"/>
        </a:p>
      </dgm:t>
    </dgm:pt>
    <dgm:pt modelId="{413A55B0-82B4-408D-A108-9176CC4CEB69}">
      <dgm:prSet phldrT="[Text]" custT="1"/>
      <dgm:spPr/>
      <dgm:t>
        <a:bodyPr/>
        <a:lstStyle/>
        <a:p>
          <a:r>
            <a:rPr lang="hr-HR" sz="1400" dirty="0" smtClean="0"/>
            <a:t>SMJERNICE O DRŽAVNIM </a:t>
          </a:r>
          <a:r>
            <a:rPr lang="hr-HR" sz="1400" smtClean="0"/>
            <a:t>POTPORAMA 2014-2020</a:t>
          </a:r>
          <a:endParaRPr lang="hr-HR" sz="1400" dirty="0"/>
        </a:p>
      </dgm:t>
    </dgm:pt>
    <dgm:pt modelId="{33CC7E9A-0DB3-4A15-ACC4-466E2E3C8EC8}" type="sibTrans" cxnId="{991EC2CF-C52A-485B-8D58-8A610CBA74AD}">
      <dgm:prSet/>
      <dgm:spPr/>
      <dgm:t>
        <a:bodyPr/>
        <a:lstStyle/>
        <a:p>
          <a:endParaRPr lang="hr-HR"/>
        </a:p>
      </dgm:t>
    </dgm:pt>
    <dgm:pt modelId="{F2DD3175-7BBC-4257-97A9-A19B009AD14A}" type="parTrans" cxnId="{991EC2CF-C52A-485B-8D58-8A610CBA74AD}">
      <dgm:prSet/>
      <dgm:spPr/>
      <dgm:t>
        <a:bodyPr/>
        <a:lstStyle/>
        <a:p>
          <a:endParaRPr lang="hr-HR"/>
        </a:p>
      </dgm:t>
    </dgm:pt>
    <dgm:pt modelId="{67D49C09-4D27-4F2A-BE78-F56C81A1338E}" type="sibTrans" cxnId="{8C9AF5C2-C82D-4543-A867-002EDBEC539C}">
      <dgm:prSet/>
      <dgm:spPr/>
      <dgm:t>
        <a:bodyPr/>
        <a:lstStyle/>
        <a:p>
          <a:endParaRPr lang="hr-HR"/>
        </a:p>
      </dgm:t>
    </dgm:pt>
    <dgm:pt modelId="{C4F0514C-CC37-4F62-A405-7F28A97E8A15}" type="parTrans" cxnId="{8C9AF5C2-C82D-4543-A867-002EDBEC539C}">
      <dgm:prSet/>
      <dgm:spPr/>
      <dgm:t>
        <a:bodyPr/>
        <a:lstStyle/>
        <a:p>
          <a:endParaRPr lang="hr-HR"/>
        </a:p>
      </dgm:t>
    </dgm:pt>
    <dgm:pt modelId="{0B5C2AA6-1978-4E1F-A822-1030572EBFEC}" type="sibTrans" cxnId="{A0102430-4B45-4423-9093-8748DC4619E6}">
      <dgm:prSet/>
      <dgm:spPr/>
      <dgm:t>
        <a:bodyPr/>
        <a:lstStyle/>
        <a:p>
          <a:endParaRPr lang="hr-HR"/>
        </a:p>
      </dgm:t>
    </dgm:pt>
    <dgm:pt modelId="{E0B5EB27-53D7-415A-A76F-F6D6E414B8E3}" type="parTrans" cxnId="{A0102430-4B45-4423-9093-8748DC4619E6}">
      <dgm:prSet/>
      <dgm:spPr/>
      <dgm:t>
        <a:bodyPr/>
        <a:lstStyle/>
        <a:p>
          <a:endParaRPr lang="hr-HR"/>
        </a:p>
      </dgm:t>
    </dgm:pt>
    <dgm:pt modelId="{83BABB79-23BA-451B-9AF7-4286D30DDB1C}" type="pres">
      <dgm:prSet presAssocID="{1688B95C-A2CC-4479-99FC-A65754F0E290}" presName="Name0" presStyleCnt="0">
        <dgm:presLayoutVars>
          <dgm:dir/>
          <dgm:animLvl val="lvl"/>
          <dgm:resizeHandles val="exact"/>
        </dgm:presLayoutVars>
      </dgm:prSet>
      <dgm:spPr/>
      <dgm:t>
        <a:bodyPr/>
        <a:lstStyle/>
        <a:p>
          <a:endParaRPr lang="hr-HR"/>
        </a:p>
      </dgm:t>
    </dgm:pt>
    <dgm:pt modelId="{DAD45634-6236-4CFB-8044-EC6ACEB1CEE0}" type="pres">
      <dgm:prSet presAssocID="{F94C0FBB-4206-44E1-9418-A0B33C7ED3F8}" presName="composite" presStyleCnt="0"/>
      <dgm:spPr/>
    </dgm:pt>
    <dgm:pt modelId="{D809FD60-7674-44FD-8D9A-8C662178C042}" type="pres">
      <dgm:prSet presAssocID="{F94C0FBB-4206-44E1-9418-A0B33C7ED3F8}" presName="parTx" presStyleLbl="alignNode1" presStyleIdx="0" presStyleCnt="4">
        <dgm:presLayoutVars>
          <dgm:chMax val="0"/>
          <dgm:chPref val="0"/>
          <dgm:bulletEnabled val="1"/>
        </dgm:presLayoutVars>
      </dgm:prSet>
      <dgm:spPr/>
      <dgm:t>
        <a:bodyPr/>
        <a:lstStyle/>
        <a:p>
          <a:endParaRPr lang="hr-HR"/>
        </a:p>
      </dgm:t>
    </dgm:pt>
    <dgm:pt modelId="{8CB40E72-FA86-4A91-9F57-38F83826B1C4}" type="pres">
      <dgm:prSet presAssocID="{F94C0FBB-4206-44E1-9418-A0B33C7ED3F8}" presName="desTx" presStyleLbl="alignAccFollowNode1" presStyleIdx="0" presStyleCnt="4">
        <dgm:presLayoutVars>
          <dgm:bulletEnabled val="1"/>
        </dgm:presLayoutVars>
      </dgm:prSet>
      <dgm:spPr/>
      <dgm:t>
        <a:bodyPr/>
        <a:lstStyle/>
        <a:p>
          <a:endParaRPr lang="hr-HR"/>
        </a:p>
      </dgm:t>
    </dgm:pt>
    <dgm:pt modelId="{3615B875-4EF2-41FF-8B11-4E16F4853C3C}" type="pres">
      <dgm:prSet presAssocID="{377E5525-0116-440C-A14D-91D7A86DEC21}" presName="space" presStyleCnt="0"/>
      <dgm:spPr/>
    </dgm:pt>
    <dgm:pt modelId="{1E38770B-AB18-4C85-BA4E-43D66EB02738}" type="pres">
      <dgm:prSet presAssocID="{E63AB85E-F527-4663-938F-772A275DBE39}" presName="composite" presStyleCnt="0"/>
      <dgm:spPr/>
    </dgm:pt>
    <dgm:pt modelId="{B00B1780-0526-4FF7-954B-5F292642375C}" type="pres">
      <dgm:prSet presAssocID="{E63AB85E-F527-4663-938F-772A275DBE39}" presName="parTx" presStyleLbl="alignNode1" presStyleIdx="1" presStyleCnt="4">
        <dgm:presLayoutVars>
          <dgm:chMax val="0"/>
          <dgm:chPref val="0"/>
          <dgm:bulletEnabled val="1"/>
        </dgm:presLayoutVars>
      </dgm:prSet>
      <dgm:spPr/>
      <dgm:t>
        <a:bodyPr/>
        <a:lstStyle/>
        <a:p>
          <a:endParaRPr lang="hr-HR"/>
        </a:p>
      </dgm:t>
    </dgm:pt>
    <dgm:pt modelId="{55A33AF2-D1AA-427C-A2DF-0EB4306C9B7E}" type="pres">
      <dgm:prSet presAssocID="{E63AB85E-F527-4663-938F-772A275DBE39}" presName="desTx" presStyleLbl="alignAccFollowNode1" presStyleIdx="1" presStyleCnt="4">
        <dgm:presLayoutVars>
          <dgm:bulletEnabled val="1"/>
        </dgm:presLayoutVars>
      </dgm:prSet>
      <dgm:spPr/>
      <dgm:t>
        <a:bodyPr/>
        <a:lstStyle/>
        <a:p>
          <a:endParaRPr lang="hr-HR"/>
        </a:p>
      </dgm:t>
    </dgm:pt>
    <dgm:pt modelId="{4B6D384F-2098-4BFB-B325-0C5A2293FC8B}" type="pres">
      <dgm:prSet presAssocID="{22DD1D85-9161-4EAE-B8F7-FCC770D99C67}" presName="space" presStyleCnt="0"/>
      <dgm:spPr/>
    </dgm:pt>
    <dgm:pt modelId="{174EB424-D62B-4389-BD2A-B4B2330548C8}" type="pres">
      <dgm:prSet presAssocID="{D3D202EE-82FF-4E5B-87AA-627D40188C79}" presName="composite" presStyleCnt="0"/>
      <dgm:spPr/>
    </dgm:pt>
    <dgm:pt modelId="{7DC4779B-4971-43CC-8B0E-473B98133C25}" type="pres">
      <dgm:prSet presAssocID="{D3D202EE-82FF-4E5B-87AA-627D40188C79}" presName="parTx" presStyleLbl="alignNode1" presStyleIdx="2" presStyleCnt="4">
        <dgm:presLayoutVars>
          <dgm:chMax val="0"/>
          <dgm:chPref val="0"/>
          <dgm:bulletEnabled val="1"/>
        </dgm:presLayoutVars>
      </dgm:prSet>
      <dgm:spPr/>
      <dgm:t>
        <a:bodyPr/>
        <a:lstStyle/>
        <a:p>
          <a:endParaRPr lang="hr-HR"/>
        </a:p>
      </dgm:t>
    </dgm:pt>
    <dgm:pt modelId="{0A42BD71-D9F5-4415-9422-2F5F4FD36A0F}" type="pres">
      <dgm:prSet presAssocID="{D3D202EE-82FF-4E5B-87AA-627D40188C79}" presName="desTx" presStyleLbl="alignAccFollowNode1" presStyleIdx="2" presStyleCnt="4">
        <dgm:presLayoutVars>
          <dgm:bulletEnabled val="1"/>
        </dgm:presLayoutVars>
      </dgm:prSet>
      <dgm:spPr/>
      <dgm:t>
        <a:bodyPr/>
        <a:lstStyle/>
        <a:p>
          <a:endParaRPr lang="hr-HR"/>
        </a:p>
      </dgm:t>
    </dgm:pt>
    <dgm:pt modelId="{1D7C5538-3862-4E25-AF1B-52A583040844}" type="pres">
      <dgm:prSet presAssocID="{1981274F-615A-4F8D-ADB5-DC9F784A6BFC}" presName="space" presStyleCnt="0"/>
      <dgm:spPr/>
    </dgm:pt>
    <dgm:pt modelId="{E4423523-5835-4FC8-A8DC-01B62D6F0F75}" type="pres">
      <dgm:prSet presAssocID="{413A55B0-82B4-408D-A108-9176CC4CEB69}" presName="composite" presStyleCnt="0"/>
      <dgm:spPr/>
    </dgm:pt>
    <dgm:pt modelId="{BF1A0DC6-F6E9-4943-9D5A-72C0BF0D6FFE}" type="pres">
      <dgm:prSet presAssocID="{413A55B0-82B4-408D-A108-9176CC4CEB69}" presName="parTx" presStyleLbl="alignNode1" presStyleIdx="3" presStyleCnt="4">
        <dgm:presLayoutVars>
          <dgm:chMax val="0"/>
          <dgm:chPref val="0"/>
          <dgm:bulletEnabled val="1"/>
        </dgm:presLayoutVars>
      </dgm:prSet>
      <dgm:spPr/>
      <dgm:t>
        <a:bodyPr/>
        <a:lstStyle/>
        <a:p>
          <a:endParaRPr lang="hr-HR"/>
        </a:p>
      </dgm:t>
    </dgm:pt>
    <dgm:pt modelId="{73DA8E1C-3CEF-40E9-8A2A-D8CAEDD43FAF}" type="pres">
      <dgm:prSet presAssocID="{413A55B0-82B4-408D-A108-9176CC4CEB69}" presName="desTx" presStyleLbl="alignAccFollowNode1" presStyleIdx="3" presStyleCnt="4">
        <dgm:presLayoutVars>
          <dgm:bulletEnabled val="1"/>
        </dgm:presLayoutVars>
      </dgm:prSet>
      <dgm:spPr/>
      <dgm:t>
        <a:bodyPr/>
        <a:lstStyle/>
        <a:p>
          <a:endParaRPr lang="hr-HR"/>
        </a:p>
      </dgm:t>
    </dgm:pt>
  </dgm:ptLst>
  <dgm:cxnLst>
    <dgm:cxn modelId="{A0102430-4B45-4423-9093-8748DC4619E6}" srcId="{413A55B0-82B4-408D-A108-9176CC4CEB69}" destId="{035685F8-616E-4420-8B37-D6370CB3F13E}" srcOrd="0" destOrd="0" parTransId="{E0B5EB27-53D7-415A-A76F-F6D6E414B8E3}" sibTransId="{0B5C2AA6-1978-4E1F-A822-1030572EBFEC}"/>
    <dgm:cxn modelId="{FACCA839-D67A-46CD-8D59-43D96CEB84F4}" srcId="{E63AB85E-F527-4663-938F-772A275DBE39}" destId="{1ED88673-E1A7-46F5-808C-6B9CBFB99730}" srcOrd="2" destOrd="0" parTransId="{DCDD5AF0-C3EE-41CC-9EE3-D23F2AA80656}" sibTransId="{457C40A6-2690-45C7-B6D7-8833FA4B6644}"/>
    <dgm:cxn modelId="{BAFD3785-3C4C-4FB2-9F47-21EA43A2F29D}" type="presOf" srcId="{716E753A-E126-44E5-8CFB-D8D7F44E13D5}" destId="{55A33AF2-D1AA-427C-A2DF-0EB4306C9B7E}" srcOrd="0" destOrd="1" presId="urn:microsoft.com/office/officeart/2005/8/layout/hList1"/>
    <dgm:cxn modelId="{FCC01F48-10D7-4A24-84EB-0583610DA297}" type="presOf" srcId="{D3D202EE-82FF-4E5B-87AA-627D40188C79}" destId="{7DC4779B-4971-43CC-8B0E-473B98133C25}" srcOrd="0" destOrd="0" presId="urn:microsoft.com/office/officeart/2005/8/layout/hList1"/>
    <dgm:cxn modelId="{C0C2E8DD-DB0E-4C1A-BED7-B7D11CFBBB41}" type="presOf" srcId="{1688B95C-A2CC-4479-99FC-A65754F0E290}" destId="{83BABB79-23BA-451B-9AF7-4286D30DDB1C}" srcOrd="0" destOrd="0" presId="urn:microsoft.com/office/officeart/2005/8/layout/hList1"/>
    <dgm:cxn modelId="{BC8EAD98-5110-4653-A88D-CF886AACFB7A}" type="presOf" srcId="{454D6601-C2BA-4893-A3C4-C8AD18EB2A64}" destId="{0A42BD71-D9F5-4415-9422-2F5F4FD36A0F}" srcOrd="0" destOrd="0" presId="urn:microsoft.com/office/officeart/2005/8/layout/hList1"/>
    <dgm:cxn modelId="{E2F1ECA9-E57D-40E1-AA21-EA8750EE9C1F}" srcId="{1688B95C-A2CC-4479-99FC-A65754F0E290}" destId="{F94C0FBB-4206-44E1-9418-A0B33C7ED3F8}" srcOrd="0" destOrd="0" parTransId="{2F94A44F-634E-4EEA-A26A-DA4F2C74C531}" sibTransId="{377E5525-0116-440C-A14D-91D7A86DEC21}"/>
    <dgm:cxn modelId="{82C50ACA-AC4E-4090-977B-F07ECF5AD505}" srcId="{E63AB85E-F527-4663-938F-772A275DBE39}" destId="{2DEE7680-2B62-4267-BD3D-346CB18E973B}" srcOrd="0" destOrd="0" parTransId="{77CF751D-7EA8-41A3-80E8-5F90942E3BCC}" sibTransId="{79BAD286-130A-4D7D-ADCF-07829B091934}"/>
    <dgm:cxn modelId="{73EC9D69-4C61-4BD1-ACA2-92113119A268}" srcId="{D3D202EE-82FF-4E5B-87AA-627D40188C79}" destId="{5A316E68-E3BE-4864-94D4-9C6120ACEEC9}" srcOrd="1" destOrd="0" parTransId="{2A1B082F-F569-4BE0-8A98-621E035BF2AE}" sibTransId="{06B92182-21AC-472D-9EAF-D560A8E43E46}"/>
    <dgm:cxn modelId="{760C339C-0139-4721-8B0F-4B7F8F164238}" type="presOf" srcId="{94D82ABD-0F0D-494F-95D1-69BF241C4759}" destId="{55A33AF2-D1AA-427C-A2DF-0EB4306C9B7E}" srcOrd="0" destOrd="3" presId="urn:microsoft.com/office/officeart/2005/8/layout/hList1"/>
    <dgm:cxn modelId="{991EC2CF-C52A-485B-8D58-8A610CBA74AD}" srcId="{1688B95C-A2CC-4479-99FC-A65754F0E290}" destId="{413A55B0-82B4-408D-A108-9176CC4CEB69}" srcOrd="3" destOrd="0" parTransId="{F2DD3175-7BBC-4257-97A9-A19B009AD14A}" sibTransId="{33CC7E9A-0DB3-4A15-ACC4-466E2E3C8EC8}"/>
    <dgm:cxn modelId="{2BC79185-9351-42C8-AC7B-1B4255E016B6}" type="presOf" srcId="{B776FABA-13F9-41B9-8BCF-28D805FE313D}" destId="{8CB40E72-FA86-4A91-9F57-38F83826B1C4}" srcOrd="0" destOrd="0" presId="urn:microsoft.com/office/officeart/2005/8/layout/hList1"/>
    <dgm:cxn modelId="{8C9AF5C2-C82D-4543-A867-002EDBEC539C}" srcId="{413A55B0-82B4-408D-A108-9176CC4CEB69}" destId="{3EFAC868-76A7-4AB9-B110-DDFF8EA58685}" srcOrd="1" destOrd="0" parTransId="{C4F0514C-CC37-4F62-A405-7F28A97E8A15}" sibTransId="{67D49C09-4D27-4F2A-BE78-F56C81A1338E}"/>
    <dgm:cxn modelId="{F3E764D8-9974-4C1A-ACB8-7AD6C7B8F839}" srcId="{1688B95C-A2CC-4479-99FC-A65754F0E290}" destId="{D3D202EE-82FF-4E5B-87AA-627D40188C79}" srcOrd="2" destOrd="0" parTransId="{CAB1115E-55ED-4BD0-9EBC-14C46B558CCB}" sibTransId="{1981274F-615A-4F8D-ADB5-DC9F784A6BFC}"/>
    <dgm:cxn modelId="{18E4757A-24EB-4969-B771-E5DA516E7744}" srcId="{E63AB85E-F527-4663-938F-772A275DBE39}" destId="{94D82ABD-0F0D-494F-95D1-69BF241C4759}" srcOrd="3" destOrd="0" parTransId="{562FD59D-83C7-409A-BBB2-108A21D91485}" sibTransId="{1EE7EC24-A18F-41CB-8ADE-7AE650CD60C5}"/>
    <dgm:cxn modelId="{642BF270-D418-4013-A848-C5F913B2C557}" srcId="{1688B95C-A2CC-4479-99FC-A65754F0E290}" destId="{E63AB85E-F527-4663-938F-772A275DBE39}" srcOrd="1" destOrd="0" parTransId="{D43A2C29-4703-4594-938F-AEB29771CE6E}" sibTransId="{22DD1D85-9161-4EAE-B8F7-FCC770D99C67}"/>
    <dgm:cxn modelId="{14B98ECD-76C4-4F81-B086-B434C81F04ED}" type="presOf" srcId="{2DEE7680-2B62-4267-BD3D-346CB18E973B}" destId="{55A33AF2-D1AA-427C-A2DF-0EB4306C9B7E}" srcOrd="0" destOrd="0" presId="urn:microsoft.com/office/officeart/2005/8/layout/hList1"/>
    <dgm:cxn modelId="{77730DA1-A94D-4B85-A805-D691F0A79100}" srcId="{E63AB85E-F527-4663-938F-772A275DBE39}" destId="{716E753A-E126-44E5-8CFB-D8D7F44E13D5}" srcOrd="1" destOrd="0" parTransId="{B22A8E5C-BD1E-463E-86A0-EE3164DDBBEC}" sibTransId="{646E2B48-1419-487E-98A4-1B4774890EDA}"/>
    <dgm:cxn modelId="{D46A775B-C85C-4E07-84D3-505831396B72}" type="presOf" srcId="{85FDB018-F8F6-4804-B17D-8FEFEF97F3BD}" destId="{8CB40E72-FA86-4A91-9F57-38F83826B1C4}" srcOrd="0" destOrd="1" presId="urn:microsoft.com/office/officeart/2005/8/layout/hList1"/>
    <dgm:cxn modelId="{BADC5942-1934-489D-985C-A9E8D65AEEAE}" srcId="{F94C0FBB-4206-44E1-9418-A0B33C7ED3F8}" destId="{85FDB018-F8F6-4804-B17D-8FEFEF97F3BD}" srcOrd="1" destOrd="0" parTransId="{5E8C685B-03FA-455C-A02D-B50CE4211729}" sibTransId="{2A2769BE-4699-4D87-9FA5-BE7A9D4F2512}"/>
    <dgm:cxn modelId="{CF4AFDB6-520F-4E8F-8666-3EB28B0BB66C}" type="presOf" srcId="{1ED88673-E1A7-46F5-808C-6B9CBFB99730}" destId="{55A33AF2-D1AA-427C-A2DF-0EB4306C9B7E}" srcOrd="0" destOrd="2" presId="urn:microsoft.com/office/officeart/2005/8/layout/hList1"/>
    <dgm:cxn modelId="{24C0A951-10EF-4680-B5F4-4CB667D692BD}" type="presOf" srcId="{035685F8-616E-4420-8B37-D6370CB3F13E}" destId="{73DA8E1C-3CEF-40E9-8A2A-D8CAEDD43FAF}" srcOrd="0" destOrd="0" presId="urn:microsoft.com/office/officeart/2005/8/layout/hList1"/>
    <dgm:cxn modelId="{E570FBA8-4133-4818-A057-4A3C7DE5E624}" srcId="{F94C0FBB-4206-44E1-9418-A0B33C7ED3F8}" destId="{B8875BEF-F60D-4D24-BDD3-2EB722A7F8A7}" srcOrd="2" destOrd="0" parTransId="{281566FD-C939-4F7A-A68F-A7C54158C84F}" sibTransId="{22E08C29-257D-4E93-9764-B0873889DBA6}"/>
    <dgm:cxn modelId="{2997B1BE-8D56-44AE-B6A2-F106980D1234}" type="presOf" srcId="{E63AB85E-F527-4663-938F-772A275DBE39}" destId="{B00B1780-0526-4FF7-954B-5F292642375C}" srcOrd="0" destOrd="0" presId="urn:microsoft.com/office/officeart/2005/8/layout/hList1"/>
    <dgm:cxn modelId="{D9FDFD13-B7EC-4253-B4FB-36CF07AC5559}" srcId="{F94C0FBB-4206-44E1-9418-A0B33C7ED3F8}" destId="{B776FABA-13F9-41B9-8BCF-28D805FE313D}" srcOrd="0" destOrd="0" parTransId="{28147218-3519-4117-8154-1C36E978FCFB}" sibTransId="{43D7AA36-43BC-4B8C-A32A-C1FC88E6BEBA}"/>
    <dgm:cxn modelId="{722A32A1-73E0-4331-A2BC-177F72502EFD}" type="presOf" srcId="{3EFAC868-76A7-4AB9-B110-DDFF8EA58685}" destId="{73DA8E1C-3CEF-40E9-8A2A-D8CAEDD43FAF}" srcOrd="0" destOrd="1" presId="urn:microsoft.com/office/officeart/2005/8/layout/hList1"/>
    <dgm:cxn modelId="{F3A44A82-258F-4CA8-90CC-08D9F35DCA43}" type="presOf" srcId="{B8875BEF-F60D-4D24-BDD3-2EB722A7F8A7}" destId="{8CB40E72-FA86-4A91-9F57-38F83826B1C4}" srcOrd="0" destOrd="2" presId="urn:microsoft.com/office/officeart/2005/8/layout/hList1"/>
    <dgm:cxn modelId="{41B5605A-0013-4D19-A9EC-FBA87726EF21}" srcId="{D3D202EE-82FF-4E5B-87AA-627D40188C79}" destId="{4F91B11B-15BD-4B23-B8B5-A5C7800D3C49}" srcOrd="2" destOrd="0" parTransId="{F1B8D9A9-074E-47F4-9939-F936ED962A76}" sibTransId="{7BBCF36C-052B-4294-8F1C-CDB1FB790726}"/>
    <dgm:cxn modelId="{79312D7A-6FDC-48F0-823F-6AAAC271ECFA}" type="presOf" srcId="{F94C0FBB-4206-44E1-9418-A0B33C7ED3F8}" destId="{D809FD60-7674-44FD-8D9A-8C662178C042}" srcOrd="0" destOrd="0" presId="urn:microsoft.com/office/officeart/2005/8/layout/hList1"/>
    <dgm:cxn modelId="{70C2F479-C529-4553-B69E-5A150E053D60}" type="presOf" srcId="{413A55B0-82B4-408D-A108-9176CC4CEB69}" destId="{BF1A0DC6-F6E9-4943-9D5A-72C0BF0D6FFE}" srcOrd="0" destOrd="0" presId="urn:microsoft.com/office/officeart/2005/8/layout/hList1"/>
    <dgm:cxn modelId="{82C0A684-500E-4374-8CBE-9164993B0CAE}" srcId="{D3D202EE-82FF-4E5B-87AA-627D40188C79}" destId="{454D6601-C2BA-4893-A3C4-C8AD18EB2A64}" srcOrd="0" destOrd="0" parTransId="{4A97A523-06B1-47D2-8E48-290F504E3C33}" sibTransId="{135BAFC7-A78D-4856-82F0-C29F6B6B8CF8}"/>
    <dgm:cxn modelId="{8947ED3D-4FCA-4843-87B9-CC9DFA257C53}" type="presOf" srcId="{5A316E68-E3BE-4864-94D4-9C6120ACEEC9}" destId="{0A42BD71-D9F5-4415-9422-2F5F4FD36A0F}" srcOrd="0" destOrd="1" presId="urn:microsoft.com/office/officeart/2005/8/layout/hList1"/>
    <dgm:cxn modelId="{C52CA7D1-3C79-4553-A98E-3D350C159171}" type="presOf" srcId="{4F91B11B-15BD-4B23-B8B5-A5C7800D3C49}" destId="{0A42BD71-D9F5-4415-9422-2F5F4FD36A0F}" srcOrd="0" destOrd="2" presId="urn:microsoft.com/office/officeart/2005/8/layout/hList1"/>
    <dgm:cxn modelId="{BC73FA90-F367-4766-9C6F-F29D61A029E3}" type="presParOf" srcId="{83BABB79-23BA-451B-9AF7-4286D30DDB1C}" destId="{DAD45634-6236-4CFB-8044-EC6ACEB1CEE0}" srcOrd="0" destOrd="0" presId="urn:microsoft.com/office/officeart/2005/8/layout/hList1"/>
    <dgm:cxn modelId="{782E24BA-89C8-4B8F-BF20-FCB8AA78A89A}" type="presParOf" srcId="{DAD45634-6236-4CFB-8044-EC6ACEB1CEE0}" destId="{D809FD60-7674-44FD-8D9A-8C662178C042}" srcOrd="0" destOrd="0" presId="urn:microsoft.com/office/officeart/2005/8/layout/hList1"/>
    <dgm:cxn modelId="{14D87578-2423-4976-8A6C-D6BCC96FEE9A}" type="presParOf" srcId="{DAD45634-6236-4CFB-8044-EC6ACEB1CEE0}" destId="{8CB40E72-FA86-4A91-9F57-38F83826B1C4}" srcOrd="1" destOrd="0" presId="urn:microsoft.com/office/officeart/2005/8/layout/hList1"/>
    <dgm:cxn modelId="{212F14DE-8FCD-4B15-8EDB-77C4A357408C}" type="presParOf" srcId="{83BABB79-23BA-451B-9AF7-4286D30DDB1C}" destId="{3615B875-4EF2-41FF-8B11-4E16F4853C3C}" srcOrd="1" destOrd="0" presId="urn:microsoft.com/office/officeart/2005/8/layout/hList1"/>
    <dgm:cxn modelId="{546574EE-C4BF-4B5C-B666-198820031A04}" type="presParOf" srcId="{83BABB79-23BA-451B-9AF7-4286D30DDB1C}" destId="{1E38770B-AB18-4C85-BA4E-43D66EB02738}" srcOrd="2" destOrd="0" presId="urn:microsoft.com/office/officeart/2005/8/layout/hList1"/>
    <dgm:cxn modelId="{B18D23D4-EEF9-4FFB-AE29-E568DE1D81F3}" type="presParOf" srcId="{1E38770B-AB18-4C85-BA4E-43D66EB02738}" destId="{B00B1780-0526-4FF7-954B-5F292642375C}" srcOrd="0" destOrd="0" presId="urn:microsoft.com/office/officeart/2005/8/layout/hList1"/>
    <dgm:cxn modelId="{BFCBB9F4-EEDA-4737-8AC3-AA40A6B64DB4}" type="presParOf" srcId="{1E38770B-AB18-4C85-BA4E-43D66EB02738}" destId="{55A33AF2-D1AA-427C-A2DF-0EB4306C9B7E}" srcOrd="1" destOrd="0" presId="urn:microsoft.com/office/officeart/2005/8/layout/hList1"/>
    <dgm:cxn modelId="{20397987-F0A4-4A62-B7DB-910B7092E41A}" type="presParOf" srcId="{83BABB79-23BA-451B-9AF7-4286D30DDB1C}" destId="{4B6D384F-2098-4BFB-B325-0C5A2293FC8B}" srcOrd="3" destOrd="0" presId="urn:microsoft.com/office/officeart/2005/8/layout/hList1"/>
    <dgm:cxn modelId="{4DF97A9D-528A-4D48-959D-92FEFA7C3492}" type="presParOf" srcId="{83BABB79-23BA-451B-9AF7-4286D30DDB1C}" destId="{174EB424-D62B-4389-BD2A-B4B2330548C8}" srcOrd="4" destOrd="0" presId="urn:microsoft.com/office/officeart/2005/8/layout/hList1"/>
    <dgm:cxn modelId="{62514843-C1B2-4CE9-A07B-DEB6392474B7}" type="presParOf" srcId="{174EB424-D62B-4389-BD2A-B4B2330548C8}" destId="{7DC4779B-4971-43CC-8B0E-473B98133C25}" srcOrd="0" destOrd="0" presId="urn:microsoft.com/office/officeart/2005/8/layout/hList1"/>
    <dgm:cxn modelId="{E23DF97B-C0C6-4141-839D-548303472C46}" type="presParOf" srcId="{174EB424-D62B-4389-BD2A-B4B2330548C8}" destId="{0A42BD71-D9F5-4415-9422-2F5F4FD36A0F}" srcOrd="1" destOrd="0" presId="urn:microsoft.com/office/officeart/2005/8/layout/hList1"/>
    <dgm:cxn modelId="{7FA85E5E-A5CD-4C15-86AA-34F43DC65F3F}" type="presParOf" srcId="{83BABB79-23BA-451B-9AF7-4286D30DDB1C}" destId="{1D7C5538-3862-4E25-AF1B-52A583040844}" srcOrd="5" destOrd="0" presId="urn:microsoft.com/office/officeart/2005/8/layout/hList1"/>
    <dgm:cxn modelId="{81DF3E41-683C-4734-B2A6-C3C63963EBF3}" type="presParOf" srcId="{83BABB79-23BA-451B-9AF7-4286D30DDB1C}" destId="{E4423523-5835-4FC8-A8DC-01B62D6F0F75}" srcOrd="6" destOrd="0" presId="urn:microsoft.com/office/officeart/2005/8/layout/hList1"/>
    <dgm:cxn modelId="{D4C49166-6DC7-4474-A372-000C263C1AC7}" type="presParOf" srcId="{E4423523-5835-4FC8-A8DC-01B62D6F0F75}" destId="{BF1A0DC6-F6E9-4943-9D5A-72C0BF0D6FFE}" srcOrd="0" destOrd="0" presId="urn:microsoft.com/office/officeart/2005/8/layout/hList1"/>
    <dgm:cxn modelId="{07FEFE39-E291-4D08-A955-FF006E3889C8}" type="presParOf" srcId="{E4423523-5835-4FC8-A8DC-01B62D6F0F75}" destId="{73DA8E1C-3CEF-40E9-8A2A-D8CAEDD43FAF}"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AC0832-AA8E-49AE-8F6E-0F25D31839A2}">
      <dsp:nvSpPr>
        <dsp:cNvPr id="0" name=""/>
        <dsp:cNvSpPr/>
      </dsp:nvSpPr>
      <dsp:spPr>
        <a:xfrm>
          <a:off x="542771" y="1355"/>
          <a:ext cx="1808937" cy="904468"/>
        </a:xfrm>
        <a:prstGeom prst="roundRect">
          <a:avLst>
            <a:gd name="adj" fmla="val 10000"/>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47625" tIns="31750" rIns="47625" bIns="31750" numCol="1" spcCol="1270" anchor="ctr" anchorCtr="0">
          <a:noAutofit/>
          <a:sp3d extrusionH="28000" prstMaterial="matte"/>
        </a:bodyPr>
        <a:lstStyle/>
        <a:p>
          <a:pPr lvl="0" algn="ctr" defTabSz="1111250">
            <a:lnSpc>
              <a:spcPct val="90000"/>
            </a:lnSpc>
            <a:spcBef>
              <a:spcPct val="0"/>
            </a:spcBef>
            <a:spcAft>
              <a:spcPct val="35000"/>
            </a:spcAft>
          </a:pPr>
          <a:r>
            <a:rPr lang="hr-HR" sz="2500" b="1" kern="1200" dirty="0" smtClean="0"/>
            <a:t>Staklenički plinovi</a:t>
          </a:r>
          <a:endParaRPr lang="hr-HR" sz="2500" b="1" kern="1200" dirty="0"/>
        </a:p>
      </dsp:txBody>
      <dsp:txXfrm>
        <a:off x="569262" y="27846"/>
        <a:ext cx="1755955" cy="851486"/>
      </dsp:txXfrm>
    </dsp:sp>
    <dsp:sp modelId="{84B68154-9DFA-449E-8C51-8E5FA290D600}">
      <dsp:nvSpPr>
        <dsp:cNvPr id="0" name=""/>
        <dsp:cNvSpPr/>
      </dsp:nvSpPr>
      <dsp:spPr>
        <a:xfrm>
          <a:off x="723665" y="905824"/>
          <a:ext cx="180893" cy="678351"/>
        </a:xfrm>
        <a:custGeom>
          <a:avLst/>
          <a:gdLst/>
          <a:ahLst/>
          <a:cxnLst/>
          <a:rect l="0" t="0" r="0" b="0"/>
          <a:pathLst>
            <a:path>
              <a:moveTo>
                <a:pt x="0" y="0"/>
              </a:moveTo>
              <a:lnTo>
                <a:pt x="0" y="678351"/>
              </a:lnTo>
              <a:lnTo>
                <a:pt x="180893" y="678351"/>
              </a:lnTo>
            </a:path>
          </a:pathLst>
        </a:custGeom>
        <a:noFill/>
        <a:ln w="25400" cap="flat" cmpd="sng" algn="ctr">
          <a:solidFill>
            <a:schemeClr val="accent6">
              <a:hueOff val="0"/>
              <a:satOff val="0"/>
              <a:lumOff val="0"/>
              <a:alphaOff val="0"/>
            </a:schemeClr>
          </a:solidFill>
          <a:prstDash val="solid"/>
        </a:ln>
        <a:effectLst/>
        <a:sp3d z="-227350" prstMaterial="matte"/>
      </dsp:spPr>
      <dsp:style>
        <a:lnRef idx="2">
          <a:scrgbClr r="0" g="0" b="0"/>
        </a:lnRef>
        <a:fillRef idx="0">
          <a:scrgbClr r="0" g="0" b="0"/>
        </a:fillRef>
        <a:effectRef idx="0">
          <a:scrgbClr r="0" g="0" b="0"/>
        </a:effectRef>
        <a:fontRef idx="minor"/>
      </dsp:style>
    </dsp:sp>
    <dsp:sp modelId="{7416E293-D09D-45A1-B98A-5702CCA275AD}">
      <dsp:nvSpPr>
        <dsp:cNvPr id="0" name=""/>
        <dsp:cNvSpPr/>
      </dsp:nvSpPr>
      <dsp:spPr>
        <a:xfrm>
          <a:off x="904559" y="1131941"/>
          <a:ext cx="1447149" cy="904468"/>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sp3d z="-227350" prstMaterial="matte"/>
      </dsp:spPr>
      <dsp:style>
        <a:lnRef idx="1">
          <a:scrgbClr r="0" g="0" b="0"/>
        </a:lnRef>
        <a:fillRef idx="1">
          <a:scrgbClr r="0" g="0" b="0"/>
        </a:fillRef>
        <a:effectRef idx="0">
          <a:scrgbClr r="0" g="0" b="0"/>
        </a:effectRef>
        <a:fontRef idx="minor"/>
      </dsp:style>
      <dsp:txBody>
        <a:bodyPr spcFirstLastPara="0" vert="horz" wrap="square" lIns="74295" tIns="49530" rIns="74295" bIns="49530" numCol="1" spcCol="1270" anchor="ctr" anchorCtr="0">
          <a:noAutofit/>
        </a:bodyPr>
        <a:lstStyle/>
        <a:p>
          <a:pPr lvl="0" algn="ctr" defTabSz="1733550">
            <a:lnSpc>
              <a:spcPct val="90000"/>
            </a:lnSpc>
            <a:spcBef>
              <a:spcPct val="0"/>
            </a:spcBef>
            <a:spcAft>
              <a:spcPct val="35000"/>
            </a:spcAft>
          </a:pPr>
          <a:r>
            <a:rPr lang="hr-HR" sz="3900" b="1" i="0" kern="1200" dirty="0" smtClean="0"/>
            <a:t>- 20 %</a:t>
          </a:r>
          <a:endParaRPr lang="hr-HR" sz="3900" b="1" i="0" kern="1200" dirty="0"/>
        </a:p>
      </dsp:txBody>
      <dsp:txXfrm>
        <a:off x="931050" y="1158432"/>
        <a:ext cx="1394167" cy="851486"/>
      </dsp:txXfrm>
    </dsp:sp>
    <dsp:sp modelId="{3F221C8A-F33D-4871-A058-325A2C302472}">
      <dsp:nvSpPr>
        <dsp:cNvPr id="0" name=""/>
        <dsp:cNvSpPr/>
      </dsp:nvSpPr>
      <dsp:spPr>
        <a:xfrm>
          <a:off x="723665" y="905824"/>
          <a:ext cx="180893" cy="1808937"/>
        </a:xfrm>
        <a:custGeom>
          <a:avLst/>
          <a:gdLst/>
          <a:ahLst/>
          <a:cxnLst/>
          <a:rect l="0" t="0" r="0" b="0"/>
          <a:pathLst>
            <a:path>
              <a:moveTo>
                <a:pt x="0" y="0"/>
              </a:moveTo>
              <a:lnTo>
                <a:pt x="0" y="1808937"/>
              </a:lnTo>
              <a:lnTo>
                <a:pt x="180893" y="1808937"/>
              </a:lnTo>
            </a:path>
          </a:pathLst>
        </a:custGeom>
        <a:noFill/>
        <a:ln w="25400" cap="flat" cmpd="sng" algn="ctr">
          <a:solidFill>
            <a:schemeClr val="accent6">
              <a:hueOff val="0"/>
              <a:satOff val="0"/>
              <a:lumOff val="0"/>
              <a:alphaOff val="0"/>
            </a:schemeClr>
          </a:solidFill>
          <a:prstDash val="solid"/>
        </a:ln>
        <a:effectLst/>
        <a:sp3d z="-227350" prstMaterial="matte"/>
      </dsp:spPr>
      <dsp:style>
        <a:lnRef idx="2">
          <a:scrgbClr r="0" g="0" b="0"/>
        </a:lnRef>
        <a:fillRef idx="0">
          <a:scrgbClr r="0" g="0" b="0"/>
        </a:fillRef>
        <a:effectRef idx="0">
          <a:scrgbClr r="0" g="0" b="0"/>
        </a:effectRef>
        <a:fontRef idx="minor"/>
      </dsp:style>
    </dsp:sp>
    <dsp:sp modelId="{40A2C8DD-2B9D-440C-98C8-51C38D7455E6}">
      <dsp:nvSpPr>
        <dsp:cNvPr id="0" name=""/>
        <dsp:cNvSpPr/>
      </dsp:nvSpPr>
      <dsp:spPr>
        <a:xfrm>
          <a:off x="904559" y="2262527"/>
          <a:ext cx="1447149" cy="904468"/>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1986775"/>
              <a:satOff val="7962"/>
              <a:lumOff val="1726"/>
              <a:alphaOff val="0"/>
            </a:schemeClr>
          </a:solidFill>
          <a:prstDash val="solid"/>
        </a:ln>
        <a:effectLst/>
        <a:sp3d z="-227350" prstMaterial="matte"/>
      </dsp:spPr>
      <dsp:style>
        <a:lnRef idx="1">
          <a:scrgbClr r="0" g="0" b="0"/>
        </a:lnRef>
        <a:fillRef idx="1">
          <a:scrgbClr r="0" g="0" b="0"/>
        </a:fillRef>
        <a:effectRef idx="0">
          <a:scrgbClr r="0" g="0" b="0"/>
        </a:effectRef>
        <a:fontRef idx="minor"/>
      </dsp:style>
      <dsp:txBody>
        <a:bodyPr spcFirstLastPara="0" vert="horz" wrap="square" lIns="74295" tIns="49530" rIns="74295" bIns="49530" numCol="1" spcCol="1270" anchor="ctr" anchorCtr="0">
          <a:noAutofit/>
        </a:bodyPr>
        <a:lstStyle/>
        <a:p>
          <a:pPr lvl="0" algn="ctr" defTabSz="1733550">
            <a:lnSpc>
              <a:spcPct val="90000"/>
            </a:lnSpc>
            <a:spcBef>
              <a:spcPct val="0"/>
            </a:spcBef>
            <a:spcAft>
              <a:spcPct val="35000"/>
            </a:spcAft>
          </a:pPr>
          <a:r>
            <a:rPr lang="hr-HR" sz="3900" b="1" kern="1200" dirty="0" smtClean="0"/>
            <a:t>- 40 %</a:t>
          </a:r>
          <a:endParaRPr lang="hr-HR" sz="3900" b="1" kern="1200" dirty="0"/>
        </a:p>
      </dsp:txBody>
      <dsp:txXfrm>
        <a:off x="931050" y="2289018"/>
        <a:ext cx="1394167" cy="851486"/>
      </dsp:txXfrm>
    </dsp:sp>
    <dsp:sp modelId="{3A4A7C11-BBB0-416F-AD04-F011A2034044}">
      <dsp:nvSpPr>
        <dsp:cNvPr id="0" name=""/>
        <dsp:cNvSpPr/>
      </dsp:nvSpPr>
      <dsp:spPr>
        <a:xfrm>
          <a:off x="2803943" y="1355"/>
          <a:ext cx="1808937" cy="904468"/>
        </a:xfrm>
        <a:prstGeom prst="roundRect">
          <a:avLst>
            <a:gd name="adj" fmla="val 10000"/>
          </a:avLst>
        </a:prstGeom>
        <a:solidFill>
          <a:schemeClr val="accent5">
            <a:hueOff val="-4966938"/>
            <a:satOff val="19906"/>
            <a:lumOff val="4314"/>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47625" tIns="31750" rIns="47625" bIns="31750" numCol="1" spcCol="1270" anchor="ctr" anchorCtr="0">
          <a:noAutofit/>
          <a:sp3d extrusionH="28000" prstMaterial="matte"/>
        </a:bodyPr>
        <a:lstStyle/>
        <a:p>
          <a:pPr lvl="0" algn="ctr" defTabSz="1111250">
            <a:lnSpc>
              <a:spcPct val="90000"/>
            </a:lnSpc>
            <a:spcBef>
              <a:spcPct val="0"/>
            </a:spcBef>
            <a:spcAft>
              <a:spcPct val="35000"/>
            </a:spcAft>
          </a:pPr>
          <a:r>
            <a:rPr lang="hr-HR" sz="2500" b="1" kern="1200" dirty="0" smtClean="0"/>
            <a:t>Obnovljivi izvori</a:t>
          </a:r>
          <a:endParaRPr lang="hr-HR" sz="2500" b="1" kern="1200" dirty="0"/>
        </a:p>
      </dsp:txBody>
      <dsp:txXfrm>
        <a:off x="2830434" y="27846"/>
        <a:ext cx="1755955" cy="851486"/>
      </dsp:txXfrm>
    </dsp:sp>
    <dsp:sp modelId="{6F47E3A0-F4A4-42AE-BD99-AB4119A2EC02}">
      <dsp:nvSpPr>
        <dsp:cNvPr id="0" name=""/>
        <dsp:cNvSpPr/>
      </dsp:nvSpPr>
      <dsp:spPr>
        <a:xfrm>
          <a:off x="2984837" y="905824"/>
          <a:ext cx="180893" cy="678351"/>
        </a:xfrm>
        <a:custGeom>
          <a:avLst/>
          <a:gdLst/>
          <a:ahLst/>
          <a:cxnLst/>
          <a:rect l="0" t="0" r="0" b="0"/>
          <a:pathLst>
            <a:path>
              <a:moveTo>
                <a:pt x="0" y="0"/>
              </a:moveTo>
              <a:lnTo>
                <a:pt x="0" y="678351"/>
              </a:lnTo>
              <a:lnTo>
                <a:pt x="180893" y="678351"/>
              </a:lnTo>
            </a:path>
          </a:pathLst>
        </a:custGeom>
        <a:noFill/>
        <a:ln w="25400" cap="flat" cmpd="sng" algn="ctr">
          <a:solidFill>
            <a:schemeClr val="accent6">
              <a:hueOff val="0"/>
              <a:satOff val="0"/>
              <a:lumOff val="0"/>
              <a:alphaOff val="0"/>
            </a:schemeClr>
          </a:solidFill>
          <a:prstDash val="solid"/>
        </a:ln>
        <a:effectLst/>
        <a:sp3d z="-227350" prstMaterial="matte"/>
      </dsp:spPr>
      <dsp:style>
        <a:lnRef idx="2">
          <a:scrgbClr r="0" g="0" b="0"/>
        </a:lnRef>
        <a:fillRef idx="0">
          <a:scrgbClr r="0" g="0" b="0"/>
        </a:fillRef>
        <a:effectRef idx="0">
          <a:scrgbClr r="0" g="0" b="0"/>
        </a:effectRef>
        <a:fontRef idx="minor"/>
      </dsp:style>
    </dsp:sp>
    <dsp:sp modelId="{C07321A7-1643-4870-B9ED-26C0979036AE}">
      <dsp:nvSpPr>
        <dsp:cNvPr id="0" name=""/>
        <dsp:cNvSpPr/>
      </dsp:nvSpPr>
      <dsp:spPr>
        <a:xfrm>
          <a:off x="3165730" y="1131941"/>
          <a:ext cx="1447149" cy="904468"/>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3973551"/>
              <a:satOff val="15924"/>
              <a:lumOff val="3451"/>
              <a:alphaOff val="0"/>
            </a:schemeClr>
          </a:solidFill>
          <a:prstDash val="solid"/>
        </a:ln>
        <a:effectLst/>
        <a:sp3d z="-227350" prstMaterial="matte"/>
      </dsp:spPr>
      <dsp:style>
        <a:lnRef idx="1">
          <a:scrgbClr r="0" g="0" b="0"/>
        </a:lnRef>
        <a:fillRef idx="1">
          <a:scrgbClr r="0" g="0" b="0"/>
        </a:fillRef>
        <a:effectRef idx="0">
          <a:scrgbClr r="0" g="0" b="0"/>
        </a:effectRef>
        <a:fontRef idx="minor"/>
      </dsp:style>
      <dsp:txBody>
        <a:bodyPr spcFirstLastPara="0" vert="horz" wrap="square" lIns="74295" tIns="49530" rIns="74295" bIns="49530" numCol="1" spcCol="1270" anchor="ctr" anchorCtr="0">
          <a:noAutofit/>
        </a:bodyPr>
        <a:lstStyle/>
        <a:p>
          <a:pPr lvl="0" algn="ctr" defTabSz="1733550">
            <a:lnSpc>
              <a:spcPct val="90000"/>
            </a:lnSpc>
            <a:spcBef>
              <a:spcPct val="0"/>
            </a:spcBef>
            <a:spcAft>
              <a:spcPct val="35000"/>
            </a:spcAft>
          </a:pPr>
          <a:r>
            <a:rPr lang="hr-HR" sz="3900" b="1" kern="1200" dirty="0" smtClean="0"/>
            <a:t>20 %</a:t>
          </a:r>
          <a:endParaRPr lang="hr-HR" sz="3900" b="1" kern="1200" dirty="0"/>
        </a:p>
      </dsp:txBody>
      <dsp:txXfrm>
        <a:off x="3192221" y="1158432"/>
        <a:ext cx="1394167" cy="851486"/>
      </dsp:txXfrm>
    </dsp:sp>
    <dsp:sp modelId="{BA34A941-402F-4A47-A5E4-10CA5FDF7D61}">
      <dsp:nvSpPr>
        <dsp:cNvPr id="0" name=""/>
        <dsp:cNvSpPr/>
      </dsp:nvSpPr>
      <dsp:spPr>
        <a:xfrm>
          <a:off x="2984837" y="905824"/>
          <a:ext cx="180893" cy="1808937"/>
        </a:xfrm>
        <a:custGeom>
          <a:avLst/>
          <a:gdLst/>
          <a:ahLst/>
          <a:cxnLst/>
          <a:rect l="0" t="0" r="0" b="0"/>
          <a:pathLst>
            <a:path>
              <a:moveTo>
                <a:pt x="0" y="0"/>
              </a:moveTo>
              <a:lnTo>
                <a:pt x="0" y="1808937"/>
              </a:lnTo>
              <a:lnTo>
                <a:pt x="180893" y="1808937"/>
              </a:lnTo>
            </a:path>
          </a:pathLst>
        </a:custGeom>
        <a:noFill/>
        <a:ln w="25400" cap="flat" cmpd="sng" algn="ctr">
          <a:solidFill>
            <a:schemeClr val="accent6">
              <a:hueOff val="0"/>
              <a:satOff val="0"/>
              <a:lumOff val="0"/>
              <a:alphaOff val="0"/>
            </a:schemeClr>
          </a:solidFill>
          <a:prstDash val="solid"/>
        </a:ln>
        <a:effectLst/>
        <a:sp3d z="-227350" prstMaterial="matte"/>
      </dsp:spPr>
      <dsp:style>
        <a:lnRef idx="2">
          <a:scrgbClr r="0" g="0" b="0"/>
        </a:lnRef>
        <a:fillRef idx="0">
          <a:scrgbClr r="0" g="0" b="0"/>
        </a:fillRef>
        <a:effectRef idx="0">
          <a:scrgbClr r="0" g="0" b="0"/>
        </a:effectRef>
        <a:fontRef idx="minor"/>
      </dsp:style>
    </dsp:sp>
    <dsp:sp modelId="{0550B69F-89F5-4C09-BB93-09725F6D4ED9}">
      <dsp:nvSpPr>
        <dsp:cNvPr id="0" name=""/>
        <dsp:cNvSpPr/>
      </dsp:nvSpPr>
      <dsp:spPr>
        <a:xfrm>
          <a:off x="3165730" y="2262527"/>
          <a:ext cx="1447149" cy="904468"/>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5960326"/>
              <a:satOff val="23887"/>
              <a:lumOff val="5177"/>
              <a:alphaOff val="0"/>
            </a:schemeClr>
          </a:solidFill>
          <a:prstDash val="solid"/>
        </a:ln>
        <a:effectLst/>
        <a:sp3d z="-227350" prstMaterial="matte"/>
      </dsp:spPr>
      <dsp:style>
        <a:lnRef idx="1">
          <a:scrgbClr r="0" g="0" b="0"/>
        </a:lnRef>
        <a:fillRef idx="1">
          <a:scrgbClr r="0" g="0" b="0"/>
        </a:fillRef>
        <a:effectRef idx="0">
          <a:scrgbClr r="0" g="0" b="0"/>
        </a:effectRef>
        <a:fontRef idx="minor"/>
      </dsp:style>
      <dsp:txBody>
        <a:bodyPr spcFirstLastPara="0" vert="horz" wrap="square" lIns="74295" tIns="49530" rIns="74295" bIns="49530" numCol="1" spcCol="1270" anchor="ctr" anchorCtr="0">
          <a:noAutofit/>
        </a:bodyPr>
        <a:lstStyle/>
        <a:p>
          <a:pPr lvl="0" algn="ctr" defTabSz="1733550">
            <a:lnSpc>
              <a:spcPct val="90000"/>
            </a:lnSpc>
            <a:spcBef>
              <a:spcPct val="0"/>
            </a:spcBef>
            <a:spcAft>
              <a:spcPct val="35000"/>
            </a:spcAft>
          </a:pPr>
          <a:r>
            <a:rPr lang="hr-HR" sz="3900" b="1" kern="1200" dirty="0" smtClean="0"/>
            <a:t>27 %</a:t>
          </a:r>
          <a:endParaRPr lang="hr-HR" sz="3900" b="1" kern="1200" dirty="0"/>
        </a:p>
      </dsp:txBody>
      <dsp:txXfrm>
        <a:off x="3192221" y="2289018"/>
        <a:ext cx="1394167" cy="851486"/>
      </dsp:txXfrm>
    </dsp:sp>
    <dsp:sp modelId="{A55427C6-BFAD-4048-AF7D-EB078A4BD130}">
      <dsp:nvSpPr>
        <dsp:cNvPr id="0" name=""/>
        <dsp:cNvSpPr/>
      </dsp:nvSpPr>
      <dsp:spPr>
        <a:xfrm>
          <a:off x="5065114" y="1355"/>
          <a:ext cx="1808937" cy="904468"/>
        </a:xfrm>
        <a:prstGeom prst="roundRect">
          <a:avLst>
            <a:gd name="adj" fmla="val 10000"/>
          </a:avLst>
        </a:prstGeom>
        <a:solidFill>
          <a:schemeClr val="accent5">
            <a:hueOff val="-9933876"/>
            <a:satOff val="39811"/>
            <a:lumOff val="8628"/>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47625" tIns="31750" rIns="47625" bIns="31750" numCol="1" spcCol="1270" anchor="ctr" anchorCtr="0">
          <a:noAutofit/>
          <a:sp3d extrusionH="28000" prstMaterial="matte"/>
        </a:bodyPr>
        <a:lstStyle/>
        <a:p>
          <a:pPr lvl="0" algn="ctr" defTabSz="1111250">
            <a:lnSpc>
              <a:spcPct val="90000"/>
            </a:lnSpc>
            <a:spcBef>
              <a:spcPct val="0"/>
            </a:spcBef>
            <a:spcAft>
              <a:spcPct val="35000"/>
            </a:spcAft>
          </a:pPr>
          <a:r>
            <a:rPr lang="hr-HR" sz="2500" b="1" kern="1200" dirty="0" smtClean="0"/>
            <a:t>Energetska učinkovitost</a:t>
          </a:r>
          <a:endParaRPr lang="hr-HR" sz="2500" b="1" kern="1200" dirty="0"/>
        </a:p>
      </dsp:txBody>
      <dsp:txXfrm>
        <a:off x="5091605" y="27846"/>
        <a:ext cx="1755955" cy="851486"/>
      </dsp:txXfrm>
    </dsp:sp>
    <dsp:sp modelId="{A4ED9F45-7BA6-433C-9A2B-3171F329C5BF}">
      <dsp:nvSpPr>
        <dsp:cNvPr id="0" name=""/>
        <dsp:cNvSpPr/>
      </dsp:nvSpPr>
      <dsp:spPr>
        <a:xfrm>
          <a:off x="5246008" y="905824"/>
          <a:ext cx="180893" cy="678351"/>
        </a:xfrm>
        <a:custGeom>
          <a:avLst/>
          <a:gdLst/>
          <a:ahLst/>
          <a:cxnLst/>
          <a:rect l="0" t="0" r="0" b="0"/>
          <a:pathLst>
            <a:path>
              <a:moveTo>
                <a:pt x="0" y="0"/>
              </a:moveTo>
              <a:lnTo>
                <a:pt x="0" y="678351"/>
              </a:lnTo>
              <a:lnTo>
                <a:pt x="180893" y="678351"/>
              </a:lnTo>
            </a:path>
          </a:pathLst>
        </a:custGeom>
        <a:noFill/>
        <a:ln w="25400" cap="flat" cmpd="sng" algn="ctr">
          <a:solidFill>
            <a:schemeClr val="accent6">
              <a:hueOff val="0"/>
              <a:satOff val="0"/>
              <a:lumOff val="0"/>
              <a:alphaOff val="0"/>
            </a:schemeClr>
          </a:solidFill>
          <a:prstDash val="solid"/>
        </a:ln>
        <a:effectLst/>
        <a:sp3d z="-227350" prstMaterial="matte"/>
      </dsp:spPr>
      <dsp:style>
        <a:lnRef idx="2">
          <a:scrgbClr r="0" g="0" b="0"/>
        </a:lnRef>
        <a:fillRef idx="0">
          <a:scrgbClr r="0" g="0" b="0"/>
        </a:fillRef>
        <a:effectRef idx="0">
          <a:scrgbClr r="0" g="0" b="0"/>
        </a:effectRef>
        <a:fontRef idx="minor"/>
      </dsp:style>
    </dsp:sp>
    <dsp:sp modelId="{EA06CA15-206D-4DC2-A916-833B347D2288}">
      <dsp:nvSpPr>
        <dsp:cNvPr id="0" name=""/>
        <dsp:cNvSpPr/>
      </dsp:nvSpPr>
      <dsp:spPr>
        <a:xfrm>
          <a:off x="5426902" y="1131941"/>
          <a:ext cx="1447149" cy="904468"/>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7947101"/>
              <a:satOff val="31849"/>
              <a:lumOff val="6902"/>
              <a:alphaOff val="0"/>
            </a:schemeClr>
          </a:solidFill>
          <a:prstDash val="solid"/>
        </a:ln>
        <a:effectLst/>
        <a:sp3d z="-227350" prstMaterial="matte"/>
      </dsp:spPr>
      <dsp:style>
        <a:lnRef idx="1">
          <a:scrgbClr r="0" g="0" b="0"/>
        </a:lnRef>
        <a:fillRef idx="1">
          <a:scrgbClr r="0" g="0" b="0"/>
        </a:fillRef>
        <a:effectRef idx="0">
          <a:scrgbClr r="0" g="0" b="0"/>
        </a:effectRef>
        <a:fontRef idx="minor"/>
      </dsp:style>
      <dsp:txBody>
        <a:bodyPr spcFirstLastPara="0" vert="horz" wrap="square" lIns="74295" tIns="49530" rIns="74295" bIns="49530" numCol="1" spcCol="1270" anchor="ctr" anchorCtr="0">
          <a:noAutofit/>
        </a:bodyPr>
        <a:lstStyle/>
        <a:p>
          <a:pPr lvl="0" algn="ctr" defTabSz="1733550">
            <a:lnSpc>
              <a:spcPct val="90000"/>
            </a:lnSpc>
            <a:spcBef>
              <a:spcPct val="0"/>
            </a:spcBef>
            <a:spcAft>
              <a:spcPct val="35000"/>
            </a:spcAft>
          </a:pPr>
          <a:r>
            <a:rPr lang="hr-HR" sz="3900" b="1" kern="1200" dirty="0" smtClean="0"/>
            <a:t>20 %</a:t>
          </a:r>
          <a:endParaRPr lang="hr-HR" sz="3900" b="1" kern="1200" dirty="0"/>
        </a:p>
      </dsp:txBody>
      <dsp:txXfrm>
        <a:off x="5453393" y="1158432"/>
        <a:ext cx="1394167" cy="851486"/>
      </dsp:txXfrm>
    </dsp:sp>
    <dsp:sp modelId="{26169F42-7A23-4F19-95F1-AB591E610C94}">
      <dsp:nvSpPr>
        <dsp:cNvPr id="0" name=""/>
        <dsp:cNvSpPr/>
      </dsp:nvSpPr>
      <dsp:spPr>
        <a:xfrm>
          <a:off x="5246008" y="905824"/>
          <a:ext cx="180893" cy="1808937"/>
        </a:xfrm>
        <a:custGeom>
          <a:avLst/>
          <a:gdLst/>
          <a:ahLst/>
          <a:cxnLst/>
          <a:rect l="0" t="0" r="0" b="0"/>
          <a:pathLst>
            <a:path>
              <a:moveTo>
                <a:pt x="0" y="0"/>
              </a:moveTo>
              <a:lnTo>
                <a:pt x="0" y="1808937"/>
              </a:lnTo>
              <a:lnTo>
                <a:pt x="180893" y="1808937"/>
              </a:lnTo>
            </a:path>
          </a:pathLst>
        </a:custGeom>
        <a:noFill/>
        <a:ln w="25400" cap="flat" cmpd="sng" algn="ctr">
          <a:solidFill>
            <a:schemeClr val="accent6">
              <a:hueOff val="0"/>
              <a:satOff val="0"/>
              <a:lumOff val="0"/>
              <a:alphaOff val="0"/>
            </a:schemeClr>
          </a:solidFill>
          <a:prstDash val="solid"/>
        </a:ln>
        <a:effectLst/>
        <a:sp3d z="-227350" prstMaterial="matte"/>
      </dsp:spPr>
      <dsp:style>
        <a:lnRef idx="2">
          <a:scrgbClr r="0" g="0" b="0"/>
        </a:lnRef>
        <a:fillRef idx="0">
          <a:scrgbClr r="0" g="0" b="0"/>
        </a:fillRef>
        <a:effectRef idx="0">
          <a:scrgbClr r="0" g="0" b="0"/>
        </a:effectRef>
        <a:fontRef idx="minor"/>
      </dsp:style>
    </dsp:sp>
    <dsp:sp modelId="{7594259A-2C72-4365-9B0F-88B9921B6543}">
      <dsp:nvSpPr>
        <dsp:cNvPr id="0" name=""/>
        <dsp:cNvSpPr/>
      </dsp:nvSpPr>
      <dsp:spPr>
        <a:xfrm>
          <a:off x="5426902" y="2262527"/>
          <a:ext cx="1447149" cy="904468"/>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a:sp3d z="-227350" prstMaterial="matte"/>
      </dsp:spPr>
      <dsp:style>
        <a:lnRef idx="1">
          <a:scrgbClr r="0" g="0" b="0"/>
        </a:lnRef>
        <a:fillRef idx="1">
          <a:scrgbClr r="0" g="0" b="0"/>
        </a:fillRef>
        <a:effectRef idx="0">
          <a:scrgbClr r="0" g="0" b="0"/>
        </a:effectRef>
        <a:fontRef idx="minor"/>
      </dsp:style>
      <dsp:txBody>
        <a:bodyPr spcFirstLastPara="0" vert="horz" wrap="square" lIns="74295" tIns="49530" rIns="74295" bIns="49530" numCol="1" spcCol="1270" anchor="ctr" anchorCtr="0">
          <a:noAutofit/>
        </a:bodyPr>
        <a:lstStyle/>
        <a:p>
          <a:pPr lvl="0" algn="ctr" defTabSz="1733550">
            <a:lnSpc>
              <a:spcPct val="90000"/>
            </a:lnSpc>
            <a:spcBef>
              <a:spcPct val="0"/>
            </a:spcBef>
            <a:spcAft>
              <a:spcPct val="35000"/>
            </a:spcAft>
          </a:pPr>
          <a:r>
            <a:rPr lang="hr-HR" sz="3900" b="1" kern="1200" dirty="0" smtClean="0"/>
            <a:t>27 %</a:t>
          </a:r>
          <a:endParaRPr lang="hr-HR" sz="3900" b="1" kern="1200" dirty="0"/>
        </a:p>
      </dsp:txBody>
      <dsp:txXfrm>
        <a:off x="5453393" y="2289018"/>
        <a:ext cx="1394167" cy="8514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09FD60-7674-44FD-8D9A-8C662178C042}">
      <dsp:nvSpPr>
        <dsp:cNvPr id="0" name=""/>
        <dsp:cNvSpPr/>
      </dsp:nvSpPr>
      <dsp:spPr>
        <a:xfrm>
          <a:off x="3287" y="461360"/>
          <a:ext cx="1976744" cy="790697"/>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hr-HR" sz="1600" kern="1200" dirty="0" smtClean="0"/>
            <a:t>RES DIREKTIVA</a:t>
          </a:r>
          <a:endParaRPr lang="hr-HR" sz="1600" kern="1200" dirty="0"/>
        </a:p>
      </dsp:txBody>
      <dsp:txXfrm>
        <a:off x="3287" y="461360"/>
        <a:ext cx="1976744" cy="790697"/>
      </dsp:txXfrm>
    </dsp:sp>
    <dsp:sp modelId="{8CB40E72-FA86-4A91-9F57-38F83826B1C4}">
      <dsp:nvSpPr>
        <dsp:cNvPr id="0" name=""/>
        <dsp:cNvSpPr/>
      </dsp:nvSpPr>
      <dsp:spPr>
        <a:xfrm>
          <a:off x="3287" y="1252058"/>
          <a:ext cx="1976744" cy="303322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hr-HR" sz="1600" kern="1200" dirty="0" smtClean="0">
              <a:solidFill>
                <a:schemeClr val="tx2">
                  <a:lumMod val="75000"/>
                </a:schemeClr>
              </a:solidFill>
              <a:cs typeface="Arial" pitchFamily="34" charset="0"/>
            </a:rPr>
            <a:t>Zakon o obnovljivim izvorima energije i visokoučinkovitoj kogeneraciji (NN 100/15,131/17)</a:t>
          </a:r>
          <a:endParaRPr lang="hr-HR" sz="1600" kern="1200" dirty="0">
            <a:solidFill>
              <a:schemeClr val="tx2">
                <a:lumMod val="75000"/>
              </a:schemeClr>
            </a:solidFill>
          </a:endParaRPr>
        </a:p>
        <a:p>
          <a:pPr marL="171450" lvl="1" indent="-171450" algn="l" defTabSz="711200">
            <a:lnSpc>
              <a:spcPct val="90000"/>
            </a:lnSpc>
            <a:spcBef>
              <a:spcPct val="0"/>
            </a:spcBef>
            <a:spcAft>
              <a:spcPct val="15000"/>
            </a:spcAft>
            <a:buChar char="••"/>
          </a:pPr>
          <a:r>
            <a:rPr lang="hr-HR" sz="1600" kern="1200" dirty="0" smtClean="0">
              <a:solidFill>
                <a:schemeClr val="tx2">
                  <a:lumMod val="75000"/>
                </a:schemeClr>
              </a:solidFill>
            </a:rPr>
            <a:t>Zakon o tržištu toplinske energije (NN 80/13)</a:t>
          </a:r>
          <a:endParaRPr lang="hr-HR" sz="1600" kern="1200" dirty="0">
            <a:solidFill>
              <a:schemeClr val="tx2">
                <a:lumMod val="75000"/>
              </a:schemeClr>
            </a:solidFill>
          </a:endParaRPr>
        </a:p>
        <a:p>
          <a:pPr marL="171450" lvl="1" indent="-171450" algn="l" defTabSz="711200">
            <a:lnSpc>
              <a:spcPct val="90000"/>
            </a:lnSpc>
            <a:spcBef>
              <a:spcPct val="0"/>
            </a:spcBef>
            <a:spcAft>
              <a:spcPct val="15000"/>
            </a:spcAft>
            <a:buChar char="••"/>
          </a:pPr>
          <a:r>
            <a:rPr lang="hr-HR" sz="1600" kern="1200" dirty="0" smtClean="0">
              <a:solidFill>
                <a:schemeClr val="tx2">
                  <a:lumMod val="75000"/>
                </a:schemeClr>
              </a:solidFill>
            </a:rPr>
            <a:t>Podzakonski akti</a:t>
          </a:r>
          <a:endParaRPr lang="hr-HR" sz="1600" kern="1200" dirty="0">
            <a:solidFill>
              <a:schemeClr val="tx2">
                <a:lumMod val="75000"/>
              </a:schemeClr>
            </a:solidFill>
          </a:endParaRPr>
        </a:p>
      </dsp:txBody>
      <dsp:txXfrm>
        <a:off x="3287" y="1252058"/>
        <a:ext cx="1976744" cy="3033224"/>
      </dsp:txXfrm>
    </dsp:sp>
    <dsp:sp modelId="{B00B1780-0526-4FF7-954B-5F292642375C}">
      <dsp:nvSpPr>
        <dsp:cNvPr id="0" name=""/>
        <dsp:cNvSpPr/>
      </dsp:nvSpPr>
      <dsp:spPr>
        <a:xfrm>
          <a:off x="2256776" y="461360"/>
          <a:ext cx="1976744" cy="790697"/>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hr-HR" sz="1600" kern="1200" dirty="0" smtClean="0"/>
            <a:t>EE DIREKTIVA</a:t>
          </a:r>
          <a:endParaRPr lang="hr-HR" sz="1600" kern="1200" dirty="0"/>
        </a:p>
      </dsp:txBody>
      <dsp:txXfrm>
        <a:off x="2256776" y="461360"/>
        <a:ext cx="1976744" cy="790697"/>
      </dsp:txXfrm>
    </dsp:sp>
    <dsp:sp modelId="{55A33AF2-D1AA-427C-A2DF-0EB4306C9B7E}">
      <dsp:nvSpPr>
        <dsp:cNvPr id="0" name=""/>
        <dsp:cNvSpPr/>
      </dsp:nvSpPr>
      <dsp:spPr>
        <a:xfrm>
          <a:off x="2256776" y="1252058"/>
          <a:ext cx="1976744" cy="303322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hr-HR" sz="1600" kern="1200" dirty="0" smtClean="0">
              <a:solidFill>
                <a:schemeClr val="tx2">
                  <a:lumMod val="75000"/>
                </a:schemeClr>
              </a:solidFill>
              <a:cs typeface="Arial" pitchFamily="34" charset="0"/>
            </a:rPr>
            <a:t>Zakon o eneregtskoj učinkovitosti (NN127/14.), </a:t>
          </a:r>
          <a:endParaRPr lang="hr-HR" sz="1600" kern="1200" dirty="0">
            <a:solidFill>
              <a:schemeClr val="tx2">
                <a:lumMod val="75000"/>
              </a:schemeClr>
            </a:solidFill>
          </a:endParaRPr>
        </a:p>
        <a:p>
          <a:pPr marL="171450" lvl="1" indent="-171450" algn="l" defTabSz="711200">
            <a:lnSpc>
              <a:spcPct val="90000"/>
            </a:lnSpc>
            <a:spcBef>
              <a:spcPct val="0"/>
            </a:spcBef>
            <a:spcAft>
              <a:spcPct val="15000"/>
            </a:spcAft>
            <a:buChar char="••"/>
          </a:pPr>
          <a:r>
            <a:rPr lang="hr-HR" sz="1600" kern="1200" dirty="0" smtClean="0">
              <a:solidFill>
                <a:schemeClr val="tx2">
                  <a:lumMod val="75000"/>
                </a:schemeClr>
              </a:solidFill>
              <a:cs typeface="Arial" pitchFamily="34" charset="0"/>
            </a:rPr>
            <a:t>Zakon o obnovljivim izvorima energije i visokoučinkovitoj kogeneraciji</a:t>
          </a:r>
          <a:endParaRPr lang="hr-HR" sz="1600" kern="1200" dirty="0">
            <a:solidFill>
              <a:schemeClr val="tx2">
                <a:lumMod val="75000"/>
              </a:schemeClr>
            </a:solidFill>
          </a:endParaRPr>
        </a:p>
        <a:p>
          <a:pPr marL="171450" lvl="1" indent="-171450" algn="l" defTabSz="711200">
            <a:lnSpc>
              <a:spcPct val="90000"/>
            </a:lnSpc>
            <a:spcBef>
              <a:spcPct val="0"/>
            </a:spcBef>
            <a:spcAft>
              <a:spcPct val="15000"/>
            </a:spcAft>
            <a:buChar char="••"/>
          </a:pPr>
          <a:r>
            <a:rPr lang="hr-HR" sz="1600" kern="1200" dirty="0" smtClean="0">
              <a:solidFill>
                <a:schemeClr val="tx2">
                  <a:lumMod val="75000"/>
                </a:schemeClr>
              </a:solidFill>
            </a:rPr>
            <a:t>Zakon o tržištu toplinske energije</a:t>
          </a:r>
          <a:endParaRPr lang="hr-HR" sz="1600" kern="1200" dirty="0">
            <a:solidFill>
              <a:schemeClr val="tx2">
                <a:lumMod val="75000"/>
              </a:schemeClr>
            </a:solidFill>
          </a:endParaRPr>
        </a:p>
        <a:p>
          <a:pPr marL="171450" lvl="1" indent="-171450" algn="l" defTabSz="711200">
            <a:lnSpc>
              <a:spcPct val="90000"/>
            </a:lnSpc>
            <a:spcBef>
              <a:spcPct val="0"/>
            </a:spcBef>
            <a:spcAft>
              <a:spcPct val="15000"/>
            </a:spcAft>
            <a:buChar char="••"/>
          </a:pPr>
          <a:r>
            <a:rPr lang="hr-HR" sz="1600" kern="1200" dirty="0" smtClean="0">
              <a:solidFill>
                <a:schemeClr val="tx2">
                  <a:lumMod val="75000"/>
                </a:schemeClr>
              </a:solidFill>
              <a:cs typeface="Arial" pitchFamily="34" charset="0"/>
            </a:rPr>
            <a:t>Podzakonski akti</a:t>
          </a:r>
          <a:endParaRPr lang="hr-HR" sz="1600" kern="1200" dirty="0">
            <a:solidFill>
              <a:schemeClr val="tx2">
                <a:lumMod val="75000"/>
              </a:schemeClr>
            </a:solidFill>
          </a:endParaRPr>
        </a:p>
      </dsp:txBody>
      <dsp:txXfrm>
        <a:off x="2256776" y="1252058"/>
        <a:ext cx="1976744" cy="3033224"/>
      </dsp:txXfrm>
    </dsp:sp>
    <dsp:sp modelId="{7DC4779B-4971-43CC-8B0E-473B98133C25}">
      <dsp:nvSpPr>
        <dsp:cNvPr id="0" name=""/>
        <dsp:cNvSpPr/>
      </dsp:nvSpPr>
      <dsp:spPr>
        <a:xfrm>
          <a:off x="4510264" y="461360"/>
          <a:ext cx="1976744" cy="790697"/>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hr-HR" sz="1600" kern="1200" dirty="0" smtClean="0"/>
            <a:t>ILUC DIREKTIVA</a:t>
          </a:r>
          <a:endParaRPr lang="hr-HR" sz="1600" kern="1200" dirty="0"/>
        </a:p>
      </dsp:txBody>
      <dsp:txXfrm>
        <a:off x="4510264" y="461360"/>
        <a:ext cx="1976744" cy="790697"/>
      </dsp:txXfrm>
    </dsp:sp>
    <dsp:sp modelId="{0A42BD71-D9F5-4415-9422-2F5F4FD36A0F}">
      <dsp:nvSpPr>
        <dsp:cNvPr id="0" name=""/>
        <dsp:cNvSpPr/>
      </dsp:nvSpPr>
      <dsp:spPr>
        <a:xfrm>
          <a:off x="4510264" y="1252058"/>
          <a:ext cx="1976744" cy="303322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hr-HR" sz="1600" kern="1200" dirty="0" smtClean="0">
              <a:solidFill>
                <a:schemeClr val="tx2">
                  <a:lumMod val="75000"/>
                </a:schemeClr>
              </a:solidFill>
            </a:rPr>
            <a:t>Zakon o biogorivima (NN  65/09, 145/10, 26/11, 144/12, 14/14, 94/18)</a:t>
          </a:r>
          <a:endParaRPr lang="hr-HR" sz="1600" kern="1200" dirty="0">
            <a:solidFill>
              <a:schemeClr val="tx2">
                <a:lumMod val="75000"/>
              </a:schemeClr>
            </a:solidFill>
          </a:endParaRPr>
        </a:p>
        <a:p>
          <a:pPr marL="171450" lvl="1" indent="-171450" algn="l" defTabSz="711200">
            <a:lnSpc>
              <a:spcPct val="90000"/>
            </a:lnSpc>
            <a:spcBef>
              <a:spcPct val="0"/>
            </a:spcBef>
            <a:spcAft>
              <a:spcPct val="15000"/>
            </a:spcAft>
            <a:buChar char="••"/>
          </a:pPr>
          <a:r>
            <a:rPr lang="hr-HR" sz="1600" kern="1200" dirty="0" smtClean="0">
              <a:solidFill>
                <a:schemeClr val="tx2">
                  <a:lumMod val="75000"/>
                </a:schemeClr>
              </a:solidFill>
              <a:cs typeface="Arial" pitchFamily="34" charset="0"/>
            </a:rPr>
            <a:t>Zakon o obnovljivim izvorima energije i visokoučinkovitoj kogeneraciji,</a:t>
          </a:r>
          <a:endParaRPr lang="hr-HR" sz="1600" kern="1200" dirty="0">
            <a:solidFill>
              <a:schemeClr val="tx2">
                <a:lumMod val="75000"/>
              </a:schemeClr>
            </a:solidFill>
          </a:endParaRPr>
        </a:p>
        <a:p>
          <a:pPr marL="171450" lvl="1" indent="-171450" algn="l" defTabSz="711200">
            <a:lnSpc>
              <a:spcPct val="90000"/>
            </a:lnSpc>
            <a:spcBef>
              <a:spcPct val="0"/>
            </a:spcBef>
            <a:spcAft>
              <a:spcPct val="15000"/>
            </a:spcAft>
            <a:buChar char="••"/>
          </a:pPr>
          <a:r>
            <a:rPr lang="hr-HR" sz="1600" kern="1200" dirty="0" smtClean="0">
              <a:solidFill>
                <a:schemeClr val="tx2">
                  <a:lumMod val="75000"/>
                </a:schemeClr>
              </a:solidFill>
            </a:rPr>
            <a:t>Podzakonski akti</a:t>
          </a:r>
          <a:endParaRPr lang="hr-HR" sz="1600" kern="1200" dirty="0">
            <a:solidFill>
              <a:schemeClr val="tx2">
                <a:lumMod val="75000"/>
              </a:schemeClr>
            </a:solidFill>
          </a:endParaRPr>
        </a:p>
      </dsp:txBody>
      <dsp:txXfrm>
        <a:off x="4510264" y="1252058"/>
        <a:ext cx="1976744" cy="3033224"/>
      </dsp:txXfrm>
    </dsp:sp>
    <dsp:sp modelId="{BF1A0DC6-F6E9-4943-9D5A-72C0BF0D6FFE}">
      <dsp:nvSpPr>
        <dsp:cNvPr id="0" name=""/>
        <dsp:cNvSpPr/>
      </dsp:nvSpPr>
      <dsp:spPr>
        <a:xfrm>
          <a:off x="6763753" y="461360"/>
          <a:ext cx="1976744" cy="790697"/>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hr-HR" sz="1400" kern="1200" dirty="0" smtClean="0"/>
            <a:t>SMJERNICE O DRŽAVNIM </a:t>
          </a:r>
          <a:r>
            <a:rPr lang="hr-HR" sz="1400" kern="1200" smtClean="0"/>
            <a:t>POTPORAMA 2014-2020</a:t>
          </a:r>
          <a:endParaRPr lang="hr-HR" sz="1400" kern="1200" dirty="0"/>
        </a:p>
      </dsp:txBody>
      <dsp:txXfrm>
        <a:off x="6763753" y="461360"/>
        <a:ext cx="1976744" cy="790697"/>
      </dsp:txXfrm>
    </dsp:sp>
    <dsp:sp modelId="{73DA8E1C-3CEF-40E9-8A2A-D8CAEDD43FAF}">
      <dsp:nvSpPr>
        <dsp:cNvPr id="0" name=""/>
        <dsp:cNvSpPr/>
      </dsp:nvSpPr>
      <dsp:spPr>
        <a:xfrm>
          <a:off x="6763753" y="1252058"/>
          <a:ext cx="1976744" cy="303322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hr-HR" sz="1600" kern="1200" dirty="0" smtClean="0">
              <a:solidFill>
                <a:schemeClr val="tx2">
                  <a:lumMod val="75000"/>
                </a:schemeClr>
              </a:solidFill>
              <a:cs typeface="Arial" pitchFamily="34" charset="0"/>
            </a:rPr>
            <a:t>Zakon o obnovljivim izvorima energije i visokoučinkovitoj kogeneraciji</a:t>
          </a:r>
          <a:endParaRPr lang="hr-HR" sz="1600" kern="1200" dirty="0"/>
        </a:p>
        <a:p>
          <a:pPr marL="171450" lvl="1" indent="-171450" algn="l" defTabSz="711200">
            <a:lnSpc>
              <a:spcPct val="90000"/>
            </a:lnSpc>
            <a:spcBef>
              <a:spcPct val="0"/>
            </a:spcBef>
            <a:spcAft>
              <a:spcPct val="15000"/>
            </a:spcAft>
            <a:buChar char="••"/>
          </a:pPr>
          <a:r>
            <a:rPr lang="hr-HR" sz="1600" kern="1200" dirty="0" smtClean="0">
              <a:solidFill>
                <a:schemeClr val="tx2">
                  <a:lumMod val="75000"/>
                </a:schemeClr>
              </a:solidFill>
              <a:cs typeface="Arial" pitchFamily="34" charset="0"/>
            </a:rPr>
            <a:t>podzakonski akti</a:t>
          </a:r>
          <a:endParaRPr lang="hr-HR" sz="1600" kern="1200" dirty="0"/>
        </a:p>
      </dsp:txBody>
      <dsp:txXfrm>
        <a:off x="6763753" y="1252058"/>
        <a:ext cx="1976744" cy="303322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C5BEE6-CFC9-493B-84C4-00D3C851EEED}" type="datetimeFigureOut">
              <a:rPr lang="hr-HR" smtClean="0"/>
              <a:pPr/>
              <a:t>29.11.2018.</a:t>
            </a:fld>
            <a:endParaRPr lang="hr-HR"/>
          </a:p>
        </p:txBody>
      </p:sp>
      <p:sp>
        <p:nvSpPr>
          <p:cNvPr id="4" name="Rezervirano mjesto slike slajd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6" name="Rezervirano mjesto podnožj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4687E8-4948-4434-8827-7EC577B0B928}" type="slidenum">
              <a:rPr lang="hr-HR" smtClean="0"/>
              <a:pPr/>
              <a:t>‹#›</a:t>
            </a:fld>
            <a:endParaRPr lang="hr-HR"/>
          </a:p>
        </p:txBody>
      </p:sp>
    </p:spTree>
    <p:extLst>
      <p:ext uri="{BB962C8B-B14F-4D97-AF65-F5344CB8AC3E}">
        <p14:creationId xmlns:p14="http://schemas.microsoft.com/office/powerpoint/2010/main" val="2899752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sz="quarter" idx="10"/>
          </p:nvPr>
        </p:nvSpPr>
        <p:spPr/>
        <p:txBody>
          <a:bodyPr/>
          <a:lstStyle/>
          <a:p>
            <a:fld id="{174687E8-4948-4434-8827-7EC577B0B928}" type="slidenum">
              <a:rPr lang="hr-HR" smtClean="0"/>
              <a:pPr/>
              <a:t>1</a:t>
            </a:fld>
            <a:endParaRPr lang="hr-H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HR" sz="1200" kern="1200" dirty="0" smtClean="0">
                <a:solidFill>
                  <a:schemeClr val="tx1"/>
                </a:solidFill>
                <a:latin typeface="+mn-lt"/>
                <a:ea typeface="+mn-ea"/>
                <a:cs typeface="+mn-cs"/>
              </a:rPr>
              <a:t>EK naglašava da se ovim paketom uspostavljaju jasni ciljevi smanjenja emisija stakleničkih plinova za 40% u odnosu na emisije iz 1990. godine u EU do 2030. g, a  predloženi cilj će se postići zajedničkim mjerama država članica u okviru sustava EU ETS-a, te u okviru sektora izvan sustava ETS-a. U segmentu povećanja udjela obnovljivih izvora i jačanja mehanizama energetske učinkovitosti Paketa trebala bi se osigurati u okviru integriranog tržišta energijom bolja konkurentnost, sigurnost opskrbe energijom, a istovremeno osigurati državama članicama fleksibilnost u odabiru tzv. energy mix, te postizanja klimatsko-energetskih ciljeva. EK će izraditi detaljne smjernice u vezi s provedbom predloženih mjera, te će pripremati redovita izvješća o stanju cijena i troškova energije u državama članicama.</a:t>
            </a:r>
          </a:p>
          <a:p>
            <a:pPr marL="0" marR="0" indent="0" algn="l" defTabSz="914400" rtl="0" eaLnBrk="1" fontAlgn="auto" latinLnBrk="0" hangingPunct="1">
              <a:lnSpc>
                <a:spcPct val="100000"/>
              </a:lnSpc>
              <a:spcBef>
                <a:spcPts val="0"/>
              </a:spcBef>
              <a:spcAft>
                <a:spcPts val="0"/>
              </a:spcAft>
              <a:buClrTx/>
              <a:buSzTx/>
              <a:buFontTx/>
              <a:buNone/>
              <a:tabLst/>
              <a:defRPr/>
            </a:pPr>
            <a:endParaRPr lang="hr-H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hr-HR" sz="1200" b="1" i="0" kern="1200" baseline="0" dirty="0" smtClean="0">
                <a:solidFill>
                  <a:srgbClr val="FF0000"/>
                </a:solidFill>
                <a:latin typeface="+mn-lt"/>
                <a:ea typeface="+mn-ea"/>
                <a:cs typeface="+mn-cs"/>
              </a:rPr>
              <a:t>Temeljne odrednice:</a:t>
            </a:r>
          </a:p>
          <a:p>
            <a:pPr>
              <a:buClr>
                <a:schemeClr val="tx1"/>
              </a:buClr>
              <a:buFont typeface="Wingdings" pitchFamily="2" charset="2"/>
              <a:buChar char="§"/>
            </a:pPr>
            <a:r>
              <a:rPr lang="pl-PL" sz="1200" dirty="0" smtClean="0">
                <a:solidFill>
                  <a:srgbClr val="008000"/>
                </a:solidFill>
                <a:latin typeface="Century Gothic" pitchFamily="34" charset="0"/>
                <a:cs typeface="Arial" charset="0"/>
              </a:rPr>
              <a:t>Komunikacija o političkiom okviru za klimu i energije u razdoblju od 2020. do 2030. godine </a:t>
            </a:r>
          </a:p>
          <a:p>
            <a:pPr>
              <a:buClr>
                <a:schemeClr val="tx1"/>
              </a:buClr>
              <a:buFont typeface="Wingdings" pitchFamily="2" charset="2"/>
              <a:buChar char="§"/>
            </a:pPr>
            <a:r>
              <a:rPr lang="pl-PL" sz="1200" dirty="0" smtClean="0">
                <a:solidFill>
                  <a:srgbClr val="008000"/>
                </a:solidFill>
                <a:latin typeface="Century Gothic" pitchFamily="34" charset="0"/>
                <a:cs typeface="Arial" charset="0"/>
              </a:rPr>
              <a:t>Komunikacija i izvješće o cijene energije i troškovi za Europsko vijeće </a:t>
            </a:r>
          </a:p>
          <a:p>
            <a:pPr>
              <a:buClr>
                <a:schemeClr val="tx1"/>
              </a:buClr>
              <a:buFont typeface="Wingdings" pitchFamily="2" charset="2"/>
              <a:buChar char="§"/>
            </a:pPr>
            <a:r>
              <a:rPr lang="pl-PL" sz="1200" dirty="0" smtClean="0">
                <a:solidFill>
                  <a:srgbClr val="008000"/>
                </a:solidFill>
                <a:latin typeface="Century Gothic" pitchFamily="34" charset="0"/>
                <a:cs typeface="Arial" charset="0"/>
              </a:rPr>
              <a:t>Odluka koja se odnosi na uspostavu i poslovanje rezerve za osiguravanje tržišne stabilnosti sustava trgovanja emisijskim jedinicama stakleničkih plinova</a:t>
            </a:r>
          </a:p>
          <a:p>
            <a:pPr>
              <a:buClr>
                <a:schemeClr val="tx1"/>
              </a:buClr>
              <a:buFont typeface="Wingdings" pitchFamily="2" charset="2"/>
              <a:buChar char="§"/>
            </a:pPr>
            <a:r>
              <a:rPr lang="pl-PL" sz="1200" dirty="0" smtClean="0">
                <a:solidFill>
                  <a:srgbClr val="008000"/>
                </a:solidFill>
                <a:latin typeface="Century Gothic" pitchFamily="34" charset="0"/>
                <a:cs typeface="Arial" charset="0"/>
              </a:rPr>
              <a:t>Komunikacija za energetsku</a:t>
            </a:r>
            <a:r>
              <a:rPr lang="pl-PL" sz="1200" baseline="0" dirty="0" smtClean="0">
                <a:solidFill>
                  <a:srgbClr val="008000"/>
                </a:solidFill>
                <a:latin typeface="Century Gothic" pitchFamily="34" charset="0"/>
                <a:cs typeface="Arial" charset="0"/>
              </a:rPr>
              <a:t> učinkovitost i sigurnost energetske opskrbe</a:t>
            </a:r>
            <a:endParaRPr lang="pl-PL" sz="1200" dirty="0" smtClean="0">
              <a:solidFill>
                <a:srgbClr val="008000"/>
              </a:solidFill>
              <a:latin typeface="Century Gothic" pitchFamily="34" charset="0"/>
              <a:cs typeface="Arial" charset="0"/>
            </a:endParaRPr>
          </a:p>
        </p:txBody>
      </p:sp>
      <p:sp>
        <p:nvSpPr>
          <p:cNvPr id="4" name="Rezervirano mjesto broja slajda 3"/>
          <p:cNvSpPr>
            <a:spLocks noGrp="1"/>
          </p:cNvSpPr>
          <p:nvPr>
            <p:ph type="sldNum" sz="quarter" idx="10"/>
          </p:nvPr>
        </p:nvSpPr>
        <p:spPr/>
        <p:txBody>
          <a:bodyPr/>
          <a:lstStyle/>
          <a:p>
            <a:fld id="{06D1E282-BAB1-418A-A0CE-37C554B8C91D}" type="slidenum">
              <a:rPr lang="hr-HR" smtClean="0">
                <a:solidFill>
                  <a:prstClr val="black"/>
                </a:solidFill>
              </a:rPr>
              <a:pPr/>
              <a:t>2</a:t>
            </a:fld>
            <a:endParaRPr lang="hr-HR">
              <a:solidFill>
                <a:prstClr val="black"/>
              </a:solidFill>
            </a:endParaRPr>
          </a:p>
        </p:txBody>
      </p:sp>
    </p:spTree>
    <p:extLst>
      <p:ext uri="{BB962C8B-B14F-4D97-AF65-F5344CB8AC3E}">
        <p14:creationId xmlns:p14="http://schemas.microsoft.com/office/powerpoint/2010/main" val="699173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960E1E-D567-CD4B-9EA8-33C010C53045}" type="datetimeFigureOut">
              <a:rPr lang="en-US" smtClean="0"/>
              <a:pPr/>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08C193-0B1C-FA4E-9980-ADC1DEF511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a-IN"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4" name="Date Placeholder 3"/>
          <p:cNvSpPr>
            <a:spLocks noGrp="1"/>
          </p:cNvSpPr>
          <p:nvPr>
            <p:ph type="dt" sz="half" idx="10"/>
          </p:nvPr>
        </p:nvSpPr>
        <p:spPr/>
        <p:txBody>
          <a:bodyPr/>
          <a:lstStyle/>
          <a:p>
            <a:fld id="{C5960E1E-D567-CD4B-9EA8-33C010C53045}" type="datetimeFigureOut">
              <a:rPr lang="en-US" smtClean="0"/>
              <a:pPr/>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08C193-0B1C-FA4E-9980-ADC1DEF511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a-IN"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4" name="Date Placeholder 3"/>
          <p:cNvSpPr>
            <a:spLocks noGrp="1"/>
          </p:cNvSpPr>
          <p:nvPr>
            <p:ph type="dt" sz="half" idx="10"/>
          </p:nvPr>
        </p:nvSpPr>
        <p:spPr/>
        <p:txBody>
          <a:bodyPr/>
          <a:lstStyle/>
          <a:p>
            <a:fld id="{C5960E1E-D567-CD4B-9EA8-33C010C53045}" type="datetimeFigureOut">
              <a:rPr lang="en-US" smtClean="0"/>
              <a:pPr/>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08C193-0B1C-FA4E-9980-ADC1DEF511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a-IN" smtClean="0"/>
              <a:t>Click to edit Master title style</a:t>
            </a:r>
            <a:endParaRPr lang="en-US"/>
          </a:p>
        </p:txBody>
      </p:sp>
      <p:sp>
        <p:nvSpPr>
          <p:cNvPr id="3" name="Content Placeholder 2"/>
          <p:cNvSpPr>
            <a:spLocks noGrp="1"/>
          </p:cNvSpPr>
          <p:nvPr>
            <p:ph idx="1"/>
          </p:nvPr>
        </p:nvSpPr>
        <p:spPr/>
        <p:txBody>
          <a:bodyPr/>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4" name="Date Placeholder 3"/>
          <p:cNvSpPr>
            <a:spLocks noGrp="1"/>
          </p:cNvSpPr>
          <p:nvPr>
            <p:ph type="dt" sz="half" idx="10"/>
          </p:nvPr>
        </p:nvSpPr>
        <p:spPr/>
        <p:txBody>
          <a:bodyPr/>
          <a:lstStyle/>
          <a:p>
            <a:fld id="{C5960E1E-D567-CD4B-9EA8-33C010C53045}" type="datetimeFigureOut">
              <a:rPr lang="en-US" smtClean="0"/>
              <a:pPr/>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08C193-0B1C-FA4E-9980-ADC1DEF511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a-IN"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a-IN" smtClean="0"/>
              <a:t>Click to edit Master text styles</a:t>
            </a:r>
          </a:p>
        </p:txBody>
      </p:sp>
      <p:sp>
        <p:nvSpPr>
          <p:cNvPr id="4" name="Date Placeholder 3"/>
          <p:cNvSpPr>
            <a:spLocks noGrp="1"/>
          </p:cNvSpPr>
          <p:nvPr>
            <p:ph type="dt" sz="half" idx="10"/>
          </p:nvPr>
        </p:nvSpPr>
        <p:spPr/>
        <p:txBody>
          <a:bodyPr/>
          <a:lstStyle/>
          <a:p>
            <a:fld id="{C5960E1E-D567-CD4B-9EA8-33C010C53045}" type="datetimeFigureOut">
              <a:rPr lang="en-US" smtClean="0"/>
              <a:pPr/>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08C193-0B1C-FA4E-9980-ADC1DEF511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a-IN"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5" name="Date Placeholder 4"/>
          <p:cNvSpPr>
            <a:spLocks noGrp="1"/>
          </p:cNvSpPr>
          <p:nvPr>
            <p:ph type="dt" sz="half" idx="10"/>
          </p:nvPr>
        </p:nvSpPr>
        <p:spPr/>
        <p:txBody>
          <a:bodyPr/>
          <a:lstStyle/>
          <a:p>
            <a:fld id="{C5960E1E-D567-CD4B-9EA8-33C010C53045}" type="datetimeFigureOut">
              <a:rPr lang="en-US" smtClean="0"/>
              <a:pPr/>
              <a:t>11/29/2018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08C193-0B1C-FA4E-9980-ADC1DEF511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a-IN"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a-I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a-I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7" name="Date Placeholder 6"/>
          <p:cNvSpPr>
            <a:spLocks noGrp="1"/>
          </p:cNvSpPr>
          <p:nvPr>
            <p:ph type="dt" sz="half" idx="10"/>
          </p:nvPr>
        </p:nvSpPr>
        <p:spPr/>
        <p:txBody>
          <a:bodyPr/>
          <a:lstStyle/>
          <a:p>
            <a:fld id="{C5960E1E-D567-CD4B-9EA8-33C010C53045}" type="datetimeFigureOut">
              <a:rPr lang="en-US" smtClean="0"/>
              <a:pPr/>
              <a:t>11/29/2018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08C193-0B1C-FA4E-9980-ADC1DEF511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a-IN" smtClean="0"/>
              <a:t>Click to edit Master title style</a:t>
            </a:r>
            <a:endParaRPr lang="en-US"/>
          </a:p>
        </p:txBody>
      </p:sp>
      <p:sp>
        <p:nvSpPr>
          <p:cNvPr id="3" name="Date Placeholder 2"/>
          <p:cNvSpPr>
            <a:spLocks noGrp="1"/>
          </p:cNvSpPr>
          <p:nvPr>
            <p:ph type="dt" sz="half" idx="10"/>
          </p:nvPr>
        </p:nvSpPr>
        <p:spPr/>
        <p:txBody>
          <a:bodyPr/>
          <a:lstStyle/>
          <a:p>
            <a:fld id="{C5960E1E-D567-CD4B-9EA8-33C010C53045}" type="datetimeFigureOut">
              <a:rPr lang="en-US" smtClean="0"/>
              <a:pPr/>
              <a:t>11/29/2018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08C193-0B1C-FA4E-9980-ADC1DEF511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960E1E-D567-CD4B-9EA8-33C010C53045}" type="datetimeFigureOut">
              <a:rPr lang="en-US" smtClean="0"/>
              <a:pPr/>
              <a:t>11/29/2018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08C193-0B1C-FA4E-9980-ADC1DEF511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a-IN"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a-IN" smtClean="0"/>
              <a:t>Click to edit Master text styles</a:t>
            </a:r>
          </a:p>
        </p:txBody>
      </p:sp>
      <p:sp>
        <p:nvSpPr>
          <p:cNvPr id="5" name="Date Placeholder 4"/>
          <p:cNvSpPr>
            <a:spLocks noGrp="1"/>
          </p:cNvSpPr>
          <p:nvPr>
            <p:ph type="dt" sz="half" idx="10"/>
          </p:nvPr>
        </p:nvSpPr>
        <p:spPr/>
        <p:txBody>
          <a:bodyPr/>
          <a:lstStyle/>
          <a:p>
            <a:fld id="{C5960E1E-D567-CD4B-9EA8-33C010C53045}" type="datetimeFigureOut">
              <a:rPr lang="en-US" smtClean="0"/>
              <a:pPr/>
              <a:t>11/29/2018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08C193-0B1C-FA4E-9980-ADC1DEF511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a-IN"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a-IN" smtClean="0"/>
              <a:t>Click to edit Master text styles</a:t>
            </a:r>
          </a:p>
        </p:txBody>
      </p:sp>
      <p:sp>
        <p:nvSpPr>
          <p:cNvPr id="5" name="Date Placeholder 4"/>
          <p:cNvSpPr>
            <a:spLocks noGrp="1"/>
          </p:cNvSpPr>
          <p:nvPr>
            <p:ph type="dt" sz="half" idx="10"/>
          </p:nvPr>
        </p:nvSpPr>
        <p:spPr/>
        <p:txBody>
          <a:bodyPr/>
          <a:lstStyle/>
          <a:p>
            <a:fld id="{C5960E1E-D567-CD4B-9EA8-33C010C53045}" type="datetimeFigureOut">
              <a:rPr lang="en-US" smtClean="0"/>
              <a:pPr/>
              <a:t>11/29/2018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08C193-0B1C-FA4E-9980-ADC1DEF511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960E1E-D567-CD4B-9EA8-33C010C53045}" type="datetimeFigureOut">
              <a:rPr lang="en-US" smtClean="0"/>
              <a:pPr/>
              <a:t>11/29/2018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08C193-0B1C-FA4E-9980-ADC1DEF511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Slika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683568" y="1785926"/>
            <a:ext cx="6739880" cy="4093428"/>
          </a:xfrm>
          <a:prstGeom prst="rect">
            <a:avLst/>
          </a:prstGeom>
          <a:noFill/>
          <a:effectLst/>
        </p:spPr>
        <p:txBody>
          <a:bodyPr wrap="square" rtlCol="0">
            <a:spAutoFit/>
          </a:bodyPr>
          <a:lstStyle/>
          <a:p>
            <a:r>
              <a:rPr lang="hr-HR" sz="3800" b="1" dirty="0">
                <a:solidFill>
                  <a:schemeClr val="tx2">
                    <a:lumMod val="75000"/>
                  </a:schemeClr>
                </a:solidFill>
                <a:latin typeface="Verdana"/>
                <a:cs typeface="Verdana"/>
              </a:rPr>
              <a:t>ZAKON O OBNOVLJIVIM IZVORIMA ENERGIJE I</a:t>
            </a:r>
          </a:p>
          <a:p>
            <a:r>
              <a:rPr lang="hr-HR" sz="3800" b="1" dirty="0">
                <a:solidFill>
                  <a:schemeClr val="tx2">
                    <a:lumMod val="75000"/>
                  </a:schemeClr>
                </a:solidFill>
                <a:latin typeface="Verdana"/>
                <a:cs typeface="Verdana"/>
              </a:rPr>
              <a:t>VISOKOUČINKOVITOJ </a:t>
            </a:r>
            <a:r>
              <a:rPr lang="hr-HR" sz="3800" b="1" dirty="0" smtClean="0">
                <a:solidFill>
                  <a:schemeClr val="tx2">
                    <a:lumMod val="75000"/>
                  </a:schemeClr>
                </a:solidFill>
                <a:latin typeface="Verdana"/>
                <a:cs typeface="Verdana"/>
              </a:rPr>
              <a:t>KOGENERACIJI</a:t>
            </a:r>
          </a:p>
          <a:p>
            <a:endParaRPr lang="hr-HR" sz="3800" b="1" dirty="0">
              <a:solidFill>
                <a:schemeClr val="tx2">
                  <a:lumMod val="75000"/>
                </a:schemeClr>
              </a:solidFill>
              <a:latin typeface="Verdana"/>
              <a:cs typeface="Verdana"/>
            </a:endParaRPr>
          </a:p>
          <a:p>
            <a:r>
              <a:rPr lang="hr-HR" sz="1400" b="1" dirty="0" err="1" smtClean="0">
                <a:latin typeface="Verdana"/>
                <a:cs typeface="Verdana"/>
              </a:rPr>
              <a:t>Dr.sc</a:t>
            </a:r>
            <a:r>
              <a:rPr lang="hr-HR" sz="1400" b="1" dirty="0" smtClean="0">
                <a:latin typeface="Verdana"/>
                <a:cs typeface="Verdana"/>
              </a:rPr>
              <a:t>. Kristina Čelić</a:t>
            </a:r>
          </a:p>
          <a:p>
            <a:r>
              <a:rPr lang="hr-HR" sz="1400" b="1" smtClean="0">
                <a:latin typeface="Verdana"/>
                <a:cs typeface="Verdana"/>
              </a:rPr>
              <a:t>Uprava </a:t>
            </a:r>
            <a:r>
              <a:rPr lang="hr-HR" sz="1400" b="1" dirty="0">
                <a:latin typeface="Verdana"/>
                <a:cs typeface="Verdana"/>
              </a:rPr>
              <a:t>za </a:t>
            </a:r>
            <a:r>
              <a:rPr lang="hr-HR" sz="1400" b="1" dirty="0" smtClean="0">
                <a:latin typeface="Verdana"/>
                <a:cs typeface="Verdana"/>
              </a:rPr>
              <a:t>energetiku</a:t>
            </a:r>
            <a:endParaRPr lang="hr-HR" sz="1400" b="1" dirty="0">
              <a:latin typeface="Verdana"/>
              <a:cs typeface="Verdana"/>
            </a:endParaRPr>
          </a:p>
          <a:p>
            <a:endParaRPr lang="hr-HR" sz="1400" b="1" dirty="0" smtClean="0">
              <a:latin typeface="Verdana"/>
              <a:cs typeface="Verdana"/>
            </a:endParaRPr>
          </a:p>
          <a:p>
            <a:r>
              <a:rPr lang="hr-HR" sz="1400" b="1" dirty="0" smtClean="0">
                <a:latin typeface="Verdana"/>
                <a:cs typeface="Verdana"/>
              </a:rPr>
              <a:t>Stručni skup</a:t>
            </a:r>
          </a:p>
          <a:p>
            <a:r>
              <a:rPr lang="ta-IN" sz="1400" b="1" dirty="0" smtClean="0">
                <a:latin typeface="Verdana"/>
                <a:cs typeface="Verdana"/>
              </a:rPr>
              <a:t>Zagreb, </a:t>
            </a:r>
            <a:r>
              <a:rPr lang="hr-HR" sz="1400" b="1" dirty="0" smtClean="0">
                <a:latin typeface="Verdana"/>
                <a:cs typeface="Verdana"/>
              </a:rPr>
              <a:t>29</a:t>
            </a:r>
            <a:r>
              <a:rPr lang="ta-IN" sz="1400" b="1" dirty="0" smtClean="0">
                <a:latin typeface="Verdana"/>
                <a:cs typeface="Verdana"/>
              </a:rPr>
              <a:t>. </a:t>
            </a:r>
            <a:r>
              <a:rPr lang="hr-HR" sz="1400" b="1" dirty="0" smtClean="0">
                <a:latin typeface="Verdana"/>
                <a:cs typeface="Verdana"/>
              </a:rPr>
              <a:t>studeni</a:t>
            </a:r>
            <a:r>
              <a:rPr lang="ta-IN" sz="1400" b="1" dirty="0" smtClean="0">
                <a:latin typeface="Verdana"/>
                <a:cs typeface="Verdana"/>
              </a:rPr>
              <a:t> 201</a:t>
            </a:r>
            <a:r>
              <a:rPr lang="hr-HR" sz="1400" b="1" dirty="0" smtClean="0">
                <a:latin typeface="Verdana"/>
                <a:cs typeface="Verdana"/>
              </a:rPr>
              <a:t>8</a:t>
            </a:r>
            <a:r>
              <a:rPr lang="ta-IN" sz="1400" b="1" dirty="0" smtClean="0">
                <a:latin typeface="Verdana"/>
                <a:cs typeface="Verdana"/>
              </a:rPr>
              <a:t>.</a:t>
            </a:r>
            <a:endParaRPr lang="en-US" sz="3800" b="1" dirty="0">
              <a:solidFill>
                <a:schemeClr val="bg1"/>
              </a:solidFill>
              <a:latin typeface="Verdana"/>
              <a:cs typeface="Verdana"/>
            </a:endParaRPr>
          </a:p>
        </p:txBody>
      </p:sp>
      <p:pic>
        <p:nvPicPr>
          <p:cNvPr id="1026" name="Picture 2" descr="C:\Users\Korisnik\Downloads\logo_veliki.png"/>
          <p:cNvPicPr>
            <a:picLocks noChangeAspect="1" noChangeArrowheads="1"/>
          </p:cNvPicPr>
          <p:nvPr/>
        </p:nvPicPr>
        <p:blipFill>
          <a:blip r:embed="rId4"/>
          <a:srcRect/>
          <a:stretch>
            <a:fillRect/>
          </a:stretch>
        </p:blipFill>
        <p:spPr bwMode="auto">
          <a:xfrm>
            <a:off x="0" y="5968732"/>
            <a:ext cx="9144000" cy="88926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79" y="1061678"/>
            <a:ext cx="9144000" cy="135074"/>
          </a:xfrm>
          <a:prstGeom prst="rect">
            <a:avLst/>
          </a:prstGeom>
        </p:spPr>
      </p:pic>
      <p:sp>
        <p:nvSpPr>
          <p:cNvPr id="2" name="Content Placeholder 1"/>
          <p:cNvSpPr>
            <a:spLocks noGrp="1"/>
          </p:cNvSpPr>
          <p:nvPr>
            <p:ph idx="1"/>
          </p:nvPr>
        </p:nvSpPr>
        <p:spPr>
          <a:xfrm>
            <a:off x="457200" y="1500174"/>
            <a:ext cx="8229600" cy="5143536"/>
          </a:xfrm>
        </p:spPr>
        <p:txBody>
          <a:bodyPr>
            <a:normAutofit fontScale="92500" lnSpcReduction="20000"/>
          </a:bodyPr>
          <a:lstStyle/>
          <a:p>
            <a:pPr>
              <a:buNone/>
            </a:pPr>
            <a:r>
              <a:rPr lang="hr-HR" sz="2000" b="1" dirty="0" smtClean="0">
                <a:solidFill>
                  <a:schemeClr val="tx2">
                    <a:lumMod val="75000"/>
                  </a:schemeClr>
                </a:solidFill>
              </a:rPr>
              <a:t>	VI. MJERE ZA POTICANJE OBNOVLJIVIH IZVORA ENERGIJE I VISOKOUČINKOVITE KOGENERACIJE</a:t>
            </a:r>
          </a:p>
          <a:p>
            <a:r>
              <a:rPr lang="hr-HR" sz="2000" b="1" dirty="0" smtClean="0">
                <a:solidFill>
                  <a:schemeClr val="tx2">
                    <a:lumMod val="75000"/>
                  </a:schemeClr>
                </a:solidFill>
              </a:rPr>
              <a:t>Program državnih potpora</a:t>
            </a:r>
            <a:r>
              <a:rPr lang="en-US" sz="2000" b="1" dirty="0" smtClean="0">
                <a:solidFill>
                  <a:schemeClr val="tx2">
                    <a:lumMod val="75000"/>
                  </a:schemeClr>
                </a:solidFill>
              </a:rPr>
              <a:t> </a:t>
            </a:r>
            <a:r>
              <a:rPr lang="hr-HR" sz="2000" b="1" dirty="0" smtClean="0">
                <a:solidFill>
                  <a:schemeClr val="tx2">
                    <a:lumMod val="75000"/>
                  </a:schemeClr>
                </a:solidFill>
              </a:rPr>
              <a:t>– sukladno Smjernicama 2014-2020, a uvodi se mogućnost poticaja za </a:t>
            </a:r>
            <a:r>
              <a:rPr lang="en-US" sz="2000" b="1" dirty="0" err="1" smtClean="0">
                <a:solidFill>
                  <a:schemeClr val="tx2">
                    <a:lumMod val="75000"/>
                  </a:schemeClr>
                </a:solidFill>
              </a:rPr>
              <a:t>inovativne</a:t>
            </a:r>
            <a:r>
              <a:rPr lang="en-US" sz="2000" b="1" dirty="0" smtClean="0">
                <a:solidFill>
                  <a:schemeClr val="tx2">
                    <a:lumMod val="75000"/>
                  </a:schemeClr>
                </a:solidFill>
              </a:rPr>
              <a:t> </a:t>
            </a:r>
            <a:r>
              <a:rPr lang="en-US" sz="2000" b="1" dirty="0" err="1" smtClean="0">
                <a:solidFill>
                  <a:schemeClr val="tx2">
                    <a:lumMod val="75000"/>
                  </a:schemeClr>
                </a:solidFill>
              </a:rPr>
              <a:t>tehnologije</a:t>
            </a:r>
            <a:r>
              <a:rPr lang="hr-HR" sz="2000" b="1" dirty="0" smtClean="0">
                <a:solidFill>
                  <a:schemeClr val="tx2">
                    <a:lumMod val="75000"/>
                  </a:schemeClr>
                </a:solidFill>
              </a:rPr>
              <a:t> </a:t>
            </a:r>
            <a:r>
              <a:rPr lang="en-US" sz="2000" b="1" dirty="0" err="1" smtClean="0">
                <a:solidFill>
                  <a:schemeClr val="tx2">
                    <a:lumMod val="75000"/>
                  </a:schemeClr>
                </a:solidFill>
              </a:rPr>
              <a:t>koje</a:t>
            </a:r>
            <a:r>
              <a:rPr lang="en-US" sz="2000" b="1" dirty="0" smtClean="0">
                <a:solidFill>
                  <a:schemeClr val="tx2">
                    <a:lumMod val="75000"/>
                  </a:schemeClr>
                </a:solidFill>
              </a:rPr>
              <a:t> </a:t>
            </a:r>
            <a:r>
              <a:rPr lang="en-US" sz="2000" b="1" dirty="0" err="1" smtClean="0">
                <a:solidFill>
                  <a:schemeClr val="tx2">
                    <a:lumMod val="75000"/>
                  </a:schemeClr>
                </a:solidFill>
              </a:rPr>
              <a:t>su</a:t>
            </a:r>
            <a:r>
              <a:rPr lang="en-US" sz="2000" b="1" dirty="0" smtClean="0">
                <a:solidFill>
                  <a:schemeClr val="tx2">
                    <a:lumMod val="75000"/>
                  </a:schemeClr>
                </a:solidFill>
              </a:rPr>
              <a:t> </a:t>
            </a:r>
            <a:r>
              <a:rPr lang="en-US" sz="2000" b="1" dirty="0" err="1" smtClean="0">
                <a:solidFill>
                  <a:schemeClr val="tx2">
                    <a:lumMod val="75000"/>
                  </a:schemeClr>
                </a:solidFill>
              </a:rPr>
              <a:t>kao</a:t>
            </a:r>
            <a:r>
              <a:rPr lang="en-US" sz="2000" b="1" dirty="0" smtClean="0">
                <a:solidFill>
                  <a:schemeClr val="tx2">
                    <a:lumMod val="75000"/>
                  </a:schemeClr>
                </a:solidFill>
              </a:rPr>
              <a:t> </a:t>
            </a:r>
            <a:r>
              <a:rPr lang="en-US" sz="2000" b="1" dirty="0" err="1" smtClean="0">
                <a:solidFill>
                  <a:schemeClr val="tx2">
                    <a:lumMod val="75000"/>
                  </a:schemeClr>
                </a:solidFill>
              </a:rPr>
              <a:t>takve</a:t>
            </a:r>
            <a:r>
              <a:rPr lang="en-US" sz="2000" b="1" dirty="0" smtClean="0">
                <a:solidFill>
                  <a:schemeClr val="tx2">
                    <a:lumMod val="75000"/>
                  </a:schemeClr>
                </a:solidFill>
              </a:rPr>
              <a:t> </a:t>
            </a:r>
            <a:r>
              <a:rPr lang="en-US" sz="2000" b="1" dirty="0" err="1" smtClean="0">
                <a:solidFill>
                  <a:schemeClr val="tx2">
                    <a:lumMod val="75000"/>
                  </a:schemeClr>
                </a:solidFill>
              </a:rPr>
              <a:t>dobile</a:t>
            </a:r>
            <a:r>
              <a:rPr lang="en-US" sz="2000" b="1" dirty="0" smtClean="0">
                <a:solidFill>
                  <a:schemeClr val="tx2">
                    <a:lumMod val="75000"/>
                  </a:schemeClr>
                </a:solidFill>
              </a:rPr>
              <a:t> </a:t>
            </a:r>
            <a:r>
              <a:rPr lang="en-US" sz="2000" b="1" dirty="0" err="1" smtClean="0">
                <a:solidFill>
                  <a:schemeClr val="tx2">
                    <a:lumMod val="75000"/>
                  </a:schemeClr>
                </a:solidFill>
              </a:rPr>
              <a:t>potporu</a:t>
            </a:r>
            <a:r>
              <a:rPr lang="en-US" sz="2000" b="1" dirty="0" smtClean="0">
                <a:solidFill>
                  <a:schemeClr val="tx2">
                    <a:lumMod val="75000"/>
                  </a:schemeClr>
                </a:solidFill>
              </a:rPr>
              <a:t> </a:t>
            </a:r>
            <a:r>
              <a:rPr lang="en-US" sz="2000" b="1" dirty="0" err="1" smtClean="0">
                <a:solidFill>
                  <a:schemeClr val="tx2">
                    <a:lumMod val="75000"/>
                  </a:schemeClr>
                </a:solidFill>
              </a:rPr>
              <a:t>za</a:t>
            </a:r>
            <a:r>
              <a:rPr lang="en-US" sz="2000" b="1" dirty="0" smtClean="0">
                <a:solidFill>
                  <a:schemeClr val="tx2">
                    <a:lumMod val="75000"/>
                  </a:schemeClr>
                </a:solidFill>
              </a:rPr>
              <a:t> </a:t>
            </a:r>
            <a:r>
              <a:rPr lang="en-US" sz="2000" b="1" dirty="0" err="1" smtClean="0">
                <a:solidFill>
                  <a:schemeClr val="tx2">
                    <a:lumMod val="75000"/>
                  </a:schemeClr>
                </a:solidFill>
              </a:rPr>
              <a:t>razvoj</a:t>
            </a:r>
            <a:r>
              <a:rPr lang="en-US" sz="2000" b="1" dirty="0" smtClean="0">
                <a:solidFill>
                  <a:schemeClr val="tx2">
                    <a:lumMod val="75000"/>
                  </a:schemeClr>
                </a:solidFill>
              </a:rPr>
              <a:t> u </a:t>
            </a:r>
            <a:r>
              <a:rPr lang="en-US" sz="2000" b="1" dirty="0" err="1" smtClean="0">
                <a:solidFill>
                  <a:schemeClr val="tx2">
                    <a:lumMod val="75000"/>
                  </a:schemeClr>
                </a:solidFill>
              </a:rPr>
              <a:t>okviru</a:t>
            </a:r>
            <a:r>
              <a:rPr lang="en-US" sz="2000" b="1" dirty="0" smtClean="0">
                <a:solidFill>
                  <a:schemeClr val="tx2">
                    <a:lumMod val="75000"/>
                  </a:schemeClr>
                </a:solidFill>
              </a:rPr>
              <a:t> </a:t>
            </a:r>
            <a:r>
              <a:rPr lang="en-US" sz="2000" b="1" dirty="0" err="1" smtClean="0">
                <a:solidFill>
                  <a:schemeClr val="tx2">
                    <a:lumMod val="75000"/>
                  </a:schemeClr>
                </a:solidFill>
              </a:rPr>
              <a:t>Europske</a:t>
            </a:r>
            <a:r>
              <a:rPr lang="en-US" sz="2000" b="1" dirty="0" smtClean="0">
                <a:solidFill>
                  <a:schemeClr val="tx2">
                    <a:lumMod val="75000"/>
                  </a:schemeClr>
                </a:solidFill>
              </a:rPr>
              <a:t> </a:t>
            </a:r>
            <a:r>
              <a:rPr lang="en-US" sz="2000" b="1" dirty="0" err="1" smtClean="0">
                <a:solidFill>
                  <a:schemeClr val="tx2">
                    <a:lumMod val="75000"/>
                  </a:schemeClr>
                </a:solidFill>
              </a:rPr>
              <a:t>unije</a:t>
            </a:r>
            <a:endParaRPr lang="hr-HR" sz="2000" b="1" dirty="0" smtClean="0">
              <a:solidFill>
                <a:schemeClr val="tx2">
                  <a:lumMod val="75000"/>
                </a:schemeClr>
              </a:solidFill>
            </a:endParaRPr>
          </a:p>
          <a:p>
            <a:r>
              <a:rPr lang="hr-HR" sz="2000" b="1" dirty="0" smtClean="0">
                <a:solidFill>
                  <a:schemeClr val="tx2">
                    <a:lumMod val="75000"/>
                  </a:schemeClr>
                </a:solidFill>
              </a:rPr>
              <a:t>Sustav poticanja -</a:t>
            </a:r>
            <a:r>
              <a:rPr lang="hr-HR" sz="2000" dirty="0" smtClean="0"/>
              <a:t> </a:t>
            </a:r>
            <a:r>
              <a:rPr lang="hr-HR" sz="2000" dirty="0" smtClean="0">
                <a:solidFill>
                  <a:schemeClr val="tx2">
                    <a:lumMod val="75000"/>
                  </a:schemeClr>
                </a:solidFill>
              </a:rPr>
              <a:t>uredbom se utvrđuju kvote za poticanje proizvodnje električne energije iz obnovljivih izvora energije i visokoučinkovitih kogeneracijskih postrojenja za razdoblje od 2016. do 2020.</a:t>
            </a:r>
            <a:endParaRPr lang="hr-HR" sz="2000" b="1" dirty="0" smtClean="0">
              <a:solidFill>
                <a:schemeClr val="tx2">
                  <a:lumMod val="75000"/>
                </a:schemeClr>
              </a:solidFill>
            </a:endParaRPr>
          </a:p>
          <a:p>
            <a:r>
              <a:rPr lang="hr-HR" sz="2000" b="1" dirty="0" smtClean="0">
                <a:solidFill>
                  <a:schemeClr val="tx2">
                    <a:lumMod val="75000"/>
                  </a:schemeClr>
                </a:solidFill>
              </a:rPr>
              <a:t>Poticanje tržišnom premijom</a:t>
            </a:r>
          </a:p>
          <a:p>
            <a:r>
              <a:rPr lang="hr-HR" sz="2000" b="1" dirty="0" smtClean="0">
                <a:solidFill>
                  <a:schemeClr val="tx2">
                    <a:lumMod val="75000"/>
                  </a:schemeClr>
                </a:solidFill>
              </a:rPr>
              <a:t>Natječaj za dodjelu tržišne premije - </a:t>
            </a:r>
            <a:r>
              <a:rPr lang="hr-HR" sz="2000" b="1" dirty="0" smtClean="0">
                <a:solidFill>
                  <a:srgbClr val="00B050"/>
                </a:solidFill>
              </a:rPr>
              <a:t>uredba - na temelju provedenog javnog natječaja operator tržišta električne energije donosi odluku o odabiru najpovoljnijeg ponuditelja i istu odluku dostavlja svim sudionicim</a:t>
            </a:r>
            <a:r>
              <a:rPr lang="hr-HR" sz="2000" b="1" i="1" dirty="0" smtClean="0">
                <a:solidFill>
                  <a:srgbClr val="00B050"/>
                </a:solidFill>
              </a:rPr>
              <a:t> </a:t>
            </a:r>
            <a:endParaRPr lang="hr-HR" sz="2000" b="1" dirty="0" smtClean="0">
              <a:solidFill>
                <a:srgbClr val="00B050"/>
              </a:solidFill>
            </a:endParaRPr>
          </a:p>
          <a:p>
            <a:r>
              <a:rPr lang="hr-HR" sz="2000" b="1" dirty="0" smtClean="0">
                <a:solidFill>
                  <a:schemeClr val="tx2">
                    <a:lumMod val="75000"/>
                  </a:schemeClr>
                </a:solidFill>
              </a:rPr>
              <a:t>Ugovor o tržišnoj premiji</a:t>
            </a:r>
          </a:p>
          <a:p>
            <a:r>
              <a:rPr lang="hr-HR" sz="2000" b="1" dirty="0" smtClean="0">
                <a:solidFill>
                  <a:schemeClr val="tx2">
                    <a:lumMod val="75000"/>
                  </a:schemeClr>
                </a:solidFill>
              </a:rPr>
              <a:t>Poticanje zajamčenom otkupnom cijenom – </a:t>
            </a:r>
            <a:r>
              <a:rPr lang="hr-HR" sz="2000" b="1" dirty="0" smtClean="0">
                <a:solidFill>
                  <a:srgbClr val="00B050"/>
                </a:solidFill>
              </a:rPr>
              <a:t>do 500 kW – uredba na temelju provedenog javnog natječaja operator tržišta električne energije donosi odluku o odabiru najpovoljnijeg ponuditelja i istu odluku dostavlja svim sudionicim</a:t>
            </a:r>
            <a:r>
              <a:rPr lang="hr-HR" sz="2000" b="1" i="1" dirty="0" smtClean="0">
                <a:solidFill>
                  <a:srgbClr val="00B050"/>
                </a:solidFill>
              </a:rPr>
              <a:t> </a:t>
            </a:r>
          </a:p>
          <a:p>
            <a:r>
              <a:rPr lang="hr-HR" sz="2000" b="1" dirty="0" smtClean="0">
                <a:solidFill>
                  <a:srgbClr val="00B050"/>
                </a:solidFill>
              </a:rPr>
              <a:t>Žalba protiv odluke o odabiru najpovoljnijeg ponuditelja se izjavljuje Ministarstvu</a:t>
            </a:r>
          </a:p>
          <a:p>
            <a:endParaRPr lang="hr-HR" sz="2000" dirty="0" smtClean="0"/>
          </a:p>
          <a:p>
            <a:endParaRPr lang="hr-HR" sz="2000" b="1" dirty="0" smtClean="0">
              <a:solidFill>
                <a:srgbClr val="00B050"/>
              </a:solidFill>
            </a:endParaRPr>
          </a:p>
          <a:p>
            <a:endParaRPr lang="hr-HR" dirty="0" smtClean="0"/>
          </a:p>
          <a:p>
            <a:endParaRPr lang="hr-HR" dirty="0" smtClean="0"/>
          </a:p>
          <a:p>
            <a:endParaRPr lang="en-US" dirty="0"/>
          </a:p>
        </p:txBody>
      </p:sp>
      <p:sp>
        <p:nvSpPr>
          <p:cNvPr id="6" name="Title 1"/>
          <p:cNvSpPr>
            <a:spLocks noGrp="1"/>
          </p:cNvSpPr>
          <p:nvPr>
            <p:ph type="title"/>
          </p:nvPr>
        </p:nvSpPr>
        <p:spPr>
          <a:xfrm>
            <a:off x="214282" y="109979"/>
            <a:ext cx="8743785" cy="798742"/>
          </a:xfrm>
        </p:spPr>
        <p:txBody>
          <a:bodyPr vert="horz" lIns="91440" tIns="45720" rIns="91440" bIns="45720" rtlCol="0" anchor="ctr">
            <a:noAutofit/>
          </a:bodyPr>
          <a:lstStyle/>
          <a:p>
            <a:pPr algn="r"/>
            <a:r>
              <a:rPr lang="hr-HR" sz="20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STRUKTURA ZAKONA OIEIVUK-POGLAVLJE VI</a:t>
            </a:r>
            <a:endParaRPr lang="hr-HR" sz="2600" b="1"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7629586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79" y="1061678"/>
            <a:ext cx="9144000" cy="135074"/>
          </a:xfrm>
          <a:prstGeom prst="rect">
            <a:avLst/>
          </a:prstGeom>
        </p:spPr>
      </p:pic>
      <p:sp>
        <p:nvSpPr>
          <p:cNvPr id="2" name="Content Placeholder 1"/>
          <p:cNvSpPr>
            <a:spLocks noGrp="1"/>
          </p:cNvSpPr>
          <p:nvPr>
            <p:ph idx="1"/>
          </p:nvPr>
        </p:nvSpPr>
        <p:spPr/>
        <p:txBody>
          <a:bodyPr>
            <a:normAutofit/>
          </a:bodyPr>
          <a:lstStyle/>
          <a:p>
            <a:pPr>
              <a:buNone/>
            </a:pPr>
            <a:r>
              <a:rPr lang="hr-HR" sz="2000" b="1" dirty="0" smtClean="0">
                <a:solidFill>
                  <a:schemeClr val="tx2">
                    <a:lumMod val="75000"/>
                  </a:schemeClr>
                </a:solidFill>
              </a:rPr>
              <a:t>	VII. PRIKUPLJANJE I OBRAČUN SREDSTAVA ZA ISPLATU POTICAJA</a:t>
            </a:r>
            <a:endParaRPr lang="hr-HR" sz="2000" dirty="0" smtClean="0">
              <a:solidFill>
                <a:schemeClr val="tx2">
                  <a:lumMod val="75000"/>
                </a:schemeClr>
              </a:solidFill>
            </a:endParaRPr>
          </a:p>
          <a:p>
            <a:r>
              <a:rPr lang="hr-HR" sz="2000" b="1" dirty="0" smtClean="0">
                <a:solidFill>
                  <a:schemeClr val="tx2">
                    <a:lumMod val="75000"/>
                  </a:schemeClr>
                </a:solidFill>
              </a:rPr>
              <a:t>Sredstva za isplatu poticaja</a:t>
            </a:r>
            <a:r>
              <a:rPr lang="hr-HR" sz="2000" dirty="0" smtClean="0">
                <a:solidFill>
                  <a:schemeClr val="tx2">
                    <a:lumMod val="75000"/>
                  </a:schemeClr>
                </a:solidFill>
              </a:rPr>
              <a:t> - </a:t>
            </a:r>
            <a:r>
              <a:rPr lang="hr-HR" sz="2000" dirty="0" smtClean="0">
                <a:solidFill>
                  <a:srgbClr val="00B050"/>
                </a:solidFill>
              </a:rPr>
              <a:t>prodajom količine izdanih jamstava podrijetla, naknadom za EKO bilančnu grupu 50 kW, prihodom od EKO bilančne grupe</a:t>
            </a:r>
          </a:p>
          <a:p>
            <a:r>
              <a:rPr lang="hr-HR" sz="2000" b="1" dirty="0" smtClean="0">
                <a:solidFill>
                  <a:schemeClr val="tx2">
                    <a:lumMod val="75000"/>
                  </a:schemeClr>
                </a:solidFill>
              </a:rPr>
              <a:t>Otkup i prodaja električne energije</a:t>
            </a:r>
            <a:r>
              <a:rPr lang="hr-HR" sz="2000" dirty="0" smtClean="0">
                <a:solidFill>
                  <a:schemeClr val="tx2">
                    <a:lumMod val="75000"/>
                  </a:schemeClr>
                </a:solidFill>
              </a:rPr>
              <a:t> - </a:t>
            </a:r>
            <a:r>
              <a:rPr lang="hr-HR" sz="2000" dirty="0" smtClean="0">
                <a:solidFill>
                  <a:srgbClr val="00B050"/>
                </a:solidFill>
              </a:rPr>
              <a:t>Opskrbljivači električne energije su dužni preuzeti dio neto isporučene električne energije povlaštenih proizvođača koji se određuje uredbom po 0,42 kn/kWh</a:t>
            </a:r>
          </a:p>
          <a:p>
            <a:r>
              <a:rPr lang="hr-HR" sz="2000" b="1" dirty="0" smtClean="0">
                <a:solidFill>
                  <a:schemeClr val="tx2">
                    <a:lumMod val="75000"/>
                  </a:schemeClr>
                </a:solidFill>
              </a:rPr>
              <a:t>Naknada za obnovljive izvore energije i visokoučinkovitu kogeneraciju</a:t>
            </a:r>
            <a:endParaRPr lang="hr-HR" sz="2000" dirty="0" smtClean="0">
              <a:solidFill>
                <a:schemeClr val="tx2">
                  <a:lumMod val="75000"/>
                </a:schemeClr>
              </a:solidFill>
            </a:endParaRPr>
          </a:p>
          <a:p>
            <a:endParaRPr lang="en-US" sz="2000" dirty="0">
              <a:solidFill>
                <a:srgbClr val="00B050"/>
              </a:solidFill>
            </a:endParaRPr>
          </a:p>
        </p:txBody>
      </p:sp>
      <p:sp>
        <p:nvSpPr>
          <p:cNvPr id="7" name="Title 1"/>
          <p:cNvSpPr txBox="1">
            <a:spLocks/>
          </p:cNvSpPr>
          <p:nvPr/>
        </p:nvSpPr>
        <p:spPr>
          <a:xfrm>
            <a:off x="366682" y="262379"/>
            <a:ext cx="8743785" cy="798742"/>
          </a:xfrm>
          <a:prstGeom prst="rect">
            <a:avLst/>
          </a:prstGeom>
        </p:spPr>
        <p:txBody>
          <a:bodyPr vert="horz" lIns="91440" tIns="45720" rIns="91440" bIns="45720" rtlCol="0" anchor="ctr">
            <a:noAutofit/>
          </a:bodyPr>
          <a:lstStyle/>
          <a:p>
            <a:pPr marL="0" marR="0" lvl="0" indent="0" algn="r" defTabSz="457200" rtl="0" eaLnBrk="1" fontAlgn="auto" latinLnBrk="0" hangingPunct="1">
              <a:lnSpc>
                <a:spcPct val="100000"/>
              </a:lnSpc>
              <a:spcBef>
                <a:spcPct val="0"/>
              </a:spcBef>
              <a:spcAft>
                <a:spcPts val="0"/>
              </a:spcAft>
              <a:buClrTx/>
              <a:buSzTx/>
              <a:buFontTx/>
              <a:buNone/>
              <a:tabLst/>
              <a:defRPr/>
            </a:pPr>
            <a:r>
              <a:rPr kumimoji="0" lang="hr-HR" sz="2000" b="1" i="0" u="none" strike="noStrike" kern="1200" cap="none" spc="0" normalizeH="0" baseline="0" noProof="0" dirty="0" smtClean="0">
                <a:ln>
                  <a:noFill/>
                </a:ln>
                <a:solidFill>
                  <a:schemeClr val="tx2">
                    <a:lumMod val="75000"/>
                  </a:schemeClr>
                </a:solidFill>
                <a:effectLst/>
                <a:uLnTx/>
                <a:uFillTx/>
                <a:latin typeface="Verdana" panose="020B0604030504040204" pitchFamily="34" charset="0"/>
                <a:ea typeface="Verdana" panose="020B0604030504040204" pitchFamily="34" charset="0"/>
                <a:cs typeface="Verdana" panose="020B0604030504040204" pitchFamily="34" charset="0"/>
              </a:rPr>
              <a:t>STRUKTURA ZAKONA OIEIVUK-POGLAVLJE VII</a:t>
            </a:r>
            <a:endParaRPr kumimoji="0" lang="hr-HR" sz="2600" b="1" i="0" u="none" strike="noStrike" kern="1200" cap="none" spc="0" normalizeH="0" baseline="0" noProof="0" dirty="0">
              <a:ln>
                <a:noFill/>
              </a:ln>
              <a:solidFill>
                <a:schemeClr val="tx1">
                  <a:lumMod val="50000"/>
                  <a:lumOff val="50000"/>
                </a:schemeClr>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6574780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79" y="1061678"/>
            <a:ext cx="9144000" cy="135074"/>
          </a:xfrm>
          <a:prstGeom prst="rect">
            <a:avLst/>
          </a:prstGeom>
        </p:spPr>
      </p:pic>
      <p:sp>
        <p:nvSpPr>
          <p:cNvPr id="2" name="Content Placeholder 1"/>
          <p:cNvSpPr>
            <a:spLocks noGrp="1"/>
          </p:cNvSpPr>
          <p:nvPr>
            <p:ph idx="1"/>
          </p:nvPr>
        </p:nvSpPr>
        <p:spPr/>
        <p:txBody>
          <a:bodyPr>
            <a:normAutofit/>
          </a:bodyPr>
          <a:lstStyle/>
          <a:p>
            <a:pPr>
              <a:buNone/>
            </a:pPr>
            <a:r>
              <a:rPr lang="hr-HR" sz="2000" b="1" dirty="0" smtClean="0">
                <a:solidFill>
                  <a:schemeClr val="tx2">
                    <a:lumMod val="75000"/>
                  </a:schemeClr>
                </a:solidFill>
              </a:rPr>
              <a:t>	VIII. PREUZIMANJE ELEKTRIČNE ENERGIJE OD KRAJNJIH KUPACA S VLASTITOM PROIZVODNJOM</a:t>
            </a:r>
            <a:endParaRPr lang="hr-HR" sz="2000" dirty="0" smtClean="0">
              <a:solidFill>
                <a:schemeClr val="tx2">
                  <a:lumMod val="75000"/>
                </a:schemeClr>
              </a:solidFill>
            </a:endParaRPr>
          </a:p>
          <a:p>
            <a:r>
              <a:rPr lang="hr-HR" sz="2000" dirty="0" smtClean="0">
                <a:solidFill>
                  <a:schemeClr val="tx2">
                    <a:lumMod val="75000"/>
                  </a:schemeClr>
                </a:solidFill>
              </a:rPr>
              <a:t>Opskrbljivači električne energije dužni su preuzimati viškove električne energije od krajnjih kupaca s vlastitom proizvodnjom električne energije </a:t>
            </a:r>
            <a:r>
              <a:rPr lang="hr-HR" sz="2000" dirty="0" smtClean="0">
                <a:solidFill>
                  <a:srgbClr val="00B050"/>
                </a:solidFill>
              </a:rPr>
              <a:t>ili korisnika postrojenja za samoopskrbu </a:t>
            </a:r>
            <a:r>
              <a:rPr lang="hr-HR" sz="2000" dirty="0" smtClean="0">
                <a:solidFill>
                  <a:schemeClr val="tx2">
                    <a:lumMod val="75000"/>
                  </a:schemeClr>
                </a:solidFill>
              </a:rPr>
              <a:t>iz postrojenja do 500 kW</a:t>
            </a:r>
          </a:p>
          <a:p>
            <a:r>
              <a:rPr lang="hr-HR" sz="2000" dirty="0" smtClean="0">
                <a:solidFill>
                  <a:schemeClr val="tx2">
                    <a:lumMod val="75000"/>
                  </a:schemeClr>
                </a:solidFill>
              </a:rPr>
              <a:t>Ostaju jednaki uvjeti za krajnje kupace s vlastitom proizvodnjom</a:t>
            </a:r>
          </a:p>
          <a:p>
            <a:r>
              <a:rPr lang="hr-HR" sz="2000" dirty="0" smtClean="0">
                <a:solidFill>
                  <a:srgbClr val="00B050"/>
                </a:solidFill>
              </a:rPr>
              <a:t>Korisnik postrojenja za samoopskrbu ograničava se na kategoriju kućanstv i ima posebne uvjete glede obračunskog razdoblja u kojem može uravnotežiti proizvodnju i potrošnju – godišnji obračun</a:t>
            </a:r>
            <a:endParaRPr lang="hr-HR" sz="2000" dirty="0" smtClean="0"/>
          </a:p>
          <a:p>
            <a:endParaRPr lang="en-US" dirty="0"/>
          </a:p>
        </p:txBody>
      </p:sp>
      <p:sp>
        <p:nvSpPr>
          <p:cNvPr id="6" name="Title 1"/>
          <p:cNvSpPr>
            <a:spLocks noGrp="1"/>
          </p:cNvSpPr>
          <p:nvPr>
            <p:ph type="title"/>
          </p:nvPr>
        </p:nvSpPr>
        <p:spPr>
          <a:xfrm>
            <a:off x="214282" y="109979"/>
            <a:ext cx="8743785" cy="798742"/>
          </a:xfrm>
        </p:spPr>
        <p:txBody>
          <a:bodyPr vert="horz" lIns="91440" tIns="45720" rIns="91440" bIns="45720" rtlCol="0" anchor="ctr">
            <a:noAutofit/>
          </a:bodyPr>
          <a:lstStyle/>
          <a:p>
            <a:pPr algn="r"/>
            <a:r>
              <a:rPr lang="hr-HR" sz="20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STRUKTURA ZAKONA OIEIVUK-POGLAVLJE VIII</a:t>
            </a:r>
            <a:endParaRPr lang="hr-HR" sz="2600" b="1"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6574780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79" y="1061678"/>
            <a:ext cx="9144000" cy="135074"/>
          </a:xfrm>
          <a:prstGeom prst="rect">
            <a:avLst/>
          </a:prstGeom>
        </p:spPr>
      </p:pic>
      <p:sp>
        <p:nvSpPr>
          <p:cNvPr id="2" name="Content Placeholder 1"/>
          <p:cNvSpPr>
            <a:spLocks noGrp="1"/>
          </p:cNvSpPr>
          <p:nvPr>
            <p:ph idx="1"/>
          </p:nvPr>
        </p:nvSpPr>
        <p:spPr/>
        <p:txBody>
          <a:bodyPr>
            <a:normAutofit fontScale="92500" lnSpcReduction="10000"/>
          </a:bodyPr>
          <a:lstStyle/>
          <a:p>
            <a:r>
              <a:rPr lang="hr-HR" sz="2000" b="1" dirty="0" smtClean="0">
                <a:solidFill>
                  <a:schemeClr val="tx2">
                    <a:lumMod val="75000"/>
                  </a:schemeClr>
                </a:solidFill>
              </a:rPr>
              <a:t>IX. DEMONSTRACIJSKI PROJEKTI</a:t>
            </a:r>
          </a:p>
          <a:p>
            <a:r>
              <a:rPr lang="hr-HR" sz="2000" b="1" dirty="0" smtClean="0">
                <a:solidFill>
                  <a:schemeClr val="tx2">
                    <a:lumMod val="75000"/>
                  </a:schemeClr>
                </a:solidFill>
              </a:rPr>
              <a:t>X. EKO BILANČNA GRUPA</a:t>
            </a:r>
          </a:p>
          <a:p>
            <a:r>
              <a:rPr lang="hr-HR" sz="2000" b="1" dirty="0" smtClean="0">
                <a:solidFill>
                  <a:schemeClr val="tx2">
                    <a:lumMod val="75000"/>
                  </a:schemeClr>
                </a:solidFill>
              </a:rPr>
              <a:t>XI. NADZOR</a:t>
            </a:r>
          </a:p>
          <a:p>
            <a:r>
              <a:rPr lang="hr-HR" sz="2000" b="1" dirty="0" smtClean="0">
                <a:solidFill>
                  <a:schemeClr val="tx2">
                    <a:lumMod val="75000"/>
                  </a:schemeClr>
                </a:solidFill>
              </a:rPr>
              <a:t>Upravni i inspekcijski nadzor</a:t>
            </a:r>
          </a:p>
          <a:p>
            <a:r>
              <a:rPr lang="hr-HR" sz="2000" b="1" dirty="0" smtClean="0">
                <a:solidFill>
                  <a:srgbClr val="00B050"/>
                </a:solidFill>
              </a:rPr>
              <a:t>XII. PREKRŠAJNE ODREDBE</a:t>
            </a:r>
          </a:p>
          <a:p>
            <a:r>
              <a:rPr lang="hr-HR" sz="2000" b="1" dirty="0" smtClean="0">
                <a:solidFill>
                  <a:schemeClr val="tx2">
                    <a:lumMod val="75000"/>
                  </a:schemeClr>
                </a:solidFill>
              </a:rPr>
              <a:t>XIII. PRIJELAZNE I ZAVRŠNE ODREDBE</a:t>
            </a:r>
          </a:p>
          <a:p>
            <a:r>
              <a:rPr lang="hr-HR" sz="2000" b="1" dirty="0" smtClean="0">
                <a:solidFill>
                  <a:srgbClr val="00B050"/>
                </a:solidFill>
              </a:rPr>
              <a:t>Osnivanje EKO bilančne grupe</a:t>
            </a:r>
            <a:r>
              <a:rPr lang="hr-HR" sz="2000" b="1" i="1" dirty="0" smtClean="0">
                <a:solidFill>
                  <a:srgbClr val="00B050"/>
                </a:solidFill>
              </a:rPr>
              <a:t> – početak rada 1.1.2019.</a:t>
            </a:r>
            <a:r>
              <a:rPr lang="hr-HR" sz="2000" b="1" dirty="0" smtClean="0"/>
              <a:t> -</a:t>
            </a:r>
            <a:r>
              <a:rPr lang="hr-HR" sz="2000" b="1" dirty="0" smtClean="0">
                <a:solidFill>
                  <a:srgbClr val="00B050"/>
                </a:solidFill>
              </a:rPr>
              <a:t> </a:t>
            </a:r>
            <a:r>
              <a:rPr lang="hr-HR" sz="2000" dirty="0" smtClean="0">
                <a:solidFill>
                  <a:srgbClr val="00B050"/>
                </a:solidFill>
              </a:rPr>
              <a:t>Povlašteni proizvođači i nositelji projekata za proizvodna postrojenja preko 50 kW u sustavu poticaja postaju članovi EKO bilančne grupe danom sklapanja ugovora o otkupu električne energije </a:t>
            </a:r>
          </a:p>
          <a:p>
            <a:r>
              <a:rPr lang="hr-HR" sz="2000" b="1" dirty="0" smtClean="0">
                <a:solidFill>
                  <a:srgbClr val="00B050"/>
                </a:solidFill>
              </a:rPr>
              <a:t>Provedbeni propisi</a:t>
            </a:r>
          </a:p>
          <a:p>
            <a:r>
              <a:rPr lang="hr-HR" sz="2000" b="1" dirty="0" smtClean="0">
                <a:solidFill>
                  <a:srgbClr val="00B050"/>
                </a:solidFill>
              </a:rPr>
              <a:t>Prestanak važenja</a:t>
            </a:r>
          </a:p>
          <a:p>
            <a:r>
              <a:rPr lang="hr-HR" sz="2000" b="1" dirty="0" smtClean="0">
                <a:solidFill>
                  <a:srgbClr val="00B050"/>
                </a:solidFill>
              </a:rPr>
              <a:t>Postupci u tijeku</a:t>
            </a:r>
          </a:p>
          <a:p>
            <a:r>
              <a:rPr lang="hr-HR" sz="2000" b="1" dirty="0" smtClean="0">
                <a:solidFill>
                  <a:srgbClr val="00B050"/>
                </a:solidFill>
              </a:rPr>
              <a:t>Stupanje na snagu</a:t>
            </a:r>
            <a:endParaRPr lang="hr-HR" sz="2000" b="1" dirty="0">
              <a:solidFill>
                <a:srgbClr val="00B050"/>
              </a:solidFill>
            </a:endParaRPr>
          </a:p>
        </p:txBody>
      </p:sp>
      <p:sp>
        <p:nvSpPr>
          <p:cNvPr id="6" name="Title 1"/>
          <p:cNvSpPr>
            <a:spLocks noGrp="1"/>
          </p:cNvSpPr>
          <p:nvPr>
            <p:ph type="title"/>
          </p:nvPr>
        </p:nvSpPr>
        <p:spPr>
          <a:xfrm>
            <a:off x="214282" y="357165"/>
            <a:ext cx="8743785" cy="551555"/>
          </a:xfrm>
        </p:spPr>
        <p:txBody>
          <a:bodyPr vert="horz" lIns="91440" tIns="45720" rIns="91440" bIns="45720" rtlCol="0" anchor="ctr">
            <a:noAutofit/>
          </a:bodyPr>
          <a:lstStyle/>
          <a:p>
            <a:pPr algn="r"/>
            <a:r>
              <a:rPr lang="hr-HR" sz="20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STRUKTURA ZAKONA OIEIVUK-ZAVRŠNA POGLAVLJA </a:t>
            </a:r>
            <a:br>
              <a:rPr lang="hr-HR" sz="20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br>
            <a:endParaRPr lang="hr-HR" sz="2600" b="1"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6574780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79" y="1061678"/>
            <a:ext cx="9144000" cy="135074"/>
          </a:xfrm>
          <a:prstGeom prst="rect">
            <a:avLst/>
          </a:prstGeom>
        </p:spPr>
      </p:pic>
      <p:sp>
        <p:nvSpPr>
          <p:cNvPr id="2" name="Content Placeholder 1"/>
          <p:cNvSpPr>
            <a:spLocks noGrp="1"/>
          </p:cNvSpPr>
          <p:nvPr>
            <p:ph idx="1"/>
          </p:nvPr>
        </p:nvSpPr>
        <p:spPr>
          <a:xfrm>
            <a:off x="457200" y="1357298"/>
            <a:ext cx="8229600" cy="5000660"/>
          </a:xfrm>
        </p:spPr>
        <p:txBody>
          <a:bodyPr>
            <a:noAutofit/>
          </a:bodyPr>
          <a:lstStyle/>
          <a:p>
            <a:pPr marL="514350" indent="-514350">
              <a:buAutoNum type="arabicPeriod"/>
            </a:pPr>
            <a:r>
              <a:rPr lang="vi-VN" sz="1800" dirty="0" smtClean="0">
                <a:solidFill>
                  <a:schemeClr val="tx2">
                    <a:lumMod val="75000"/>
                  </a:schemeClr>
                </a:solidFill>
              </a:rPr>
              <a:t>Uredba </a:t>
            </a:r>
            <a:r>
              <a:rPr lang="vi-VN" sz="1800" dirty="0">
                <a:solidFill>
                  <a:schemeClr val="tx2">
                    <a:lumMod val="75000"/>
                  </a:schemeClr>
                </a:solidFill>
              </a:rPr>
              <a:t>o poticanju proizvodnje električne energije iz obnovljivih izvora energije i visokoučinkovitih </a:t>
            </a:r>
            <a:r>
              <a:rPr lang="vi-VN" sz="1800" dirty="0" smtClean="0">
                <a:solidFill>
                  <a:schemeClr val="tx2">
                    <a:lumMod val="75000"/>
                  </a:schemeClr>
                </a:solidFill>
              </a:rPr>
              <a:t>kogeneracija</a:t>
            </a:r>
            <a:endParaRPr lang="hr-HR" sz="1800" dirty="0" smtClean="0">
              <a:solidFill>
                <a:schemeClr val="tx2">
                  <a:lumMod val="75000"/>
                </a:schemeClr>
              </a:solidFill>
            </a:endParaRPr>
          </a:p>
          <a:p>
            <a:pPr marL="514350" indent="-514350">
              <a:buAutoNum type="arabicPeriod"/>
            </a:pPr>
            <a:r>
              <a:rPr lang="vi-VN" sz="1800" dirty="0" smtClean="0">
                <a:solidFill>
                  <a:schemeClr val="tx2">
                    <a:lumMod val="75000"/>
                  </a:schemeClr>
                </a:solidFill>
              </a:rPr>
              <a:t>Uredba </a:t>
            </a:r>
            <a:r>
              <a:rPr lang="vi-VN" sz="1800" dirty="0">
                <a:solidFill>
                  <a:schemeClr val="tx2">
                    <a:lumMod val="75000"/>
                  </a:schemeClr>
                </a:solidFill>
              </a:rPr>
              <a:t>o korištenju obnovljivih izvora energije i visokoučinkovitih </a:t>
            </a:r>
            <a:r>
              <a:rPr lang="vi-VN" sz="1800" dirty="0" smtClean="0">
                <a:solidFill>
                  <a:schemeClr val="tx2">
                    <a:lumMod val="75000"/>
                  </a:schemeClr>
                </a:solidFill>
              </a:rPr>
              <a:t>kogeneracija</a:t>
            </a:r>
            <a:endParaRPr lang="hr-HR" sz="1800" dirty="0" smtClean="0">
              <a:solidFill>
                <a:schemeClr val="tx2">
                  <a:lumMod val="75000"/>
                </a:schemeClr>
              </a:solidFill>
            </a:endParaRPr>
          </a:p>
          <a:p>
            <a:pPr marL="514350" indent="-514350">
              <a:buAutoNum type="arabicPeriod"/>
            </a:pPr>
            <a:r>
              <a:rPr lang="vi-VN" sz="1800" dirty="0" smtClean="0">
                <a:solidFill>
                  <a:schemeClr val="tx2">
                    <a:lumMod val="75000"/>
                  </a:schemeClr>
                </a:solidFill>
              </a:rPr>
              <a:t>Uredba </a:t>
            </a:r>
            <a:r>
              <a:rPr lang="vi-VN" sz="1800" dirty="0">
                <a:solidFill>
                  <a:schemeClr val="tx2">
                    <a:lumMod val="75000"/>
                  </a:schemeClr>
                </a:solidFill>
              </a:rPr>
              <a:t>o natječaju za pravo građenja i/ili pravo služnosti za gradnju </a:t>
            </a:r>
            <a:r>
              <a:rPr lang="vi-VN" sz="1800" dirty="0" smtClean="0">
                <a:solidFill>
                  <a:schemeClr val="tx2">
                    <a:lumMod val="75000"/>
                  </a:schemeClr>
                </a:solidFill>
              </a:rPr>
              <a:t>proizvodnog </a:t>
            </a:r>
            <a:r>
              <a:rPr lang="vi-VN" sz="1800" dirty="0">
                <a:solidFill>
                  <a:schemeClr val="tx2">
                    <a:lumMod val="75000"/>
                  </a:schemeClr>
                </a:solidFill>
              </a:rPr>
              <a:t>postrojenja na državnom </a:t>
            </a:r>
            <a:r>
              <a:rPr lang="vi-VN" sz="1800" dirty="0" smtClean="0">
                <a:solidFill>
                  <a:schemeClr val="tx2">
                    <a:lumMod val="75000"/>
                  </a:schemeClr>
                </a:solidFill>
              </a:rPr>
              <a:t>zemljištu</a:t>
            </a:r>
            <a:endParaRPr lang="hr-HR" sz="1800" dirty="0" smtClean="0">
              <a:solidFill>
                <a:schemeClr val="tx2">
                  <a:lumMod val="75000"/>
                </a:schemeClr>
              </a:solidFill>
            </a:endParaRPr>
          </a:p>
          <a:p>
            <a:pPr marL="514350" indent="-514350">
              <a:buAutoNum type="arabicPeriod"/>
            </a:pPr>
            <a:r>
              <a:rPr lang="vi-VN" sz="1800" dirty="0" smtClean="0">
                <a:solidFill>
                  <a:schemeClr val="tx2">
                    <a:lumMod val="75000"/>
                  </a:schemeClr>
                </a:solidFill>
              </a:rPr>
              <a:t>Uredba o kvotama za poticanje proizvodnje električne energije iz obnovljivih izvora energije i visokoučinkovitih kogeneracija</a:t>
            </a:r>
            <a:endParaRPr lang="hr-HR" sz="1800" dirty="0" smtClean="0">
              <a:solidFill>
                <a:schemeClr val="tx2">
                  <a:lumMod val="75000"/>
                </a:schemeClr>
              </a:solidFill>
            </a:endParaRPr>
          </a:p>
          <a:p>
            <a:pPr marL="514350" indent="-514350">
              <a:buAutoNum type="arabicPeriod"/>
            </a:pPr>
            <a:r>
              <a:rPr lang="vi-VN" sz="1800" dirty="0" smtClean="0">
                <a:solidFill>
                  <a:schemeClr val="tx2">
                    <a:lumMod val="75000"/>
                  </a:schemeClr>
                </a:solidFill>
              </a:rPr>
              <a:t>Uredba </a:t>
            </a:r>
            <a:r>
              <a:rPr lang="vi-VN" sz="1800" dirty="0">
                <a:solidFill>
                  <a:schemeClr val="tx2">
                    <a:lumMod val="75000"/>
                  </a:schemeClr>
                </a:solidFill>
              </a:rPr>
              <a:t>o udjelu u neto isporučenoj električnoj energiji povlaštenih </a:t>
            </a:r>
            <a:r>
              <a:rPr lang="vi-VN" sz="1800" dirty="0" smtClean="0">
                <a:solidFill>
                  <a:schemeClr val="tx2">
                    <a:lumMod val="75000"/>
                  </a:schemeClr>
                </a:solidFill>
              </a:rPr>
              <a:t>proizvođača </a:t>
            </a:r>
            <a:r>
              <a:rPr lang="hr-HR" sz="1800" dirty="0" smtClean="0">
                <a:solidFill>
                  <a:schemeClr val="tx2">
                    <a:lumMod val="75000"/>
                  </a:schemeClr>
                </a:solidFill>
              </a:rPr>
              <a:t>	</a:t>
            </a:r>
            <a:r>
              <a:rPr lang="vi-VN" sz="1800" dirty="0" smtClean="0">
                <a:solidFill>
                  <a:schemeClr val="tx2">
                    <a:lumMod val="75000"/>
                  </a:schemeClr>
                </a:solidFill>
              </a:rPr>
              <a:t>kojeg </a:t>
            </a:r>
            <a:r>
              <a:rPr lang="vi-VN" sz="1800" dirty="0">
                <a:solidFill>
                  <a:schemeClr val="tx2">
                    <a:lumMod val="75000"/>
                  </a:schemeClr>
                </a:solidFill>
              </a:rPr>
              <a:t>su opskrbljivači električne energije dužni preuzeti od </a:t>
            </a:r>
            <a:r>
              <a:rPr lang="vi-VN" sz="1800" dirty="0" smtClean="0">
                <a:solidFill>
                  <a:schemeClr val="tx2">
                    <a:lumMod val="75000"/>
                  </a:schemeClr>
                </a:solidFill>
              </a:rPr>
              <a:t>operatora </a:t>
            </a:r>
            <a:r>
              <a:rPr lang="vi-VN" sz="1800" dirty="0">
                <a:solidFill>
                  <a:schemeClr val="tx2">
                    <a:lumMod val="75000"/>
                  </a:schemeClr>
                </a:solidFill>
              </a:rPr>
              <a:t>tržišta </a:t>
            </a:r>
            <a:r>
              <a:rPr lang="hr-HR" sz="1800" dirty="0" smtClean="0">
                <a:solidFill>
                  <a:schemeClr val="tx2">
                    <a:lumMod val="75000"/>
                  </a:schemeClr>
                </a:solidFill>
              </a:rPr>
              <a:t>	</a:t>
            </a:r>
            <a:r>
              <a:rPr lang="vi-VN" sz="1800" dirty="0" smtClean="0">
                <a:solidFill>
                  <a:schemeClr val="tx2">
                    <a:lumMod val="75000"/>
                  </a:schemeClr>
                </a:solidFill>
              </a:rPr>
              <a:t>električne </a:t>
            </a:r>
            <a:r>
              <a:rPr lang="vi-VN" sz="1800" dirty="0">
                <a:solidFill>
                  <a:schemeClr val="tx2">
                    <a:lumMod val="75000"/>
                  </a:schemeClr>
                </a:solidFill>
              </a:rPr>
              <a:t>energije </a:t>
            </a:r>
            <a:endParaRPr lang="hr-HR" sz="1800" dirty="0" smtClean="0">
              <a:solidFill>
                <a:schemeClr val="tx2">
                  <a:lumMod val="75000"/>
                </a:schemeClr>
              </a:solidFill>
            </a:endParaRPr>
          </a:p>
          <a:p>
            <a:pPr marL="514350" indent="-514350">
              <a:buAutoNum type="arabicPeriod"/>
            </a:pPr>
            <a:r>
              <a:rPr lang="vi-VN" sz="1800" dirty="0" smtClean="0">
                <a:solidFill>
                  <a:schemeClr val="tx2">
                    <a:lumMod val="75000"/>
                  </a:schemeClr>
                </a:solidFill>
              </a:rPr>
              <a:t>Pravilnik </a:t>
            </a:r>
            <a:r>
              <a:rPr lang="vi-VN" sz="1800" dirty="0">
                <a:solidFill>
                  <a:schemeClr val="tx2">
                    <a:lumMod val="75000"/>
                  </a:schemeClr>
                </a:solidFill>
              </a:rPr>
              <a:t>o Registru obnovljivih izvora energije i kogeneracije te </a:t>
            </a:r>
            <a:r>
              <a:rPr lang="vi-VN" sz="1800" dirty="0" smtClean="0">
                <a:solidFill>
                  <a:schemeClr val="tx2">
                    <a:lumMod val="75000"/>
                  </a:schemeClr>
                </a:solidFill>
              </a:rPr>
              <a:t>povlaštenih proizvođača</a:t>
            </a:r>
            <a:endParaRPr lang="hr-HR" sz="1800" dirty="0" smtClean="0">
              <a:solidFill>
                <a:schemeClr val="tx2">
                  <a:lumMod val="75000"/>
                </a:schemeClr>
              </a:solidFill>
            </a:endParaRPr>
          </a:p>
          <a:p>
            <a:pPr marL="514350" indent="-514350">
              <a:buAutoNum type="arabicPeriod"/>
            </a:pPr>
            <a:r>
              <a:rPr lang="hr-HR" sz="1800" dirty="0" smtClean="0">
                <a:solidFill>
                  <a:schemeClr val="tx2">
                    <a:lumMod val="75000"/>
                  </a:schemeClr>
                </a:solidFill>
                <a:latin typeface="Arial" pitchFamily="34" charset="0"/>
                <a:cs typeface="Arial" pitchFamily="34" charset="0"/>
              </a:rPr>
              <a:t>Odluka o naknadi za OIEiVUK</a:t>
            </a:r>
            <a:endParaRPr lang="en-US" sz="1800" dirty="0">
              <a:solidFill>
                <a:schemeClr val="tx2">
                  <a:lumMod val="75000"/>
                </a:schemeClr>
              </a:solidFill>
              <a:latin typeface="Arial" pitchFamily="34" charset="0"/>
              <a:cs typeface="Arial" pitchFamily="34" charset="0"/>
            </a:endParaRPr>
          </a:p>
        </p:txBody>
      </p:sp>
      <p:sp>
        <p:nvSpPr>
          <p:cNvPr id="8" name="Title 1"/>
          <p:cNvSpPr>
            <a:spLocks noGrp="1"/>
          </p:cNvSpPr>
          <p:nvPr>
            <p:ph type="title"/>
          </p:nvPr>
        </p:nvSpPr>
        <p:spPr>
          <a:xfrm>
            <a:off x="214282" y="109979"/>
            <a:ext cx="8743785" cy="798742"/>
          </a:xfrm>
        </p:spPr>
        <p:txBody>
          <a:bodyPr vert="horz" lIns="91440" tIns="45720" rIns="91440" bIns="45720" rtlCol="0" anchor="ctr">
            <a:noAutofit/>
          </a:bodyPr>
          <a:lstStyle/>
          <a:p>
            <a:pPr algn="r" defTabSz="457200"/>
            <a:r>
              <a:rPr lang="hr-HR" sz="20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PODZAKONSKI AKTI</a:t>
            </a:r>
            <a:endParaRPr lang="hr-HR" sz="2600" b="1"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6574780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0" y="44624"/>
            <a:ext cx="9144000" cy="1152128"/>
          </a:xfrm>
        </p:spPr>
        <p:txBody>
          <a:bodyPr>
            <a:normAutofit fontScale="90000"/>
          </a:bodyPr>
          <a:lstStyle/>
          <a:p>
            <a:pPr algn="r"/>
            <a:r>
              <a:rPr lang="en-US" altLang="en-US" sz="20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UREDBA O POTICANJU PROIZVODNJE ELEKTRIČNE ENERGIJE IZ OBNOVLJIVIH IZVORA ENERGIJE I VISOKOUČINKOVITIH KOGENERACIJA</a:t>
            </a:r>
            <a:r>
              <a:rPr lang="en-US" altLang="en-US" sz="2600" b="1"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r>
            <a:br>
              <a:rPr lang="en-US" altLang="en-US" sz="2600" b="1"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br>
            <a:endParaRPr lang="en-US" altLang="en-US" sz="26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pic>
        <p:nvPicPr>
          <p:cNvPr id="5" name="Slik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79" y="1061678"/>
            <a:ext cx="9144000" cy="135074"/>
          </a:xfrm>
          <a:prstGeom prst="rect">
            <a:avLst/>
          </a:prstGeom>
        </p:spPr>
      </p:pic>
      <p:sp>
        <p:nvSpPr>
          <p:cNvPr id="2" name="Content Placeholder 1"/>
          <p:cNvSpPr>
            <a:spLocks noGrp="1"/>
          </p:cNvSpPr>
          <p:nvPr>
            <p:ph idx="1"/>
          </p:nvPr>
        </p:nvSpPr>
        <p:spPr/>
        <p:txBody>
          <a:bodyPr>
            <a:normAutofit/>
          </a:bodyPr>
          <a:lstStyle/>
          <a:p>
            <a:r>
              <a:rPr lang="vi-VN" sz="2000" dirty="0" smtClean="0">
                <a:solidFill>
                  <a:schemeClr val="tx2">
                    <a:lumMod val="75000"/>
                  </a:schemeClr>
                </a:solidFill>
                <a:latin typeface="Arial" pitchFamily="34" charset="0"/>
                <a:cs typeface="Arial" pitchFamily="34" charset="0"/>
              </a:rPr>
              <a:t>propisuje </a:t>
            </a:r>
            <a:r>
              <a:rPr lang="hr-HR" sz="2000" dirty="0" smtClean="0">
                <a:solidFill>
                  <a:schemeClr val="tx2">
                    <a:lumMod val="75000"/>
                  </a:schemeClr>
                </a:solidFill>
                <a:latin typeface="Arial" pitchFamily="34" charset="0"/>
                <a:cs typeface="Arial" pitchFamily="34" charset="0"/>
              </a:rPr>
              <a:t> se </a:t>
            </a:r>
            <a:r>
              <a:rPr lang="vi-VN" sz="2000" dirty="0" smtClean="0">
                <a:solidFill>
                  <a:schemeClr val="tx2">
                    <a:lumMod val="75000"/>
                  </a:schemeClr>
                </a:solidFill>
                <a:latin typeface="Arial" pitchFamily="34" charset="0"/>
                <a:cs typeface="Arial" pitchFamily="34" charset="0"/>
              </a:rPr>
              <a:t>klasifikacija </a:t>
            </a:r>
            <a:r>
              <a:rPr lang="vi-VN" sz="2000" dirty="0">
                <a:solidFill>
                  <a:schemeClr val="tx2">
                    <a:lumMod val="75000"/>
                  </a:schemeClr>
                </a:solidFill>
                <a:latin typeface="Arial" pitchFamily="34" charset="0"/>
                <a:cs typeface="Arial" pitchFamily="34" charset="0"/>
              </a:rPr>
              <a:t>proizvodnih postrojenja ovisno o vrsti izvora, tehnologiji i priključnoj snazi proizvodnog </a:t>
            </a:r>
            <a:r>
              <a:rPr lang="vi-VN" sz="2000" dirty="0" smtClean="0">
                <a:solidFill>
                  <a:schemeClr val="tx2">
                    <a:lumMod val="75000"/>
                  </a:schemeClr>
                </a:solidFill>
                <a:latin typeface="Arial" pitchFamily="34" charset="0"/>
                <a:cs typeface="Arial" pitchFamily="34" charset="0"/>
              </a:rPr>
              <a:t>postrojenja</a:t>
            </a:r>
            <a:r>
              <a:rPr lang="hr-HR" sz="2000" dirty="0" smtClean="0">
                <a:solidFill>
                  <a:schemeClr val="tx2">
                    <a:lumMod val="75000"/>
                  </a:schemeClr>
                </a:solidFill>
                <a:latin typeface="Arial" pitchFamily="34" charset="0"/>
                <a:cs typeface="Arial" pitchFamily="34" charset="0"/>
              </a:rPr>
              <a:t> za potrebe određivanja dopuštenih poticaja</a:t>
            </a:r>
            <a:r>
              <a:rPr lang="vi-VN" sz="2000" dirty="0" smtClean="0">
                <a:solidFill>
                  <a:schemeClr val="tx2">
                    <a:lumMod val="75000"/>
                  </a:schemeClr>
                </a:solidFill>
                <a:latin typeface="Arial" pitchFamily="34" charset="0"/>
                <a:cs typeface="Arial" pitchFamily="34" charset="0"/>
              </a:rPr>
              <a:t>, </a:t>
            </a:r>
            <a:endParaRPr lang="hr-HR" sz="2000" dirty="0" smtClean="0">
              <a:solidFill>
                <a:schemeClr val="tx2">
                  <a:lumMod val="75000"/>
                </a:schemeClr>
              </a:solidFill>
              <a:latin typeface="Arial" pitchFamily="34" charset="0"/>
              <a:cs typeface="Arial" pitchFamily="34" charset="0"/>
            </a:endParaRPr>
          </a:p>
          <a:p>
            <a:r>
              <a:rPr lang="vi-VN" sz="2000" dirty="0" smtClean="0">
                <a:solidFill>
                  <a:schemeClr val="tx2">
                    <a:lumMod val="75000"/>
                  </a:schemeClr>
                </a:solidFill>
                <a:latin typeface="Arial" pitchFamily="34" charset="0"/>
                <a:cs typeface="Arial" pitchFamily="34" charset="0"/>
              </a:rPr>
              <a:t>sustav </a:t>
            </a:r>
            <a:r>
              <a:rPr lang="vi-VN" sz="2000" dirty="0">
                <a:solidFill>
                  <a:schemeClr val="tx2">
                    <a:lumMod val="75000"/>
                  </a:schemeClr>
                </a:solidFill>
                <a:latin typeface="Arial" pitchFamily="34" charset="0"/>
                <a:cs typeface="Arial" pitchFamily="34" charset="0"/>
              </a:rPr>
              <a:t>poticanja tržišnom premijom i zajamčenom otkupnom cijenom, </a:t>
            </a:r>
            <a:endParaRPr lang="hr-HR" sz="2000" dirty="0" smtClean="0">
              <a:solidFill>
                <a:schemeClr val="tx2">
                  <a:lumMod val="75000"/>
                </a:schemeClr>
              </a:solidFill>
              <a:latin typeface="Arial" pitchFamily="34" charset="0"/>
              <a:cs typeface="Arial" pitchFamily="34" charset="0"/>
            </a:endParaRPr>
          </a:p>
          <a:p>
            <a:r>
              <a:rPr lang="hr-HR" sz="2000" dirty="0" smtClean="0">
                <a:solidFill>
                  <a:schemeClr val="tx2">
                    <a:lumMod val="75000"/>
                  </a:schemeClr>
                </a:solidFill>
                <a:latin typeface="Arial" pitchFamily="34" charset="0"/>
                <a:cs typeface="Arial" pitchFamily="34" charset="0"/>
              </a:rPr>
              <a:t>uvjeti natječaja za stjecanje poticaja </a:t>
            </a:r>
            <a:r>
              <a:rPr lang="vi-VN" sz="2000" dirty="0" smtClean="0">
                <a:solidFill>
                  <a:schemeClr val="tx2">
                    <a:lumMod val="75000"/>
                  </a:schemeClr>
                </a:solidFill>
                <a:latin typeface="Arial" pitchFamily="34" charset="0"/>
                <a:cs typeface="Arial" pitchFamily="34" charset="0"/>
              </a:rPr>
              <a:t>tržišnom premijom i zajamčenom otkupnom cijenom, </a:t>
            </a:r>
            <a:endParaRPr lang="hr-HR" sz="2000" dirty="0" smtClean="0">
              <a:solidFill>
                <a:schemeClr val="tx2">
                  <a:lumMod val="75000"/>
                </a:schemeClr>
              </a:solidFill>
              <a:latin typeface="Arial" pitchFamily="34" charset="0"/>
              <a:cs typeface="Arial" pitchFamily="34" charset="0"/>
            </a:endParaRPr>
          </a:p>
          <a:p>
            <a:r>
              <a:rPr lang="vi-VN" sz="2000" dirty="0" smtClean="0">
                <a:solidFill>
                  <a:schemeClr val="tx2">
                    <a:lumMod val="75000"/>
                  </a:schemeClr>
                </a:solidFill>
                <a:latin typeface="Arial" pitchFamily="34" charset="0"/>
                <a:cs typeface="Arial" pitchFamily="34" charset="0"/>
              </a:rPr>
              <a:t>utvrđuje </a:t>
            </a:r>
            <a:r>
              <a:rPr lang="vi-VN" sz="2000" dirty="0">
                <a:solidFill>
                  <a:schemeClr val="tx2">
                    <a:lumMod val="75000"/>
                  </a:schemeClr>
                </a:solidFill>
                <a:latin typeface="Arial" pitchFamily="34" charset="0"/>
                <a:cs typeface="Arial" pitchFamily="34" charset="0"/>
              </a:rPr>
              <a:t>metodologija za izračun maksimalnih referentnih vrijednosti i maksimalnih zajamčenih otkupnih cijena i metodologija za izračun referentnih tržišnih cijena električne energije </a:t>
            </a:r>
            <a:endParaRPr lang="hr-HR" sz="2000" dirty="0" smtClean="0">
              <a:solidFill>
                <a:schemeClr val="tx2">
                  <a:lumMod val="75000"/>
                </a:schemeClr>
              </a:solidFill>
              <a:latin typeface="Arial" pitchFamily="34" charset="0"/>
              <a:cs typeface="Arial" pitchFamily="34" charset="0"/>
            </a:endParaRPr>
          </a:p>
          <a:p>
            <a:r>
              <a:rPr lang="vi-VN" sz="2000" dirty="0" smtClean="0">
                <a:solidFill>
                  <a:schemeClr val="tx2">
                    <a:lumMod val="75000"/>
                  </a:schemeClr>
                </a:solidFill>
                <a:latin typeface="Arial" pitchFamily="34" charset="0"/>
                <a:cs typeface="Arial" pitchFamily="34" charset="0"/>
              </a:rPr>
              <a:t>utvrđuje </a:t>
            </a:r>
            <a:r>
              <a:rPr lang="vi-VN" sz="2000" dirty="0">
                <a:solidFill>
                  <a:schemeClr val="tx2">
                    <a:lumMod val="75000"/>
                  </a:schemeClr>
                </a:solidFill>
                <a:latin typeface="Arial" pitchFamily="34" charset="0"/>
                <a:cs typeface="Arial" pitchFamily="34" charset="0"/>
              </a:rPr>
              <a:t>naknada koju plaćaju članovi EKO bilančne grupe.</a:t>
            </a:r>
            <a:endParaRPr lang="en-US" sz="2000" dirty="0">
              <a:solidFill>
                <a:schemeClr val="tx2">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24374858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35496" y="44624"/>
            <a:ext cx="8856984" cy="1152128"/>
          </a:xfrm>
        </p:spPr>
        <p:txBody>
          <a:bodyPr>
            <a:normAutofit fontScale="90000"/>
          </a:bodyPr>
          <a:lstStyle/>
          <a:p>
            <a:pPr algn="r"/>
            <a:r>
              <a:rPr lang="en-US" altLang="en-US" sz="22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UREDBA O KORIŠTENJU OBNOVLJIVIH IZVORA ENERGIJE I VISOKOUČINKOVITIH KOGENERACIJA</a:t>
            </a:r>
            <a:r>
              <a:rPr lang="en-US" altLang="en-US" sz="2600" b="1"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r>
            <a:br>
              <a:rPr lang="en-US" altLang="en-US" sz="2600" b="1"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br>
            <a:endParaRPr lang="en-US" altLang="en-US" sz="26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pic>
        <p:nvPicPr>
          <p:cNvPr id="5" name="Slik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79" y="1061678"/>
            <a:ext cx="9144000" cy="135074"/>
          </a:xfrm>
          <a:prstGeom prst="rect">
            <a:avLst/>
          </a:prstGeom>
        </p:spPr>
      </p:pic>
      <p:sp>
        <p:nvSpPr>
          <p:cNvPr id="2" name="Content Placeholder 1"/>
          <p:cNvSpPr>
            <a:spLocks noGrp="1"/>
          </p:cNvSpPr>
          <p:nvPr>
            <p:ph idx="1"/>
          </p:nvPr>
        </p:nvSpPr>
        <p:spPr>
          <a:xfrm>
            <a:off x="457200" y="1428736"/>
            <a:ext cx="8229600" cy="4697427"/>
          </a:xfrm>
        </p:spPr>
        <p:txBody>
          <a:bodyPr>
            <a:noAutofit/>
          </a:bodyPr>
          <a:lstStyle/>
          <a:p>
            <a:r>
              <a:rPr lang="hr-HR" sz="1400" dirty="0">
                <a:solidFill>
                  <a:schemeClr val="tx2">
                    <a:lumMod val="75000"/>
                  </a:schemeClr>
                </a:solidFill>
                <a:latin typeface="Arial" pitchFamily="34" charset="0"/>
                <a:cs typeface="Arial" pitchFamily="34" charset="0"/>
              </a:rPr>
              <a:t>detaljno propisuje način i uvjete stjecanja i prestanka statusa povlaštenog proizvođača električne energije i metodologija utvrđivanja udjela energije iz obnovljivih izvora energije u ukupnoj neposrednoj </a:t>
            </a:r>
            <a:r>
              <a:rPr lang="hr-HR" sz="1400" dirty="0" smtClean="0">
                <a:solidFill>
                  <a:schemeClr val="tx2">
                    <a:lumMod val="75000"/>
                  </a:schemeClr>
                </a:solidFill>
                <a:latin typeface="Arial" pitchFamily="34" charset="0"/>
                <a:cs typeface="Arial" pitchFamily="34" charset="0"/>
              </a:rPr>
              <a:t>potrošnji</a:t>
            </a:r>
          </a:p>
          <a:p>
            <a:r>
              <a:rPr lang="vi-VN" sz="1400" dirty="0" smtClean="0">
                <a:solidFill>
                  <a:schemeClr val="tx2">
                    <a:lumMod val="75000"/>
                  </a:schemeClr>
                </a:solidFill>
                <a:latin typeface="Arial" pitchFamily="34" charset="0"/>
                <a:cs typeface="Arial" pitchFamily="34" charset="0"/>
              </a:rPr>
              <a:t>uvjete </a:t>
            </a:r>
            <a:r>
              <a:rPr lang="vi-VN" sz="1400" dirty="0">
                <a:solidFill>
                  <a:schemeClr val="tx2">
                    <a:lumMod val="75000"/>
                  </a:schemeClr>
                </a:solidFill>
                <a:latin typeface="Arial" pitchFamily="34" charset="0"/>
                <a:cs typeface="Arial" pitchFamily="34" charset="0"/>
              </a:rPr>
              <a:t>učinkovitosti i/ili uvjete korištenja toplinske energije za kogeneracijska postrojenja koja koriste obnovljive izvore energije, uvjete za suspaljivanje fosilnih goriva, uvjete za suspaljivanje otpada, izuzeća u ispunjavanju uvjeta za korištenje toplinske energije ili uvjeta učinkovitosti zbog više sile ili drugih situacija uzrokovanih od strane trećih osoba, uvjete pod kojima je dopušteno odstupanje od utvrđenih uvjeta učinkovitosti (korektivne koeficijente referentne vrijednosti</a:t>
            </a:r>
            <a:r>
              <a:rPr lang="vi-VN" sz="1400" dirty="0" smtClean="0">
                <a:solidFill>
                  <a:schemeClr val="tx2">
                    <a:lumMod val="75000"/>
                  </a:schemeClr>
                </a:solidFill>
                <a:latin typeface="Arial" pitchFamily="34" charset="0"/>
                <a:cs typeface="Arial" pitchFamily="34" charset="0"/>
              </a:rPr>
              <a:t>),</a:t>
            </a:r>
            <a:endParaRPr lang="hr-HR" sz="1400" dirty="0" smtClean="0">
              <a:solidFill>
                <a:schemeClr val="tx2">
                  <a:lumMod val="75000"/>
                </a:schemeClr>
              </a:solidFill>
              <a:latin typeface="Arial" pitchFamily="34" charset="0"/>
              <a:cs typeface="Arial" pitchFamily="34" charset="0"/>
            </a:endParaRPr>
          </a:p>
          <a:p>
            <a:r>
              <a:rPr lang="vi-VN" sz="1400" dirty="0" smtClean="0">
                <a:solidFill>
                  <a:schemeClr val="tx2">
                    <a:lumMod val="75000"/>
                  </a:schemeClr>
                </a:solidFill>
                <a:latin typeface="Arial" pitchFamily="34" charset="0"/>
                <a:cs typeface="Arial" pitchFamily="34" charset="0"/>
              </a:rPr>
              <a:t>način </a:t>
            </a:r>
            <a:r>
              <a:rPr lang="vi-VN" sz="1400" dirty="0">
                <a:solidFill>
                  <a:schemeClr val="tx2">
                    <a:lumMod val="75000"/>
                  </a:schemeClr>
                </a:solidFill>
                <a:latin typeface="Arial" pitchFamily="34" charset="0"/>
                <a:cs typeface="Arial" pitchFamily="34" charset="0"/>
              </a:rPr>
              <a:t>utvrđivanja neto isporučene električne energije te način mjerenja toplinske energije i potrošnje goriva na temelju postojeće mjerne opreme u slučaju proizvodnih postrojenja koja koriste obnovljive izvore energije ili proizvodnih postrojenja visokoučinkovite kogeneracije izgrađenih prije stupanja na snagu ovoga Zakona, </a:t>
            </a:r>
            <a:endParaRPr lang="hr-HR" sz="1400" dirty="0" smtClean="0">
              <a:solidFill>
                <a:schemeClr val="tx2">
                  <a:lumMod val="75000"/>
                </a:schemeClr>
              </a:solidFill>
              <a:latin typeface="Arial" pitchFamily="34" charset="0"/>
              <a:cs typeface="Arial" pitchFamily="34" charset="0"/>
            </a:endParaRPr>
          </a:p>
          <a:p>
            <a:r>
              <a:rPr lang="vi-VN" sz="1400" dirty="0" smtClean="0">
                <a:solidFill>
                  <a:schemeClr val="tx2">
                    <a:lumMod val="75000"/>
                  </a:schemeClr>
                </a:solidFill>
                <a:latin typeface="Arial" pitchFamily="34" charset="0"/>
                <a:cs typeface="Arial" pitchFamily="34" charset="0"/>
              </a:rPr>
              <a:t>način </a:t>
            </a:r>
            <a:r>
              <a:rPr lang="vi-VN" sz="1400" dirty="0">
                <a:solidFill>
                  <a:schemeClr val="tx2">
                    <a:lumMod val="75000"/>
                  </a:schemeClr>
                </a:solidFill>
                <a:latin typeface="Arial" pitchFamily="34" charset="0"/>
                <a:cs typeface="Arial" pitchFamily="34" charset="0"/>
              </a:rPr>
              <a:t>prestanka i izmjene statusa povlaštenog proizvođača električne energije u slučaju proizvodnje električne energije iz obnovljivih izvora energije i kogeneracije iz jednostavnih građevina određenih propisom kojim se određuju jednostavne i druge građevine i radovi, </a:t>
            </a:r>
            <a:endParaRPr lang="hr-HR" sz="1400" dirty="0" smtClean="0">
              <a:solidFill>
                <a:schemeClr val="tx2">
                  <a:lumMod val="75000"/>
                </a:schemeClr>
              </a:solidFill>
              <a:latin typeface="Arial" pitchFamily="34" charset="0"/>
              <a:cs typeface="Arial" pitchFamily="34" charset="0"/>
            </a:endParaRPr>
          </a:p>
          <a:p>
            <a:r>
              <a:rPr lang="vi-VN" sz="1400" dirty="0" smtClean="0">
                <a:solidFill>
                  <a:schemeClr val="tx2">
                    <a:lumMod val="75000"/>
                  </a:schemeClr>
                </a:solidFill>
                <a:latin typeface="Arial" pitchFamily="34" charset="0"/>
                <a:cs typeface="Arial" pitchFamily="34" charset="0"/>
              </a:rPr>
              <a:t>obveze </a:t>
            </a:r>
            <a:r>
              <a:rPr lang="vi-VN" sz="1400" dirty="0">
                <a:solidFill>
                  <a:schemeClr val="tx2">
                    <a:lumMod val="75000"/>
                  </a:schemeClr>
                </a:solidFill>
                <a:latin typeface="Arial" pitchFamily="34" charset="0"/>
                <a:cs typeface="Arial" pitchFamily="34" charset="0"/>
              </a:rPr>
              <a:t>izvještavanja i dostave podataka, kataloške brojeve otpada, druge uvjete u vezi s korištenjem otpada kada se on koristi kao sirovina u proizvodnom postrojenju povlaštenog proizvođača električne energije sukladno redu prvenstva gospodarenja otpadom u skladu sa zakonom kojim je uređeno održivo gospodarenje otpadom utvrđuje uredbom Vlada Republike Hrvatske na prijedlog Ministarstva.</a:t>
            </a:r>
            <a:endParaRPr lang="en-US" sz="1400" dirty="0">
              <a:solidFill>
                <a:schemeClr val="tx2">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6574780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35496" y="44624"/>
            <a:ext cx="8856984" cy="1152128"/>
          </a:xfrm>
        </p:spPr>
        <p:txBody>
          <a:bodyPr>
            <a:normAutofit fontScale="90000"/>
          </a:bodyPr>
          <a:lstStyle/>
          <a:p>
            <a:pPr algn="r"/>
            <a:r>
              <a:rPr lang="vi-VN" altLang="en-US" sz="20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UREDBA O NATJEČAJU ZA PRAVO GRAĐENJA I/ILI PRAVO SLUŽNOSTI ZA GRADNJU PROIZVODNOG POSTROJENJA NA DRŽAVNOM ZEMLJIŠTU</a:t>
            </a:r>
            <a:br>
              <a:rPr lang="vi-VN" altLang="en-US" sz="20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br>
            <a:endParaRPr lang="en-US" altLang="en-US" sz="20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pic>
        <p:nvPicPr>
          <p:cNvPr id="5" name="Slik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79" y="1061678"/>
            <a:ext cx="9144000" cy="135074"/>
          </a:xfrm>
          <a:prstGeom prst="rect">
            <a:avLst/>
          </a:prstGeom>
        </p:spPr>
      </p:pic>
      <p:sp>
        <p:nvSpPr>
          <p:cNvPr id="2" name="Content Placeholder 1"/>
          <p:cNvSpPr>
            <a:spLocks noGrp="1"/>
          </p:cNvSpPr>
          <p:nvPr>
            <p:ph idx="1"/>
          </p:nvPr>
        </p:nvSpPr>
        <p:spPr>
          <a:xfrm>
            <a:off x="457200" y="1357298"/>
            <a:ext cx="8229600" cy="5214974"/>
          </a:xfrm>
        </p:spPr>
        <p:txBody>
          <a:bodyPr>
            <a:normAutofit/>
          </a:bodyPr>
          <a:lstStyle/>
          <a:p>
            <a:r>
              <a:rPr lang="hr-HR" sz="1600" dirty="0" smtClean="0">
                <a:solidFill>
                  <a:schemeClr val="tx2">
                    <a:lumMod val="75000"/>
                  </a:schemeClr>
                </a:solidFill>
              </a:rPr>
              <a:t>Način iskazivanja interesa i obvezan sadržaj iskaza interesa za gradnju proizvodnog postrojenja koje koristi obnovljive izvore energije i visokoučinkovite kogeneracije te infrastrukturnih građevina neposredno povezanih s radom proizvodnog postrojenja, </a:t>
            </a:r>
          </a:p>
          <a:p>
            <a:r>
              <a:rPr lang="hr-HR" sz="1600" dirty="0" smtClean="0">
                <a:solidFill>
                  <a:schemeClr val="tx2">
                    <a:lumMod val="75000"/>
                  </a:schemeClr>
                </a:solidFill>
              </a:rPr>
              <a:t>iznos i raspolaganje predujmom za provedbu postupka ispitivanja mogućnosti izgradnje proizvodnog postrojenja na državnom zemljištu, te uvjete i postupak povrata predujma,</a:t>
            </a:r>
          </a:p>
          <a:p>
            <a:r>
              <a:rPr lang="hr-HR" sz="1600" dirty="0" smtClean="0">
                <a:solidFill>
                  <a:schemeClr val="tx2">
                    <a:lumMod val="75000"/>
                  </a:schemeClr>
                </a:solidFill>
              </a:rPr>
              <a:t>postupak ispitivanja mogućnosti gradnje proizvodnog postrojenja na zatraženoj lokaciji, kao i informacije i dokumentaciju koje su tijela Zakona dužna dostaviti Ministarstvu, </a:t>
            </a:r>
          </a:p>
          <a:p>
            <a:r>
              <a:rPr lang="hr-HR" sz="1600" dirty="0" smtClean="0">
                <a:solidFill>
                  <a:schemeClr val="tx2">
                    <a:lumMod val="75000"/>
                  </a:schemeClr>
                </a:solidFill>
              </a:rPr>
              <a:t>način provedbe javnog natječajnog postupka, </a:t>
            </a:r>
          </a:p>
          <a:p>
            <a:r>
              <a:rPr lang="hr-HR" sz="1600" dirty="0" smtClean="0">
                <a:solidFill>
                  <a:schemeClr val="tx2">
                    <a:lumMod val="75000"/>
                  </a:schemeClr>
                </a:solidFill>
              </a:rPr>
              <a:t>popis natječajne dokumentacije, </a:t>
            </a:r>
          </a:p>
          <a:p>
            <a:r>
              <a:rPr lang="hr-HR" sz="1600" dirty="0" smtClean="0">
                <a:solidFill>
                  <a:schemeClr val="tx2">
                    <a:lumMod val="75000"/>
                  </a:schemeClr>
                </a:solidFill>
              </a:rPr>
              <a:t>uvjete natječaja, </a:t>
            </a:r>
          </a:p>
          <a:p>
            <a:r>
              <a:rPr lang="hr-HR" sz="1600" dirty="0" smtClean="0">
                <a:solidFill>
                  <a:schemeClr val="tx2">
                    <a:lumMod val="75000"/>
                  </a:schemeClr>
                </a:solidFill>
              </a:rPr>
              <a:t>detaljne kriterije odabira najpovoljnije ponude i uvjete koji se moraju održavati u roku važenja odluke o odabiru </a:t>
            </a:r>
          </a:p>
          <a:p>
            <a:r>
              <a:rPr lang="hr-HR" sz="1600" dirty="0" smtClean="0">
                <a:solidFill>
                  <a:schemeClr val="tx2">
                    <a:lumMod val="75000"/>
                  </a:schemeClr>
                </a:solidFill>
              </a:rPr>
              <a:t>rokove važenja odluke o odabiru za pojedine vrste proizvodnih postrojenja, </a:t>
            </a:r>
          </a:p>
          <a:p>
            <a:r>
              <a:rPr lang="hr-HR" sz="1600" dirty="0" smtClean="0">
                <a:solidFill>
                  <a:schemeClr val="tx2">
                    <a:lumMod val="75000"/>
                  </a:schemeClr>
                </a:solidFill>
              </a:rPr>
              <a:t>način izmjene uvjeta utvrđenih odlukom o odabiru, uvjete prestanka važenja odluke o odabiru prije isteka propisanog roka važenja, instrumente osiguranja i uvjete koje je odabrani ponuditelj dužan održavati do izgradnje proizvodnog postrojenja odnosno do ishođenja akta kojim se odobrava uporaba proizvodnog postrojenja,</a:t>
            </a:r>
          </a:p>
          <a:p>
            <a:r>
              <a:rPr lang="hr-HR" sz="1600" dirty="0" smtClean="0">
                <a:solidFill>
                  <a:schemeClr val="tx2">
                    <a:lumMod val="75000"/>
                  </a:schemeClr>
                </a:solidFill>
              </a:rPr>
              <a:t>rok za dostavu instrumenta osiguranja, rokove i postupak ishođenja produljenja te iznos osiguranja koji se aktivira u slučaju produljenja odluke</a:t>
            </a:r>
            <a:endParaRPr lang="en-US" sz="1600" dirty="0">
              <a:solidFill>
                <a:schemeClr val="tx2">
                  <a:lumMod val="75000"/>
                </a:schemeClr>
              </a:solidFill>
            </a:endParaRPr>
          </a:p>
        </p:txBody>
      </p:sp>
    </p:spTree>
    <p:extLst>
      <p:ext uri="{BB962C8B-B14F-4D97-AF65-F5344CB8AC3E}">
        <p14:creationId xmlns:p14="http://schemas.microsoft.com/office/powerpoint/2010/main" val="36467608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35496" y="44624"/>
            <a:ext cx="8856984" cy="1152128"/>
          </a:xfrm>
        </p:spPr>
        <p:txBody>
          <a:bodyPr>
            <a:normAutofit/>
          </a:bodyPr>
          <a:lstStyle/>
          <a:p>
            <a:pPr algn="r" eaLnBrk="1" hangingPunct="1"/>
            <a:r>
              <a:rPr lang="hr-HR" altLang="en-US" sz="26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KVOTE I UDIO OPSKRVLJIVAČA</a:t>
            </a:r>
            <a:endParaRPr lang="en-US" altLang="en-US" sz="26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pic>
        <p:nvPicPr>
          <p:cNvPr id="5" name="Slik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79" y="1061678"/>
            <a:ext cx="9144000" cy="135074"/>
          </a:xfrm>
          <a:prstGeom prst="rect">
            <a:avLst/>
          </a:prstGeom>
        </p:spPr>
      </p:pic>
      <p:sp>
        <p:nvSpPr>
          <p:cNvPr id="2" name="Content Placeholder 1"/>
          <p:cNvSpPr>
            <a:spLocks noGrp="1"/>
          </p:cNvSpPr>
          <p:nvPr>
            <p:ph idx="1"/>
          </p:nvPr>
        </p:nvSpPr>
        <p:spPr/>
        <p:txBody>
          <a:bodyPr>
            <a:normAutofit/>
          </a:bodyPr>
          <a:lstStyle/>
          <a:p>
            <a:pPr marL="514350" indent="-514350">
              <a:buNone/>
            </a:pPr>
            <a:r>
              <a:rPr lang="hr-HR" sz="2000" dirty="0" smtClean="0">
                <a:solidFill>
                  <a:schemeClr val="tx2">
                    <a:lumMod val="75000"/>
                  </a:schemeClr>
                </a:solidFill>
              </a:rPr>
              <a:t>	</a:t>
            </a:r>
            <a:r>
              <a:rPr lang="vi-VN" sz="2000" dirty="0" smtClean="0">
                <a:solidFill>
                  <a:schemeClr val="tx2">
                    <a:lumMod val="75000"/>
                  </a:schemeClr>
                </a:solidFill>
              </a:rPr>
              <a:t>Uredba o kvotama za poticanje proizvodnje električne energije iz obnovljivih izvora energije i visokoučinkovitih kogeneracija</a:t>
            </a:r>
            <a:endParaRPr lang="hr-HR" sz="2000" dirty="0" smtClean="0">
              <a:solidFill>
                <a:schemeClr val="tx2">
                  <a:lumMod val="75000"/>
                </a:schemeClr>
              </a:solidFill>
            </a:endParaRPr>
          </a:p>
          <a:p>
            <a:pPr marL="514350" indent="-514350">
              <a:buNone/>
            </a:pPr>
            <a:endParaRPr lang="hr-HR" sz="2000" dirty="0" smtClean="0">
              <a:solidFill>
                <a:schemeClr val="tx2">
                  <a:lumMod val="75000"/>
                </a:schemeClr>
              </a:solidFill>
            </a:endParaRPr>
          </a:p>
          <a:p>
            <a:pPr marL="514350" indent="-514350">
              <a:buNone/>
            </a:pPr>
            <a:r>
              <a:rPr lang="hr-HR" sz="2000" dirty="0" smtClean="0">
                <a:solidFill>
                  <a:schemeClr val="tx2">
                    <a:lumMod val="75000"/>
                  </a:schemeClr>
                </a:solidFill>
              </a:rPr>
              <a:t>	- određuju se kvote za tehnologije za koje se raspisuju natječaji </a:t>
            </a:r>
          </a:p>
          <a:p>
            <a:pPr marL="514350" indent="-514350">
              <a:buNone/>
            </a:pPr>
            <a:r>
              <a:rPr lang="hr-HR" sz="2000" dirty="0" smtClean="0">
                <a:solidFill>
                  <a:schemeClr val="tx2">
                    <a:lumMod val="75000"/>
                  </a:schemeClr>
                </a:solidFill>
              </a:rPr>
              <a:t>	</a:t>
            </a:r>
          </a:p>
          <a:p>
            <a:pPr marL="514350" indent="-514350">
              <a:buNone/>
            </a:pPr>
            <a:r>
              <a:rPr lang="hr-HR" sz="2000" dirty="0" smtClean="0">
                <a:solidFill>
                  <a:schemeClr val="tx2">
                    <a:lumMod val="75000"/>
                  </a:schemeClr>
                </a:solidFill>
              </a:rPr>
              <a:t>	</a:t>
            </a:r>
            <a:r>
              <a:rPr lang="vi-VN" sz="2000" dirty="0" smtClean="0">
                <a:solidFill>
                  <a:schemeClr val="tx2">
                    <a:lumMod val="75000"/>
                  </a:schemeClr>
                </a:solidFill>
              </a:rPr>
              <a:t>Uredba o udjelu u neto isporučenoj električnoj energiji povlaštenih proizvođača </a:t>
            </a:r>
            <a:r>
              <a:rPr lang="hr-HR" sz="2000" dirty="0" smtClean="0">
                <a:solidFill>
                  <a:schemeClr val="tx2">
                    <a:lumMod val="75000"/>
                  </a:schemeClr>
                </a:solidFill>
              </a:rPr>
              <a:t>	</a:t>
            </a:r>
            <a:r>
              <a:rPr lang="vi-VN" sz="2000" dirty="0" smtClean="0">
                <a:solidFill>
                  <a:schemeClr val="tx2">
                    <a:lumMod val="75000"/>
                  </a:schemeClr>
                </a:solidFill>
              </a:rPr>
              <a:t>kojeg su opskrbljivači električne energije dužni preuzeti od operatora tržišta </a:t>
            </a:r>
            <a:r>
              <a:rPr lang="hr-HR" sz="2000" dirty="0" smtClean="0">
                <a:solidFill>
                  <a:schemeClr val="tx2">
                    <a:lumMod val="75000"/>
                  </a:schemeClr>
                </a:solidFill>
              </a:rPr>
              <a:t>	</a:t>
            </a:r>
            <a:r>
              <a:rPr lang="vi-VN" sz="2000" dirty="0" smtClean="0">
                <a:solidFill>
                  <a:schemeClr val="tx2">
                    <a:lumMod val="75000"/>
                  </a:schemeClr>
                </a:solidFill>
              </a:rPr>
              <a:t>električne energije</a:t>
            </a:r>
            <a:endParaRPr lang="hr-HR" sz="2000" dirty="0" smtClean="0">
              <a:solidFill>
                <a:schemeClr val="tx2">
                  <a:lumMod val="75000"/>
                </a:schemeClr>
              </a:solidFill>
            </a:endParaRPr>
          </a:p>
          <a:p>
            <a:pPr marL="514350" indent="-514350">
              <a:buNone/>
            </a:pPr>
            <a:r>
              <a:rPr lang="hr-HR" sz="2000" dirty="0" smtClean="0">
                <a:solidFill>
                  <a:schemeClr val="tx2">
                    <a:lumMod val="75000"/>
                  </a:schemeClr>
                </a:solidFill>
              </a:rPr>
              <a:t>	</a:t>
            </a:r>
          </a:p>
          <a:p>
            <a:pPr marL="514350" indent="-514350">
              <a:buNone/>
            </a:pPr>
            <a:r>
              <a:rPr lang="hr-HR" sz="2000" dirty="0" smtClean="0">
                <a:solidFill>
                  <a:schemeClr val="tx2">
                    <a:lumMod val="75000"/>
                  </a:schemeClr>
                </a:solidFill>
              </a:rPr>
              <a:t>	- određuje se udio koji su opskrbljivači dužni preuzeti po 0,42 kn/kWh</a:t>
            </a:r>
          </a:p>
          <a:p>
            <a:pPr marL="514350" indent="-514350">
              <a:buNone/>
            </a:pPr>
            <a:r>
              <a:rPr lang="hr-HR" sz="2000" dirty="0" smtClean="0">
                <a:solidFill>
                  <a:schemeClr val="tx2">
                    <a:lumMod val="75000"/>
                  </a:schemeClr>
                </a:solidFill>
              </a:rPr>
              <a:t>	</a:t>
            </a:r>
            <a:r>
              <a:rPr lang="vi-VN" sz="2000" dirty="0" smtClean="0">
                <a:solidFill>
                  <a:schemeClr val="tx2">
                    <a:lumMod val="75000"/>
                  </a:schemeClr>
                </a:solidFill>
              </a:rPr>
              <a:t> </a:t>
            </a:r>
            <a:endParaRPr lang="hr-HR" sz="2000" dirty="0" smtClean="0">
              <a:solidFill>
                <a:schemeClr val="tx2">
                  <a:lumMod val="75000"/>
                </a:schemeClr>
              </a:solidFill>
            </a:endParaRPr>
          </a:p>
          <a:p>
            <a:pPr>
              <a:buNone/>
            </a:pPr>
            <a:endParaRPr lang="en-US" dirty="0"/>
          </a:p>
        </p:txBody>
      </p:sp>
    </p:spTree>
    <p:extLst>
      <p:ext uri="{BB962C8B-B14F-4D97-AF65-F5344CB8AC3E}">
        <p14:creationId xmlns:p14="http://schemas.microsoft.com/office/powerpoint/2010/main" val="6574780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35496" y="44624"/>
            <a:ext cx="8856984" cy="1152128"/>
          </a:xfrm>
        </p:spPr>
        <p:txBody>
          <a:bodyPr>
            <a:normAutofit fontScale="90000"/>
          </a:bodyPr>
          <a:lstStyle/>
          <a:p>
            <a:pPr algn="r"/>
            <a:r>
              <a:rPr lang="vi-VN" altLang="en-US" sz="2600" b="1"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Pravilnik o Registru obnovljivih izvora energije i kogeneracije te povlaštenih proizvođača</a:t>
            </a:r>
            <a:endParaRPr lang="en-US" altLang="en-US" sz="26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pic>
        <p:nvPicPr>
          <p:cNvPr id="5" name="Slik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79" y="1061678"/>
            <a:ext cx="9144000" cy="135074"/>
          </a:xfrm>
          <a:prstGeom prst="rect">
            <a:avLst/>
          </a:prstGeom>
        </p:spPr>
      </p:pic>
      <p:sp>
        <p:nvSpPr>
          <p:cNvPr id="2" name="Content Placeholder 1"/>
          <p:cNvSpPr>
            <a:spLocks noGrp="1"/>
          </p:cNvSpPr>
          <p:nvPr>
            <p:ph idx="1"/>
          </p:nvPr>
        </p:nvSpPr>
        <p:spPr/>
        <p:txBody>
          <a:bodyPr>
            <a:normAutofit/>
          </a:bodyPr>
          <a:lstStyle/>
          <a:p>
            <a:r>
              <a:rPr lang="vi-VN" sz="2000" dirty="0" smtClean="0">
                <a:solidFill>
                  <a:schemeClr val="tx2">
                    <a:lumMod val="75000"/>
                  </a:schemeClr>
                </a:solidFill>
              </a:rPr>
              <a:t>Informacije</a:t>
            </a:r>
            <a:r>
              <a:rPr lang="vi-VN" sz="2000" dirty="0">
                <a:solidFill>
                  <a:schemeClr val="tx2">
                    <a:lumMod val="75000"/>
                  </a:schemeClr>
                </a:solidFill>
              </a:rPr>
              <a:t>, podatke, isprave i dokumente koji se upisuju u Registar OIEKPP-a, </a:t>
            </a:r>
            <a:endParaRPr lang="hr-HR" sz="2000" dirty="0" smtClean="0">
              <a:solidFill>
                <a:schemeClr val="tx2">
                  <a:lumMod val="75000"/>
                </a:schemeClr>
              </a:solidFill>
            </a:endParaRPr>
          </a:p>
          <a:p>
            <a:r>
              <a:rPr lang="vi-VN" sz="2000" dirty="0" smtClean="0">
                <a:solidFill>
                  <a:schemeClr val="tx2">
                    <a:lumMod val="75000"/>
                  </a:schemeClr>
                </a:solidFill>
              </a:rPr>
              <a:t>način </a:t>
            </a:r>
            <a:r>
              <a:rPr lang="vi-VN" sz="2000" dirty="0">
                <a:solidFill>
                  <a:schemeClr val="tx2">
                    <a:lumMod val="75000"/>
                  </a:schemeClr>
                </a:solidFill>
              </a:rPr>
              <a:t>upisa, </a:t>
            </a:r>
            <a:endParaRPr lang="hr-HR" sz="2000" dirty="0" smtClean="0">
              <a:solidFill>
                <a:schemeClr val="tx2">
                  <a:lumMod val="75000"/>
                </a:schemeClr>
              </a:solidFill>
            </a:endParaRPr>
          </a:p>
          <a:p>
            <a:r>
              <a:rPr lang="vi-VN" sz="2000" dirty="0" smtClean="0">
                <a:solidFill>
                  <a:schemeClr val="tx2">
                    <a:lumMod val="75000"/>
                  </a:schemeClr>
                </a:solidFill>
              </a:rPr>
              <a:t>ustroj </a:t>
            </a:r>
            <a:r>
              <a:rPr lang="vi-VN" sz="2000" dirty="0">
                <a:solidFill>
                  <a:schemeClr val="tx2">
                    <a:lumMod val="75000"/>
                  </a:schemeClr>
                </a:solidFill>
              </a:rPr>
              <a:t>i vođenje Registra OIEKPP-a, </a:t>
            </a:r>
            <a:endParaRPr lang="hr-HR" sz="2000" dirty="0" smtClean="0">
              <a:solidFill>
                <a:schemeClr val="tx2">
                  <a:lumMod val="75000"/>
                </a:schemeClr>
              </a:solidFill>
            </a:endParaRPr>
          </a:p>
          <a:p>
            <a:r>
              <a:rPr lang="hr-HR" sz="2000" dirty="0" smtClean="0">
                <a:solidFill>
                  <a:schemeClr val="tx2">
                    <a:lumMod val="75000"/>
                  </a:schemeClr>
                </a:solidFill>
              </a:rPr>
              <a:t>p</a:t>
            </a:r>
            <a:r>
              <a:rPr lang="vi-VN" sz="2000" dirty="0" smtClean="0">
                <a:solidFill>
                  <a:schemeClr val="tx2">
                    <a:lumMod val="75000"/>
                  </a:schemeClr>
                </a:solidFill>
              </a:rPr>
              <a:t>ostupak</a:t>
            </a:r>
            <a:r>
              <a:rPr lang="hr-HR" sz="2000" dirty="0" smtClean="0">
                <a:solidFill>
                  <a:schemeClr val="tx2">
                    <a:lumMod val="75000"/>
                  </a:schemeClr>
                </a:solidFill>
              </a:rPr>
              <a:t>, </a:t>
            </a:r>
            <a:r>
              <a:rPr lang="vi-VN" sz="2000" dirty="0" smtClean="0">
                <a:solidFill>
                  <a:schemeClr val="tx2">
                    <a:lumMod val="75000"/>
                  </a:schemeClr>
                </a:solidFill>
              </a:rPr>
              <a:t>rokove </a:t>
            </a:r>
            <a:r>
              <a:rPr lang="vi-VN" sz="2000" dirty="0">
                <a:solidFill>
                  <a:schemeClr val="tx2">
                    <a:lumMod val="75000"/>
                  </a:schemeClr>
                </a:solidFill>
              </a:rPr>
              <a:t>za upis u Registar OIEKPP-a, sadržaj Registra </a:t>
            </a:r>
            <a:r>
              <a:rPr lang="vi-VN" sz="2000" dirty="0" smtClean="0">
                <a:solidFill>
                  <a:schemeClr val="tx2">
                    <a:lumMod val="75000"/>
                  </a:schemeClr>
                </a:solidFill>
              </a:rPr>
              <a:t>OIEKPP-a</a:t>
            </a:r>
            <a:endParaRPr lang="hr-HR" sz="2000" dirty="0" smtClean="0">
              <a:solidFill>
                <a:schemeClr val="tx2">
                  <a:lumMod val="75000"/>
                </a:schemeClr>
              </a:solidFill>
            </a:endParaRPr>
          </a:p>
          <a:p>
            <a:r>
              <a:rPr lang="vi-VN" sz="2000" dirty="0" smtClean="0">
                <a:solidFill>
                  <a:schemeClr val="tx2">
                    <a:lumMod val="75000"/>
                  </a:schemeClr>
                </a:solidFill>
              </a:rPr>
              <a:t>obveze </a:t>
            </a:r>
            <a:r>
              <a:rPr lang="vi-VN" sz="2000" dirty="0">
                <a:solidFill>
                  <a:schemeClr val="tx2">
                    <a:lumMod val="75000"/>
                  </a:schemeClr>
                </a:solidFill>
              </a:rPr>
              <a:t>svih nadležnih tijela za upis i promjene podataka u Registru OIEKPP-a utvrdit će ministar pravilnikom</a:t>
            </a:r>
            <a:endParaRPr lang="en-US" sz="2000" dirty="0">
              <a:solidFill>
                <a:schemeClr val="tx2">
                  <a:lumMod val="75000"/>
                </a:schemeClr>
              </a:solidFill>
            </a:endParaRPr>
          </a:p>
        </p:txBody>
      </p:sp>
    </p:spTree>
    <p:extLst>
      <p:ext uri="{BB962C8B-B14F-4D97-AF65-F5344CB8AC3E}">
        <p14:creationId xmlns:p14="http://schemas.microsoft.com/office/powerpoint/2010/main" val="2437485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06CFBBF-DE78-46B5-BAE2-6899DF2C7DBC}" type="slidenum">
              <a:rPr lang="en-US" sz="1400" smtClean="0">
                <a:solidFill>
                  <a:prstClr val="black"/>
                </a:solidFill>
                <a:latin typeface="Times New Roman" pitchFamily="18" charset="0"/>
              </a:rPr>
              <a:pPr/>
              <a:t>2</a:t>
            </a:fld>
            <a:endParaRPr lang="en-US" sz="1400" dirty="0" smtClean="0">
              <a:solidFill>
                <a:prstClr val="black"/>
              </a:solidFill>
              <a:latin typeface="Times New Roman" pitchFamily="18" charset="0"/>
            </a:endParaRPr>
          </a:p>
        </p:txBody>
      </p:sp>
      <p:sp>
        <p:nvSpPr>
          <p:cNvPr id="9" name="Title 1"/>
          <p:cNvSpPr>
            <a:spLocks noGrp="1"/>
          </p:cNvSpPr>
          <p:nvPr>
            <p:ph type="title"/>
          </p:nvPr>
        </p:nvSpPr>
        <p:spPr>
          <a:xfrm>
            <a:off x="214282" y="109979"/>
            <a:ext cx="8743785" cy="798742"/>
          </a:xfrm>
        </p:spPr>
        <p:txBody>
          <a:bodyPr vert="horz" lIns="91440" tIns="45720" rIns="91440" bIns="45720" rtlCol="0" anchor="ctr">
            <a:noAutofit/>
          </a:bodyPr>
          <a:lstStyle/>
          <a:p>
            <a:pPr algn="r" defTabSz="457200"/>
            <a:r>
              <a:rPr lang="hr-HR" sz="20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ISHODIŠTE DONOŠENJA ZAKONODAVNOG OKVIRA</a:t>
            </a:r>
            <a:endParaRPr lang="hr-HR" sz="2600" b="1"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4" name="Dijagram 3"/>
          <p:cNvGraphicFramePr/>
          <p:nvPr>
            <p:extLst>
              <p:ext uri="{D42A27DB-BD31-4B8C-83A1-F6EECF244321}">
                <p14:modId xmlns:p14="http://schemas.microsoft.com/office/powerpoint/2010/main" val="348074622"/>
              </p:ext>
            </p:extLst>
          </p:nvPr>
        </p:nvGraphicFramePr>
        <p:xfrm>
          <a:off x="683568" y="1714488"/>
          <a:ext cx="7416824" cy="3168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Pravokutnik 18"/>
          <p:cNvSpPr/>
          <p:nvPr/>
        </p:nvSpPr>
        <p:spPr>
          <a:xfrm rot="830019">
            <a:off x="6964737" y="2065303"/>
            <a:ext cx="1956217" cy="923330"/>
          </a:xfrm>
          <a:prstGeom prst="rect">
            <a:avLst/>
          </a:prstGeom>
          <a:noFill/>
        </p:spPr>
        <p:txBody>
          <a:bodyPr wrap="square" lIns="91440" tIns="45720" rIns="91440" bIns="45720">
            <a:spAutoFit/>
            <a:scene3d>
              <a:camera prst="isometricRightUp"/>
              <a:lightRig rig="brightRoom" dir="t"/>
            </a:scene3d>
            <a:sp3d contourW="6350" prstMaterial="plastic">
              <a:bevelT w="20320" h="20320" prst="angle"/>
              <a:contourClr>
                <a:schemeClr val="accent1">
                  <a:tint val="100000"/>
                  <a:shade val="100000"/>
                  <a:hueMod val="100000"/>
                  <a:satMod val="100000"/>
                </a:schemeClr>
              </a:contourClr>
            </a:sp3d>
          </a:bodyPr>
          <a:lstStyle/>
          <a:p>
            <a:pPr algn="ctr" defTabSz="914400"/>
            <a:r>
              <a:rPr lang="hr-HR" sz="5400" b="1" cap="all" dirty="0" smtClean="0">
                <a:ln/>
                <a:solidFill>
                  <a:srgbClr val="4F81BD"/>
                </a:solidFill>
                <a:effectLst>
                  <a:outerShdw blurRad="19685" dist="12700" dir="5400000" algn="tl" rotWithShape="0">
                    <a:srgbClr val="4F81BD">
                      <a:satMod val="130000"/>
                      <a:alpha val="60000"/>
                    </a:srgbClr>
                  </a:outerShdw>
                  <a:reflection blurRad="10000" stA="55000" endPos="48000" dist="500" dir="5400000" sy="-100000" algn="bl" rotWithShape="0"/>
                </a:effectLst>
              </a:rPr>
              <a:t>2020.</a:t>
            </a:r>
            <a:endParaRPr lang="hr-HR" sz="5400" b="1" cap="all" dirty="0">
              <a:ln/>
              <a:solidFill>
                <a:srgbClr val="4F81BD"/>
              </a:solidFill>
              <a:effectLst>
                <a:outerShdw blurRad="19685" dist="12700" dir="5400000" algn="tl" rotWithShape="0">
                  <a:srgbClr val="4F81BD">
                    <a:satMod val="130000"/>
                    <a:alpha val="60000"/>
                  </a:srgbClr>
                </a:outerShdw>
                <a:reflection blurRad="10000" stA="55000" endPos="48000" dist="500" dir="5400000" sy="-100000" algn="bl" rotWithShape="0"/>
              </a:effectLst>
            </a:endParaRPr>
          </a:p>
        </p:txBody>
      </p:sp>
      <p:sp>
        <p:nvSpPr>
          <p:cNvPr id="23" name="Pravokutnik 22"/>
          <p:cNvSpPr/>
          <p:nvPr/>
        </p:nvSpPr>
        <p:spPr>
          <a:xfrm rot="830019">
            <a:off x="7606343" y="3001406"/>
            <a:ext cx="1956217" cy="923330"/>
          </a:xfrm>
          <a:prstGeom prst="rect">
            <a:avLst/>
          </a:prstGeom>
          <a:noFill/>
        </p:spPr>
        <p:txBody>
          <a:bodyPr wrap="square" lIns="91440" tIns="45720" rIns="91440" bIns="45720">
            <a:spAutoFit/>
            <a:scene3d>
              <a:camera prst="isometricRightUp"/>
              <a:lightRig rig="brightRoom" dir="t"/>
            </a:scene3d>
            <a:sp3d contourW="6350" prstMaterial="plastic">
              <a:bevelT w="20320" h="20320" prst="angle"/>
              <a:contourClr>
                <a:schemeClr val="accent1">
                  <a:tint val="100000"/>
                  <a:shade val="100000"/>
                  <a:hueMod val="100000"/>
                  <a:satMod val="100000"/>
                </a:schemeClr>
              </a:contourClr>
            </a:sp3d>
          </a:bodyPr>
          <a:lstStyle/>
          <a:p>
            <a:pPr algn="ctr" defTabSz="914400"/>
            <a:r>
              <a:rPr lang="hr-HR" sz="5400" b="1" cap="all" dirty="0" smtClean="0">
                <a:ln/>
                <a:solidFill>
                  <a:srgbClr val="4F81BD"/>
                </a:solidFill>
                <a:effectLst>
                  <a:outerShdw blurRad="19685" dist="12700" dir="5400000" algn="tl" rotWithShape="0">
                    <a:srgbClr val="4F81BD">
                      <a:satMod val="130000"/>
                      <a:alpha val="60000"/>
                    </a:srgbClr>
                  </a:outerShdw>
                  <a:reflection blurRad="10000" stA="55000" endPos="48000" dist="500" dir="5400000" sy="-100000" algn="bl" rotWithShape="0"/>
                </a:effectLst>
              </a:rPr>
              <a:t>2030.</a:t>
            </a:r>
            <a:endParaRPr lang="hr-HR" sz="5400" b="1" cap="all" dirty="0">
              <a:ln/>
              <a:solidFill>
                <a:srgbClr val="4F81BD"/>
              </a:solidFill>
              <a:effectLst>
                <a:outerShdw blurRad="19685" dist="12700" dir="5400000" algn="tl" rotWithShape="0">
                  <a:srgbClr val="4F81BD">
                    <a:satMod val="130000"/>
                    <a:alpha val="60000"/>
                  </a:srgbClr>
                </a:outerShdw>
                <a:reflection blurRad="10000" stA="55000" endPos="48000" dist="500" dir="5400000" sy="-100000" algn="bl" rotWithShape="0"/>
              </a:effectLst>
            </a:endParaRPr>
          </a:p>
        </p:txBody>
      </p:sp>
      <p:sp>
        <p:nvSpPr>
          <p:cNvPr id="20" name="Jednakokračni trokut 19"/>
          <p:cNvSpPr/>
          <p:nvPr/>
        </p:nvSpPr>
        <p:spPr>
          <a:xfrm>
            <a:off x="683568" y="4941168"/>
            <a:ext cx="7653982" cy="1634480"/>
          </a:xfrm>
          <a:prstGeom prst="triangle">
            <a:avLst>
              <a:gd name="adj" fmla="val 49005"/>
            </a:avLst>
          </a:prstGeom>
        </p:spPr>
        <p:style>
          <a:lnRef idx="1">
            <a:schemeClr val="accent3"/>
          </a:lnRef>
          <a:fillRef idx="3">
            <a:schemeClr val="accent3"/>
          </a:fillRef>
          <a:effectRef idx="2">
            <a:schemeClr val="accent3"/>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defTabSz="914400"/>
            <a:r>
              <a:rPr lang="hr-HR" sz="2000" b="1" spc="50" dirty="0" smtClean="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Verdana" panose="020B0604030504040204" pitchFamily="34" charset="0"/>
                <a:ea typeface="Verdana" panose="020B0604030504040204" pitchFamily="34" charset="0"/>
                <a:cs typeface="Verdana" panose="020B0604030504040204" pitchFamily="34" charset="0"/>
              </a:rPr>
              <a:t>Novi indikatori</a:t>
            </a:r>
          </a:p>
          <a:p>
            <a:pPr algn="ctr" defTabSz="914400"/>
            <a:r>
              <a:rPr lang="hr-HR" sz="2000" b="1" spc="50" dirty="0" smtClean="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Verdana" panose="020B0604030504040204" pitchFamily="34" charset="0"/>
                <a:ea typeface="Verdana" panose="020B0604030504040204" pitchFamily="34" charset="0"/>
                <a:cs typeface="Verdana" panose="020B0604030504040204" pitchFamily="34" charset="0"/>
              </a:rPr>
              <a:t>Novi sustav upravljanja</a:t>
            </a:r>
            <a:endParaRPr lang="hr-HR" sz="2000" b="1" spc="50" dirty="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Verdana" panose="020B0604030504040204" pitchFamily="34" charset="0"/>
              <a:ea typeface="Verdana" panose="020B0604030504040204" pitchFamily="34" charset="0"/>
              <a:cs typeface="Verdana" panose="020B0604030504040204" pitchFamily="34" charset="0"/>
            </a:endParaRPr>
          </a:p>
        </p:txBody>
      </p:sp>
      <p:sp>
        <p:nvSpPr>
          <p:cNvPr id="2" name="Pravokutnik 1"/>
          <p:cNvSpPr/>
          <p:nvPr/>
        </p:nvSpPr>
        <p:spPr>
          <a:xfrm>
            <a:off x="380097" y="1124744"/>
            <a:ext cx="8260923" cy="1261884"/>
          </a:xfrm>
          <a:prstGeom prst="rect">
            <a:avLst/>
          </a:prstGeom>
        </p:spPr>
        <p:txBody>
          <a:bodyPr wrap="square">
            <a:spAutoFit/>
          </a:bodyPr>
          <a:lstStyle/>
          <a:p>
            <a:pPr defTabSz="914400">
              <a:lnSpc>
                <a:spcPct val="80000"/>
              </a:lnSpc>
              <a:spcBef>
                <a:spcPct val="20000"/>
              </a:spcBef>
              <a:buClr>
                <a:schemeClr val="tx1"/>
              </a:buClr>
            </a:pPr>
            <a:r>
              <a:rPr lang="hr-HR" sz="20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Klimatsko energetski okvir EU 2030:</a:t>
            </a:r>
          </a:p>
          <a:p>
            <a:pPr defTabSz="914400">
              <a:lnSpc>
                <a:spcPct val="80000"/>
              </a:lnSpc>
              <a:spcBef>
                <a:spcPct val="20000"/>
              </a:spcBef>
              <a:buClr>
                <a:schemeClr val="tx1"/>
              </a:buClr>
            </a:pPr>
            <a:r>
              <a:rPr lang="hr-HR" sz="2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Europsko </a:t>
            </a:r>
            <a:r>
              <a:rPr lang="hr-HR" sz="2000" dirty="0">
                <a:solidFill>
                  <a:srgbClr val="002060"/>
                </a:solidFill>
                <a:latin typeface="Verdana" panose="020B0604030504040204" pitchFamily="34" charset="0"/>
                <a:ea typeface="Verdana" panose="020B0604030504040204" pitchFamily="34" charset="0"/>
                <a:cs typeface="Verdana" panose="020B0604030504040204" pitchFamily="34" charset="0"/>
              </a:rPr>
              <a:t>vijeće je u listopadu 2014. godine usvojilo zaključke o </a:t>
            </a:r>
            <a:r>
              <a:rPr lang="hr-HR" sz="2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Okviru  </a:t>
            </a:r>
            <a:r>
              <a:rPr lang="hr-HR" sz="2000" dirty="0">
                <a:solidFill>
                  <a:srgbClr val="002060"/>
                </a:solidFill>
                <a:latin typeface="Verdana" panose="020B0604030504040204" pitchFamily="34" charset="0"/>
                <a:ea typeface="Verdana" panose="020B0604030504040204" pitchFamily="34" charset="0"/>
                <a:cs typeface="Verdana" panose="020B0604030504040204" pitchFamily="34" charset="0"/>
              </a:rPr>
              <a:t>k</a:t>
            </a:r>
            <a:r>
              <a:rPr lang="hr-HR" sz="2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limatske </a:t>
            </a:r>
            <a:r>
              <a:rPr lang="hr-HR" sz="2000" dirty="0">
                <a:solidFill>
                  <a:srgbClr val="002060"/>
                </a:solidFill>
                <a:latin typeface="Verdana" panose="020B0604030504040204" pitchFamily="34" charset="0"/>
                <a:ea typeface="Verdana" panose="020B0604030504040204" pitchFamily="34" charset="0"/>
                <a:cs typeface="Verdana" panose="020B0604030504040204" pitchFamily="34" charset="0"/>
              </a:rPr>
              <a:t>i energetske politike do 2030. godine </a:t>
            </a:r>
            <a:r>
              <a:rPr lang="vi-VN" sz="2000" dirty="0">
                <a:solidFill>
                  <a:srgbClr val="002060"/>
                </a:solidFill>
                <a:latin typeface="Verdana" panose="020B0604030504040204" pitchFamily="34" charset="0"/>
                <a:ea typeface="Verdana" panose="020B0604030504040204" pitchFamily="34" charset="0"/>
                <a:cs typeface="Verdana" panose="020B0604030504040204" pitchFamily="34" charset="0"/>
              </a:rPr>
              <a:t> </a:t>
            </a:r>
          </a:p>
          <a:p>
            <a:pPr defTabSz="914400">
              <a:lnSpc>
                <a:spcPct val="80000"/>
              </a:lnSpc>
              <a:spcBef>
                <a:spcPct val="20000"/>
              </a:spcBef>
              <a:buClr>
                <a:schemeClr val="tx1"/>
              </a:buClr>
            </a:pPr>
            <a:endParaRPr lang="vi-VN" sz="2400" dirty="0">
              <a:solidFill>
                <a:srgbClr val="008000"/>
              </a:solidFill>
              <a:latin typeface="Century Gothic" pitchFamily="34" charset="0"/>
              <a:cs typeface="Arial" charset="0"/>
            </a:endParaRPr>
          </a:p>
        </p:txBody>
      </p:sp>
      <p:pic>
        <p:nvPicPr>
          <p:cNvPr id="10" name="Slika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908720"/>
            <a:ext cx="9144000" cy="132891"/>
          </a:xfrm>
          <a:prstGeom prst="rect">
            <a:avLst/>
          </a:prstGeom>
        </p:spPr>
      </p:pic>
    </p:spTree>
    <p:extLst>
      <p:ext uri="{BB962C8B-B14F-4D97-AF65-F5344CB8AC3E}">
        <p14:creationId xmlns:p14="http://schemas.microsoft.com/office/powerpoint/2010/main" val="1847591570"/>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900" y="908720"/>
            <a:ext cx="9144000" cy="132891"/>
          </a:xfrm>
          <a:prstGeom prst="rect">
            <a:avLst/>
          </a:prstGeom>
        </p:spPr>
      </p:pic>
      <p:sp>
        <p:nvSpPr>
          <p:cNvPr id="5" name="Pravokutnik 4"/>
          <p:cNvSpPr/>
          <p:nvPr/>
        </p:nvSpPr>
        <p:spPr>
          <a:xfrm>
            <a:off x="611560" y="4509120"/>
            <a:ext cx="7703081" cy="2246769"/>
          </a:xfrm>
          <a:prstGeom prst="rect">
            <a:avLst/>
          </a:prstGeom>
        </p:spPr>
        <p:txBody>
          <a:bodyPr wrap="square">
            <a:spAutoFit/>
          </a:bodyPr>
          <a:lstStyle/>
          <a:p>
            <a:pPr algn="ctr"/>
            <a:r>
              <a:rPr lang="hr-HR" sz="28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Hvala na pažnji</a:t>
            </a:r>
            <a:endParaRPr lang="hr-HR" sz="2800" dirty="0" smtClean="0">
              <a:solidFill>
                <a:schemeClr val="tx2">
                  <a:lumMod val="75000"/>
                </a:schemeClr>
              </a:solidFill>
            </a:endParaRPr>
          </a:p>
          <a:p>
            <a:pPr algn="ctr"/>
            <a:r>
              <a:rPr lang="hr-HR" sz="2800" dirty="0" smtClean="0"/>
              <a:t>Više </a:t>
            </a:r>
            <a:r>
              <a:rPr lang="hr-HR" sz="2800" dirty="0"/>
              <a:t>informacija na mrežnoj stranici </a:t>
            </a:r>
            <a:r>
              <a:rPr lang="hr-HR" sz="2800" dirty="0" smtClean="0"/>
              <a:t>Ministarstva</a:t>
            </a:r>
          </a:p>
          <a:p>
            <a:pPr algn="ctr"/>
            <a:r>
              <a:rPr lang="en-US" sz="2800" dirty="0"/>
              <a:t>http://</a:t>
            </a:r>
            <a:r>
              <a:rPr lang="hr-HR" sz="2800" dirty="0"/>
              <a:t>www</a:t>
            </a:r>
            <a:r>
              <a:rPr lang="en-US" sz="2800" dirty="0"/>
              <a:t>.</a:t>
            </a:r>
            <a:r>
              <a:rPr lang="hr-HR" sz="2800" dirty="0" err="1"/>
              <a:t>mzoip</a:t>
            </a:r>
            <a:r>
              <a:rPr lang="hr-HR" sz="2800" dirty="0"/>
              <a:t>.</a:t>
            </a:r>
            <a:r>
              <a:rPr lang="en-US" sz="2800" dirty="0" err="1"/>
              <a:t>hr</a:t>
            </a:r>
            <a:endParaRPr lang="en-US" sz="2800" dirty="0"/>
          </a:p>
          <a:p>
            <a:pPr algn="ctr"/>
            <a:endParaRPr lang="hr-HR" sz="2800" dirty="0"/>
          </a:p>
          <a:p>
            <a:pPr algn="ctr"/>
            <a:endParaRPr lang="hr-HR" sz="2800" b="1"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pic>
        <p:nvPicPr>
          <p:cNvPr id="6" name="Picture 3" descr="j014965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407610" y="1320427"/>
            <a:ext cx="5604550" cy="275664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37618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79" y="1061678"/>
            <a:ext cx="9144000" cy="135074"/>
          </a:xfrm>
          <a:prstGeom prst="rect">
            <a:avLst/>
          </a:prstGeom>
        </p:spPr>
      </p:pic>
      <p:sp>
        <p:nvSpPr>
          <p:cNvPr id="2" name="Content Placeholder 1"/>
          <p:cNvSpPr>
            <a:spLocks noGrp="1"/>
          </p:cNvSpPr>
          <p:nvPr>
            <p:ph idx="1"/>
          </p:nvPr>
        </p:nvSpPr>
        <p:spPr>
          <a:xfrm>
            <a:off x="457200" y="1357298"/>
            <a:ext cx="8229600" cy="4900634"/>
          </a:xfrm>
        </p:spPr>
        <p:txBody>
          <a:bodyPr>
            <a:normAutofit fontScale="62500" lnSpcReduction="20000"/>
          </a:bodyPr>
          <a:lstStyle/>
          <a:p>
            <a:r>
              <a:rPr lang="en-US" sz="2900" b="1" dirty="0" err="1" smtClean="0">
                <a:solidFill>
                  <a:schemeClr val="tx2">
                    <a:lumMod val="75000"/>
                  </a:schemeClr>
                </a:solidFill>
                <a:cs typeface="Arial" pitchFamily="34" charset="0"/>
              </a:rPr>
              <a:t>Direktiva</a:t>
            </a:r>
            <a:r>
              <a:rPr lang="en-US" sz="2900" b="1" dirty="0" smtClean="0">
                <a:solidFill>
                  <a:schemeClr val="tx2">
                    <a:lumMod val="75000"/>
                  </a:schemeClr>
                </a:solidFill>
                <a:cs typeface="Arial" pitchFamily="34" charset="0"/>
              </a:rPr>
              <a:t> </a:t>
            </a:r>
            <a:r>
              <a:rPr lang="en-US" sz="2900" b="1" dirty="0">
                <a:solidFill>
                  <a:schemeClr val="tx2">
                    <a:lumMod val="75000"/>
                  </a:schemeClr>
                </a:solidFill>
                <a:cs typeface="Arial" pitchFamily="34" charset="0"/>
              </a:rPr>
              <a:t>2009/28/EZ </a:t>
            </a:r>
            <a:r>
              <a:rPr lang="en-US" sz="2900" dirty="0" err="1">
                <a:solidFill>
                  <a:schemeClr val="tx2">
                    <a:lumMod val="75000"/>
                  </a:schemeClr>
                </a:solidFill>
                <a:cs typeface="Arial" pitchFamily="34" charset="0"/>
              </a:rPr>
              <a:t>Europskog</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parlamenta</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i</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Vijeća</a:t>
            </a:r>
            <a:r>
              <a:rPr lang="en-US" sz="2900" dirty="0">
                <a:solidFill>
                  <a:schemeClr val="tx2">
                    <a:lumMod val="75000"/>
                  </a:schemeClr>
                </a:solidFill>
                <a:cs typeface="Arial" pitchFamily="34" charset="0"/>
              </a:rPr>
              <a:t> od 23. </a:t>
            </a:r>
            <a:r>
              <a:rPr lang="en-US" sz="2900" dirty="0" err="1">
                <a:solidFill>
                  <a:schemeClr val="tx2">
                    <a:lumMod val="75000"/>
                  </a:schemeClr>
                </a:solidFill>
                <a:cs typeface="Arial" pitchFamily="34" charset="0"/>
              </a:rPr>
              <a:t>travnja</a:t>
            </a:r>
            <a:r>
              <a:rPr lang="en-US" sz="2900" dirty="0">
                <a:solidFill>
                  <a:schemeClr val="tx2">
                    <a:lumMod val="75000"/>
                  </a:schemeClr>
                </a:solidFill>
                <a:cs typeface="Arial" pitchFamily="34" charset="0"/>
              </a:rPr>
              <a:t> 2009. o </a:t>
            </a:r>
            <a:r>
              <a:rPr lang="en-US" sz="2900" dirty="0" err="1">
                <a:solidFill>
                  <a:schemeClr val="tx2">
                    <a:lumMod val="75000"/>
                  </a:schemeClr>
                </a:solidFill>
                <a:cs typeface="Arial" pitchFamily="34" charset="0"/>
              </a:rPr>
              <a:t>promicanju</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uporabe</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energije</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iz</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obnovljivih</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izvora</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te</a:t>
            </a:r>
            <a:r>
              <a:rPr lang="en-US" sz="2900" dirty="0">
                <a:solidFill>
                  <a:schemeClr val="tx2">
                    <a:lumMod val="75000"/>
                  </a:schemeClr>
                </a:solidFill>
                <a:cs typeface="Arial" pitchFamily="34" charset="0"/>
              </a:rPr>
              <a:t> o </a:t>
            </a:r>
            <a:r>
              <a:rPr lang="en-US" sz="2900" dirty="0" err="1">
                <a:solidFill>
                  <a:schemeClr val="tx2">
                    <a:lumMod val="75000"/>
                  </a:schemeClr>
                </a:solidFill>
                <a:cs typeface="Arial" pitchFamily="34" charset="0"/>
              </a:rPr>
              <a:t>izmjeni</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i</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kasnijem</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stavljanju</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izvan</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snage</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Direktiva</a:t>
            </a:r>
            <a:r>
              <a:rPr lang="en-US" sz="2900" dirty="0">
                <a:solidFill>
                  <a:schemeClr val="tx2">
                    <a:lumMod val="75000"/>
                  </a:schemeClr>
                </a:solidFill>
                <a:cs typeface="Arial" pitchFamily="34" charset="0"/>
              </a:rPr>
              <a:t> 2001/77/EZ </a:t>
            </a:r>
            <a:r>
              <a:rPr lang="en-US" sz="2900" dirty="0" err="1">
                <a:solidFill>
                  <a:schemeClr val="tx2">
                    <a:lumMod val="75000"/>
                  </a:schemeClr>
                </a:solidFill>
                <a:cs typeface="Arial" pitchFamily="34" charset="0"/>
              </a:rPr>
              <a:t>i</a:t>
            </a:r>
            <a:r>
              <a:rPr lang="en-US" sz="2900" dirty="0">
                <a:solidFill>
                  <a:schemeClr val="tx2">
                    <a:lumMod val="75000"/>
                  </a:schemeClr>
                </a:solidFill>
                <a:cs typeface="Arial" pitchFamily="34" charset="0"/>
              </a:rPr>
              <a:t> 2003/30/EZ, </a:t>
            </a:r>
            <a:r>
              <a:rPr lang="en-US" sz="2900" dirty="0" err="1">
                <a:solidFill>
                  <a:schemeClr val="tx2">
                    <a:lumMod val="75000"/>
                  </a:schemeClr>
                </a:solidFill>
                <a:cs typeface="Arial" pitchFamily="34" charset="0"/>
              </a:rPr>
              <a:t>koja</a:t>
            </a:r>
            <a:r>
              <a:rPr lang="en-US" sz="2900" dirty="0">
                <a:solidFill>
                  <a:schemeClr val="tx2">
                    <a:lumMod val="75000"/>
                  </a:schemeClr>
                </a:solidFill>
                <a:cs typeface="Arial" pitchFamily="34" charset="0"/>
              </a:rPr>
              <a:t> je </a:t>
            </a:r>
            <a:r>
              <a:rPr lang="en-US" sz="2900" dirty="0" err="1">
                <a:solidFill>
                  <a:schemeClr val="tx2">
                    <a:lumMod val="75000"/>
                  </a:schemeClr>
                </a:solidFill>
                <a:cs typeface="Arial" pitchFamily="34" charset="0"/>
              </a:rPr>
              <a:t>posljednji</a:t>
            </a:r>
            <a:r>
              <a:rPr lang="en-US" sz="2900" dirty="0">
                <a:solidFill>
                  <a:schemeClr val="tx2">
                    <a:lumMod val="75000"/>
                  </a:schemeClr>
                </a:solidFill>
                <a:cs typeface="Arial" pitchFamily="34" charset="0"/>
              </a:rPr>
              <a:t> put </a:t>
            </a:r>
            <a:r>
              <a:rPr lang="en-US" sz="2900" dirty="0" err="1">
                <a:solidFill>
                  <a:schemeClr val="tx2">
                    <a:lumMod val="75000"/>
                  </a:schemeClr>
                </a:solidFill>
                <a:cs typeface="Arial" pitchFamily="34" charset="0"/>
              </a:rPr>
              <a:t>izmijenjena</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Direktivom</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Vijeća</a:t>
            </a:r>
            <a:r>
              <a:rPr lang="en-US" sz="2900" dirty="0">
                <a:solidFill>
                  <a:schemeClr val="tx2">
                    <a:lumMod val="75000"/>
                  </a:schemeClr>
                </a:solidFill>
                <a:cs typeface="Arial" pitchFamily="34" charset="0"/>
              </a:rPr>
              <a:t> 2013/18/EU od 13. </a:t>
            </a:r>
            <a:r>
              <a:rPr lang="en-US" sz="2900" dirty="0" err="1">
                <a:solidFill>
                  <a:schemeClr val="tx2">
                    <a:lumMod val="75000"/>
                  </a:schemeClr>
                </a:solidFill>
                <a:cs typeface="Arial" pitchFamily="34" charset="0"/>
              </a:rPr>
              <a:t>svibnja</a:t>
            </a:r>
            <a:r>
              <a:rPr lang="en-US" sz="2900" dirty="0">
                <a:solidFill>
                  <a:schemeClr val="tx2">
                    <a:lumMod val="75000"/>
                  </a:schemeClr>
                </a:solidFill>
                <a:cs typeface="Arial" pitchFamily="34" charset="0"/>
              </a:rPr>
              <a:t> 2013. o </a:t>
            </a:r>
            <a:r>
              <a:rPr lang="en-US" sz="2900" dirty="0" err="1">
                <a:solidFill>
                  <a:schemeClr val="tx2">
                    <a:lumMod val="75000"/>
                  </a:schemeClr>
                </a:solidFill>
                <a:cs typeface="Arial" pitchFamily="34" charset="0"/>
              </a:rPr>
              <a:t>prilagodbi</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Direktive</a:t>
            </a:r>
            <a:r>
              <a:rPr lang="en-US" sz="2900" dirty="0">
                <a:solidFill>
                  <a:schemeClr val="tx2">
                    <a:lumMod val="75000"/>
                  </a:schemeClr>
                </a:solidFill>
                <a:cs typeface="Arial" pitchFamily="34" charset="0"/>
              </a:rPr>
              <a:t> 2009/28/EZ </a:t>
            </a:r>
            <a:r>
              <a:rPr lang="en-US" sz="2900" dirty="0" err="1">
                <a:solidFill>
                  <a:schemeClr val="tx2">
                    <a:lumMod val="75000"/>
                  </a:schemeClr>
                </a:solidFill>
                <a:cs typeface="Arial" pitchFamily="34" charset="0"/>
              </a:rPr>
              <a:t>Europskog</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parlamenta</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i</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Vijeća</a:t>
            </a:r>
            <a:r>
              <a:rPr lang="en-US" sz="2900" dirty="0">
                <a:solidFill>
                  <a:schemeClr val="tx2">
                    <a:lumMod val="75000"/>
                  </a:schemeClr>
                </a:solidFill>
                <a:cs typeface="Arial" pitchFamily="34" charset="0"/>
              </a:rPr>
              <a:t> od 23. </a:t>
            </a:r>
            <a:r>
              <a:rPr lang="en-US" sz="2900" dirty="0" err="1">
                <a:solidFill>
                  <a:schemeClr val="tx2">
                    <a:lumMod val="75000"/>
                  </a:schemeClr>
                </a:solidFill>
                <a:cs typeface="Arial" pitchFamily="34" charset="0"/>
              </a:rPr>
              <a:t>travnja</a:t>
            </a:r>
            <a:r>
              <a:rPr lang="en-US" sz="2900" dirty="0">
                <a:solidFill>
                  <a:schemeClr val="tx2">
                    <a:lumMod val="75000"/>
                  </a:schemeClr>
                </a:solidFill>
                <a:cs typeface="Arial" pitchFamily="34" charset="0"/>
              </a:rPr>
              <a:t> 2009. o </a:t>
            </a:r>
            <a:r>
              <a:rPr lang="en-US" sz="2900" dirty="0" err="1">
                <a:solidFill>
                  <a:schemeClr val="tx2">
                    <a:lumMod val="75000"/>
                  </a:schemeClr>
                </a:solidFill>
                <a:cs typeface="Arial" pitchFamily="34" charset="0"/>
              </a:rPr>
              <a:t>promicanju</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uporabe</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energije</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iz</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obnovljivih</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izvora</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zbog</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pristupanja</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Republike</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Hrvatske</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tekst</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značajan</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za</a:t>
            </a:r>
            <a:r>
              <a:rPr lang="en-US" sz="2900" dirty="0">
                <a:solidFill>
                  <a:schemeClr val="tx2">
                    <a:lumMod val="75000"/>
                  </a:schemeClr>
                </a:solidFill>
                <a:cs typeface="Arial" pitchFamily="34" charset="0"/>
              </a:rPr>
              <a:t> EGP</a:t>
            </a:r>
            <a:r>
              <a:rPr lang="en-US" sz="2900" dirty="0" smtClean="0">
                <a:solidFill>
                  <a:schemeClr val="tx2">
                    <a:lumMod val="75000"/>
                  </a:schemeClr>
                </a:solidFill>
                <a:cs typeface="Arial" pitchFamily="34" charset="0"/>
              </a:rPr>
              <a:t>)</a:t>
            </a:r>
            <a:r>
              <a:rPr lang="hr-HR" sz="2900" dirty="0" smtClean="0">
                <a:solidFill>
                  <a:schemeClr val="tx2">
                    <a:lumMod val="75000"/>
                  </a:schemeClr>
                </a:solidFill>
                <a:cs typeface="Arial" pitchFamily="34" charset="0"/>
              </a:rPr>
              <a:t>, </a:t>
            </a:r>
            <a:r>
              <a:rPr lang="hr-HR" sz="2900" b="1" i="1" dirty="0" smtClean="0">
                <a:solidFill>
                  <a:schemeClr val="tx2">
                    <a:lumMod val="75000"/>
                  </a:schemeClr>
                </a:solidFill>
                <a:cs typeface="Arial" pitchFamily="34" charset="0"/>
              </a:rPr>
              <a:t>RES Direktiva </a:t>
            </a:r>
            <a:endParaRPr lang="en-US" sz="2900" b="1" dirty="0">
              <a:solidFill>
                <a:schemeClr val="tx2">
                  <a:lumMod val="75000"/>
                </a:schemeClr>
              </a:solidFill>
              <a:cs typeface="Arial" pitchFamily="34" charset="0"/>
            </a:endParaRPr>
          </a:p>
          <a:p>
            <a:pPr marL="0" indent="0">
              <a:buNone/>
            </a:pPr>
            <a:endParaRPr lang="en-US" sz="2900" dirty="0">
              <a:solidFill>
                <a:schemeClr val="tx2">
                  <a:lumMod val="75000"/>
                </a:schemeClr>
              </a:solidFill>
              <a:cs typeface="Arial" pitchFamily="34" charset="0"/>
            </a:endParaRPr>
          </a:p>
          <a:p>
            <a:r>
              <a:rPr lang="en-US" sz="2900" b="1" dirty="0" smtClean="0">
                <a:solidFill>
                  <a:schemeClr val="tx2">
                    <a:lumMod val="75000"/>
                  </a:schemeClr>
                </a:solidFill>
                <a:cs typeface="Arial" pitchFamily="34" charset="0"/>
              </a:rPr>
              <a:t> </a:t>
            </a:r>
            <a:r>
              <a:rPr lang="en-US" sz="2900" b="1" dirty="0" err="1">
                <a:solidFill>
                  <a:schemeClr val="tx2">
                    <a:lumMod val="75000"/>
                  </a:schemeClr>
                </a:solidFill>
                <a:cs typeface="Arial" pitchFamily="34" charset="0"/>
              </a:rPr>
              <a:t>Direktiva</a:t>
            </a:r>
            <a:r>
              <a:rPr lang="en-US" sz="2900" b="1" dirty="0">
                <a:solidFill>
                  <a:schemeClr val="tx2">
                    <a:lumMod val="75000"/>
                  </a:schemeClr>
                </a:solidFill>
                <a:cs typeface="Arial" pitchFamily="34" charset="0"/>
              </a:rPr>
              <a:t> 2012/27/EU </a:t>
            </a:r>
            <a:r>
              <a:rPr lang="en-US" sz="2900" dirty="0" err="1">
                <a:solidFill>
                  <a:schemeClr val="tx2">
                    <a:lumMod val="75000"/>
                  </a:schemeClr>
                </a:solidFill>
                <a:cs typeface="Arial" pitchFamily="34" charset="0"/>
              </a:rPr>
              <a:t>Europskog</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parlamenta</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i</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Vijeća</a:t>
            </a:r>
            <a:r>
              <a:rPr lang="en-US" sz="2900" dirty="0">
                <a:solidFill>
                  <a:schemeClr val="tx2">
                    <a:lumMod val="75000"/>
                  </a:schemeClr>
                </a:solidFill>
                <a:cs typeface="Arial" pitchFamily="34" charset="0"/>
              </a:rPr>
              <a:t> od 25. </a:t>
            </a:r>
            <a:r>
              <a:rPr lang="en-US" sz="2900" dirty="0" err="1">
                <a:solidFill>
                  <a:schemeClr val="tx2">
                    <a:lumMod val="75000"/>
                  </a:schemeClr>
                </a:solidFill>
                <a:cs typeface="Arial" pitchFamily="34" charset="0"/>
              </a:rPr>
              <a:t>listopada</a:t>
            </a:r>
            <a:r>
              <a:rPr lang="en-US" sz="2900" dirty="0">
                <a:solidFill>
                  <a:schemeClr val="tx2">
                    <a:lumMod val="75000"/>
                  </a:schemeClr>
                </a:solidFill>
                <a:cs typeface="Arial" pitchFamily="34" charset="0"/>
              </a:rPr>
              <a:t> 2012. o </a:t>
            </a:r>
            <a:r>
              <a:rPr lang="en-US" sz="2900" dirty="0" err="1">
                <a:solidFill>
                  <a:schemeClr val="tx2">
                    <a:lumMod val="75000"/>
                  </a:schemeClr>
                </a:solidFill>
                <a:cs typeface="Arial" pitchFamily="34" charset="0"/>
              </a:rPr>
              <a:t>energetskoj</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učinkovitosti</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izmjeni</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Direktiva</a:t>
            </a:r>
            <a:r>
              <a:rPr lang="en-US" sz="2900" dirty="0">
                <a:solidFill>
                  <a:schemeClr val="tx2">
                    <a:lumMod val="75000"/>
                  </a:schemeClr>
                </a:solidFill>
                <a:cs typeface="Arial" pitchFamily="34" charset="0"/>
              </a:rPr>
              <a:t> 2009/125/EZ </a:t>
            </a:r>
            <a:r>
              <a:rPr lang="en-US" sz="2900" dirty="0" err="1">
                <a:solidFill>
                  <a:schemeClr val="tx2">
                    <a:lumMod val="75000"/>
                  </a:schemeClr>
                </a:solidFill>
                <a:cs typeface="Arial" pitchFamily="34" charset="0"/>
              </a:rPr>
              <a:t>i</a:t>
            </a:r>
            <a:r>
              <a:rPr lang="en-US" sz="2900" dirty="0">
                <a:solidFill>
                  <a:schemeClr val="tx2">
                    <a:lumMod val="75000"/>
                  </a:schemeClr>
                </a:solidFill>
                <a:cs typeface="Arial" pitchFamily="34" charset="0"/>
              </a:rPr>
              <a:t> 2010/30/EU </a:t>
            </a:r>
            <a:r>
              <a:rPr lang="en-US" sz="2900" dirty="0" err="1">
                <a:solidFill>
                  <a:schemeClr val="tx2">
                    <a:lumMod val="75000"/>
                  </a:schemeClr>
                </a:solidFill>
                <a:cs typeface="Arial" pitchFamily="34" charset="0"/>
              </a:rPr>
              <a:t>i</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stavljanju</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izvan</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snage</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Direktiva</a:t>
            </a:r>
            <a:r>
              <a:rPr lang="en-US" sz="2900" dirty="0">
                <a:solidFill>
                  <a:schemeClr val="tx2">
                    <a:lumMod val="75000"/>
                  </a:schemeClr>
                </a:solidFill>
                <a:cs typeface="Arial" pitchFamily="34" charset="0"/>
              </a:rPr>
              <a:t> 2004/8/EZ </a:t>
            </a:r>
            <a:r>
              <a:rPr lang="en-US" sz="2900" dirty="0" err="1">
                <a:solidFill>
                  <a:schemeClr val="tx2">
                    <a:lumMod val="75000"/>
                  </a:schemeClr>
                </a:solidFill>
                <a:cs typeface="Arial" pitchFamily="34" charset="0"/>
              </a:rPr>
              <a:t>i</a:t>
            </a:r>
            <a:r>
              <a:rPr lang="en-US" sz="2900" dirty="0">
                <a:solidFill>
                  <a:schemeClr val="tx2">
                    <a:lumMod val="75000"/>
                  </a:schemeClr>
                </a:solidFill>
                <a:cs typeface="Arial" pitchFamily="34" charset="0"/>
              </a:rPr>
              <a:t> 2006/32/EZ (</a:t>
            </a:r>
            <a:r>
              <a:rPr lang="en-US" sz="2900" dirty="0" err="1">
                <a:solidFill>
                  <a:schemeClr val="tx2">
                    <a:lumMod val="75000"/>
                  </a:schemeClr>
                </a:solidFill>
                <a:cs typeface="Arial" pitchFamily="34" charset="0"/>
              </a:rPr>
              <a:t>Tekst</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značajan</a:t>
            </a:r>
            <a:r>
              <a:rPr lang="en-US" sz="2900" dirty="0">
                <a:solidFill>
                  <a:schemeClr val="tx2">
                    <a:lumMod val="75000"/>
                  </a:schemeClr>
                </a:solidFill>
                <a:cs typeface="Arial" pitchFamily="34" charset="0"/>
              </a:rPr>
              <a:t> </a:t>
            </a:r>
            <a:r>
              <a:rPr lang="en-US" sz="2900" dirty="0" err="1">
                <a:solidFill>
                  <a:schemeClr val="tx2">
                    <a:lumMod val="75000"/>
                  </a:schemeClr>
                </a:solidFill>
                <a:cs typeface="Arial" pitchFamily="34" charset="0"/>
              </a:rPr>
              <a:t>za</a:t>
            </a:r>
            <a:r>
              <a:rPr lang="en-US" sz="2900" dirty="0">
                <a:solidFill>
                  <a:schemeClr val="tx2">
                    <a:lumMod val="75000"/>
                  </a:schemeClr>
                </a:solidFill>
                <a:cs typeface="Arial" pitchFamily="34" charset="0"/>
              </a:rPr>
              <a:t> EGP</a:t>
            </a:r>
            <a:r>
              <a:rPr lang="en-US" sz="2900" dirty="0" smtClean="0">
                <a:solidFill>
                  <a:schemeClr val="tx2">
                    <a:lumMod val="75000"/>
                  </a:schemeClr>
                </a:solidFill>
                <a:cs typeface="Arial" pitchFamily="34" charset="0"/>
              </a:rPr>
              <a:t>)</a:t>
            </a:r>
            <a:r>
              <a:rPr lang="hr-HR" sz="2900" dirty="0" smtClean="0">
                <a:solidFill>
                  <a:schemeClr val="tx2">
                    <a:lumMod val="75000"/>
                  </a:schemeClr>
                </a:solidFill>
                <a:cs typeface="Arial" pitchFamily="34" charset="0"/>
              </a:rPr>
              <a:t>, </a:t>
            </a:r>
            <a:r>
              <a:rPr lang="hr-HR" sz="2900" b="1" i="1" dirty="0" smtClean="0">
                <a:solidFill>
                  <a:schemeClr val="tx2">
                    <a:lumMod val="75000"/>
                  </a:schemeClr>
                </a:solidFill>
                <a:cs typeface="Arial" pitchFamily="34" charset="0"/>
              </a:rPr>
              <a:t>EE Direktiva </a:t>
            </a:r>
            <a:r>
              <a:rPr lang="hr-HR" sz="2900" b="1" dirty="0" smtClean="0">
                <a:solidFill>
                  <a:schemeClr val="tx2">
                    <a:lumMod val="75000"/>
                  </a:schemeClr>
                </a:solidFill>
                <a:cs typeface="Arial" pitchFamily="34" charset="0"/>
              </a:rPr>
              <a:t> </a:t>
            </a:r>
          </a:p>
          <a:p>
            <a:endParaRPr lang="hr-HR" sz="2900" dirty="0" smtClean="0">
              <a:solidFill>
                <a:schemeClr val="tx2">
                  <a:lumMod val="75000"/>
                </a:schemeClr>
              </a:solidFill>
              <a:cs typeface="Arial" pitchFamily="34" charset="0"/>
            </a:endParaRPr>
          </a:p>
          <a:p>
            <a:r>
              <a:rPr lang="hr-HR" sz="2900" b="1" dirty="0" smtClean="0">
                <a:solidFill>
                  <a:schemeClr val="tx2">
                    <a:lumMod val="75000"/>
                  </a:schemeClr>
                </a:solidFill>
              </a:rPr>
              <a:t>Direktiva (EU) 2015/1513 </a:t>
            </a:r>
            <a:r>
              <a:rPr lang="hr-HR" sz="2900" dirty="0" smtClean="0">
                <a:solidFill>
                  <a:schemeClr val="tx2">
                    <a:lumMod val="75000"/>
                  </a:schemeClr>
                </a:solidFill>
              </a:rPr>
              <a:t>Europskog parlamenta i Vijeća od 9. rujna 2015. o izmjeni Direktive 98/70/EZ o kakvoći benzinskih i dizelskih goriva i izmjeni Direktive 2009/28/EZ o promicanju uporabe energije iz obnovljivih izvora (Tekst značajan za EGP) (SL L 239, 15.9.2015.) – </a:t>
            </a:r>
            <a:r>
              <a:rPr lang="hr-HR" sz="2900" b="1" i="1" dirty="0" smtClean="0">
                <a:solidFill>
                  <a:schemeClr val="tx2">
                    <a:lumMod val="75000"/>
                  </a:schemeClr>
                </a:solidFill>
              </a:rPr>
              <a:t>ILUC direktiva</a:t>
            </a:r>
            <a:endParaRPr lang="hr-HR" sz="2900" b="1" i="1" dirty="0" smtClean="0">
              <a:solidFill>
                <a:schemeClr val="tx2">
                  <a:lumMod val="75000"/>
                </a:schemeClr>
              </a:solidFill>
              <a:cs typeface="Arial" pitchFamily="34" charset="0"/>
            </a:endParaRPr>
          </a:p>
          <a:p>
            <a:endParaRPr lang="hr-HR" sz="2900" dirty="0" smtClean="0">
              <a:solidFill>
                <a:schemeClr val="tx2">
                  <a:lumMod val="75000"/>
                </a:schemeClr>
              </a:solidFill>
            </a:endParaRPr>
          </a:p>
          <a:p>
            <a:r>
              <a:rPr lang="hr-HR" sz="2900" b="1" dirty="0" smtClean="0">
                <a:solidFill>
                  <a:schemeClr val="tx2">
                    <a:lumMod val="75000"/>
                  </a:schemeClr>
                </a:solidFill>
                <a:cs typeface="Arial" pitchFamily="34" charset="0"/>
              </a:rPr>
              <a:t>Smjernice o državnim potporama za zaštitu okoliša i energiju za razdoblje 2014. – 2020. (2014/C 200/01) </a:t>
            </a:r>
            <a:r>
              <a:rPr lang="hr-HR" sz="2900" dirty="0" smtClean="0">
                <a:solidFill>
                  <a:schemeClr val="tx2">
                    <a:lumMod val="75000"/>
                  </a:schemeClr>
                </a:solidFill>
                <a:cs typeface="Arial" pitchFamily="34" charset="0"/>
              </a:rPr>
              <a:t>prenesene u Zakon o državnim potporama (»Narodne novine«, br. 47/14.)</a:t>
            </a:r>
          </a:p>
          <a:p>
            <a:endParaRPr lang="hr-HR" dirty="0" smtClean="0">
              <a:solidFill>
                <a:schemeClr val="tx2">
                  <a:lumMod val="75000"/>
                </a:schemeClr>
              </a:solidFill>
            </a:endParaRPr>
          </a:p>
          <a:p>
            <a:endParaRPr lang="en-US" dirty="0">
              <a:solidFill>
                <a:schemeClr val="tx2">
                  <a:lumMod val="75000"/>
                </a:schemeClr>
              </a:solidFill>
            </a:endParaRPr>
          </a:p>
          <a:p>
            <a:endParaRPr lang="en-US" dirty="0"/>
          </a:p>
        </p:txBody>
      </p:sp>
      <p:sp>
        <p:nvSpPr>
          <p:cNvPr id="7" name="Title 1"/>
          <p:cNvSpPr>
            <a:spLocks noGrp="1"/>
          </p:cNvSpPr>
          <p:nvPr>
            <p:ph type="title"/>
          </p:nvPr>
        </p:nvSpPr>
        <p:spPr>
          <a:xfrm>
            <a:off x="214282" y="109979"/>
            <a:ext cx="8743785" cy="798742"/>
          </a:xfrm>
        </p:spPr>
        <p:txBody>
          <a:bodyPr vert="horz" lIns="91440" tIns="45720" rIns="91440" bIns="45720" rtlCol="0" anchor="ctr">
            <a:noAutofit/>
          </a:bodyPr>
          <a:lstStyle/>
          <a:p>
            <a:pPr algn="r" defTabSz="457200"/>
            <a:r>
              <a:rPr lang="hr-HR" sz="20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EU REGULATIVA S KOJOM SE USKLAĐUJE ZAKON OIEIVUK</a:t>
            </a:r>
            <a:endParaRPr lang="hr-HR" sz="2600" b="1"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437485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79" y="1061678"/>
            <a:ext cx="9144000" cy="135074"/>
          </a:xfrm>
          <a:prstGeom prst="rect">
            <a:avLst/>
          </a:prstGeom>
        </p:spPr>
      </p:pic>
      <p:sp>
        <p:nvSpPr>
          <p:cNvPr id="6" name="Title 1"/>
          <p:cNvSpPr>
            <a:spLocks noGrp="1"/>
          </p:cNvSpPr>
          <p:nvPr>
            <p:ph type="title"/>
          </p:nvPr>
        </p:nvSpPr>
        <p:spPr>
          <a:xfrm>
            <a:off x="214282" y="109979"/>
            <a:ext cx="8743785" cy="798742"/>
          </a:xfrm>
        </p:spPr>
        <p:txBody>
          <a:bodyPr vert="horz" lIns="91440" tIns="45720" rIns="91440" bIns="45720" rtlCol="0" anchor="ctr">
            <a:noAutofit/>
          </a:bodyPr>
          <a:lstStyle/>
          <a:p>
            <a:pPr algn="r" defTabSz="457200"/>
            <a:r>
              <a:rPr lang="hr-HR" sz="20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IMPLEMENTACIJA DIREKTIVA U NACIONALNO ZAKONODAVSTVO </a:t>
            </a:r>
            <a:endParaRPr lang="hr-HR" sz="2600" b="1"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7" name="Diagram 6"/>
          <p:cNvGraphicFramePr/>
          <p:nvPr/>
        </p:nvGraphicFramePr>
        <p:xfrm>
          <a:off x="214282" y="1397000"/>
          <a:ext cx="8743785" cy="47466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629586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79" y="1061678"/>
            <a:ext cx="9144000" cy="135074"/>
          </a:xfrm>
          <a:prstGeom prst="rect">
            <a:avLst/>
          </a:prstGeom>
        </p:spPr>
      </p:pic>
      <p:sp>
        <p:nvSpPr>
          <p:cNvPr id="2" name="Content Placeholder 1"/>
          <p:cNvSpPr>
            <a:spLocks noGrp="1"/>
          </p:cNvSpPr>
          <p:nvPr>
            <p:ph idx="1"/>
          </p:nvPr>
        </p:nvSpPr>
        <p:spPr/>
        <p:txBody>
          <a:bodyPr/>
          <a:lstStyle/>
          <a:p>
            <a:pPr>
              <a:buNone/>
            </a:pPr>
            <a:r>
              <a:rPr lang="hr-HR" sz="2000" b="1" dirty="0" smtClean="0">
                <a:solidFill>
                  <a:schemeClr val="tx2">
                    <a:lumMod val="75000"/>
                  </a:schemeClr>
                </a:solidFill>
              </a:rPr>
              <a:t>I. OPĆE ODREDBE</a:t>
            </a:r>
            <a:endParaRPr lang="hr-HR" sz="2000" dirty="0" smtClean="0">
              <a:solidFill>
                <a:schemeClr val="tx2">
                  <a:lumMod val="75000"/>
                </a:schemeClr>
              </a:solidFill>
            </a:endParaRPr>
          </a:p>
          <a:p>
            <a:r>
              <a:rPr lang="hr-HR" sz="2000" b="1" dirty="0" smtClean="0">
                <a:solidFill>
                  <a:schemeClr val="tx2">
                    <a:lumMod val="75000"/>
                  </a:schemeClr>
                </a:solidFill>
              </a:rPr>
              <a:t>Predmet Zakona – precizira se predmet zakona i primjena upravnog postupka</a:t>
            </a:r>
            <a:endParaRPr lang="hr-HR" sz="2000" dirty="0" smtClean="0">
              <a:solidFill>
                <a:schemeClr val="tx2">
                  <a:lumMod val="75000"/>
                </a:schemeClr>
              </a:solidFill>
            </a:endParaRPr>
          </a:p>
          <a:p>
            <a:r>
              <a:rPr lang="hr-HR" sz="2000" b="1" dirty="0" smtClean="0">
                <a:solidFill>
                  <a:schemeClr val="tx2">
                    <a:lumMod val="75000"/>
                  </a:schemeClr>
                </a:solidFill>
              </a:rPr>
              <a:t>Svrha Zakona i interes Republike Hrvatske</a:t>
            </a:r>
            <a:endParaRPr lang="hr-HR" sz="2000" dirty="0" smtClean="0">
              <a:solidFill>
                <a:schemeClr val="tx2">
                  <a:lumMod val="75000"/>
                </a:schemeClr>
              </a:solidFill>
            </a:endParaRPr>
          </a:p>
          <a:p>
            <a:r>
              <a:rPr lang="hr-HR" sz="2000" b="1" dirty="0" smtClean="0">
                <a:solidFill>
                  <a:schemeClr val="tx2">
                    <a:lumMod val="75000"/>
                  </a:schemeClr>
                </a:solidFill>
              </a:rPr>
              <a:t>Primjena pravne stečevine Europske unije – </a:t>
            </a:r>
            <a:r>
              <a:rPr lang="hr-HR" sz="2000" b="1" dirty="0" smtClean="0">
                <a:solidFill>
                  <a:srgbClr val="00B050"/>
                </a:solidFill>
              </a:rPr>
              <a:t>ILUC direktiva</a:t>
            </a:r>
            <a:endParaRPr lang="hr-HR" sz="2000" dirty="0" smtClean="0">
              <a:solidFill>
                <a:srgbClr val="00B050"/>
              </a:solidFill>
            </a:endParaRPr>
          </a:p>
          <a:p>
            <a:r>
              <a:rPr lang="hr-HR" sz="2000" b="1" dirty="0" smtClean="0">
                <a:solidFill>
                  <a:schemeClr val="tx2">
                    <a:lumMod val="75000"/>
                  </a:schemeClr>
                </a:solidFill>
              </a:rPr>
              <a:t>Pojmovi - </a:t>
            </a:r>
            <a:r>
              <a:rPr lang="hr-HR" sz="2000" b="1" dirty="0" smtClean="0">
                <a:solidFill>
                  <a:srgbClr val="00B050"/>
                </a:solidFill>
              </a:rPr>
              <a:t>dodani i prilagođeni određeni pojmovi (samoopskrba, biogoriva...)</a:t>
            </a:r>
          </a:p>
          <a:p>
            <a:r>
              <a:rPr lang="hr-HR" sz="2000" b="1" dirty="0" smtClean="0">
                <a:solidFill>
                  <a:schemeClr val="tx2">
                    <a:lumMod val="75000"/>
                  </a:schemeClr>
                </a:solidFill>
              </a:rPr>
              <a:t>Operator tržišta električne energije – </a:t>
            </a:r>
            <a:r>
              <a:rPr lang="hr-HR" sz="2000" b="1" dirty="0" smtClean="0">
                <a:solidFill>
                  <a:srgbClr val="00B050"/>
                </a:solidFill>
              </a:rPr>
              <a:t>dodatne odgovornosti vezane registar, izdavanje i prodaju jamstva podrijetla</a:t>
            </a:r>
            <a:endParaRPr lang="hr-HR" sz="2000" dirty="0" smtClean="0">
              <a:solidFill>
                <a:srgbClr val="00B050"/>
              </a:solidFill>
            </a:endParaRPr>
          </a:p>
          <a:p>
            <a:r>
              <a:rPr lang="hr-HR" sz="2000" b="1" dirty="0" smtClean="0">
                <a:solidFill>
                  <a:schemeClr val="tx2">
                    <a:lumMod val="75000"/>
                  </a:schemeClr>
                </a:solidFill>
              </a:rPr>
              <a:t>Obnovljivi izvori energije – </a:t>
            </a:r>
            <a:r>
              <a:rPr lang="hr-HR" sz="2000" b="1" dirty="0" smtClean="0">
                <a:solidFill>
                  <a:srgbClr val="00B050"/>
                </a:solidFill>
              </a:rPr>
              <a:t>detaljna klasifikacija postrojenja propisuje se uredbom</a:t>
            </a:r>
            <a:endParaRPr lang="hr-HR" sz="2000" dirty="0" smtClean="0">
              <a:solidFill>
                <a:srgbClr val="00B050"/>
              </a:solidFill>
            </a:endParaRPr>
          </a:p>
          <a:p>
            <a:endParaRPr lang="en-US" dirty="0"/>
          </a:p>
        </p:txBody>
      </p:sp>
      <p:sp>
        <p:nvSpPr>
          <p:cNvPr id="7" name="Title 1"/>
          <p:cNvSpPr>
            <a:spLocks noGrp="1"/>
          </p:cNvSpPr>
          <p:nvPr>
            <p:ph type="title"/>
          </p:nvPr>
        </p:nvSpPr>
        <p:spPr>
          <a:xfrm>
            <a:off x="214282" y="109979"/>
            <a:ext cx="8743785" cy="798742"/>
          </a:xfrm>
        </p:spPr>
        <p:txBody>
          <a:bodyPr vert="horz" lIns="91440" tIns="45720" rIns="91440" bIns="45720" rtlCol="0" anchor="ctr">
            <a:noAutofit/>
          </a:bodyPr>
          <a:lstStyle/>
          <a:p>
            <a:pPr algn="r" defTabSz="457200"/>
            <a:r>
              <a:rPr lang="hr-HR" sz="20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STRUKTURA ZAKONA OIEIVUK-POGLAVLJE I</a:t>
            </a:r>
            <a:endParaRPr lang="hr-HR" sz="2600" b="1"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7629586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79" y="1061678"/>
            <a:ext cx="9144000" cy="135074"/>
          </a:xfrm>
          <a:prstGeom prst="rect">
            <a:avLst/>
          </a:prstGeom>
        </p:spPr>
      </p:pic>
      <p:sp>
        <p:nvSpPr>
          <p:cNvPr id="2" name="Content Placeholder 1"/>
          <p:cNvSpPr>
            <a:spLocks noGrp="1"/>
          </p:cNvSpPr>
          <p:nvPr>
            <p:ph idx="1"/>
          </p:nvPr>
        </p:nvSpPr>
        <p:spPr>
          <a:xfrm>
            <a:off x="457200" y="1196752"/>
            <a:ext cx="8229600" cy="4929411"/>
          </a:xfrm>
        </p:spPr>
        <p:txBody>
          <a:bodyPr>
            <a:normAutofit lnSpcReduction="10000"/>
          </a:bodyPr>
          <a:lstStyle/>
          <a:p>
            <a:pPr>
              <a:buNone/>
            </a:pPr>
            <a:r>
              <a:rPr lang="hr-HR" sz="2000" b="1" dirty="0" smtClean="0">
                <a:solidFill>
                  <a:schemeClr val="tx2">
                    <a:lumMod val="75000"/>
                  </a:schemeClr>
                </a:solidFill>
              </a:rPr>
              <a:t>	II. NACIONALNI CILJ KORIŠTENJA ENERGIJE IZ OBNOVLJIVIH IZVORA ENERGIJE, NACIONALNI AKCIJSKI PLAN ZA OBNOVLJIVE IZVORE ENERGIJE, IZVJEŠĆE O NAPRETKU PRI POTICANJU I UPORABI ENERGIJE IZ OBNOVLJIVIH IZVORA</a:t>
            </a:r>
          </a:p>
          <a:p>
            <a:r>
              <a:rPr lang="hr-HR" sz="2000" b="1" dirty="0" smtClean="0">
                <a:solidFill>
                  <a:schemeClr val="tx2">
                    <a:lumMod val="75000"/>
                  </a:schemeClr>
                </a:solidFill>
              </a:rPr>
              <a:t>Nacionalni cilj korištenja energije iz obnovljivih izvora energije - </a:t>
            </a:r>
            <a:r>
              <a:rPr lang="hr-HR" sz="2000" b="1" dirty="0" smtClean="0">
                <a:solidFill>
                  <a:srgbClr val="00B050"/>
                </a:solidFill>
              </a:rPr>
              <a:t>metodologija utvrđivanja udjela energije iz obnovljivih izvora energije uredbom i obveza izvješćivanja</a:t>
            </a:r>
          </a:p>
          <a:p>
            <a:r>
              <a:rPr lang="hr-HR" sz="2000" b="1" dirty="0" smtClean="0">
                <a:solidFill>
                  <a:schemeClr val="tx2">
                    <a:lumMod val="75000"/>
                  </a:schemeClr>
                </a:solidFill>
              </a:rPr>
              <a:t>Izvješće o napretku pri poticanju i uporabi energije iz obnovljivih izvora – </a:t>
            </a:r>
            <a:r>
              <a:rPr lang="hr-HR" sz="2000" b="1" dirty="0" smtClean="0">
                <a:solidFill>
                  <a:srgbClr val="00B050"/>
                </a:solidFill>
              </a:rPr>
              <a:t>dopuna sadržaj izviješća o napretku i  održivosti biogoriva</a:t>
            </a:r>
          </a:p>
          <a:p>
            <a:r>
              <a:rPr lang="hr-HR" sz="2000" b="1" dirty="0" smtClean="0">
                <a:solidFill>
                  <a:schemeClr val="tx2">
                    <a:lumMod val="75000"/>
                  </a:schemeClr>
                </a:solidFill>
              </a:rPr>
              <a:t> Statistički prijenosi među državama članicama Europske unije</a:t>
            </a:r>
            <a:endParaRPr lang="hr-HR" sz="2000" dirty="0" smtClean="0">
              <a:solidFill>
                <a:schemeClr val="tx2">
                  <a:lumMod val="75000"/>
                </a:schemeClr>
              </a:solidFill>
            </a:endParaRPr>
          </a:p>
          <a:p>
            <a:r>
              <a:rPr lang="hr-HR" sz="2000" b="1" dirty="0" smtClean="0">
                <a:solidFill>
                  <a:schemeClr val="tx2">
                    <a:lumMod val="75000"/>
                  </a:schemeClr>
                </a:solidFill>
              </a:rPr>
              <a:t>Zajednički projekti država članica Europske unije – </a:t>
            </a:r>
            <a:r>
              <a:rPr lang="hr-HR" sz="2000" b="1" dirty="0" smtClean="0">
                <a:solidFill>
                  <a:srgbClr val="00B050"/>
                </a:solidFill>
              </a:rPr>
              <a:t>pozivanje na zakon kojim se uređuju međudržavni ugovori</a:t>
            </a:r>
            <a:endParaRPr lang="hr-HR" sz="2000" dirty="0" smtClean="0">
              <a:solidFill>
                <a:srgbClr val="00B050"/>
              </a:solidFill>
            </a:endParaRPr>
          </a:p>
          <a:p>
            <a:r>
              <a:rPr lang="hr-HR" sz="2000" b="1" dirty="0" smtClean="0">
                <a:solidFill>
                  <a:schemeClr val="tx2">
                    <a:lumMod val="75000"/>
                  </a:schemeClr>
                </a:solidFill>
              </a:rPr>
              <a:t>Učinci zajedničkih projekata država članica Europske unije</a:t>
            </a:r>
            <a:endParaRPr lang="hr-HR" sz="2000" dirty="0" smtClean="0">
              <a:solidFill>
                <a:schemeClr val="tx2">
                  <a:lumMod val="75000"/>
                </a:schemeClr>
              </a:solidFill>
            </a:endParaRPr>
          </a:p>
          <a:p>
            <a:r>
              <a:rPr lang="hr-HR" sz="2000" b="1" dirty="0" smtClean="0">
                <a:solidFill>
                  <a:schemeClr val="tx2">
                    <a:lumMod val="75000"/>
                  </a:schemeClr>
                </a:solidFill>
              </a:rPr>
              <a:t>Zajednički projekti država članica Europske unije i trećih država</a:t>
            </a:r>
            <a:endParaRPr lang="hr-HR" sz="2000" dirty="0" smtClean="0">
              <a:solidFill>
                <a:schemeClr val="tx2">
                  <a:lumMod val="75000"/>
                </a:schemeClr>
              </a:solidFill>
            </a:endParaRPr>
          </a:p>
          <a:p>
            <a:r>
              <a:rPr lang="hr-HR" sz="2000" b="1" dirty="0" smtClean="0">
                <a:solidFill>
                  <a:schemeClr val="tx2">
                    <a:lumMod val="75000"/>
                  </a:schemeClr>
                </a:solidFill>
              </a:rPr>
              <a:t>Učinci zajedničkih projekata država članica Europske unije i trećih država</a:t>
            </a:r>
            <a:endParaRPr lang="hr-HR" sz="2000" dirty="0" smtClean="0">
              <a:solidFill>
                <a:schemeClr val="tx2">
                  <a:lumMod val="75000"/>
                </a:schemeClr>
              </a:solidFill>
            </a:endParaRPr>
          </a:p>
          <a:p>
            <a:endParaRPr lang="hr-HR" sz="2000" dirty="0" smtClean="0">
              <a:solidFill>
                <a:schemeClr val="tx2">
                  <a:lumMod val="75000"/>
                </a:schemeClr>
              </a:solidFill>
            </a:endParaRPr>
          </a:p>
          <a:p>
            <a:endParaRPr lang="hr-HR" sz="2000" b="1" dirty="0" smtClean="0">
              <a:solidFill>
                <a:schemeClr val="tx2">
                  <a:lumMod val="75000"/>
                </a:schemeClr>
              </a:solidFill>
            </a:endParaRPr>
          </a:p>
          <a:p>
            <a:endParaRPr lang="en-US" sz="2000" dirty="0">
              <a:solidFill>
                <a:schemeClr val="tx2">
                  <a:lumMod val="75000"/>
                </a:schemeClr>
              </a:solidFill>
            </a:endParaRPr>
          </a:p>
        </p:txBody>
      </p:sp>
      <p:sp>
        <p:nvSpPr>
          <p:cNvPr id="6" name="Title 1"/>
          <p:cNvSpPr>
            <a:spLocks noGrp="1"/>
          </p:cNvSpPr>
          <p:nvPr>
            <p:ph type="title"/>
          </p:nvPr>
        </p:nvSpPr>
        <p:spPr>
          <a:xfrm>
            <a:off x="214282" y="109979"/>
            <a:ext cx="8743785" cy="798742"/>
          </a:xfrm>
        </p:spPr>
        <p:txBody>
          <a:bodyPr vert="horz" lIns="91440" tIns="45720" rIns="91440" bIns="45720" rtlCol="0" anchor="ctr">
            <a:noAutofit/>
          </a:bodyPr>
          <a:lstStyle/>
          <a:p>
            <a:pPr algn="r"/>
            <a:r>
              <a:rPr lang="hr-HR" sz="20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STRUKTURA ZAKONA OIEIVUK-POGLAVLJE II</a:t>
            </a:r>
            <a:endParaRPr lang="hr-HR" sz="2600" b="1"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6574780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79" y="1061678"/>
            <a:ext cx="9144000" cy="135074"/>
          </a:xfrm>
          <a:prstGeom prst="rect">
            <a:avLst/>
          </a:prstGeom>
        </p:spPr>
      </p:pic>
      <p:sp>
        <p:nvSpPr>
          <p:cNvPr id="2" name="Content Placeholder 1"/>
          <p:cNvSpPr>
            <a:spLocks noGrp="1"/>
          </p:cNvSpPr>
          <p:nvPr>
            <p:ph idx="1"/>
          </p:nvPr>
        </p:nvSpPr>
        <p:spPr>
          <a:xfrm>
            <a:off x="457200" y="1600200"/>
            <a:ext cx="8229600" cy="4757758"/>
          </a:xfrm>
        </p:spPr>
        <p:txBody>
          <a:bodyPr>
            <a:normAutofit fontScale="70000" lnSpcReduction="20000"/>
          </a:bodyPr>
          <a:lstStyle/>
          <a:p>
            <a:pPr>
              <a:buNone/>
            </a:pPr>
            <a:r>
              <a:rPr lang="hr-HR" sz="2000" b="1" dirty="0" smtClean="0">
                <a:solidFill>
                  <a:schemeClr val="tx2">
                    <a:lumMod val="75000"/>
                  </a:schemeClr>
                </a:solidFill>
              </a:rPr>
              <a:t>	</a:t>
            </a:r>
            <a:r>
              <a:rPr lang="hr-HR" sz="2600" b="1" dirty="0" smtClean="0">
                <a:solidFill>
                  <a:schemeClr val="tx2">
                    <a:lumMod val="75000"/>
                  </a:schemeClr>
                </a:solidFill>
              </a:rPr>
              <a:t>III. NATJEČAJ ZA PRAVO GRAĐENJA</a:t>
            </a:r>
            <a:r>
              <a:rPr lang="hr-HR" sz="2600" b="1" dirty="0" smtClean="0">
                <a:solidFill>
                  <a:srgbClr val="FF0000"/>
                </a:solidFill>
              </a:rPr>
              <a:t>*</a:t>
            </a:r>
            <a:r>
              <a:rPr lang="hr-HR" sz="2600" b="1" dirty="0" smtClean="0">
                <a:solidFill>
                  <a:schemeClr val="tx2">
                    <a:lumMod val="75000"/>
                  </a:schemeClr>
                </a:solidFill>
              </a:rPr>
              <a:t> PROIZVODNOG POSTROJENJA KOJE KORISTI OBNOVLJIVE IZVORE ENERGIJE ILI VISOKOUČINKOVITU KOGENERACIJU NA DRŽAVNOM ZEMLJIŠTU</a:t>
            </a:r>
          </a:p>
          <a:p>
            <a:r>
              <a:rPr lang="hr-HR" sz="2600" b="1" dirty="0" smtClean="0">
                <a:solidFill>
                  <a:srgbClr val="00B050"/>
                </a:solidFill>
              </a:rPr>
              <a:t>Pravo građenja i/ili pravo služnosti za energetska postrojenja mogu se osnovati na zemljištu u vlasništvu Republike Hrvatske</a:t>
            </a:r>
          </a:p>
          <a:p>
            <a:r>
              <a:rPr lang="hr-HR" sz="2600" b="1" dirty="0" smtClean="0">
                <a:solidFill>
                  <a:srgbClr val="00B050"/>
                </a:solidFill>
              </a:rPr>
              <a:t>Interes za gradnju proizvodnog postrojenja na zemljištu u vlasništvu Republike Hrvatske iskazuje se u pisanom obliku Ministarstvu</a:t>
            </a:r>
          </a:p>
          <a:p>
            <a:r>
              <a:rPr lang="hr-HR" sz="2600" b="1" dirty="0" smtClean="0">
                <a:solidFill>
                  <a:srgbClr val="00B050"/>
                </a:solidFill>
              </a:rPr>
              <a:t>Ministartszvo je dužno provjeriti mogućnost gradnje postrijenja i ukoliko nema zapreka raspisati natječaj </a:t>
            </a:r>
          </a:p>
          <a:p>
            <a:r>
              <a:rPr lang="hr-HR" sz="2600" b="1" dirty="0" smtClean="0">
                <a:solidFill>
                  <a:srgbClr val="00B050"/>
                </a:solidFill>
              </a:rPr>
              <a:t>Kriteriji natječaja se propisuju Uredbom</a:t>
            </a:r>
          </a:p>
          <a:p>
            <a:r>
              <a:rPr lang="hr-HR" sz="2600" b="1" dirty="0" smtClean="0">
                <a:solidFill>
                  <a:srgbClr val="00B050"/>
                </a:solidFill>
              </a:rPr>
              <a:t>Odluku o odabiru najpovoljnijeg ponuditelja donosi Ministarstvo te ju dostavlja tijelu nadležnom za poslove upravljanja zemljištem u vlasništvu Republike Hrvatske</a:t>
            </a:r>
          </a:p>
          <a:p>
            <a:r>
              <a:rPr lang="hr-HR" sz="2600" b="1" dirty="0" smtClean="0">
                <a:solidFill>
                  <a:srgbClr val="00B050"/>
                </a:solidFill>
              </a:rPr>
              <a:t>Pravo građenja i/ili pravo služnosti osniva se temeljem ugovora o osnivanju prava građenja i/ili prava služnosti koje se sklapa s tijelom nadležnom za poslove upravljanja zemljištem u vlasništvu Republike Hrvatske</a:t>
            </a:r>
          </a:p>
          <a:p>
            <a:pPr marL="0" indent="0">
              <a:buNone/>
            </a:pPr>
            <a:r>
              <a:rPr lang="hr-HR" dirty="0" smtClean="0">
                <a:solidFill>
                  <a:srgbClr val="FF0000"/>
                </a:solidFill>
              </a:rPr>
              <a:t>*ne obuhvaća poticaje</a:t>
            </a:r>
          </a:p>
          <a:p>
            <a:endParaRPr lang="hr-HR" dirty="0" smtClean="0"/>
          </a:p>
        </p:txBody>
      </p:sp>
      <p:sp>
        <p:nvSpPr>
          <p:cNvPr id="6" name="Title 1"/>
          <p:cNvSpPr>
            <a:spLocks noGrp="1"/>
          </p:cNvSpPr>
          <p:nvPr>
            <p:ph type="title"/>
          </p:nvPr>
        </p:nvSpPr>
        <p:spPr>
          <a:xfrm>
            <a:off x="214282" y="109979"/>
            <a:ext cx="8743785" cy="798742"/>
          </a:xfrm>
        </p:spPr>
        <p:txBody>
          <a:bodyPr vert="horz" lIns="91440" tIns="45720" rIns="91440" bIns="45720" rtlCol="0" anchor="ctr">
            <a:noAutofit/>
          </a:bodyPr>
          <a:lstStyle/>
          <a:p>
            <a:pPr algn="r"/>
            <a:r>
              <a:rPr lang="hr-HR" sz="20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STRUKTURA ZAKONA OIEIVUK-POGLAVLJE III</a:t>
            </a:r>
            <a:endParaRPr lang="hr-HR" sz="2600" b="1"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7629586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79" y="1061678"/>
            <a:ext cx="9144000" cy="135074"/>
          </a:xfrm>
          <a:prstGeom prst="rect">
            <a:avLst/>
          </a:prstGeom>
        </p:spPr>
      </p:pic>
      <p:sp>
        <p:nvSpPr>
          <p:cNvPr id="2" name="Content Placeholder 1"/>
          <p:cNvSpPr>
            <a:spLocks noGrp="1"/>
          </p:cNvSpPr>
          <p:nvPr>
            <p:ph idx="1"/>
          </p:nvPr>
        </p:nvSpPr>
        <p:spPr/>
        <p:txBody>
          <a:bodyPr>
            <a:normAutofit/>
          </a:bodyPr>
          <a:lstStyle/>
          <a:p>
            <a:pPr>
              <a:buNone/>
            </a:pPr>
            <a:r>
              <a:rPr lang="hr-HR" sz="2000" b="1" dirty="0" smtClean="0">
                <a:solidFill>
                  <a:schemeClr val="tx2">
                    <a:lumMod val="75000"/>
                  </a:schemeClr>
                </a:solidFill>
              </a:rPr>
              <a:t>	IV. REGISTAR OBNOVLJIVIH IZVORA ENERGIJE I KOGENERACIJE TE POVLAŠTENIH PROIZVOĐAČA </a:t>
            </a:r>
          </a:p>
          <a:p>
            <a:r>
              <a:rPr lang="hr-HR" sz="2000" b="1" dirty="0" smtClean="0">
                <a:solidFill>
                  <a:srgbClr val="00B050"/>
                </a:solidFill>
              </a:rPr>
              <a:t>izvješćivanja prema Nacionalnom akcijskom planu za obnovljive izvore energije</a:t>
            </a:r>
          </a:p>
          <a:p>
            <a:r>
              <a:rPr lang="hr-HR" sz="2000" b="1" dirty="0" smtClean="0">
                <a:solidFill>
                  <a:srgbClr val="00B050"/>
                </a:solidFill>
              </a:rPr>
              <a:t>Informacije, podatke, isprave i dokumente koji se upisuju u Registar OIEKPP-a, način upisa, ustroj i vođenje Registra OIEKPP-a, postupak i rokove za upis u Registar OIEKPP-a, sadržaj Registra OIEKPP-a, te obveze svih nadležnih tijela za upis i promjene podataka u Registru OIEKPP-a utvrdit će ministar pravilnikom.</a:t>
            </a:r>
            <a:endParaRPr lang="en-US" sz="2000" b="1" dirty="0">
              <a:solidFill>
                <a:srgbClr val="00B050"/>
              </a:solidFill>
            </a:endParaRPr>
          </a:p>
        </p:txBody>
      </p:sp>
      <p:sp>
        <p:nvSpPr>
          <p:cNvPr id="7" name="Title 1"/>
          <p:cNvSpPr>
            <a:spLocks noGrp="1"/>
          </p:cNvSpPr>
          <p:nvPr>
            <p:ph type="title"/>
          </p:nvPr>
        </p:nvSpPr>
        <p:spPr>
          <a:xfrm>
            <a:off x="214282" y="109979"/>
            <a:ext cx="8743785" cy="798742"/>
          </a:xfrm>
        </p:spPr>
        <p:txBody>
          <a:bodyPr vert="horz" lIns="91440" tIns="45720" rIns="91440" bIns="45720" rtlCol="0" anchor="ctr">
            <a:noAutofit/>
          </a:bodyPr>
          <a:lstStyle/>
          <a:p>
            <a:pPr algn="r"/>
            <a:r>
              <a:rPr lang="hr-HR" sz="20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STRUKTURA ZAKONA OIEIVUK-POGLAVLJE IV</a:t>
            </a:r>
            <a:endParaRPr lang="hr-HR" sz="2600" b="1"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7629586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79" y="1061678"/>
            <a:ext cx="9144000" cy="135074"/>
          </a:xfrm>
          <a:prstGeom prst="rect">
            <a:avLst/>
          </a:prstGeom>
        </p:spPr>
      </p:pic>
      <p:sp>
        <p:nvSpPr>
          <p:cNvPr id="2" name="Content Placeholder 1"/>
          <p:cNvSpPr>
            <a:spLocks noGrp="1"/>
          </p:cNvSpPr>
          <p:nvPr>
            <p:ph idx="1"/>
          </p:nvPr>
        </p:nvSpPr>
        <p:spPr/>
        <p:txBody>
          <a:bodyPr>
            <a:normAutofit/>
          </a:bodyPr>
          <a:lstStyle/>
          <a:p>
            <a:pPr>
              <a:buNone/>
            </a:pPr>
            <a:r>
              <a:rPr lang="hr-HR" sz="2000" b="1" dirty="0" smtClean="0">
                <a:solidFill>
                  <a:schemeClr val="tx2">
                    <a:lumMod val="75000"/>
                  </a:schemeClr>
                </a:solidFill>
              </a:rPr>
              <a:t>	V. STATUS POVLAŠTENOG PROIZVOĐAČA ELEKTRIČNE ENERGIJE</a:t>
            </a:r>
          </a:p>
          <a:p>
            <a:r>
              <a:rPr lang="hr-HR" sz="2000" b="1" dirty="0" smtClean="0">
                <a:solidFill>
                  <a:schemeClr val="tx2">
                    <a:lumMod val="75000"/>
                  </a:schemeClr>
                </a:solidFill>
              </a:rPr>
              <a:t>Prava i obveze povlaštenog proizvođača električne energije – </a:t>
            </a:r>
            <a:r>
              <a:rPr lang="hr-HR" sz="2000" b="1" dirty="0" smtClean="0">
                <a:solidFill>
                  <a:srgbClr val="00B050"/>
                </a:solidFill>
              </a:rPr>
              <a:t>pravo udjelovanja u sustavu jamstva podrijetla električne energije ako nije u sustavu poticaja </a:t>
            </a:r>
          </a:p>
          <a:p>
            <a:r>
              <a:rPr lang="hr-HR" sz="2000" b="1" dirty="0" smtClean="0">
                <a:solidFill>
                  <a:schemeClr val="tx2">
                    <a:lumMod val="75000"/>
                  </a:schemeClr>
                </a:solidFill>
              </a:rPr>
              <a:t>Uvjeti za stjecanje statusa povlaštenog proizvođača - </a:t>
            </a:r>
            <a:r>
              <a:rPr lang="hr-HR" sz="2000" b="1" dirty="0" smtClean="0">
                <a:solidFill>
                  <a:srgbClr val="00B050"/>
                </a:solidFill>
              </a:rPr>
              <a:t>uvjete učinkovitosti, način i tehničke uvjete mjerenja, uvjete pod kojima je dopušteno odstupanje od utvrđenih uvjeta učinkovitosti  Uredba</a:t>
            </a:r>
          </a:p>
          <a:p>
            <a:r>
              <a:rPr lang="hr-HR" sz="2000" b="1" dirty="0" smtClean="0">
                <a:solidFill>
                  <a:schemeClr val="tx2">
                    <a:lumMod val="75000"/>
                  </a:schemeClr>
                </a:solidFill>
              </a:rPr>
              <a:t>Rješenje o stjecanju statusa povlaštenog proizvođača – </a:t>
            </a:r>
            <a:r>
              <a:rPr lang="hr-HR" sz="2000" b="1" dirty="0" smtClean="0">
                <a:solidFill>
                  <a:srgbClr val="00B050"/>
                </a:solidFill>
              </a:rPr>
              <a:t>nadležnosti Ministarstva, Agencije i donošenje uredbe</a:t>
            </a:r>
          </a:p>
          <a:p>
            <a:endParaRPr lang="hr-HR" dirty="0" smtClean="0"/>
          </a:p>
          <a:p>
            <a:endParaRPr lang="hr-HR" b="1" dirty="0" smtClean="0">
              <a:solidFill>
                <a:schemeClr val="tx2">
                  <a:lumMod val="75000"/>
                </a:schemeClr>
              </a:solidFill>
            </a:endParaRPr>
          </a:p>
          <a:p>
            <a:endParaRPr lang="hr-HR" dirty="0" smtClean="0">
              <a:solidFill>
                <a:srgbClr val="00B050"/>
              </a:solidFill>
            </a:endParaRPr>
          </a:p>
          <a:p>
            <a:endParaRPr lang="en-US" dirty="0"/>
          </a:p>
        </p:txBody>
      </p:sp>
      <p:sp>
        <p:nvSpPr>
          <p:cNvPr id="6" name="Title 1"/>
          <p:cNvSpPr>
            <a:spLocks noGrp="1"/>
          </p:cNvSpPr>
          <p:nvPr>
            <p:ph type="title"/>
          </p:nvPr>
        </p:nvSpPr>
        <p:spPr>
          <a:xfrm>
            <a:off x="214282" y="109979"/>
            <a:ext cx="8743785" cy="798742"/>
          </a:xfrm>
        </p:spPr>
        <p:txBody>
          <a:bodyPr vert="horz" lIns="91440" tIns="45720" rIns="91440" bIns="45720" rtlCol="0" anchor="ctr">
            <a:noAutofit/>
          </a:bodyPr>
          <a:lstStyle/>
          <a:p>
            <a:pPr algn="r"/>
            <a:r>
              <a:rPr lang="hr-HR" sz="2000" b="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STRUKTURA ZAKONA OIEIVUK-POGLAVLJE V</a:t>
            </a:r>
            <a:endParaRPr lang="hr-HR" sz="2600" b="1"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7629586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1443</TotalTime>
  <Words>1422</Words>
  <Application>Microsoft Office PowerPoint</Application>
  <PresentationFormat>On-screen Show (4:3)</PresentationFormat>
  <Paragraphs>181</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ISHODIŠTE DONOŠENJA ZAKONODAVNOG OKVIRA</vt:lpstr>
      <vt:lpstr>EU REGULATIVA S KOJOM SE USKLAĐUJE ZAKON OIEIVUK</vt:lpstr>
      <vt:lpstr>IMPLEMENTACIJA DIREKTIVA U NACIONALNO ZAKONODAVSTVO </vt:lpstr>
      <vt:lpstr>STRUKTURA ZAKONA OIEIVUK-POGLAVLJE I</vt:lpstr>
      <vt:lpstr>STRUKTURA ZAKONA OIEIVUK-POGLAVLJE II</vt:lpstr>
      <vt:lpstr>STRUKTURA ZAKONA OIEIVUK-POGLAVLJE III</vt:lpstr>
      <vt:lpstr>STRUKTURA ZAKONA OIEIVUK-POGLAVLJE IV</vt:lpstr>
      <vt:lpstr>STRUKTURA ZAKONA OIEIVUK-POGLAVLJE V</vt:lpstr>
      <vt:lpstr>STRUKTURA ZAKONA OIEIVUK-POGLAVLJE VI</vt:lpstr>
      <vt:lpstr>PowerPoint Presentation</vt:lpstr>
      <vt:lpstr>STRUKTURA ZAKONA OIEIVUK-POGLAVLJE VIII</vt:lpstr>
      <vt:lpstr>STRUKTURA ZAKONA OIEIVUK-ZAVRŠNA POGLAVLJA  </vt:lpstr>
      <vt:lpstr>PODZAKONSKI AKTI</vt:lpstr>
      <vt:lpstr>UREDBA O POTICANJU PROIZVODNJE ELEKTRIČNE ENERGIJE IZ OBNOVLJIVIH IZVORA ENERGIJE I VISOKOUČINKOVITIH KOGENERACIJA </vt:lpstr>
      <vt:lpstr>UREDBA O KORIŠTENJU OBNOVLJIVIH IZVORA ENERGIJE I VISOKOUČINKOVITIH KOGENERACIJA </vt:lpstr>
      <vt:lpstr>UREDBA O NATJEČAJU ZA PRAVO GRAĐENJA I/ILI PRAVO SLUŽNOSTI ZA GRADNJU PROIZVODNOG POSTROJENJA NA DRŽAVNOM ZEMLJIŠTU </vt:lpstr>
      <vt:lpstr>KVOTE I UDIO OPSKRVLJIVAČA</vt:lpstr>
      <vt:lpstr>Pravilnik o Registru obnovljivih izvora energije i kogeneracije te povlaštenih proizvođača</vt:lpstr>
      <vt:lpstr>PowerPoint Presentation</vt:lpstr>
    </vt:vector>
  </TitlesOfParts>
  <Company>XXX XXX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Krunoslav Franetic</dc:creator>
  <cp:lastModifiedBy>hep</cp:lastModifiedBy>
  <cp:revision>93</cp:revision>
  <dcterms:created xsi:type="dcterms:W3CDTF">2014-02-10T10:32:16Z</dcterms:created>
  <dcterms:modified xsi:type="dcterms:W3CDTF">2018-11-29T10:50:53Z</dcterms:modified>
</cp:coreProperties>
</file>