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7" r:id="rId2"/>
    <p:sldId id="259" r:id="rId3"/>
    <p:sldId id="282" r:id="rId4"/>
    <p:sldId id="283" r:id="rId5"/>
    <p:sldId id="258" r:id="rId6"/>
    <p:sldId id="266" r:id="rId7"/>
    <p:sldId id="267" r:id="rId8"/>
    <p:sldId id="269" r:id="rId9"/>
    <p:sldId id="271" r:id="rId10"/>
    <p:sldId id="268" r:id="rId11"/>
    <p:sldId id="294" r:id="rId12"/>
    <p:sldId id="297" r:id="rId13"/>
    <p:sldId id="296" r:id="rId14"/>
    <p:sldId id="298" r:id="rId15"/>
    <p:sldId id="301" r:id="rId16"/>
    <p:sldId id="300" r:id="rId17"/>
    <p:sldId id="302" r:id="rId18"/>
    <p:sldId id="304" r:id="rId19"/>
    <p:sldId id="305" r:id="rId20"/>
    <p:sldId id="306" r:id="rId21"/>
    <p:sldId id="307" r:id="rId22"/>
    <p:sldId id="308" r:id="rId23"/>
    <p:sldId id="309" r:id="rId24"/>
    <p:sldId id="312" r:id="rId25"/>
    <p:sldId id="311" r:id="rId26"/>
    <p:sldId id="313" r:id="rId27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584" autoAdjust="0"/>
  </p:normalViewPr>
  <p:slideViewPr>
    <p:cSldViewPr>
      <p:cViewPr>
        <p:scale>
          <a:sx n="100" d="100"/>
          <a:sy n="100" d="100"/>
        </p:scale>
        <p:origin x="-119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image" Target="../media/image1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7279D8-6B54-41BD-840F-A961FE710304}" type="datetimeFigureOut">
              <a:rPr lang="hr-HR" smtClean="0"/>
              <a:t>28.11.2018.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A196CB-EA45-4226-BB3C-3821E7679E7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600722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A196CB-EA45-4226-BB3C-3821E7679E7F}" type="slidenum">
              <a:rPr lang="hr-HR" smtClean="0"/>
              <a:t>9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386931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D38A7-9D03-4726-B001-2D8493043B49}" type="datetimeFigureOut">
              <a:rPr lang="hr-HR" smtClean="0"/>
              <a:t>28.11.2018.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281C-A2F6-40DC-B5A6-BCF386B5205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93875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D38A7-9D03-4726-B001-2D8493043B49}" type="datetimeFigureOut">
              <a:rPr lang="hr-HR" smtClean="0"/>
              <a:t>28.11.2018.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281C-A2F6-40DC-B5A6-BCF386B5205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83828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D38A7-9D03-4726-B001-2D8493043B49}" type="datetimeFigureOut">
              <a:rPr lang="hr-HR" smtClean="0"/>
              <a:t>28.11.2018.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281C-A2F6-40DC-B5A6-BCF386B5205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01566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D38A7-9D03-4726-B001-2D8493043B49}" type="datetimeFigureOut">
              <a:rPr lang="hr-HR" smtClean="0"/>
              <a:t>28.11.2018.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281C-A2F6-40DC-B5A6-BCF386B5205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40366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D38A7-9D03-4726-B001-2D8493043B49}" type="datetimeFigureOut">
              <a:rPr lang="hr-HR" smtClean="0"/>
              <a:t>28.11.2018.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281C-A2F6-40DC-B5A6-BCF386B5205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07691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D38A7-9D03-4726-B001-2D8493043B49}" type="datetimeFigureOut">
              <a:rPr lang="hr-HR" smtClean="0"/>
              <a:t>28.11.2018.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281C-A2F6-40DC-B5A6-BCF386B5205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21785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D38A7-9D03-4726-B001-2D8493043B49}" type="datetimeFigureOut">
              <a:rPr lang="hr-HR" smtClean="0"/>
              <a:t>28.11.2018.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281C-A2F6-40DC-B5A6-BCF386B5205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49520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D38A7-9D03-4726-B001-2D8493043B49}" type="datetimeFigureOut">
              <a:rPr lang="hr-HR" smtClean="0"/>
              <a:t>28.11.2018.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281C-A2F6-40DC-B5A6-BCF386B5205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23598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D38A7-9D03-4726-B001-2D8493043B49}" type="datetimeFigureOut">
              <a:rPr lang="hr-HR" smtClean="0"/>
              <a:t>28.11.2018.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281C-A2F6-40DC-B5A6-BCF386B5205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80989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D38A7-9D03-4726-B001-2D8493043B49}" type="datetimeFigureOut">
              <a:rPr lang="hr-HR" smtClean="0"/>
              <a:t>28.11.2018.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281C-A2F6-40DC-B5A6-BCF386B5205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02180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D38A7-9D03-4726-B001-2D8493043B49}" type="datetimeFigureOut">
              <a:rPr lang="hr-HR" smtClean="0"/>
              <a:t>28.11.2018.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281C-A2F6-40DC-B5A6-BCF386B5205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80754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8D38A7-9D03-4726-B001-2D8493043B49}" type="datetimeFigureOut">
              <a:rPr lang="hr-HR" smtClean="0"/>
              <a:t>28.11.2018.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4A281C-A2F6-40DC-B5A6-BCF386B5205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8271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emf"/><Relationship Id="rId4" Type="http://schemas.openxmlformats.org/officeDocument/2006/relationships/image" Target="../media/image14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7.e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8.e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image" Target="../media/image3.wmf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jpeg"/><Relationship Id="rId5" Type="http://schemas.openxmlformats.org/officeDocument/2006/relationships/image" Target="../media/image3.wmf"/><Relationship Id="rId4" Type="http://schemas.openxmlformats.org/officeDocument/2006/relationships/image" Target="../media/image6.e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.jpeg"/><Relationship Id="rId11" Type="http://schemas.openxmlformats.org/officeDocument/2006/relationships/image" Target="../media/image9.emf"/><Relationship Id="rId5" Type="http://schemas.openxmlformats.org/officeDocument/2006/relationships/image" Target="../media/image3.wmf"/><Relationship Id="rId10" Type="http://schemas.openxmlformats.org/officeDocument/2006/relationships/oleObject" Target="../embeddings/oleObject7.bin"/><Relationship Id="rId4" Type="http://schemas.openxmlformats.org/officeDocument/2006/relationships/image" Target="../media/image6.emf"/><Relationship Id="rId9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1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8.bin"/><Relationship Id="rId11" Type="http://schemas.openxmlformats.org/officeDocument/2006/relationships/image" Target="../media/image13.emf"/><Relationship Id="rId5" Type="http://schemas.openxmlformats.org/officeDocument/2006/relationships/image" Target="../media/image1.jpeg"/><Relationship Id="rId10" Type="http://schemas.openxmlformats.org/officeDocument/2006/relationships/oleObject" Target="../embeddings/oleObject10.bin"/><Relationship Id="rId4" Type="http://schemas.openxmlformats.org/officeDocument/2006/relationships/image" Target="../media/image3.wmf"/><Relationship Id="rId9" Type="http://schemas.openxmlformats.org/officeDocument/2006/relationships/image" Target="../media/image1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90E8B-62FF-4E66-A200-FEE34E05564D}" type="slidenum">
              <a:rPr lang="hr-HR" smtClean="0"/>
              <a:pPr/>
              <a:t>1</a:t>
            </a:fld>
            <a:endParaRPr lang="hr-HR"/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1045824" y="-11289"/>
            <a:ext cx="6694488" cy="969962"/>
          </a:xfrm>
        </p:spPr>
        <p:txBody>
          <a:bodyPr>
            <a:noAutofit/>
          </a:bodyPr>
          <a:lstStyle/>
          <a:p>
            <a:r>
              <a:rPr lang="hr-HR" sz="1600" b="1" spc="-18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600" b="1" spc="-18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200" dirty="0">
                <a:latin typeface="Arial" pitchFamily="34" charset="0"/>
                <a:cs typeface="Arial" pitchFamily="34" charset="0"/>
              </a:rPr>
              <a:t>Seminar</a:t>
            </a:r>
            <a:r>
              <a:rPr lang="hr-HR" sz="1600" b="1" spc="-18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600" b="1" spc="-180" dirty="0">
                <a:latin typeface="Arial" pitchFamily="34" charset="0"/>
                <a:cs typeface="Arial" pitchFamily="34" charset="0"/>
              </a:rPr>
              <a:t>  </a:t>
            </a:r>
            <a:r>
              <a:rPr lang="hr-HR" sz="1600" b="1" spc="-60" dirty="0">
                <a:latin typeface="Arial" pitchFamily="34" charset="0"/>
                <a:cs typeface="Arial" pitchFamily="34" charset="0"/>
              </a:rPr>
              <a:t>ZAKON O OBNOVLJIVIM IZVORIMA ENERGIJE </a:t>
            </a:r>
            <a:br>
              <a:rPr lang="hr-HR" sz="1600" b="1" spc="-60" dirty="0">
                <a:latin typeface="Arial" pitchFamily="34" charset="0"/>
                <a:cs typeface="Arial" pitchFamily="34" charset="0"/>
              </a:rPr>
            </a:br>
            <a:r>
              <a:rPr lang="hr-HR" sz="1600" b="1" spc="-60" dirty="0">
                <a:latin typeface="Arial" pitchFamily="34" charset="0"/>
                <a:cs typeface="Arial" pitchFamily="34" charset="0"/>
              </a:rPr>
              <a:t>I VISOKOUĆINKOVITOJ KOGENERACIJI</a:t>
            </a:r>
            <a:r>
              <a:rPr lang="hr-HR" sz="1600" b="1" spc="-10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00" dirty="0">
                <a:latin typeface="Arial" pitchFamily="34" charset="0"/>
                <a:cs typeface="Arial" pitchFamily="34" charset="0"/>
              </a:rPr>
            </a:br>
            <a:r>
              <a:rPr lang="hr-HR" sz="1200" dirty="0">
                <a:latin typeface="Arial" pitchFamily="34" charset="0"/>
                <a:cs typeface="Arial" pitchFamily="34" charset="0"/>
              </a:rPr>
              <a:t>29. studenoga 2018.</a:t>
            </a:r>
            <a:r>
              <a:rPr lang="hr-HR" sz="1800" b="1" spc="-100" dirty="0">
                <a:latin typeface="Arial" pitchFamily="34" charset="0"/>
                <a:cs typeface="Arial" pitchFamily="34" charset="0"/>
              </a:rPr>
              <a:t/>
            </a:r>
            <a:br>
              <a:rPr lang="hr-HR" sz="1800" b="1" spc="-100" dirty="0">
                <a:latin typeface="Arial" pitchFamily="34" charset="0"/>
                <a:cs typeface="Arial" pitchFamily="34" charset="0"/>
              </a:rPr>
            </a:br>
            <a:r>
              <a:rPr lang="hr-HR" sz="1800" b="1" spc="-100" dirty="0">
                <a:latin typeface="Arial" pitchFamily="34" charset="0"/>
                <a:cs typeface="Arial" pitchFamily="34" charset="0"/>
              </a:rPr>
              <a:t>	</a:t>
            </a:r>
            <a:r>
              <a:rPr lang="hr-HR" sz="1800" b="1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hr-HR" sz="1600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 			 </a:t>
            </a:r>
            <a:r>
              <a:rPr lang="hr-HR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hr-HR" sz="20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           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idx="4294967295"/>
          </p:nvPr>
        </p:nvSpPr>
        <p:spPr>
          <a:xfrm>
            <a:off x="0" y="1412875"/>
            <a:ext cx="9144000" cy="5445125"/>
          </a:xfrm>
          <a:ln>
            <a:solidFill>
              <a:schemeClr val="bg1"/>
            </a:solidFill>
          </a:ln>
        </p:spPr>
        <p:txBody>
          <a:bodyPr/>
          <a:lstStyle/>
          <a:p>
            <a:pPr algn="ctr"/>
            <a:endParaRPr lang="hr-HR" dirty="0"/>
          </a:p>
          <a:p>
            <a:pPr marL="0" indent="0" algn="ctr">
              <a:buNone/>
            </a:pPr>
            <a:r>
              <a:rPr lang="hr-HR" b="1" dirty="0" smtClean="0">
                <a:solidFill>
                  <a:srgbClr val="002060"/>
                </a:solidFill>
              </a:rPr>
              <a:t>UTJECAJ </a:t>
            </a:r>
            <a:r>
              <a:rPr lang="hr-HR" b="1" dirty="0">
                <a:solidFill>
                  <a:srgbClr val="002060"/>
                </a:solidFill>
              </a:rPr>
              <a:t>IZMJENA I DOPUNA </a:t>
            </a:r>
            <a:r>
              <a:rPr lang="hr-HR" b="1" dirty="0" smtClean="0">
                <a:solidFill>
                  <a:srgbClr val="002060"/>
                </a:solidFill>
              </a:rPr>
              <a:t>ZAKONA </a:t>
            </a:r>
          </a:p>
          <a:p>
            <a:pPr marL="0" indent="0" algn="ctr">
              <a:buNone/>
            </a:pPr>
            <a:r>
              <a:rPr lang="hr-HR" b="1" dirty="0" smtClean="0">
                <a:solidFill>
                  <a:srgbClr val="002060"/>
                </a:solidFill>
              </a:rPr>
              <a:t>O </a:t>
            </a:r>
            <a:r>
              <a:rPr lang="hr-HR" b="1" dirty="0">
                <a:solidFill>
                  <a:srgbClr val="002060"/>
                </a:solidFill>
              </a:rPr>
              <a:t>OBNOVLJIVIM IZVORIMA ENERGIJE </a:t>
            </a:r>
            <a:endParaRPr lang="hr-HR" b="1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hr-HR" b="1" dirty="0" smtClean="0">
                <a:solidFill>
                  <a:srgbClr val="002060"/>
                </a:solidFill>
              </a:rPr>
              <a:t>I </a:t>
            </a:r>
            <a:r>
              <a:rPr lang="hr-HR" b="1" dirty="0">
                <a:solidFill>
                  <a:srgbClr val="002060"/>
                </a:solidFill>
              </a:rPr>
              <a:t>VISOKOUČINKOVITOJ KOGENERACIJI </a:t>
            </a:r>
            <a:endParaRPr lang="hr-HR" b="1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hr-HR" b="1" dirty="0" smtClean="0">
                <a:solidFill>
                  <a:srgbClr val="002060"/>
                </a:solidFill>
              </a:rPr>
              <a:t>NA </a:t>
            </a:r>
            <a:r>
              <a:rPr lang="hr-HR" b="1" dirty="0">
                <a:solidFill>
                  <a:srgbClr val="002060"/>
                </a:solidFill>
              </a:rPr>
              <a:t>DISTRIBUCIJSKU </a:t>
            </a:r>
            <a:r>
              <a:rPr lang="hr-HR" b="1" dirty="0" smtClean="0">
                <a:solidFill>
                  <a:srgbClr val="002060"/>
                </a:solidFill>
              </a:rPr>
              <a:t>MREŽU</a:t>
            </a:r>
            <a:endParaRPr lang="hr-HR" b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hr-HR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hr-HR" sz="2800" dirty="0" err="1" smtClean="0">
                <a:solidFill>
                  <a:srgbClr val="002060"/>
                </a:solidFill>
              </a:rPr>
              <a:t>Mr.sc</a:t>
            </a:r>
            <a:r>
              <a:rPr lang="hr-HR" sz="2800" dirty="0" smtClean="0">
                <a:solidFill>
                  <a:srgbClr val="002060"/>
                </a:solidFill>
              </a:rPr>
              <a:t>. Marina Čavlović</a:t>
            </a:r>
          </a:p>
          <a:p>
            <a:pPr marL="0" indent="0" algn="ctr">
              <a:buNone/>
            </a:pPr>
            <a:r>
              <a:rPr lang="hr-HR" sz="2400" dirty="0" smtClean="0">
                <a:solidFill>
                  <a:srgbClr val="002060"/>
                </a:solidFill>
              </a:rPr>
              <a:t>Sektor za upravljanje imovinom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hr-HR" sz="2400" dirty="0" smtClean="0">
                <a:solidFill>
                  <a:srgbClr val="002060"/>
                </a:solidFill>
              </a:rPr>
              <a:t>HEP </a:t>
            </a:r>
            <a:r>
              <a:rPr lang="hr-HR" sz="2400" dirty="0">
                <a:solidFill>
                  <a:srgbClr val="002060"/>
                </a:solidFill>
              </a:rPr>
              <a:t>ODS d.o.o. </a:t>
            </a:r>
          </a:p>
          <a:p>
            <a:pPr marL="0" indent="0" algn="ctr">
              <a:buNone/>
            </a:pPr>
            <a:endParaRPr lang="hr-HR" sz="2800" dirty="0" smtClean="0"/>
          </a:p>
          <a:p>
            <a:pPr marL="0" indent="0" algn="ctr">
              <a:buNone/>
            </a:pPr>
            <a:endParaRPr lang="hr-HR" sz="2800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-10533" y="887857"/>
            <a:ext cx="9144000" cy="1588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3" descr="HKIE logotip PLAVI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38986"/>
            <a:ext cx="1316411" cy="68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25267"/>
            <a:ext cx="1013157" cy="63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33002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3"/>
          <p:cNvSpPr txBox="1">
            <a:spLocks/>
          </p:cNvSpPr>
          <p:nvPr/>
        </p:nvSpPr>
        <p:spPr>
          <a:xfrm>
            <a:off x="179511" y="142505"/>
            <a:ext cx="8219045" cy="6893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1600" b="1" spc="-18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600" b="1" spc="-18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hr-HR" sz="1600" b="1" spc="-18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hr-HR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UTJECAJ IZMJENA I DOPUNA </a:t>
            </a:r>
            <a:r>
              <a:rPr lang="hr-HR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ZOIEVUK NA </a:t>
            </a:r>
            <a:r>
              <a:rPr lang="hr-HR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DISTRIBUCIJSKU MREŽU</a:t>
            </a:r>
          </a:p>
          <a:p>
            <a:r>
              <a:rPr lang="hr-HR" sz="1600" b="1" cap="small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Mr.sc</a:t>
            </a:r>
            <a:r>
              <a:rPr lang="hr-HR" sz="1600" b="1" cap="small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Marina Čavlović</a:t>
            </a:r>
            <a:r>
              <a:rPr lang="hr-HR" sz="1600" b="1" spc="-10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00" dirty="0">
                <a:latin typeface="Arial" pitchFamily="34" charset="0"/>
                <a:cs typeface="Arial" pitchFamily="34" charset="0"/>
              </a:rPr>
            </a:br>
            <a:r>
              <a:rPr lang="hr-HR" sz="1600" b="1" spc="-100" dirty="0">
                <a:latin typeface="Arial" pitchFamily="34" charset="0"/>
                <a:cs typeface="Arial" pitchFamily="34" charset="0"/>
              </a:rPr>
              <a:t>	</a:t>
            </a:r>
            <a:r>
              <a:rPr lang="hr-HR" sz="1600" b="1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hr-HR" sz="1600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 			 </a:t>
            </a:r>
            <a:r>
              <a:rPr lang="hr-HR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hr-HR" sz="16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           </a:t>
            </a:r>
          </a:p>
        </p:txBody>
      </p:sp>
      <p:pic>
        <p:nvPicPr>
          <p:cNvPr id="7" name="Picture 2" descr="CIRED_logo 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238292"/>
            <a:ext cx="938321" cy="590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 descr="HKIE logotip PLAVI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38986"/>
            <a:ext cx="1316411" cy="68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-10533" y="887857"/>
            <a:ext cx="9144000" cy="1588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0" y="911350"/>
            <a:ext cx="9144000" cy="573433"/>
          </a:xfrm>
          <a:prstGeom prst="rect">
            <a:avLst/>
          </a:prstGeom>
          <a:gradFill rotWithShape="1">
            <a:gsLst>
              <a:gs pos="0">
                <a:srgbClr val="DBDBED"/>
              </a:gs>
              <a:gs pos="50000">
                <a:schemeClr val="bg1"/>
              </a:gs>
              <a:gs pos="100000">
                <a:srgbClr val="DBDBED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>
              <a:defRPr/>
            </a:pPr>
            <a:r>
              <a:rPr lang="hr-HR" sz="2800" b="1" dirty="0" smtClean="0">
                <a:solidFill>
                  <a:srgbClr val="002060"/>
                </a:solidFill>
                <a:latin typeface="Arial Rounded MT Bold" pitchFamily="34" charset="0"/>
              </a:rPr>
              <a:t>Cilj: uravnotežen dijagram opterećenja</a:t>
            </a:r>
            <a:endParaRPr lang="hr-HR" sz="2800" b="1" dirty="0">
              <a:solidFill>
                <a:srgbClr val="002060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975002" y="5538539"/>
            <a:ext cx="7225299" cy="1152128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25000">
                <a:srgbClr val="F3FCFF"/>
              </a:gs>
              <a:gs pos="98000">
                <a:srgbClr val="70E5FC"/>
              </a:gs>
            </a:gsLst>
            <a:path path="rect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14000"/>
              </a:lnSpc>
            </a:pPr>
            <a:r>
              <a:rPr lang="hr-HR" sz="2000" b="1" dirty="0" err="1" smtClean="0">
                <a:solidFill>
                  <a:srgbClr val="FF0000"/>
                </a:solidFill>
              </a:rPr>
              <a:t>Netiranje</a:t>
            </a:r>
            <a:r>
              <a:rPr lang="hr-HR" sz="2000" b="1" dirty="0" smtClean="0">
                <a:solidFill>
                  <a:srgbClr val="FF0000"/>
                </a:solidFill>
              </a:rPr>
              <a:t> potiče neistodobnost proizvodnje s potrošnjom</a:t>
            </a:r>
          </a:p>
          <a:p>
            <a:pPr algn="ctr">
              <a:lnSpc>
                <a:spcPct val="114000"/>
              </a:lnSpc>
            </a:pPr>
            <a:r>
              <a:rPr lang="hr-HR" sz="2000" b="1" dirty="0" smtClean="0">
                <a:solidFill>
                  <a:srgbClr val="FF0000"/>
                </a:solidFill>
                <a:latin typeface="Arial"/>
                <a:cs typeface="Arial"/>
              </a:rPr>
              <a:t>→</a:t>
            </a:r>
            <a:r>
              <a:rPr lang="hr-HR" sz="2000" b="1" dirty="0" smtClean="0">
                <a:solidFill>
                  <a:srgbClr val="FF0000"/>
                </a:solidFill>
              </a:rPr>
              <a:t> potiče neuravnoteženost u distribucijskom sustavu</a:t>
            </a:r>
          </a:p>
          <a:p>
            <a:pPr algn="ctr">
              <a:lnSpc>
                <a:spcPct val="114000"/>
              </a:lnSpc>
            </a:pPr>
            <a:r>
              <a:rPr lang="hr-HR" sz="2000" b="1" dirty="0">
                <a:solidFill>
                  <a:srgbClr val="FF0000"/>
                </a:solidFill>
                <a:latin typeface="Arial"/>
                <a:cs typeface="Arial"/>
              </a:rPr>
              <a:t>→</a:t>
            </a:r>
            <a:r>
              <a:rPr lang="hr-HR" sz="2000" b="1" dirty="0">
                <a:solidFill>
                  <a:srgbClr val="FF0000"/>
                </a:solidFill>
              </a:rPr>
              <a:t> potiče </a:t>
            </a:r>
            <a:r>
              <a:rPr lang="hr-HR" sz="2000" b="1" dirty="0" smtClean="0">
                <a:solidFill>
                  <a:srgbClr val="FF0000"/>
                </a:solidFill>
              </a:rPr>
              <a:t>neiskoristivost distribucijske mreže</a:t>
            </a:r>
            <a:endParaRPr lang="hr-HR" sz="2000" b="1" dirty="0">
              <a:solidFill>
                <a:srgbClr val="FF0000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786183" y="1628800"/>
            <a:ext cx="7523728" cy="936104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25000">
                <a:srgbClr val="F3FCFF"/>
              </a:gs>
              <a:gs pos="98000">
                <a:srgbClr val="70E5FC"/>
              </a:gs>
            </a:gsLst>
            <a:path path="rect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r-HR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Svrha d</a:t>
            </a:r>
            <a:r>
              <a:rPr lang="hr-HR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istribuirane proizvodnje:</a:t>
            </a:r>
          </a:p>
          <a:p>
            <a:pPr algn="ctr">
              <a:lnSpc>
                <a:spcPct val="150000"/>
              </a:lnSpc>
            </a:pPr>
            <a:r>
              <a:rPr lang="hr-H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proizvodnju prostorno približiti ISTODOBNOJ potrošnji</a:t>
            </a:r>
          </a:p>
        </p:txBody>
      </p:sp>
      <p:pic>
        <p:nvPicPr>
          <p:cNvPr id="19" name="Picture 1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3167038"/>
            <a:ext cx="2287680" cy="206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1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5788" y="2827833"/>
            <a:ext cx="2464165" cy="1992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Rectangle 20"/>
          <p:cNvSpPr/>
          <p:nvPr/>
        </p:nvSpPr>
        <p:spPr>
          <a:xfrm>
            <a:off x="2392971" y="3174181"/>
            <a:ext cx="401637" cy="277813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hr-HR" sz="12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SE</a:t>
            </a:r>
            <a:endParaRPr lang="en-US" sz="1200" dirty="0"/>
          </a:p>
        </p:txBody>
      </p:sp>
      <p:sp>
        <p:nvSpPr>
          <p:cNvPr id="25" name="Right Brace 24"/>
          <p:cNvSpPr>
            <a:spLocks/>
          </p:cNvSpPr>
          <p:nvPr/>
        </p:nvSpPr>
        <p:spPr bwMode="auto">
          <a:xfrm>
            <a:off x="6921971" y="3279750"/>
            <a:ext cx="314325" cy="1838325"/>
          </a:xfrm>
          <a:prstGeom prst="rightBrace">
            <a:avLst>
              <a:gd name="adj1" fmla="val 52284"/>
              <a:gd name="adj2" fmla="val 50000"/>
            </a:avLst>
          </a:prstGeom>
          <a:noFill/>
          <a:ln w="381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eaLnBrk="1" hangingPunct="1">
              <a:spcBef>
                <a:spcPct val="0"/>
              </a:spcBef>
              <a:buClrTx/>
              <a:buFontTx/>
              <a:buNone/>
            </a:pPr>
            <a:endParaRPr lang="sr-Latn-RS" altLang="sr-Latn-RS" sz="1800">
              <a:solidFill>
                <a:srgbClr val="002368"/>
              </a:solidFill>
            </a:endParaRPr>
          </a:p>
        </p:txBody>
      </p:sp>
      <p:sp>
        <p:nvSpPr>
          <p:cNvPr id="26" name="Right Brace 25"/>
          <p:cNvSpPr>
            <a:spLocks/>
          </p:cNvSpPr>
          <p:nvPr/>
        </p:nvSpPr>
        <p:spPr bwMode="auto">
          <a:xfrm>
            <a:off x="3953197" y="3279750"/>
            <a:ext cx="258763" cy="814388"/>
          </a:xfrm>
          <a:prstGeom prst="rightBrace">
            <a:avLst>
              <a:gd name="adj1" fmla="val 52439"/>
              <a:gd name="adj2" fmla="val 50000"/>
            </a:avLst>
          </a:prstGeom>
          <a:noFill/>
          <a:ln w="381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eaLnBrk="1" hangingPunct="1">
              <a:spcBef>
                <a:spcPct val="0"/>
              </a:spcBef>
              <a:buClrTx/>
              <a:buFontTx/>
              <a:buNone/>
            </a:pPr>
            <a:endParaRPr lang="sr-Latn-RS" altLang="sr-Latn-RS" sz="1800">
              <a:solidFill>
                <a:srgbClr val="002368"/>
              </a:solidFill>
            </a:endParaRPr>
          </a:p>
        </p:txBody>
      </p:sp>
      <p:cxnSp>
        <p:nvCxnSpPr>
          <p:cNvPr id="27" name="Straight Arrow Connector 26"/>
          <p:cNvCxnSpPr>
            <a:cxnSpLocks noChangeShapeType="1"/>
          </p:cNvCxnSpPr>
          <p:nvPr/>
        </p:nvCxnSpPr>
        <p:spPr bwMode="auto">
          <a:xfrm>
            <a:off x="1790161" y="4110013"/>
            <a:ext cx="2098675" cy="0"/>
          </a:xfrm>
          <a:prstGeom prst="straightConnector1">
            <a:avLst/>
          </a:prstGeom>
          <a:noFill/>
          <a:ln w="12700" algn="ctr">
            <a:solidFill>
              <a:schemeClr val="bg1">
                <a:lumMod val="65000"/>
              </a:schemeClr>
            </a:solidFill>
            <a:prstDash val="dashDot"/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" name="Straight Arrow Connector 27"/>
          <p:cNvCxnSpPr>
            <a:cxnSpLocks noChangeShapeType="1"/>
          </p:cNvCxnSpPr>
          <p:nvPr/>
        </p:nvCxnSpPr>
        <p:spPr bwMode="auto">
          <a:xfrm flipV="1">
            <a:off x="3484023" y="3278163"/>
            <a:ext cx="422275" cy="1587"/>
          </a:xfrm>
          <a:prstGeom prst="straightConnector1">
            <a:avLst/>
          </a:prstGeom>
          <a:noFill/>
          <a:ln w="12700" algn="ctr">
            <a:solidFill>
              <a:schemeClr val="bg1">
                <a:lumMod val="65000"/>
              </a:schemeClr>
            </a:solidFill>
            <a:prstDash val="dashDot"/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" name="Straight Arrow Connector 28"/>
          <p:cNvCxnSpPr>
            <a:cxnSpLocks noChangeShapeType="1"/>
            <a:endCxn id="25" idx="2"/>
          </p:cNvCxnSpPr>
          <p:nvPr/>
        </p:nvCxnSpPr>
        <p:spPr bwMode="auto">
          <a:xfrm>
            <a:off x="5794846" y="5118075"/>
            <a:ext cx="1127125" cy="0"/>
          </a:xfrm>
          <a:prstGeom prst="straightConnector1">
            <a:avLst/>
          </a:prstGeom>
          <a:noFill/>
          <a:ln w="12700" algn="ctr">
            <a:solidFill>
              <a:schemeClr val="bg1">
                <a:lumMod val="65000"/>
              </a:schemeClr>
            </a:solidFill>
            <a:prstDash val="dashDot"/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" name="Straight Arrow Connector 29"/>
          <p:cNvCxnSpPr>
            <a:cxnSpLocks noChangeShapeType="1"/>
          </p:cNvCxnSpPr>
          <p:nvPr/>
        </p:nvCxnSpPr>
        <p:spPr bwMode="auto">
          <a:xfrm>
            <a:off x="6417338" y="3292450"/>
            <a:ext cx="365125" cy="0"/>
          </a:xfrm>
          <a:prstGeom prst="straightConnector1">
            <a:avLst/>
          </a:prstGeom>
          <a:noFill/>
          <a:ln w="12700" algn="ctr">
            <a:solidFill>
              <a:schemeClr val="bg1">
                <a:lumMod val="65000"/>
              </a:schemeClr>
            </a:solidFill>
            <a:prstDash val="dashDot"/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" name="Rectangle 31"/>
          <p:cNvSpPr>
            <a:spLocks noChangeArrowheads="1"/>
          </p:cNvSpPr>
          <p:nvPr/>
        </p:nvSpPr>
        <p:spPr bwMode="auto">
          <a:xfrm>
            <a:off x="4211960" y="3514710"/>
            <a:ext cx="50405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eaLnBrk="1" hangingPunct="1">
              <a:spcBef>
                <a:spcPct val="0"/>
              </a:spcBef>
              <a:buClrTx/>
              <a:defRPr/>
            </a:pPr>
            <a:r>
              <a:rPr lang="hr-HR" altLang="sr-Latn-RS" b="1" dirty="0" smtClean="0">
                <a:solidFill>
                  <a:srgbClr val="FF0000"/>
                </a:solidFill>
              </a:rPr>
              <a:t>∆P</a:t>
            </a:r>
            <a:endParaRPr lang="en-US" altLang="sr-Latn-RS" b="1" dirty="0" smtClean="0">
              <a:solidFill>
                <a:srgbClr val="FF0000"/>
              </a:solidFill>
            </a:endParaRPr>
          </a:p>
        </p:txBody>
      </p:sp>
      <p:sp>
        <p:nvSpPr>
          <p:cNvPr id="33" name="Rectangle 32"/>
          <p:cNvSpPr>
            <a:spLocks noChangeArrowheads="1"/>
          </p:cNvSpPr>
          <p:nvPr/>
        </p:nvSpPr>
        <p:spPr bwMode="auto">
          <a:xfrm>
            <a:off x="7236296" y="4018766"/>
            <a:ext cx="50405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eaLnBrk="1" hangingPunct="1">
              <a:spcBef>
                <a:spcPct val="0"/>
              </a:spcBef>
              <a:buClrTx/>
              <a:defRPr/>
            </a:pPr>
            <a:r>
              <a:rPr lang="hr-HR" altLang="sr-Latn-RS" b="1" dirty="0" smtClean="0">
                <a:solidFill>
                  <a:srgbClr val="FF0000"/>
                </a:solidFill>
              </a:rPr>
              <a:t>∆P</a:t>
            </a:r>
            <a:endParaRPr lang="en-US" altLang="sr-Latn-RS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4194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9386" y="1484784"/>
            <a:ext cx="4835102" cy="3101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82671" y="1916832"/>
            <a:ext cx="8157592" cy="432048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hr-HR" sz="24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hr-HR" sz="24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hr-HR" sz="24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hr-HR" sz="24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hr-HR" sz="24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hr-HR" sz="24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sz="2400" b="1" dirty="0" smtClean="0">
                <a:solidFill>
                  <a:srgbClr val="002060"/>
                </a:solidFill>
              </a:rPr>
              <a:t>Ref</a:t>
            </a:r>
            <a:r>
              <a:rPr lang="en-US" sz="2400" b="1" dirty="0">
                <a:solidFill>
                  <a:srgbClr val="002060"/>
                </a:solidFill>
              </a:rPr>
              <a:t>: C16-DS-27-03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002060"/>
                </a:solidFill>
              </a:rPr>
              <a:t>23 January </a:t>
            </a:r>
            <a:r>
              <a:rPr lang="en-US" sz="2400" b="1" dirty="0" smtClean="0">
                <a:solidFill>
                  <a:srgbClr val="002060"/>
                </a:solidFill>
              </a:rPr>
              <a:t>2017</a:t>
            </a:r>
            <a:endParaRPr lang="hr-HR" sz="24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hr-HR" sz="24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hr-HR" sz="2400" b="1" dirty="0" err="1">
                <a:solidFill>
                  <a:srgbClr val="002060"/>
                </a:solidFill>
              </a:rPr>
              <a:t>Council</a:t>
            </a:r>
            <a:r>
              <a:rPr lang="hr-HR" sz="2400" b="1" dirty="0">
                <a:solidFill>
                  <a:srgbClr val="002060"/>
                </a:solidFill>
              </a:rPr>
              <a:t> </a:t>
            </a:r>
            <a:r>
              <a:rPr lang="hr-HR" sz="2400" b="1" dirty="0" err="1">
                <a:solidFill>
                  <a:srgbClr val="002060"/>
                </a:solidFill>
              </a:rPr>
              <a:t>of</a:t>
            </a:r>
            <a:r>
              <a:rPr lang="hr-HR" sz="2400" b="1" dirty="0">
                <a:solidFill>
                  <a:srgbClr val="002060"/>
                </a:solidFill>
              </a:rPr>
              <a:t> </a:t>
            </a:r>
            <a:r>
              <a:rPr lang="hr-HR" sz="2400" b="1" dirty="0" err="1">
                <a:solidFill>
                  <a:srgbClr val="002060"/>
                </a:solidFill>
              </a:rPr>
              <a:t>European</a:t>
            </a:r>
            <a:r>
              <a:rPr lang="hr-HR" sz="2400" b="1" dirty="0">
                <a:solidFill>
                  <a:srgbClr val="002060"/>
                </a:solidFill>
              </a:rPr>
              <a:t> Energy </a:t>
            </a:r>
            <a:r>
              <a:rPr lang="hr-HR" sz="2400" b="1" dirty="0" err="1">
                <a:solidFill>
                  <a:srgbClr val="002060"/>
                </a:solidFill>
              </a:rPr>
              <a:t>Regulators</a:t>
            </a:r>
            <a:r>
              <a:rPr lang="hr-HR" sz="2400" b="1" dirty="0">
                <a:solidFill>
                  <a:srgbClr val="002060"/>
                </a:solidFill>
              </a:rPr>
              <a:t> </a:t>
            </a:r>
            <a:r>
              <a:rPr lang="hr-HR" sz="2400" b="1" dirty="0" err="1" smtClean="0">
                <a:solidFill>
                  <a:srgbClr val="002060"/>
                </a:solidFill>
              </a:rPr>
              <a:t>asbl</a:t>
            </a:r>
            <a:endParaRPr lang="hr-HR" sz="24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hr-HR" sz="2400" b="1" dirty="0" smtClean="0">
                <a:solidFill>
                  <a:srgbClr val="002060"/>
                </a:solidFill>
              </a:rPr>
              <a:t>(</a:t>
            </a:r>
            <a:r>
              <a:rPr lang="pl-PL" sz="2400" b="1" dirty="0">
                <a:solidFill>
                  <a:srgbClr val="002060"/>
                </a:solidFill>
              </a:rPr>
              <a:t>Vijeće europskih regulatora za </a:t>
            </a:r>
            <a:r>
              <a:rPr lang="pl-PL" sz="2400" b="1" dirty="0" smtClean="0">
                <a:solidFill>
                  <a:srgbClr val="002060"/>
                </a:solidFill>
              </a:rPr>
              <a:t>energiju</a:t>
            </a:r>
            <a:r>
              <a:rPr lang="hr-HR" sz="2400" b="1" dirty="0" smtClean="0">
                <a:solidFill>
                  <a:srgbClr val="002060"/>
                </a:solidFill>
              </a:rPr>
              <a:t>)</a:t>
            </a:r>
            <a:endParaRPr lang="hr-HR" sz="24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hr-HR" sz="2400" b="1" dirty="0" err="1">
                <a:solidFill>
                  <a:srgbClr val="002060"/>
                </a:solidFill>
              </a:rPr>
              <a:t>Cours</a:t>
            </a:r>
            <a:r>
              <a:rPr lang="hr-HR" sz="2400" b="1" dirty="0">
                <a:solidFill>
                  <a:srgbClr val="002060"/>
                </a:solidFill>
              </a:rPr>
              <a:t> </a:t>
            </a:r>
            <a:r>
              <a:rPr lang="hr-HR" sz="2400" b="1" dirty="0" err="1">
                <a:solidFill>
                  <a:srgbClr val="002060"/>
                </a:solidFill>
              </a:rPr>
              <a:t>Saint</a:t>
            </a:r>
            <a:r>
              <a:rPr lang="hr-HR" sz="2400" b="1" dirty="0">
                <a:solidFill>
                  <a:srgbClr val="002060"/>
                </a:solidFill>
              </a:rPr>
              <a:t>-</a:t>
            </a:r>
            <a:r>
              <a:rPr lang="hr-HR" sz="2400" b="1" dirty="0" err="1">
                <a:solidFill>
                  <a:srgbClr val="002060"/>
                </a:solidFill>
              </a:rPr>
              <a:t>Michel</a:t>
            </a:r>
            <a:r>
              <a:rPr lang="hr-HR" sz="2400" b="1" dirty="0">
                <a:solidFill>
                  <a:srgbClr val="002060"/>
                </a:solidFill>
              </a:rPr>
              <a:t> 30a, </a:t>
            </a:r>
            <a:r>
              <a:rPr lang="hr-HR" sz="2400" b="1" dirty="0" err="1">
                <a:solidFill>
                  <a:srgbClr val="002060"/>
                </a:solidFill>
              </a:rPr>
              <a:t>Box</a:t>
            </a:r>
            <a:r>
              <a:rPr lang="hr-HR" sz="2400" b="1" dirty="0">
                <a:solidFill>
                  <a:srgbClr val="002060"/>
                </a:solidFill>
              </a:rPr>
              <a:t> F – 1040 </a:t>
            </a:r>
            <a:r>
              <a:rPr lang="hr-HR" sz="2400" b="1" dirty="0" err="1">
                <a:solidFill>
                  <a:srgbClr val="002060"/>
                </a:solidFill>
              </a:rPr>
              <a:t>Brussels</a:t>
            </a:r>
            <a:r>
              <a:rPr lang="hr-HR" sz="2400" b="1" dirty="0">
                <a:solidFill>
                  <a:srgbClr val="002060"/>
                </a:solidFill>
              </a:rPr>
              <a:t>, </a:t>
            </a:r>
            <a:r>
              <a:rPr lang="hr-HR" sz="2400" b="1" dirty="0" err="1">
                <a:solidFill>
                  <a:srgbClr val="002060"/>
                </a:solidFill>
              </a:rPr>
              <a:t>Belgium</a:t>
            </a:r>
            <a:endParaRPr lang="hr-HR" sz="24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hr-HR" sz="2400" b="1" dirty="0" err="1">
                <a:solidFill>
                  <a:srgbClr val="002060"/>
                </a:solidFill>
              </a:rPr>
              <a:t>Arrondissement</a:t>
            </a:r>
            <a:r>
              <a:rPr lang="hr-HR" sz="2400" b="1" dirty="0">
                <a:solidFill>
                  <a:srgbClr val="002060"/>
                </a:solidFill>
              </a:rPr>
              <a:t> </a:t>
            </a:r>
            <a:r>
              <a:rPr lang="hr-HR" sz="2400" b="1" dirty="0" err="1">
                <a:solidFill>
                  <a:srgbClr val="002060"/>
                </a:solidFill>
              </a:rPr>
              <a:t>judiciaire</a:t>
            </a:r>
            <a:r>
              <a:rPr lang="hr-HR" sz="2400" b="1" dirty="0">
                <a:solidFill>
                  <a:srgbClr val="002060"/>
                </a:solidFill>
              </a:rPr>
              <a:t> de Bruxelles – RPM 0861.035.445</a:t>
            </a:r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179511" y="142505"/>
            <a:ext cx="8219045" cy="6893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1600" b="1" spc="-18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600" b="1" spc="-18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hr-HR" sz="1600" b="1" spc="-18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hr-HR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UTJECAJ IZMJENA I DOPUNA </a:t>
            </a:r>
            <a:r>
              <a:rPr lang="hr-HR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ZOIEVUK NA </a:t>
            </a:r>
            <a:r>
              <a:rPr lang="hr-HR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DISTRIBUCIJSKU MREŽU</a:t>
            </a:r>
          </a:p>
          <a:p>
            <a:r>
              <a:rPr lang="hr-HR" sz="1600" b="1" cap="small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Mr.sc</a:t>
            </a:r>
            <a:r>
              <a:rPr lang="hr-HR" sz="1600" b="1" cap="small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Marina Čavlović</a:t>
            </a:r>
            <a:r>
              <a:rPr lang="hr-HR" sz="1600" b="1" spc="-10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00" dirty="0">
                <a:latin typeface="Arial" pitchFamily="34" charset="0"/>
                <a:cs typeface="Arial" pitchFamily="34" charset="0"/>
              </a:rPr>
            </a:br>
            <a:r>
              <a:rPr lang="hr-HR" sz="1600" b="1" spc="-100" dirty="0">
                <a:latin typeface="Arial" pitchFamily="34" charset="0"/>
                <a:cs typeface="Arial" pitchFamily="34" charset="0"/>
              </a:rPr>
              <a:t>	</a:t>
            </a:r>
            <a:r>
              <a:rPr lang="hr-HR" sz="1600" b="1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hr-HR" sz="1600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 			 </a:t>
            </a:r>
            <a:r>
              <a:rPr lang="hr-HR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hr-HR" sz="16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hr-HR" sz="1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   </a:t>
            </a:r>
            <a:endParaRPr lang="hr-HR" sz="16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2" descr="CIRED_logo colo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238292"/>
            <a:ext cx="938321" cy="590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 descr="HKIE logotip PLAVI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38986"/>
            <a:ext cx="1316411" cy="68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-10533" y="887857"/>
            <a:ext cx="9144000" cy="1588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0" y="911350"/>
            <a:ext cx="9144000" cy="861466"/>
          </a:xfrm>
          <a:prstGeom prst="rect">
            <a:avLst/>
          </a:prstGeom>
          <a:gradFill rotWithShape="1">
            <a:gsLst>
              <a:gs pos="0">
                <a:srgbClr val="DBDBED"/>
              </a:gs>
              <a:gs pos="50000">
                <a:schemeClr val="bg1"/>
              </a:gs>
              <a:gs pos="100000">
                <a:srgbClr val="DBDBED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>
              <a:defRPr/>
            </a:pPr>
            <a:r>
              <a:rPr lang="en-US" sz="2800" b="1" dirty="0">
                <a:solidFill>
                  <a:srgbClr val="002060"/>
                </a:solidFill>
                <a:latin typeface="Arial Rounded MT Bold" pitchFamily="34" charset="0"/>
              </a:rPr>
              <a:t>Electricity Distribution Network Tariffs</a:t>
            </a:r>
          </a:p>
          <a:p>
            <a:pPr algn="ctr" eaLnBrk="0" hangingPunct="0">
              <a:defRPr/>
            </a:pPr>
            <a:r>
              <a:rPr lang="en-US" sz="2800" b="1" dirty="0">
                <a:solidFill>
                  <a:srgbClr val="002060"/>
                </a:solidFill>
                <a:latin typeface="Arial Rounded MT Bold" pitchFamily="34" charset="0"/>
              </a:rPr>
              <a:t>CEER Guidelines of Good </a:t>
            </a:r>
            <a:r>
              <a:rPr lang="en-US" sz="2800" b="1" dirty="0" smtClean="0">
                <a:solidFill>
                  <a:srgbClr val="002060"/>
                </a:solidFill>
                <a:latin typeface="Arial Rounded MT Bold" pitchFamily="34" charset="0"/>
              </a:rPr>
              <a:t>Practice</a:t>
            </a:r>
            <a:endParaRPr lang="hr-HR" sz="2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9779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82671" y="1916832"/>
            <a:ext cx="8157592" cy="43204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sz="2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Sedam </a:t>
            </a:r>
            <a:r>
              <a:rPr lang="hr-HR" sz="2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ključnih </a:t>
            </a:r>
            <a:r>
              <a:rPr lang="hr-HR" sz="2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stavova </a:t>
            </a:r>
            <a:r>
              <a:rPr lang="hr-HR" sz="2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 primjeni načela pri izradi </a:t>
            </a:r>
            <a:r>
              <a:rPr lang="hr-HR" sz="22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mrežarine</a:t>
            </a:r>
            <a:r>
              <a:rPr lang="hr-HR" sz="2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(naknade za korištenje) distribucijske mreže</a:t>
            </a:r>
            <a:endParaRPr lang="hr-HR" sz="2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hr-HR" sz="2200" dirty="0" smtClean="0">
                <a:solidFill>
                  <a:srgbClr val="002060"/>
                </a:solidFill>
              </a:rPr>
              <a:t>…</a:t>
            </a:r>
          </a:p>
          <a:p>
            <a:pPr marL="0" indent="0">
              <a:buNone/>
            </a:pPr>
            <a:r>
              <a:rPr lang="hr-HR" sz="2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Netiranje</a:t>
            </a:r>
            <a:r>
              <a:rPr lang="hr-HR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kupaca s vlastitom proizvodnjom </a:t>
            </a:r>
            <a:r>
              <a:rPr lang="hr-HR" sz="2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koje sprječava njihovo ravnopravno sudjelovanje u pokrivanju mrežnih troškova </a:t>
            </a:r>
            <a:r>
              <a:rPr lang="hr-HR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trebalo bi izbjeći.</a:t>
            </a:r>
            <a:r>
              <a:rPr lang="hr-HR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2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hr-HR" sz="2200" dirty="0" smtClean="0">
                <a:solidFill>
                  <a:srgbClr val="002060"/>
                </a:solidFill>
              </a:rPr>
              <a:t>Kupci s vlastitom proizvodnjom koji koriste mrežu trebali bi imati </a:t>
            </a:r>
            <a:r>
              <a:rPr lang="hr-HR" sz="2200" dirty="0" err="1" smtClean="0">
                <a:solidFill>
                  <a:srgbClr val="002060"/>
                </a:solidFill>
              </a:rPr>
              <a:t>mrežarinu</a:t>
            </a:r>
            <a:r>
              <a:rPr lang="hr-HR" sz="2200" dirty="0" smtClean="0">
                <a:solidFill>
                  <a:srgbClr val="002060"/>
                </a:solidFill>
              </a:rPr>
              <a:t> koja je ravnopravna i odražava troškove na isti način kao kupci koji se  isključivo oslanjanju na mrežu kao njihov jedini izvor energije.</a:t>
            </a:r>
          </a:p>
          <a:p>
            <a:pPr marL="0" indent="0">
              <a:buNone/>
            </a:pPr>
            <a:r>
              <a:rPr lang="hr-HR" sz="2200" dirty="0" smtClean="0">
                <a:solidFill>
                  <a:srgbClr val="002060"/>
                </a:solidFill>
              </a:rPr>
              <a:t>…</a:t>
            </a:r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179511" y="142505"/>
            <a:ext cx="8219045" cy="6893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1600" b="1" spc="-18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600" b="1" spc="-18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hr-HR" sz="1600" b="1" spc="-18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hr-HR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UTJECAJ IZMJENA I DOPUNA </a:t>
            </a:r>
            <a:r>
              <a:rPr lang="hr-HR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ZOIEVUK NA </a:t>
            </a:r>
            <a:r>
              <a:rPr lang="hr-HR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DISTRIBUCIJSKU MREŽU</a:t>
            </a:r>
          </a:p>
          <a:p>
            <a:r>
              <a:rPr lang="hr-HR" sz="1600" b="1" cap="small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Mr.sc</a:t>
            </a:r>
            <a:r>
              <a:rPr lang="hr-HR" sz="1600" b="1" cap="small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Marina Čavlović</a:t>
            </a:r>
            <a:r>
              <a:rPr lang="hr-HR" sz="1600" b="1" spc="-10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00" dirty="0">
                <a:latin typeface="Arial" pitchFamily="34" charset="0"/>
                <a:cs typeface="Arial" pitchFamily="34" charset="0"/>
              </a:rPr>
            </a:br>
            <a:r>
              <a:rPr lang="hr-HR" sz="1600" b="1" spc="-100" dirty="0">
                <a:latin typeface="Arial" pitchFamily="34" charset="0"/>
                <a:cs typeface="Arial" pitchFamily="34" charset="0"/>
              </a:rPr>
              <a:t>	</a:t>
            </a:r>
            <a:r>
              <a:rPr lang="hr-HR" sz="1600" b="1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hr-HR" sz="1600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 			 </a:t>
            </a:r>
            <a:r>
              <a:rPr lang="hr-HR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hr-HR" sz="16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hr-HR" sz="1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   </a:t>
            </a:r>
            <a:endParaRPr lang="hr-HR" sz="16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2" descr="CIRED_logo 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238292"/>
            <a:ext cx="938321" cy="590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 descr="HKIE logotip PLAVI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38986"/>
            <a:ext cx="1316411" cy="68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-10533" y="887857"/>
            <a:ext cx="9144000" cy="1588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0" y="911350"/>
            <a:ext cx="9144000" cy="861466"/>
          </a:xfrm>
          <a:prstGeom prst="rect">
            <a:avLst/>
          </a:prstGeom>
          <a:gradFill rotWithShape="1">
            <a:gsLst>
              <a:gs pos="0">
                <a:srgbClr val="DBDBED"/>
              </a:gs>
              <a:gs pos="50000">
                <a:schemeClr val="bg1"/>
              </a:gs>
              <a:gs pos="100000">
                <a:srgbClr val="DBDBED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>
              <a:defRPr/>
            </a:pPr>
            <a:r>
              <a:rPr lang="en-US" sz="2800" b="1" dirty="0">
                <a:solidFill>
                  <a:srgbClr val="002060"/>
                </a:solidFill>
                <a:latin typeface="Arial Rounded MT Bold" pitchFamily="34" charset="0"/>
              </a:rPr>
              <a:t>Electricity Distribution Network Tariffs</a:t>
            </a:r>
          </a:p>
          <a:p>
            <a:pPr algn="ctr" eaLnBrk="0" hangingPunct="0">
              <a:defRPr/>
            </a:pPr>
            <a:r>
              <a:rPr lang="en-US" sz="2800" b="1" dirty="0">
                <a:solidFill>
                  <a:srgbClr val="002060"/>
                </a:solidFill>
                <a:latin typeface="Arial Rounded MT Bold" pitchFamily="34" charset="0"/>
              </a:rPr>
              <a:t>CEER Guidelines of Good </a:t>
            </a:r>
            <a:r>
              <a:rPr lang="en-US" sz="2800" b="1" dirty="0" smtClean="0">
                <a:solidFill>
                  <a:srgbClr val="002060"/>
                </a:solidFill>
                <a:latin typeface="Arial Rounded MT Bold" pitchFamily="34" charset="0"/>
              </a:rPr>
              <a:t>Practice</a:t>
            </a:r>
            <a:endParaRPr lang="hr-HR" sz="2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2141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23528" y="2537520"/>
            <a:ext cx="8280920" cy="355577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Net</a:t>
            </a:r>
            <a:r>
              <a:rPr lang="hr-HR" sz="2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iranje</a:t>
            </a:r>
            <a:r>
              <a:rPr lang="hr-HR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marL="0" indent="0">
              <a:buNone/>
            </a:pPr>
            <a:endParaRPr lang="hr-HR" sz="1000" b="1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hr-HR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podrazumijeva da je skladištenje energije u elektroenergetskom sustavu dostupno i besplatno</a:t>
            </a:r>
            <a:endParaRPr lang="hr-HR" sz="22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hr-HR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smanjuje osjetljivost potrošača na promjene cijena energije u vremenu</a:t>
            </a:r>
          </a:p>
          <a:p>
            <a:r>
              <a:rPr lang="hr-HR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potkopava napore na povećavanju fleksibilnosti </a:t>
            </a:r>
          </a:p>
          <a:p>
            <a:r>
              <a:rPr lang="hr-HR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potkopava napore na razvoju znatnijeg odziva potrošnje</a:t>
            </a:r>
            <a:endParaRPr lang="hr-HR" sz="22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179511" y="142505"/>
            <a:ext cx="8219045" cy="6893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1600" b="1" spc="-18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600" b="1" spc="-18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hr-HR" sz="1600" b="1" spc="-18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hr-HR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UTJECAJ IZMJENA I DOPUNA </a:t>
            </a:r>
            <a:r>
              <a:rPr lang="hr-HR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ZOIEVUK NA </a:t>
            </a:r>
            <a:r>
              <a:rPr lang="hr-HR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DISTRIBUCIJSKU MREŽU</a:t>
            </a:r>
          </a:p>
          <a:p>
            <a:r>
              <a:rPr lang="hr-HR" sz="1600" b="1" cap="small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Mr.sc</a:t>
            </a:r>
            <a:r>
              <a:rPr lang="hr-HR" sz="1600" b="1" cap="small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Marina Čavlović</a:t>
            </a:r>
            <a:r>
              <a:rPr lang="hr-HR" sz="1600" b="1" spc="-10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00" dirty="0">
                <a:latin typeface="Arial" pitchFamily="34" charset="0"/>
                <a:cs typeface="Arial" pitchFamily="34" charset="0"/>
              </a:rPr>
            </a:br>
            <a:r>
              <a:rPr lang="hr-HR" sz="1600" b="1" spc="-100" dirty="0">
                <a:latin typeface="Arial" pitchFamily="34" charset="0"/>
                <a:cs typeface="Arial" pitchFamily="34" charset="0"/>
              </a:rPr>
              <a:t>	</a:t>
            </a:r>
            <a:r>
              <a:rPr lang="hr-HR" sz="1600" b="1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hr-HR" sz="1600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 			 </a:t>
            </a:r>
            <a:r>
              <a:rPr lang="hr-HR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hr-HR" sz="16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hr-HR" sz="1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   </a:t>
            </a:r>
            <a:endParaRPr lang="hr-HR" sz="16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2" descr="CIRED_logo 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238292"/>
            <a:ext cx="938321" cy="590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 descr="HKIE logotip PLAVI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38986"/>
            <a:ext cx="1316411" cy="68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-10533" y="887857"/>
            <a:ext cx="9144000" cy="1588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0" y="911350"/>
            <a:ext cx="9144000" cy="861466"/>
          </a:xfrm>
          <a:prstGeom prst="rect">
            <a:avLst/>
          </a:prstGeom>
          <a:gradFill rotWithShape="1">
            <a:gsLst>
              <a:gs pos="0">
                <a:srgbClr val="DBDBED"/>
              </a:gs>
              <a:gs pos="50000">
                <a:schemeClr val="bg1"/>
              </a:gs>
              <a:gs pos="100000">
                <a:srgbClr val="DBDBED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>
              <a:defRPr/>
            </a:pPr>
            <a:r>
              <a:rPr lang="en-US" sz="2800" b="1" dirty="0">
                <a:solidFill>
                  <a:srgbClr val="002060"/>
                </a:solidFill>
                <a:latin typeface="Arial Rounded MT Bold" pitchFamily="34" charset="0"/>
              </a:rPr>
              <a:t>Electricity Distribution Network Tariffs</a:t>
            </a:r>
          </a:p>
          <a:p>
            <a:pPr algn="ctr" eaLnBrk="0" hangingPunct="0">
              <a:defRPr/>
            </a:pPr>
            <a:r>
              <a:rPr lang="en-US" sz="2800" b="1" dirty="0">
                <a:solidFill>
                  <a:srgbClr val="002060"/>
                </a:solidFill>
                <a:latin typeface="Arial Rounded MT Bold" pitchFamily="34" charset="0"/>
              </a:rPr>
              <a:t>CEER Guidelines of Good </a:t>
            </a:r>
            <a:r>
              <a:rPr lang="en-US" sz="2800" b="1" dirty="0" smtClean="0">
                <a:solidFill>
                  <a:srgbClr val="002060"/>
                </a:solidFill>
                <a:latin typeface="Arial Rounded MT Bold" pitchFamily="34" charset="0"/>
              </a:rPr>
              <a:t>Practice</a:t>
            </a:r>
            <a:endParaRPr lang="hr-HR" sz="2800" b="1" dirty="0">
              <a:solidFill>
                <a:srgbClr val="002060"/>
              </a:solidFill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21382" y="1802185"/>
            <a:ext cx="9144000" cy="474687"/>
          </a:xfrm>
          <a:prstGeom prst="rect">
            <a:avLst/>
          </a:prstGeom>
          <a:gradFill rotWithShape="1">
            <a:gsLst>
              <a:gs pos="0">
                <a:srgbClr val="DBDBED"/>
              </a:gs>
              <a:gs pos="50000">
                <a:schemeClr val="bg1"/>
              </a:gs>
              <a:gs pos="100000">
                <a:srgbClr val="DBDBED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>
              <a:defRPr/>
            </a:pPr>
            <a:r>
              <a:rPr lang="hr-HR" sz="2800" b="1" dirty="0" smtClean="0">
                <a:solidFill>
                  <a:srgbClr val="002060"/>
                </a:solidFill>
                <a:latin typeface="Arial Rounded MT Bold" pitchFamily="34" charset="0"/>
              </a:rPr>
              <a:t>Obrazloženje stava protiv </a:t>
            </a:r>
            <a:r>
              <a:rPr lang="hr-HR" sz="2800" b="1" dirty="0" err="1" smtClean="0">
                <a:solidFill>
                  <a:srgbClr val="002060"/>
                </a:solidFill>
                <a:latin typeface="Arial Rounded MT Bold" pitchFamily="34" charset="0"/>
              </a:rPr>
              <a:t>netiranja</a:t>
            </a:r>
            <a:r>
              <a:rPr lang="hr-HR" sz="2800" b="1" dirty="0" smtClean="0">
                <a:solidFill>
                  <a:srgbClr val="002060"/>
                </a:solidFill>
                <a:latin typeface="Arial Rounded MT Bold" pitchFamily="34" charset="0"/>
              </a:rPr>
              <a:t>:</a:t>
            </a:r>
            <a:endParaRPr lang="hr-HR" sz="2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5028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1021279" y="4365104"/>
            <a:ext cx="6647065" cy="1224136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rgbClr val="4DADCB">
                  <a:alpha val="24000"/>
                </a:srgbClr>
              </a:gs>
              <a:gs pos="47000">
                <a:srgbClr val="C1E1F1">
                  <a:alpha val="42000"/>
                </a:srgbClr>
              </a:gs>
              <a:gs pos="100000">
                <a:srgbClr val="3C9A9A"/>
              </a:gs>
              <a:gs pos="98000">
                <a:srgbClr val="4DADCB">
                  <a:alpha val="25000"/>
                </a:srgbClr>
              </a:gs>
            </a:gsLst>
            <a:lin ang="5400000" scaled="1"/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2" name="Content Placeholder 11"/>
          <p:cNvSpPr>
            <a:spLocks noGrp="1"/>
          </p:cNvSpPr>
          <p:nvPr>
            <p:ph idx="4294967295"/>
          </p:nvPr>
        </p:nvSpPr>
        <p:spPr>
          <a:xfrm>
            <a:off x="0" y="1412875"/>
            <a:ext cx="9144000" cy="5445125"/>
          </a:xfrm>
          <a:ln>
            <a:solidFill>
              <a:schemeClr val="bg1"/>
            </a:solidFill>
          </a:ln>
        </p:spPr>
        <p:txBody>
          <a:bodyPr/>
          <a:lstStyle/>
          <a:p>
            <a:pPr algn="ctr"/>
            <a:endParaRPr lang="hr-HR" dirty="0"/>
          </a:p>
          <a:p>
            <a:pPr marL="0" indent="0" algn="ctr">
              <a:buNone/>
            </a:pPr>
            <a:r>
              <a:rPr lang="hr-HR" b="1" dirty="0" smtClean="0">
                <a:solidFill>
                  <a:srgbClr val="002060"/>
                </a:solidFill>
              </a:rPr>
              <a:t>SADRŽAJ</a:t>
            </a:r>
          </a:p>
          <a:p>
            <a:pPr marL="1798638" indent="-514350">
              <a:buAutoNum type="arabicPeriod"/>
            </a:pPr>
            <a:endParaRPr lang="hr-HR" sz="2400" b="1" dirty="0" smtClean="0">
              <a:solidFill>
                <a:srgbClr val="002060"/>
              </a:solidFill>
            </a:endParaRPr>
          </a:p>
          <a:p>
            <a:pPr marL="1798638" indent="-514350">
              <a:buAutoNum type="arabicPeriod"/>
            </a:pPr>
            <a:r>
              <a:rPr lang="hr-HR" sz="3100" b="1" dirty="0" smtClean="0">
                <a:solidFill>
                  <a:srgbClr val="002060"/>
                </a:solidFill>
              </a:rPr>
              <a:t>Utjecaj </a:t>
            </a:r>
            <a:r>
              <a:rPr lang="hr-HR" sz="3100" b="1" dirty="0" err="1" smtClean="0">
                <a:solidFill>
                  <a:srgbClr val="002060"/>
                </a:solidFill>
              </a:rPr>
              <a:t>netiranja</a:t>
            </a:r>
            <a:r>
              <a:rPr lang="hr-HR" sz="3100" b="1" dirty="0" smtClean="0">
                <a:solidFill>
                  <a:srgbClr val="002060"/>
                </a:solidFill>
              </a:rPr>
              <a:t> </a:t>
            </a:r>
            <a:r>
              <a:rPr lang="hr-HR" sz="3100" b="1" dirty="0">
                <a:solidFill>
                  <a:srgbClr val="002060"/>
                </a:solidFill>
              </a:rPr>
              <a:t>na okolnosti </a:t>
            </a:r>
            <a:endParaRPr lang="hr-HR" sz="3100" b="1" dirty="0" smtClean="0">
              <a:solidFill>
                <a:srgbClr val="002060"/>
              </a:solidFill>
            </a:endParaRPr>
          </a:p>
          <a:p>
            <a:pPr marL="1798638" indent="-514350">
              <a:buNone/>
              <a:tabLst>
                <a:tab pos="533400" algn="l"/>
              </a:tabLst>
            </a:pPr>
            <a:r>
              <a:rPr lang="hr-HR" sz="3100" b="1" dirty="0">
                <a:solidFill>
                  <a:srgbClr val="002060"/>
                </a:solidFill>
              </a:rPr>
              <a:t>	</a:t>
            </a:r>
            <a:r>
              <a:rPr lang="hr-HR" sz="3100" b="1" dirty="0" smtClean="0">
                <a:solidFill>
                  <a:srgbClr val="002060"/>
                </a:solidFill>
              </a:rPr>
              <a:t>u distribucijskoj mreži</a:t>
            </a:r>
          </a:p>
          <a:p>
            <a:pPr marL="1798638" indent="-514350">
              <a:buNone/>
              <a:tabLst>
                <a:tab pos="533400" algn="l"/>
              </a:tabLst>
            </a:pPr>
            <a:endParaRPr lang="hr-HR" sz="1800" b="1" dirty="0" smtClean="0">
              <a:solidFill>
                <a:srgbClr val="002060"/>
              </a:solidFill>
            </a:endParaRPr>
          </a:p>
          <a:p>
            <a:pPr marL="1798638" indent="-514350">
              <a:buFont typeface="+mj-lt"/>
              <a:buAutoNum type="arabicPeriod" startAt="2"/>
            </a:pPr>
            <a:r>
              <a:rPr lang="hr-HR" sz="3100" b="1" dirty="0" smtClean="0">
                <a:solidFill>
                  <a:srgbClr val="002060"/>
                </a:solidFill>
              </a:rPr>
              <a:t>Priključenje kućanstva s vlastitom proizvodnjom</a:t>
            </a:r>
          </a:p>
          <a:p>
            <a:pPr marL="514350" indent="-514350">
              <a:buAutoNum type="arabicPeriod" startAt="2"/>
            </a:pPr>
            <a:endParaRPr lang="hr-HR" sz="3100" b="1" dirty="0" smtClean="0"/>
          </a:p>
          <a:p>
            <a:pPr marL="514350" indent="-514350" algn="ctr">
              <a:buAutoNum type="arabicPeriod" startAt="2"/>
            </a:pPr>
            <a:endParaRPr lang="hr-HR" b="1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-10533" y="887857"/>
            <a:ext cx="9144000" cy="1588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CIRED_logo 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238292"/>
            <a:ext cx="938321" cy="590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3" descr="HKIE logotip PLAVI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38986"/>
            <a:ext cx="1316411" cy="68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3"/>
          <p:cNvSpPr txBox="1">
            <a:spLocks/>
          </p:cNvSpPr>
          <p:nvPr/>
        </p:nvSpPr>
        <p:spPr>
          <a:xfrm>
            <a:off x="179511" y="142505"/>
            <a:ext cx="8219045" cy="6893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1600" b="1" spc="-18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600" b="1" spc="-18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600" b="1" spc="-180" dirty="0">
                <a:latin typeface="Arial" pitchFamily="34" charset="0"/>
                <a:cs typeface="Arial" pitchFamily="34" charset="0"/>
              </a:rPr>
              <a:t>  </a:t>
            </a:r>
            <a:r>
              <a:rPr lang="hr-HR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UTJECAJ IZMJENA I DOPUNA </a:t>
            </a:r>
            <a:r>
              <a:rPr lang="hr-HR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ZOIEVUK NA </a:t>
            </a:r>
            <a:r>
              <a:rPr lang="hr-HR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DISTRIBUCIJSKU MREŽU</a:t>
            </a:r>
          </a:p>
          <a:p>
            <a:r>
              <a:rPr lang="hr-HR" sz="1600" b="1" cap="small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Mr.sc</a:t>
            </a:r>
            <a:r>
              <a:rPr lang="hr-HR" sz="1600" b="1" cap="small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Marina Čavlović</a:t>
            </a:r>
            <a:r>
              <a:rPr lang="hr-HR" sz="1600" b="1" spc="-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hr-HR" sz="1600" b="1" spc="-100" dirty="0">
                <a:latin typeface="Arial" pitchFamily="34" charset="0"/>
                <a:cs typeface="Arial" pitchFamily="34" charset="0"/>
              </a:rPr>
              <a:t>	</a:t>
            </a:r>
            <a:r>
              <a:rPr lang="hr-HR" sz="1600" b="1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hr-HR" sz="1600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 			 </a:t>
            </a:r>
            <a:r>
              <a:rPr lang="hr-HR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hr-HR" sz="16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           </a:t>
            </a:r>
          </a:p>
        </p:txBody>
      </p:sp>
    </p:spTree>
    <p:extLst>
      <p:ext uri="{BB962C8B-B14F-4D97-AF65-F5344CB8AC3E}">
        <p14:creationId xmlns:p14="http://schemas.microsoft.com/office/powerpoint/2010/main" val="2996227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3"/>
          <p:cNvSpPr txBox="1">
            <a:spLocks/>
          </p:cNvSpPr>
          <p:nvPr/>
        </p:nvSpPr>
        <p:spPr>
          <a:xfrm>
            <a:off x="179511" y="142505"/>
            <a:ext cx="8219045" cy="6893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1600" b="1" spc="-18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600" b="1" spc="-18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hr-HR" sz="1600" b="1" spc="-18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hr-HR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UTJECAJ IZMJENA I DOPUNA </a:t>
            </a:r>
            <a:r>
              <a:rPr lang="hr-HR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ZOIEVUK NA </a:t>
            </a:r>
            <a:r>
              <a:rPr lang="hr-HR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DISTRIBUCIJSKU MREŽU</a:t>
            </a:r>
          </a:p>
          <a:p>
            <a:r>
              <a:rPr lang="hr-HR" sz="1600" b="1" cap="small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Mr.sc</a:t>
            </a:r>
            <a:r>
              <a:rPr lang="hr-HR" sz="1600" b="1" cap="small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Marina Čavlović</a:t>
            </a:r>
            <a:r>
              <a:rPr lang="hr-HR" sz="1600" b="1" spc="-10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00" dirty="0">
                <a:latin typeface="Arial" pitchFamily="34" charset="0"/>
                <a:cs typeface="Arial" pitchFamily="34" charset="0"/>
              </a:rPr>
            </a:br>
            <a:r>
              <a:rPr lang="hr-HR" sz="1600" b="1" spc="-100" dirty="0">
                <a:latin typeface="Arial" pitchFamily="34" charset="0"/>
                <a:cs typeface="Arial" pitchFamily="34" charset="0"/>
              </a:rPr>
              <a:t>	</a:t>
            </a:r>
            <a:r>
              <a:rPr lang="hr-HR" sz="1600" b="1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hr-HR" sz="1600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 			 </a:t>
            </a:r>
            <a:r>
              <a:rPr lang="hr-HR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hr-HR" sz="16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hr-HR" sz="1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   </a:t>
            </a:r>
            <a:endParaRPr lang="hr-HR" sz="16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2" descr="CIRED_logo 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238292"/>
            <a:ext cx="938321" cy="590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 descr="HKIE logotip PLAVI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38986"/>
            <a:ext cx="1316411" cy="68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-10533" y="887857"/>
            <a:ext cx="9144000" cy="1588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11792312" y="8786365"/>
            <a:ext cx="374650" cy="365125"/>
          </a:xfrm>
        </p:spPr>
        <p:txBody>
          <a:bodyPr/>
          <a:lstStyle/>
          <a:p>
            <a:fld id="{F38DF745-7D3F-47F4-83A3-874385CFAA69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36512" y="938089"/>
            <a:ext cx="9144000" cy="474687"/>
          </a:xfrm>
          <a:prstGeom prst="rect">
            <a:avLst/>
          </a:prstGeom>
          <a:gradFill rotWithShape="1">
            <a:gsLst>
              <a:gs pos="0">
                <a:srgbClr val="DBDBED"/>
              </a:gs>
              <a:gs pos="50000">
                <a:schemeClr val="bg1"/>
              </a:gs>
              <a:gs pos="100000">
                <a:srgbClr val="DBDBED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>
              <a:defRPr/>
            </a:pPr>
            <a:r>
              <a:rPr lang="hr-HR" sz="2800" b="1" dirty="0" smtClean="0">
                <a:solidFill>
                  <a:srgbClr val="002060"/>
                </a:solidFill>
                <a:latin typeface="Arial Rounded MT Bold" pitchFamily="34" charset="0"/>
              </a:rPr>
              <a:t>Kućanstvo s vlastitom proizvodnjom</a:t>
            </a:r>
            <a:endParaRPr lang="hr-HR" sz="2800" b="1" dirty="0">
              <a:solidFill>
                <a:srgbClr val="002060"/>
              </a:solidFill>
            </a:endParaRPr>
          </a:p>
        </p:txBody>
      </p:sp>
      <p:sp>
        <p:nvSpPr>
          <p:cNvPr id="10" name="Content Placeholder 4"/>
          <p:cNvSpPr>
            <a:spLocks noGrp="1"/>
          </p:cNvSpPr>
          <p:nvPr>
            <p:ph idx="1"/>
          </p:nvPr>
        </p:nvSpPr>
        <p:spPr>
          <a:xfrm>
            <a:off x="482671" y="1988840"/>
            <a:ext cx="8157592" cy="2592288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hr-HR" sz="2200" b="1" dirty="0" smtClean="0">
                <a:solidFill>
                  <a:srgbClr val="002060"/>
                </a:solidFill>
              </a:rPr>
              <a:t>Kućanstvo s vlastitom proizvodnjom je: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r-HR" sz="2200" dirty="0" smtClean="0">
                <a:solidFill>
                  <a:srgbClr val="002060"/>
                </a:solidFill>
              </a:rPr>
              <a:t>postojeći kupac </a:t>
            </a:r>
            <a:r>
              <a:rPr lang="hr-HR" sz="2200" dirty="0">
                <a:solidFill>
                  <a:srgbClr val="002060"/>
                </a:solidFill>
              </a:rPr>
              <a:t>kategorije kućanstvo </a:t>
            </a:r>
            <a:endParaRPr lang="hr-HR" sz="2200" dirty="0" smtClean="0">
              <a:solidFill>
                <a:srgbClr val="00206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hr-HR" sz="2200" dirty="0" smtClean="0">
                <a:solidFill>
                  <a:srgbClr val="002060"/>
                </a:solidFill>
              </a:rPr>
              <a:t>koji traži priključenje </a:t>
            </a:r>
            <a:r>
              <a:rPr lang="hr-HR" sz="2200" dirty="0">
                <a:solidFill>
                  <a:srgbClr val="002060"/>
                </a:solidFill>
              </a:rPr>
              <a:t>proizvodnog postrojenja na postojeću instalaciju, instalirane snage do iznosa priključne snage navedene u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r-HR" sz="2200" dirty="0">
                <a:solidFill>
                  <a:srgbClr val="002060"/>
                </a:solidFill>
              </a:rPr>
              <a:t>postojećoj elektroenergetskoj </a:t>
            </a:r>
            <a:r>
              <a:rPr lang="hr-HR" sz="2200" dirty="0" smtClean="0">
                <a:solidFill>
                  <a:srgbClr val="002060"/>
                </a:solidFill>
              </a:rPr>
              <a:t>suglasnosti</a:t>
            </a:r>
            <a:r>
              <a:rPr lang="vi-VN" sz="2200" dirty="0" smtClean="0">
                <a:solidFill>
                  <a:srgbClr val="002060"/>
                </a:solidFill>
              </a:rPr>
              <a:t> </a:t>
            </a:r>
            <a:endParaRPr lang="hr-HR" sz="2200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0139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3"/>
          <p:cNvSpPr txBox="1">
            <a:spLocks/>
          </p:cNvSpPr>
          <p:nvPr/>
        </p:nvSpPr>
        <p:spPr>
          <a:xfrm>
            <a:off x="179511" y="142505"/>
            <a:ext cx="8219045" cy="6893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1600" b="1" spc="-18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600" b="1" spc="-18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hr-HR" sz="1600" b="1" spc="-18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hr-HR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UTJECAJ IZMJENA I DOPUNA </a:t>
            </a:r>
            <a:r>
              <a:rPr lang="hr-HR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ZOIEVUK NA </a:t>
            </a:r>
            <a:r>
              <a:rPr lang="hr-HR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DISTRIBUCIJSKU MREŽU</a:t>
            </a:r>
          </a:p>
          <a:p>
            <a:r>
              <a:rPr lang="hr-HR" sz="1600" b="1" cap="small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Mr.sc</a:t>
            </a:r>
            <a:r>
              <a:rPr lang="hr-HR" sz="1600" b="1" cap="small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Marina Čavlović</a:t>
            </a:r>
            <a:r>
              <a:rPr lang="hr-HR" sz="1600" b="1" spc="-10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00" dirty="0">
                <a:latin typeface="Arial" pitchFamily="34" charset="0"/>
                <a:cs typeface="Arial" pitchFamily="34" charset="0"/>
              </a:rPr>
            </a:br>
            <a:r>
              <a:rPr lang="hr-HR" sz="1600" b="1" spc="-100" dirty="0">
                <a:latin typeface="Arial" pitchFamily="34" charset="0"/>
                <a:cs typeface="Arial" pitchFamily="34" charset="0"/>
              </a:rPr>
              <a:t>	</a:t>
            </a:r>
            <a:r>
              <a:rPr lang="hr-HR" sz="1600" b="1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hr-HR" sz="1600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 			 </a:t>
            </a:r>
            <a:r>
              <a:rPr lang="hr-HR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hr-HR" sz="16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hr-HR" sz="1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   </a:t>
            </a:r>
            <a:endParaRPr lang="hr-HR" sz="16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2" descr="CIRED_logo colo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238292"/>
            <a:ext cx="938321" cy="590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 descr="HKIE logotip PLAVI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38986"/>
            <a:ext cx="1316411" cy="68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-10533" y="887857"/>
            <a:ext cx="9144000" cy="1588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11792312" y="8786365"/>
            <a:ext cx="374650" cy="365125"/>
          </a:xfrm>
        </p:spPr>
        <p:txBody>
          <a:bodyPr/>
          <a:lstStyle/>
          <a:p>
            <a:fld id="{F38DF745-7D3F-47F4-83A3-874385CFAA69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-36512" y="938089"/>
            <a:ext cx="9144000" cy="474687"/>
          </a:xfrm>
          <a:prstGeom prst="rect">
            <a:avLst/>
          </a:prstGeom>
          <a:gradFill rotWithShape="1">
            <a:gsLst>
              <a:gs pos="0">
                <a:srgbClr val="DBDBED"/>
              </a:gs>
              <a:gs pos="50000">
                <a:schemeClr val="bg1"/>
              </a:gs>
              <a:gs pos="100000">
                <a:srgbClr val="DBDBED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>
              <a:defRPr/>
            </a:pPr>
            <a:r>
              <a:rPr lang="hr-HR" sz="2800" b="1" dirty="0" smtClean="0">
                <a:solidFill>
                  <a:srgbClr val="002060"/>
                </a:solidFill>
                <a:latin typeface="Arial Rounded MT Bold" pitchFamily="34" charset="0"/>
              </a:rPr>
              <a:t>Priključenje kućanstva s vlastitom proizvodnjom</a:t>
            </a:r>
            <a:endParaRPr lang="hr-HR" sz="2800" b="1" dirty="0">
              <a:solidFill>
                <a:srgbClr val="002060"/>
              </a:solidFill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0811241"/>
              </p:ext>
            </p:extLst>
          </p:nvPr>
        </p:nvGraphicFramePr>
        <p:xfrm>
          <a:off x="1907704" y="2924944"/>
          <a:ext cx="5448300" cy="228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7" name="Visio" r:id="rId5" imgW="6483731" imgH="2723760" progId="Visio.Drawing.11">
                  <p:embed/>
                </p:oleObj>
              </mc:Choice>
              <mc:Fallback>
                <p:oleObj name="Visio" r:id="rId5" imgW="6483731" imgH="2723760" progId="Visio.Drawing.11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04" y="2924944"/>
                        <a:ext cx="5448300" cy="2286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Content Placeholder 4"/>
          <p:cNvSpPr txBox="1">
            <a:spLocks/>
          </p:cNvSpPr>
          <p:nvPr/>
        </p:nvSpPr>
        <p:spPr>
          <a:xfrm>
            <a:off x="1145686" y="5661248"/>
            <a:ext cx="6779604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hr-HR" sz="2000" dirty="0" smtClean="0">
                <a:solidFill>
                  <a:srgbClr val="002060"/>
                </a:solidFill>
              </a:rPr>
              <a:t>Koraci u pojednostavljenom postupku priključenja kućanstva s vlastitom proizvodnjom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hr-HR" sz="2000" dirty="0" smtClean="0">
              <a:solidFill>
                <a:srgbClr val="002060"/>
              </a:solidFill>
            </a:endParaRPr>
          </a:p>
        </p:txBody>
      </p:sp>
      <p:sp>
        <p:nvSpPr>
          <p:cNvPr id="16" name="Content Placeholder 4"/>
          <p:cNvSpPr txBox="1">
            <a:spLocks/>
          </p:cNvSpPr>
          <p:nvPr/>
        </p:nvSpPr>
        <p:spPr>
          <a:xfrm>
            <a:off x="107503" y="1484784"/>
            <a:ext cx="8949260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hr-HR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Prema čl</a:t>
            </a:r>
            <a:r>
              <a:rPr lang="hr-HR" sz="2000" dirty="0">
                <a:solidFill>
                  <a:srgbClr val="002060"/>
                </a:solidFill>
                <a:latin typeface="Calibri" panose="020F0502020204030204" pitchFamily="34" charset="0"/>
              </a:rPr>
              <a:t>. 18. U</a:t>
            </a:r>
            <a:r>
              <a:rPr lang="vi-VN" sz="2000" dirty="0">
                <a:solidFill>
                  <a:srgbClr val="002060"/>
                </a:solidFill>
                <a:latin typeface="Calibri" panose="020F0502020204030204" pitchFamily="34" charset="0"/>
              </a:rPr>
              <a:t>redb</a:t>
            </a:r>
            <a:r>
              <a:rPr lang="hr-HR" sz="2000" dirty="0">
                <a:solidFill>
                  <a:srgbClr val="002060"/>
                </a:solidFill>
                <a:latin typeface="Calibri" panose="020F0502020204030204" pitchFamily="34" charset="0"/>
              </a:rPr>
              <a:t>e</a:t>
            </a:r>
            <a:r>
              <a:rPr lang="vi-VN" sz="2000" dirty="0">
                <a:solidFill>
                  <a:srgbClr val="002060"/>
                </a:solidFill>
                <a:latin typeface="Calibri" panose="020F0502020204030204" pitchFamily="34" charset="0"/>
              </a:rPr>
              <a:t> o izdavanju energetskih suglasnosti i utvrđivanju uvjeta i rokova priključenja na elektroenergetsku mrežu (VRH, NN 7/2018) na snazi od 01.04.2018</a:t>
            </a:r>
            <a:endParaRPr lang="hr-HR" sz="2000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endParaRPr lang="hr-HR" sz="2000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8235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3"/>
          <p:cNvSpPr txBox="1">
            <a:spLocks/>
          </p:cNvSpPr>
          <p:nvPr/>
        </p:nvSpPr>
        <p:spPr>
          <a:xfrm>
            <a:off x="179511" y="142505"/>
            <a:ext cx="8219045" cy="6893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1600" b="1" spc="-18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600" b="1" spc="-18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hr-HR" sz="1600" b="1" spc="-18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hr-HR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UTJECAJ IZMJENA I DOPUNA </a:t>
            </a:r>
            <a:r>
              <a:rPr lang="hr-HR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ZOIEVUK NA </a:t>
            </a:r>
            <a:r>
              <a:rPr lang="hr-HR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DISTRIBUCIJSKU MREŽU</a:t>
            </a:r>
          </a:p>
          <a:p>
            <a:r>
              <a:rPr lang="hr-HR" sz="1600" b="1" cap="small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Mr.sc</a:t>
            </a:r>
            <a:r>
              <a:rPr lang="hr-HR" sz="1600" b="1" cap="small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Marina Čavlović</a:t>
            </a:r>
            <a:r>
              <a:rPr lang="hr-HR" sz="1600" b="1" spc="-10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00" dirty="0">
                <a:latin typeface="Arial" pitchFamily="34" charset="0"/>
                <a:cs typeface="Arial" pitchFamily="34" charset="0"/>
              </a:rPr>
            </a:br>
            <a:r>
              <a:rPr lang="hr-HR" sz="1600" b="1" spc="-100" dirty="0">
                <a:latin typeface="Arial" pitchFamily="34" charset="0"/>
                <a:cs typeface="Arial" pitchFamily="34" charset="0"/>
              </a:rPr>
              <a:t>	</a:t>
            </a:r>
            <a:r>
              <a:rPr lang="hr-HR" sz="1600" b="1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hr-HR" sz="1600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 			 </a:t>
            </a:r>
            <a:r>
              <a:rPr lang="hr-HR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hr-HR" sz="16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hr-HR" sz="1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   </a:t>
            </a:r>
            <a:endParaRPr lang="hr-HR" sz="16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2" descr="CIRED_logo 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238292"/>
            <a:ext cx="938321" cy="590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 descr="HKIE logotip PLAVI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38986"/>
            <a:ext cx="1316411" cy="68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-10533" y="887857"/>
            <a:ext cx="9144000" cy="1588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11792312" y="8786365"/>
            <a:ext cx="374650" cy="365125"/>
          </a:xfrm>
        </p:spPr>
        <p:txBody>
          <a:bodyPr/>
          <a:lstStyle/>
          <a:p>
            <a:fld id="{F38DF745-7D3F-47F4-83A3-874385CFAA69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36512" y="938089"/>
            <a:ext cx="9144000" cy="474687"/>
          </a:xfrm>
          <a:prstGeom prst="rect">
            <a:avLst/>
          </a:prstGeom>
          <a:gradFill rotWithShape="1">
            <a:gsLst>
              <a:gs pos="0">
                <a:srgbClr val="DBDBED"/>
              </a:gs>
              <a:gs pos="50000">
                <a:schemeClr val="bg1"/>
              </a:gs>
              <a:gs pos="100000">
                <a:srgbClr val="DBDBED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>
              <a:defRPr/>
            </a:pPr>
            <a:r>
              <a:rPr lang="hr-HR" sz="2800" b="1" dirty="0" smtClean="0">
                <a:solidFill>
                  <a:srgbClr val="002060"/>
                </a:solidFill>
                <a:latin typeface="Arial Rounded MT Bold" pitchFamily="34" charset="0"/>
              </a:rPr>
              <a:t>Kućanstvo s vlastitom proizvodnjom</a:t>
            </a:r>
            <a:endParaRPr lang="hr-HR" sz="2800" b="1" dirty="0">
              <a:solidFill>
                <a:srgbClr val="002060"/>
              </a:solidFill>
            </a:endParaRPr>
          </a:p>
        </p:txBody>
      </p:sp>
      <p:sp>
        <p:nvSpPr>
          <p:cNvPr id="10" name="Content Placeholder 4"/>
          <p:cNvSpPr>
            <a:spLocks noGrp="1"/>
          </p:cNvSpPr>
          <p:nvPr>
            <p:ph idx="1"/>
          </p:nvPr>
        </p:nvSpPr>
        <p:spPr>
          <a:xfrm>
            <a:off x="482671" y="1988840"/>
            <a:ext cx="8157592" cy="2592288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hr-HR" sz="2000" dirty="0" smtClean="0">
                <a:solidFill>
                  <a:srgbClr val="002060"/>
                </a:solidFill>
              </a:rPr>
              <a:t>Postojeći </a:t>
            </a:r>
            <a:r>
              <a:rPr lang="hr-HR" sz="2000" dirty="0">
                <a:solidFill>
                  <a:srgbClr val="002060"/>
                </a:solidFill>
              </a:rPr>
              <a:t>kupac dužan je kod operatora distribucijskog sustava </a:t>
            </a:r>
            <a:endParaRPr lang="hr-HR" sz="2000" dirty="0" smtClean="0">
              <a:solidFill>
                <a:srgbClr val="00206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hr-HR" sz="2000" dirty="0" smtClean="0">
                <a:solidFill>
                  <a:srgbClr val="002060"/>
                </a:solidFill>
              </a:rPr>
              <a:t>provjeriti </a:t>
            </a:r>
            <a:r>
              <a:rPr lang="hr-HR" sz="2000" dirty="0">
                <a:solidFill>
                  <a:srgbClr val="002060"/>
                </a:solidFill>
              </a:rPr>
              <a:t>mogućnost priključenja na mrežu </a:t>
            </a:r>
            <a:endParaRPr lang="hr-HR" sz="2000" dirty="0" smtClean="0">
              <a:solidFill>
                <a:srgbClr val="00206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hr-HR" sz="2000" dirty="0" smtClean="0">
                <a:solidFill>
                  <a:srgbClr val="002060"/>
                </a:solidFill>
              </a:rPr>
              <a:t>i </a:t>
            </a:r>
            <a:r>
              <a:rPr lang="hr-HR" sz="2000" dirty="0">
                <a:solidFill>
                  <a:srgbClr val="002060"/>
                </a:solidFill>
              </a:rPr>
              <a:t>omogućiti operatoru distribucijskog sustava opremanje obračunskog mjernog mjesta o trošku kupca u skladu s tehničkim </a:t>
            </a:r>
            <a:r>
              <a:rPr lang="hr-HR" sz="2000" dirty="0" smtClean="0">
                <a:solidFill>
                  <a:srgbClr val="002060"/>
                </a:solidFill>
              </a:rPr>
              <a:t>uvjetima.</a:t>
            </a:r>
          </a:p>
        </p:txBody>
      </p:sp>
    </p:spTree>
    <p:extLst>
      <p:ext uri="{BB962C8B-B14F-4D97-AF65-F5344CB8AC3E}">
        <p14:creationId xmlns:p14="http://schemas.microsoft.com/office/powerpoint/2010/main" val="1747343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3"/>
          <p:cNvSpPr txBox="1">
            <a:spLocks/>
          </p:cNvSpPr>
          <p:nvPr/>
        </p:nvSpPr>
        <p:spPr>
          <a:xfrm>
            <a:off x="179511" y="142505"/>
            <a:ext cx="8219045" cy="6893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1600" b="1" spc="-18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600" b="1" spc="-18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hr-HR" sz="1600" b="1" spc="-18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hr-HR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UTJECAJ IZMJENA I DOPUNA </a:t>
            </a:r>
            <a:r>
              <a:rPr lang="hr-HR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ZOIEVUK NA </a:t>
            </a:r>
            <a:r>
              <a:rPr lang="hr-HR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DISTRIBUCIJSKU MREŽU</a:t>
            </a:r>
          </a:p>
          <a:p>
            <a:r>
              <a:rPr lang="hr-HR" sz="1600" b="1" cap="small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Mr.sc</a:t>
            </a:r>
            <a:r>
              <a:rPr lang="hr-HR" sz="1600" b="1" cap="small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Marina Čavlović</a:t>
            </a:r>
            <a:r>
              <a:rPr lang="hr-HR" sz="1600" b="1" spc="-10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00" dirty="0">
                <a:latin typeface="Arial" pitchFamily="34" charset="0"/>
                <a:cs typeface="Arial" pitchFamily="34" charset="0"/>
              </a:rPr>
            </a:br>
            <a:r>
              <a:rPr lang="hr-HR" sz="1600" b="1" spc="-100" dirty="0">
                <a:latin typeface="Arial" pitchFamily="34" charset="0"/>
                <a:cs typeface="Arial" pitchFamily="34" charset="0"/>
              </a:rPr>
              <a:t>	</a:t>
            </a:r>
            <a:r>
              <a:rPr lang="hr-HR" sz="1600" b="1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hr-HR" sz="1600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 			 </a:t>
            </a:r>
            <a:r>
              <a:rPr lang="hr-HR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hr-HR" sz="16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hr-HR" sz="1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   </a:t>
            </a:r>
            <a:endParaRPr lang="hr-HR" sz="16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2" descr="CIRED_logo 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238292"/>
            <a:ext cx="938321" cy="590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 descr="HKIE logotip PLAVI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38986"/>
            <a:ext cx="1316411" cy="68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-10533" y="887857"/>
            <a:ext cx="9144000" cy="1588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11792312" y="8786365"/>
            <a:ext cx="374650" cy="365125"/>
          </a:xfrm>
        </p:spPr>
        <p:txBody>
          <a:bodyPr/>
          <a:lstStyle/>
          <a:p>
            <a:fld id="{F38DF745-7D3F-47F4-83A3-874385CFAA69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36512" y="938089"/>
            <a:ext cx="9144000" cy="474687"/>
          </a:xfrm>
          <a:prstGeom prst="rect">
            <a:avLst/>
          </a:prstGeom>
          <a:gradFill rotWithShape="1">
            <a:gsLst>
              <a:gs pos="0">
                <a:srgbClr val="DBDBED"/>
              </a:gs>
              <a:gs pos="50000">
                <a:schemeClr val="bg1"/>
              </a:gs>
              <a:gs pos="100000">
                <a:srgbClr val="DBDBED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>
              <a:defRPr/>
            </a:pPr>
            <a:r>
              <a:rPr lang="hr-HR" sz="2800" b="1" dirty="0" smtClean="0">
                <a:solidFill>
                  <a:srgbClr val="002060"/>
                </a:solidFill>
                <a:latin typeface="Arial Rounded MT Bold" pitchFamily="34" charset="0"/>
              </a:rPr>
              <a:t>Kućanstvo s vlastitom proizvodnjom</a:t>
            </a:r>
            <a:endParaRPr lang="hr-HR" sz="2800" b="1" dirty="0">
              <a:solidFill>
                <a:srgbClr val="002060"/>
              </a:solidFill>
            </a:endParaRPr>
          </a:p>
        </p:txBody>
      </p:sp>
      <p:sp>
        <p:nvSpPr>
          <p:cNvPr id="11" name="Content Placeholder 4"/>
          <p:cNvSpPr>
            <a:spLocks noGrp="1"/>
          </p:cNvSpPr>
          <p:nvPr>
            <p:ph idx="1"/>
          </p:nvPr>
        </p:nvSpPr>
        <p:spPr>
          <a:xfrm>
            <a:off x="482671" y="1988840"/>
            <a:ext cx="8157592" cy="3744416"/>
          </a:xfrm>
        </p:spPr>
        <p:txBody>
          <a:bodyPr>
            <a:no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hr-HR" sz="20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Z</a:t>
            </a:r>
            <a:r>
              <a:rPr lang="vi-VN" sz="20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ahtjev </a:t>
            </a:r>
            <a:r>
              <a:rPr lang="vi-VN" sz="2000" dirty="0">
                <a:solidFill>
                  <a:srgbClr val="002060"/>
                </a:solidFill>
                <a:latin typeface="Calibri" panose="020F0502020204030204" pitchFamily="34" charset="0"/>
              </a:rPr>
              <a:t>operatoru distribucijskog sustava z</a:t>
            </a:r>
            <a:r>
              <a:rPr lang="vi-VN" sz="2000" b="1" dirty="0">
                <a:solidFill>
                  <a:srgbClr val="002060"/>
                </a:solidFill>
                <a:latin typeface="Calibri" panose="020F0502020204030204" pitchFamily="34" charset="0"/>
              </a:rPr>
              <a:t>a promjenu </a:t>
            </a:r>
            <a:r>
              <a:rPr lang="vi-VN" sz="20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statusa</a:t>
            </a:r>
            <a:r>
              <a:rPr lang="hr-HR" sz="20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vi-VN" sz="20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korisnika </a:t>
            </a:r>
            <a:r>
              <a:rPr lang="vi-VN" sz="2000" b="1" dirty="0">
                <a:solidFill>
                  <a:srgbClr val="002060"/>
                </a:solidFill>
                <a:latin typeface="Calibri" panose="020F0502020204030204" pitchFamily="34" charset="0"/>
              </a:rPr>
              <a:t>mreže</a:t>
            </a:r>
            <a:r>
              <a:rPr lang="vi-VN" sz="2000" dirty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hr-HR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podnosi se </a:t>
            </a:r>
            <a:r>
              <a:rPr lang="vi-VN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15 </a:t>
            </a:r>
            <a:r>
              <a:rPr lang="vi-VN" sz="2000" dirty="0">
                <a:solidFill>
                  <a:srgbClr val="002060"/>
                </a:solidFill>
                <a:latin typeface="Calibri" panose="020F0502020204030204" pitchFamily="34" charset="0"/>
              </a:rPr>
              <a:t>dana prije puštanja proizvodnog postrojenja u pogon.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vi-VN" sz="20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Zahtjev sadrži </a:t>
            </a:r>
            <a:r>
              <a:rPr lang="vi-VN" sz="2000" dirty="0">
                <a:solidFill>
                  <a:srgbClr val="002060"/>
                </a:solidFill>
                <a:latin typeface="Calibri" panose="020F0502020204030204" pitchFamily="34" charset="0"/>
              </a:rPr>
              <a:t>sljedeće priloge:</a:t>
            </a:r>
          </a:p>
          <a:p>
            <a:pPr>
              <a:spcBef>
                <a:spcPts val="1200"/>
              </a:spcBef>
            </a:pPr>
            <a:r>
              <a:rPr lang="vi-VN" sz="20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tehničku </a:t>
            </a:r>
            <a:r>
              <a:rPr lang="vi-VN" sz="2000" b="1" dirty="0">
                <a:solidFill>
                  <a:srgbClr val="002060"/>
                </a:solidFill>
                <a:latin typeface="Calibri" panose="020F0502020204030204" pitchFamily="34" charset="0"/>
              </a:rPr>
              <a:t>dokumentaciju </a:t>
            </a:r>
            <a:r>
              <a:rPr lang="vi-VN" sz="2000" dirty="0">
                <a:solidFill>
                  <a:srgbClr val="002060"/>
                </a:solidFill>
                <a:latin typeface="Calibri" panose="020F0502020204030204" pitchFamily="34" charset="0"/>
              </a:rPr>
              <a:t>unutarnjih postrojenja i instalacija</a:t>
            </a:r>
          </a:p>
          <a:p>
            <a:pPr>
              <a:spcBef>
                <a:spcPts val="1200"/>
              </a:spcBef>
            </a:pPr>
            <a:r>
              <a:rPr lang="vi-VN" sz="20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izjavu </a:t>
            </a:r>
            <a:r>
              <a:rPr lang="vi-VN" sz="2000" b="1" dirty="0">
                <a:solidFill>
                  <a:srgbClr val="002060"/>
                </a:solidFill>
                <a:latin typeface="Calibri" panose="020F0502020204030204" pitchFamily="34" charset="0"/>
              </a:rPr>
              <a:t>projektanta </a:t>
            </a:r>
            <a:r>
              <a:rPr lang="vi-VN" sz="2000" dirty="0">
                <a:solidFill>
                  <a:srgbClr val="002060"/>
                </a:solidFill>
                <a:latin typeface="Calibri" panose="020F0502020204030204" pitchFamily="34" charset="0"/>
              </a:rPr>
              <a:t>da je glavni projekt izrađen u skladu sa svim tehničkim uvjetima i važećim propisima te</a:t>
            </a:r>
          </a:p>
          <a:p>
            <a:pPr>
              <a:spcBef>
                <a:spcPts val="1200"/>
              </a:spcBef>
            </a:pPr>
            <a:r>
              <a:rPr lang="vi-VN" sz="20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izjavu </a:t>
            </a:r>
            <a:r>
              <a:rPr lang="vi-VN" sz="2000" b="1" dirty="0">
                <a:solidFill>
                  <a:srgbClr val="002060"/>
                </a:solidFill>
                <a:latin typeface="Calibri" panose="020F0502020204030204" pitchFamily="34" charset="0"/>
              </a:rPr>
              <a:t>ovlaštenog izvođača radova </a:t>
            </a:r>
            <a:r>
              <a:rPr lang="vi-VN" sz="2000" dirty="0">
                <a:solidFill>
                  <a:srgbClr val="002060"/>
                </a:solidFill>
                <a:latin typeface="Calibri" panose="020F0502020204030204" pitchFamily="34" charset="0"/>
              </a:rPr>
              <a:t>da su radovi izvedeni sukladno glavnom projektu i pravilima struke.</a:t>
            </a:r>
            <a:endParaRPr lang="hr-HR" sz="2000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1069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3"/>
          <p:cNvSpPr txBox="1">
            <a:spLocks/>
          </p:cNvSpPr>
          <p:nvPr/>
        </p:nvSpPr>
        <p:spPr>
          <a:xfrm>
            <a:off x="179511" y="142505"/>
            <a:ext cx="8219045" cy="6893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1600" b="1" spc="-18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600" b="1" spc="-18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hr-HR" sz="1600" b="1" spc="-18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hr-HR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UTJECAJ IZMJENA I DOPUNA </a:t>
            </a:r>
            <a:r>
              <a:rPr lang="hr-HR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ZOIEVUK NA </a:t>
            </a:r>
            <a:r>
              <a:rPr lang="hr-HR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DISTRIBUCIJSKU MREŽU</a:t>
            </a:r>
          </a:p>
          <a:p>
            <a:r>
              <a:rPr lang="hr-HR" sz="1600" b="1" cap="small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Mr.sc</a:t>
            </a:r>
            <a:r>
              <a:rPr lang="hr-HR" sz="1600" b="1" cap="small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Marina Čavlović</a:t>
            </a:r>
            <a:r>
              <a:rPr lang="hr-HR" sz="1600" b="1" spc="-10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00" dirty="0">
                <a:latin typeface="Arial" pitchFamily="34" charset="0"/>
                <a:cs typeface="Arial" pitchFamily="34" charset="0"/>
              </a:rPr>
            </a:br>
            <a:r>
              <a:rPr lang="hr-HR" sz="1600" b="1" spc="-100" dirty="0">
                <a:latin typeface="Arial" pitchFamily="34" charset="0"/>
                <a:cs typeface="Arial" pitchFamily="34" charset="0"/>
              </a:rPr>
              <a:t>	</a:t>
            </a:r>
            <a:r>
              <a:rPr lang="hr-HR" sz="1600" b="1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hr-HR" sz="1600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 			 </a:t>
            </a:r>
            <a:r>
              <a:rPr lang="hr-HR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hr-HR" sz="16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hr-HR" sz="1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   </a:t>
            </a:r>
            <a:endParaRPr lang="hr-HR" sz="16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2" descr="CIRED_logo 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238292"/>
            <a:ext cx="938321" cy="590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 descr="HKIE logotip PLAVI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38986"/>
            <a:ext cx="1316411" cy="68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-10533" y="887857"/>
            <a:ext cx="9144000" cy="1588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11792312" y="8786365"/>
            <a:ext cx="374650" cy="365125"/>
          </a:xfrm>
        </p:spPr>
        <p:txBody>
          <a:bodyPr/>
          <a:lstStyle/>
          <a:p>
            <a:fld id="{F38DF745-7D3F-47F4-83A3-874385CFAA69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36512" y="938089"/>
            <a:ext cx="9144000" cy="474687"/>
          </a:xfrm>
          <a:prstGeom prst="rect">
            <a:avLst/>
          </a:prstGeom>
          <a:gradFill rotWithShape="1">
            <a:gsLst>
              <a:gs pos="0">
                <a:srgbClr val="DBDBED"/>
              </a:gs>
              <a:gs pos="50000">
                <a:schemeClr val="bg1"/>
              </a:gs>
              <a:gs pos="100000">
                <a:srgbClr val="DBDBED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>
              <a:defRPr/>
            </a:pPr>
            <a:r>
              <a:rPr lang="hr-HR" sz="2800" b="1" dirty="0" smtClean="0">
                <a:solidFill>
                  <a:srgbClr val="002060"/>
                </a:solidFill>
                <a:latin typeface="Arial Rounded MT Bold" pitchFamily="34" charset="0"/>
              </a:rPr>
              <a:t>Kućanstvo s vlastitom proizvodnjom</a:t>
            </a:r>
            <a:endParaRPr lang="hr-HR" sz="2800" b="1" dirty="0">
              <a:solidFill>
                <a:srgbClr val="002060"/>
              </a:solidFill>
            </a:endParaRPr>
          </a:p>
        </p:txBody>
      </p:sp>
      <p:sp>
        <p:nvSpPr>
          <p:cNvPr id="11" name="Content Placeholder 4"/>
          <p:cNvSpPr>
            <a:spLocks noGrp="1"/>
          </p:cNvSpPr>
          <p:nvPr>
            <p:ph idx="1"/>
          </p:nvPr>
        </p:nvSpPr>
        <p:spPr>
          <a:xfrm>
            <a:off x="482671" y="1988840"/>
            <a:ext cx="8157592" cy="4608512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vi-VN" sz="2000" dirty="0">
                <a:solidFill>
                  <a:srgbClr val="002060"/>
                </a:solidFill>
                <a:latin typeface="Calibri" panose="020F0502020204030204" pitchFamily="34" charset="0"/>
              </a:rPr>
              <a:t>Pod </a:t>
            </a:r>
            <a:r>
              <a:rPr lang="vi-VN" sz="2000" b="1" dirty="0">
                <a:solidFill>
                  <a:srgbClr val="002060"/>
                </a:solidFill>
                <a:latin typeface="Calibri" panose="020F0502020204030204" pitchFamily="34" charset="0"/>
              </a:rPr>
              <a:t>tehničkom dokumentacijom </a:t>
            </a:r>
            <a:r>
              <a:rPr lang="vi-VN" sz="2000" dirty="0">
                <a:solidFill>
                  <a:srgbClr val="002060"/>
                </a:solidFill>
                <a:latin typeface="Calibri" panose="020F0502020204030204" pitchFamily="34" charset="0"/>
              </a:rPr>
              <a:t>postrojenja i instalacija korisnika mreže, koja je </a:t>
            </a:r>
            <a:r>
              <a:rPr lang="vi-VN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prilog</a:t>
            </a:r>
            <a:r>
              <a:rPr lang="hr-HR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vi-VN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zahtjevu </a:t>
            </a:r>
            <a:r>
              <a:rPr lang="vi-VN" sz="2000" dirty="0">
                <a:solidFill>
                  <a:srgbClr val="002060"/>
                </a:solidFill>
                <a:latin typeface="Calibri" panose="020F0502020204030204" pitchFamily="34" charset="0"/>
              </a:rPr>
              <a:t>za promjenu statusa korisnika mreže, smatra se:</a:t>
            </a:r>
          </a:p>
          <a:p>
            <a:pPr>
              <a:lnSpc>
                <a:spcPct val="150000"/>
              </a:lnSpc>
            </a:pPr>
            <a:r>
              <a:rPr lang="vi-VN" sz="20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glavni </a:t>
            </a:r>
            <a:r>
              <a:rPr lang="vi-VN" sz="2000" b="1" dirty="0">
                <a:solidFill>
                  <a:srgbClr val="002060"/>
                </a:solidFill>
                <a:latin typeface="Calibri" panose="020F0502020204030204" pitchFamily="34" charset="0"/>
              </a:rPr>
              <a:t>projekt</a:t>
            </a:r>
            <a:r>
              <a:rPr lang="vi-VN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,</a:t>
            </a:r>
            <a:endParaRPr lang="hr-HR" sz="2000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vi-VN" sz="20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certifikat </a:t>
            </a:r>
            <a:r>
              <a:rPr lang="vi-VN" sz="2000" b="1" dirty="0">
                <a:solidFill>
                  <a:srgbClr val="002060"/>
                </a:solidFill>
                <a:latin typeface="Calibri" panose="020F0502020204030204" pitchFamily="34" charset="0"/>
              </a:rPr>
              <a:t>za ugrađenu opremu </a:t>
            </a:r>
            <a:r>
              <a:rPr lang="vi-VN" sz="2000" dirty="0">
                <a:solidFill>
                  <a:srgbClr val="002060"/>
                </a:solidFill>
                <a:latin typeface="Calibri" panose="020F0502020204030204" pitchFamily="34" charset="0"/>
              </a:rPr>
              <a:t>elektrane, koji je izdan od ovlaštenog </a:t>
            </a:r>
            <a:r>
              <a:rPr lang="vi-VN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certifikatora</a:t>
            </a:r>
            <a:endParaRPr lang="hr-HR" sz="2000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hr-HR" sz="2000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5328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1021279" y="2924944"/>
            <a:ext cx="6143009" cy="1224136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rgbClr val="4DADCB">
                  <a:alpha val="24000"/>
                </a:srgbClr>
              </a:gs>
              <a:gs pos="47000">
                <a:srgbClr val="C1E1F1">
                  <a:alpha val="42000"/>
                </a:srgbClr>
              </a:gs>
              <a:gs pos="100000">
                <a:srgbClr val="3C9A9A"/>
              </a:gs>
              <a:gs pos="98000">
                <a:srgbClr val="4DADCB">
                  <a:alpha val="25000"/>
                </a:srgbClr>
              </a:gs>
            </a:gsLst>
            <a:lin ang="5400000" scaled="1"/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2" name="Content Placeholder 11"/>
          <p:cNvSpPr>
            <a:spLocks noGrp="1"/>
          </p:cNvSpPr>
          <p:nvPr>
            <p:ph idx="4294967295"/>
          </p:nvPr>
        </p:nvSpPr>
        <p:spPr>
          <a:xfrm>
            <a:off x="0" y="1412875"/>
            <a:ext cx="9144000" cy="5445125"/>
          </a:xfrm>
          <a:ln>
            <a:solidFill>
              <a:schemeClr val="bg1"/>
            </a:solidFill>
          </a:ln>
        </p:spPr>
        <p:txBody>
          <a:bodyPr/>
          <a:lstStyle/>
          <a:p>
            <a:pPr algn="ctr"/>
            <a:endParaRPr lang="hr-HR" dirty="0"/>
          </a:p>
          <a:p>
            <a:pPr marL="0" indent="0" algn="ctr">
              <a:buNone/>
            </a:pPr>
            <a:r>
              <a:rPr lang="hr-HR" b="1" dirty="0" smtClean="0">
                <a:solidFill>
                  <a:srgbClr val="002060"/>
                </a:solidFill>
              </a:rPr>
              <a:t>SADRŽAJ</a:t>
            </a:r>
          </a:p>
          <a:p>
            <a:pPr marL="1798638" indent="-514350">
              <a:buAutoNum type="arabicPeriod"/>
            </a:pPr>
            <a:endParaRPr lang="hr-HR" sz="2400" b="1" dirty="0" smtClean="0">
              <a:solidFill>
                <a:srgbClr val="002060"/>
              </a:solidFill>
            </a:endParaRPr>
          </a:p>
          <a:p>
            <a:pPr marL="1798638" indent="-514350">
              <a:buAutoNum type="arabicPeriod"/>
            </a:pPr>
            <a:r>
              <a:rPr lang="hr-HR" sz="3100" b="1" dirty="0" smtClean="0">
                <a:solidFill>
                  <a:srgbClr val="002060"/>
                </a:solidFill>
              </a:rPr>
              <a:t>Utjecaj </a:t>
            </a:r>
            <a:r>
              <a:rPr lang="hr-HR" sz="3100" b="1" dirty="0" err="1" smtClean="0">
                <a:solidFill>
                  <a:srgbClr val="002060"/>
                </a:solidFill>
              </a:rPr>
              <a:t>netiranja</a:t>
            </a:r>
            <a:r>
              <a:rPr lang="hr-HR" sz="3100" b="1" dirty="0" smtClean="0">
                <a:solidFill>
                  <a:srgbClr val="002060"/>
                </a:solidFill>
              </a:rPr>
              <a:t> </a:t>
            </a:r>
            <a:r>
              <a:rPr lang="hr-HR" sz="3100" b="1" dirty="0">
                <a:solidFill>
                  <a:srgbClr val="002060"/>
                </a:solidFill>
              </a:rPr>
              <a:t>na okolnosti </a:t>
            </a:r>
            <a:endParaRPr lang="hr-HR" sz="3100" b="1" dirty="0" smtClean="0">
              <a:solidFill>
                <a:srgbClr val="002060"/>
              </a:solidFill>
            </a:endParaRPr>
          </a:p>
          <a:p>
            <a:pPr marL="1798638" indent="-514350">
              <a:buNone/>
              <a:tabLst>
                <a:tab pos="533400" algn="l"/>
              </a:tabLst>
            </a:pPr>
            <a:r>
              <a:rPr lang="hr-HR" sz="3100" b="1" dirty="0">
                <a:solidFill>
                  <a:srgbClr val="002060"/>
                </a:solidFill>
              </a:rPr>
              <a:t>	</a:t>
            </a:r>
            <a:r>
              <a:rPr lang="hr-HR" sz="3100" b="1" dirty="0" smtClean="0">
                <a:solidFill>
                  <a:srgbClr val="002060"/>
                </a:solidFill>
              </a:rPr>
              <a:t>u distribucijskoj mreži</a:t>
            </a:r>
          </a:p>
          <a:p>
            <a:pPr marL="1798638" indent="-514350">
              <a:buNone/>
              <a:tabLst>
                <a:tab pos="533400" algn="l"/>
              </a:tabLst>
            </a:pPr>
            <a:endParaRPr lang="hr-HR" sz="1800" b="1" dirty="0" smtClean="0">
              <a:solidFill>
                <a:srgbClr val="002060"/>
              </a:solidFill>
            </a:endParaRPr>
          </a:p>
          <a:p>
            <a:pPr marL="1798638" indent="-514350">
              <a:buFont typeface="+mj-lt"/>
              <a:buAutoNum type="arabicPeriod" startAt="2"/>
            </a:pPr>
            <a:r>
              <a:rPr lang="hr-HR" sz="3100" b="1" dirty="0" smtClean="0">
                <a:solidFill>
                  <a:srgbClr val="002060"/>
                </a:solidFill>
              </a:rPr>
              <a:t>Priključenje kućanstva s vlastitom proizvodnjom</a:t>
            </a:r>
          </a:p>
          <a:p>
            <a:pPr marL="514350" indent="-514350">
              <a:buAutoNum type="arabicPeriod" startAt="2"/>
            </a:pPr>
            <a:endParaRPr lang="hr-HR" sz="3100" b="1" dirty="0" smtClean="0"/>
          </a:p>
          <a:p>
            <a:pPr marL="514350" indent="-514350" algn="ctr">
              <a:buAutoNum type="arabicPeriod" startAt="2"/>
            </a:pPr>
            <a:endParaRPr lang="hr-HR" b="1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-10533" y="887857"/>
            <a:ext cx="9144000" cy="1588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CIRED_logo 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238292"/>
            <a:ext cx="938321" cy="590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3" descr="HKIE logotip PLAVI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38986"/>
            <a:ext cx="1316411" cy="68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3"/>
          <p:cNvSpPr txBox="1">
            <a:spLocks/>
          </p:cNvSpPr>
          <p:nvPr/>
        </p:nvSpPr>
        <p:spPr>
          <a:xfrm>
            <a:off x="179511" y="142505"/>
            <a:ext cx="8219045" cy="6893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1600" b="1" spc="-18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600" b="1" spc="-18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600" b="1" spc="-180" dirty="0">
                <a:latin typeface="Arial" pitchFamily="34" charset="0"/>
                <a:cs typeface="Arial" pitchFamily="34" charset="0"/>
              </a:rPr>
              <a:t>  </a:t>
            </a:r>
            <a:r>
              <a:rPr lang="hr-HR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UTJECAJ IZMJENA I DOPUNA </a:t>
            </a:r>
            <a:r>
              <a:rPr lang="hr-HR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ZOIEVUK NA </a:t>
            </a:r>
            <a:r>
              <a:rPr lang="hr-HR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DISTRIBUCIJSKU MREŽU</a:t>
            </a:r>
          </a:p>
          <a:p>
            <a:r>
              <a:rPr lang="hr-HR" sz="1600" b="1" cap="small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Mr.sc</a:t>
            </a:r>
            <a:r>
              <a:rPr lang="hr-HR" sz="1600" b="1" cap="small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Marina Čavlović</a:t>
            </a:r>
            <a:r>
              <a:rPr lang="hr-HR" sz="1600" b="1" spc="-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hr-HR" sz="1600" b="1" spc="-100" dirty="0">
                <a:latin typeface="Arial" pitchFamily="34" charset="0"/>
                <a:cs typeface="Arial" pitchFamily="34" charset="0"/>
              </a:rPr>
              <a:t>	</a:t>
            </a:r>
            <a:r>
              <a:rPr lang="hr-HR" sz="1600" b="1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hr-HR" sz="1600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 			 </a:t>
            </a:r>
            <a:r>
              <a:rPr lang="hr-HR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hr-HR" sz="16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           </a:t>
            </a:r>
          </a:p>
        </p:txBody>
      </p:sp>
    </p:spTree>
    <p:extLst>
      <p:ext uri="{BB962C8B-B14F-4D97-AF65-F5344CB8AC3E}">
        <p14:creationId xmlns:p14="http://schemas.microsoft.com/office/powerpoint/2010/main" val="563458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3"/>
          <p:cNvSpPr txBox="1">
            <a:spLocks/>
          </p:cNvSpPr>
          <p:nvPr/>
        </p:nvSpPr>
        <p:spPr>
          <a:xfrm>
            <a:off x="179511" y="142505"/>
            <a:ext cx="8219045" cy="6893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1600" b="1" spc="-18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600" b="1" spc="-18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hr-HR" sz="1600" b="1" spc="-18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hr-HR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UTJECAJ IZMJENA I DOPUNA </a:t>
            </a:r>
            <a:r>
              <a:rPr lang="hr-HR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ZOIEVUK NA </a:t>
            </a:r>
            <a:r>
              <a:rPr lang="hr-HR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DISTRIBUCIJSKU MREŽU</a:t>
            </a:r>
          </a:p>
          <a:p>
            <a:r>
              <a:rPr lang="hr-HR" sz="1600" b="1" cap="small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Mr.sc</a:t>
            </a:r>
            <a:r>
              <a:rPr lang="hr-HR" sz="1600" b="1" cap="small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Marina Čavlović</a:t>
            </a:r>
            <a:r>
              <a:rPr lang="hr-HR" sz="1600" b="1" spc="-10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00" dirty="0">
                <a:latin typeface="Arial" pitchFamily="34" charset="0"/>
                <a:cs typeface="Arial" pitchFamily="34" charset="0"/>
              </a:rPr>
            </a:br>
            <a:r>
              <a:rPr lang="hr-HR" sz="1600" b="1" spc="-100" dirty="0">
                <a:latin typeface="Arial" pitchFamily="34" charset="0"/>
                <a:cs typeface="Arial" pitchFamily="34" charset="0"/>
              </a:rPr>
              <a:t>	</a:t>
            </a:r>
            <a:r>
              <a:rPr lang="hr-HR" sz="1600" b="1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hr-HR" sz="1600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 			 </a:t>
            </a:r>
            <a:r>
              <a:rPr lang="hr-HR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hr-HR" sz="16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hr-HR" sz="1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   </a:t>
            </a:r>
            <a:endParaRPr lang="hr-HR" sz="16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2" descr="CIRED_logo 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238292"/>
            <a:ext cx="938321" cy="590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 descr="HKIE logotip PLAVI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38986"/>
            <a:ext cx="1316411" cy="68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-10533" y="887857"/>
            <a:ext cx="9144000" cy="1588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11792312" y="8786365"/>
            <a:ext cx="374650" cy="365125"/>
          </a:xfrm>
        </p:spPr>
        <p:txBody>
          <a:bodyPr/>
          <a:lstStyle/>
          <a:p>
            <a:fld id="{F38DF745-7D3F-47F4-83A3-874385CFAA69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11" name="Content Placeholder 4"/>
          <p:cNvSpPr>
            <a:spLocks noGrp="1"/>
          </p:cNvSpPr>
          <p:nvPr>
            <p:ph idx="1"/>
          </p:nvPr>
        </p:nvSpPr>
        <p:spPr>
          <a:xfrm>
            <a:off x="482670" y="1700808"/>
            <a:ext cx="8481817" cy="4608512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vi-VN" sz="2000" b="1" dirty="0">
                <a:solidFill>
                  <a:srgbClr val="002060"/>
                </a:solidFill>
                <a:latin typeface="Calibri" panose="020F0502020204030204" pitchFamily="34" charset="0"/>
              </a:rPr>
              <a:t>Glavni projekt </a:t>
            </a:r>
            <a:r>
              <a:rPr lang="hr-HR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elektrane koja se priključuje na postojeću instalaciju kućanstva trebao bi sadržavati </a:t>
            </a:r>
            <a:r>
              <a:rPr lang="vi-VN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i</a:t>
            </a:r>
            <a:r>
              <a:rPr lang="vi-VN" sz="2000" dirty="0">
                <a:solidFill>
                  <a:srgbClr val="002060"/>
                </a:solidFill>
                <a:latin typeface="Calibri" panose="020F0502020204030204" pitchFamily="34" charset="0"/>
              </a:rPr>
              <a:t>:</a:t>
            </a:r>
          </a:p>
          <a:p>
            <a:pPr>
              <a:spcBef>
                <a:spcPts val="1200"/>
              </a:spcBef>
            </a:pPr>
            <a:r>
              <a:rPr lang="vi-VN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opis </a:t>
            </a:r>
            <a:r>
              <a:rPr lang="vi-VN" sz="2000" dirty="0">
                <a:solidFill>
                  <a:srgbClr val="002060"/>
                </a:solidFill>
                <a:latin typeface="Calibri" panose="020F0502020204030204" pitchFamily="34" charset="0"/>
              </a:rPr>
              <a:t>zahvata u prostoru, uz jasno naznačen smještaj </a:t>
            </a:r>
            <a:r>
              <a:rPr lang="hr-HR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elektrane</a:t>
            </a:r>
            <a:endParaRPr lang="hr-HR" sz="2000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>
              <a:spcBef>
                <a:spcPts val="1200"/>
              </a:spcBef>
            </a:pPr>
            <a:r>
              <a:rPr lang="vi-VN" sz="2000" b="1" dirty="0">
                <a:solidFill>
                  <a:srgbClr val="002060"/>
                </a:solidFill>
                <a:latin typeface="Calibri" panose="020F0502020204030204" pitchFamily="34" charset="0"/>
              </a:rPr>
              <a:t>u slučaju </a:t>
            </a:r>
            <a:r>
              <a:rPr lang="vi-VN" sz="2000" dirty="0">
                <a:solidFill>
                  <a:srgbClr val="002060"/>
                </a:solidFill>
                <a:latin typeface="Calibri" panose="020F0502020204030204" pitchFamily="34" charset="0"/>
              </a:rPr>
              <a:t>približavanja </a:t>
            </a:r>
            <a:r>
              <a:rPr lang="hr-HR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elektrane</a:t>
            </a:r>
            <a:r>
              <a:rPr lang="vi-VN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vi-VN" sz="2000" dirty="0">
                <a:solidFill>
                  <a:srgbClr val="002060"/>
                </a:solidFill>
                <a:latin typeface="Calibri" panose="020F0502020204030204" pitchFamily="34" charset="0"/>
              </a:rPr>
              <a:t>elektroenergetskim distribucijskim objektima, projekt treba </a:t>
            </a:r>
            <a:r>
              <a:rPr lang="hr-HR" sz="2000" dirty="0">
                <a:solidFill>
                  <a:srgbClr val="002060"/>
                </a:solidFill>
                <a:latin typeface="Calibri" panose="020F0502020204030204" pitchFamily="34" charset="0"/>
              </a:rPr>
              <a:t>na </a:t>
            </a:r>
            <a:r>
              <a:rPr lang="vi-VN" sz="2000" dirty="0">
                <a:solidFill>
                  <a:srgbClr val="002060"/>
                </a:solidFill>
                <a:latin typeface="Calibri" panose="020F0502020204030204" pitchFamily="34" charset="0"/>
              </a:rPr>
              <a:t>sadržavati i </a:t>
            </a:r>
            <a:r>
              <a:rPr lang="hr-HR" sz="2000" dirty="0">
                <a:solidFill>
                  <a:srgbClr val="002060"/>
                </a:solidFill>
                <a:latin typeface="Calibri" panose="020F0502020204030204" pitchFamily="34" charset="0"/>
              </a:rPr>
              <a:t>analizu</a:t>
            </a:r>
            <a:r>
              <a:rPr lang="vi-VN" sz="2000" dirty="0">
                <a:solidFill>
                  <a:srgbClr val="002060"/>
                </a:solidFill>
                <a:latin typeface="Calibri" panose="020F0502020204030204" pitchFamily="34" charset="0"/>
              </a:rPr>
              <a:t> križanja ili približavanja iz kojih mora biti razvidno poštivanje posebnih uvjeta HEP ODS-a i pripadajućih propisa.</a:t>
            </a:r>
          </a:p>
          <a:p>
            <a:pPr>
              <a:spcBef>
                <a:spcPts val="1200"/>
              </a:spcBef>
            </a:pPr>
            <a:r>
              <a:rPr lang="vi-VN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podatke </a:t>
            </a:r>
            <a:r>
              <a:rPr lang="vi-VN" sz="2000" dirty="0">
                <a:solidFill>
                  <a:srgbClr val="002060"/>
                </a:solidFill>
                <a:latin typeface="Calibri" panose="020F0502020204030204" pitchFamily="34" charset="0"/>
              </a:rPr>
              <a:t>o priključnoj snazi </a:t>
            </a:r>
            <a:r>
              <a:rPr lang="vi-VN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(</a:t>
            </a:r>
            <a:r>
              <a:rPr lang="vi-VN" sz="2000" dirty="0">
                <a:solidFill>
                  <a:srgbClr val="002060"/>
                </a:solidFill>
                <a:latin typeface="Calibri" panose="020F0502020204030204" pitchFamily="34" charset="0"/>
              </a:rPr>
              <a:t>u oba </a:t>
            </a:r>
            <a:r>
              <a:rPr lang="vi-VN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smjera)</a:t>
            </a:r>
            <a:endParaRPr lang="hr-HR" sz="2000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>
              <a:spcBef>
                <a:spcPts val="1200"/>
              </a:spcBef>
            </a:pPr>
            <a:r>
              <a:rPr lang="hr-HR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važeću elektroenergetsku suglasnost za postojećeg kupca</a:t>
            </a:r>
          </a:p>
          <a:p>
            <a:pPr>
              <a:spcBef>
                <a:spcPts val="1200"/>
              </a:spcBef>
            </a:pPr>
            <a:r>
              <a:rPr lang="hr-HR" sz="2000" dirty="0">
                <a:solidFill>
                  <a:srgbClr val="002060"/>
                </a:solidFill>
                <a:latin typeface="Calibri" panose="020F0502020204030204" pitchFamily="34" charset="0"/>
              </a:rPr>
              <a:t>v</a:t>
            </a:r>
            <a:r>
              <a:rPr lang="hr-HR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ažeću obavijest o mogućnosti priključenja za predmetnu elektranu</a:t>
            </a:r>
          </a:p>
          <a:p>
            <a:pPr>
              <a:spcBef>
                <a:spcPts val="1200"/>
              </a:spcBef>
            </a:pPr>
            <a:r>
              <a:rPr lang="vi-VN" sz="2000" dirty="0">
                <a:solidFill>
                  <a:srgbClr val="002060"/>
                </a:solidFill>
                <a:latin typeface="Calibri" panose="020F0502020204030204" pitchFamily="34" charset="0"/>
              </a:rPr>
              <a:t>tehnički opis </a:t>
            </a:r>
            <a:r>
              <a:rPr lang="hr-HR" sz="2000" dirty="0">
                <a:solidFill>
                  <a:srgbClr val="002060"/>
                </a:solidFill>
                <a:latin typeface="Calibri" panose="020F0502020204030204" pitchFamily="34" charset="0"/>
              </a:rPr>
              <a:t>elektrane</a:t>
            </a:r>
            <a:r>
              <a:rPr lang="vi-VN" sz="2000" dirty="0">
                <a:solidFill>
                  <a:srgbClr val="002060"/>
                </a:solidFill>
                <a:latin typeface="Calibri" panose="020F0502020204030204" pitchFamily="34" charset="0"/>
              </a:rPr>
              <a:t> sa shemom elektroinstalacija/postrojenja </a:t>
            </a:r>
            <a:r>
              <a:rPr lang="hr-HR" sz="2000" dirty="0">
                <a:solidFill>
                  <a:srgbClr val="002060"/>
                </a:solidFill>
                <a:latin typeface="Calibri" panose="020F0502020204030204" pitchFamily="34" charset="0"/>
              </a:rPr>
              <a:t>elektrane </a:t>
            </a:r>
            <a:endParaRPr lang="hr-HR" sz="2000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>
              <a:spcBef>
                <a:spcPts val="1200"/>
              </a:spcBef>
            </a:pPr>
            <a:r>
              <a:rPr lang="hr-HR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Izračune elektrane i instalacije elektrane</a:t>
            </a:r>
          </a:p>
          <a:p>
            <a:pPr marL="0" indent="0">
              <a:spcBef>
                <a:spcPts val="1200"/>
              </a:spcBef>
              <a:buNone/>
            </a:pPr>
            <a:endParaRPr lang="hr-HR" sz="2000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>
              <a:spcBef>
                <a:spcPts val="1200"/>
              </a:spcBef>
            </a:pPr>
            <a:endParaRPr lang="hr-HR" sz="2000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>
              <a:spcBef>
                <a:spcPts val="1200"/>
              </a:spcBef>
            </a:pPr>
            <a:endParaRPr lang="vi-VN" sz="2000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hr-HR" sz="2000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36512" y="938089"/>
            <a:ext cx="9144000" cy="474687"/>
          </a:xfrm>
          <a:prstGeom prst="rect">
            <a:avLst/>
          </a:prstGeom>
          <a:gradFill rotWithShape="1">
            <a:gsLst>
              <a:gs pos="0">
                <a:srgbClr val="DBDBED"/>
              </a:gs>
              <a:gs pos="50000">
                <a:schemeClr val="bg1"/>
              </a:gs>
              <a:gs pos="100000">
                <a:srgbClr val="DBDBED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>
              <a:defRPr/>
            </a:pPr>
            <a:r>
              <a:rPr lang="hr-HR" sz="2800" b="1" dirty="0" smtClean="0">
                <a:solidFill>
                  <a:srgbClr val="002060"/>
                </a:solidFill>
                <a:latin typeface="Arial Rounded MT Bold" pitchFamily="34" charset="0"/>
              </a:rPr>
              <a:t>Kućanstvo s vlastitom proizvodnjom</a:t>
            </a:r>
            <a:endParaRPr lang="hr-HR" sz="2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7929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3"/>
          <p:cNvSpPr txBox="1">
            <a:spLocks/>
          </p:cNvSpPr>
          <p:nvPr/>
        </p:nvSpPr>
        <p:spPr>
          <a:xfrm>
            <a:off x="179511" y="142505"/>
            <a:ext cx="8219045" cy="6893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1600" b="1" spc="-18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600" b="1" spc="-18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hr-HR" sz="1600" b="1" spc="-18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hr-HR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UTJECAJ IZMJENA I DOPUNA </a:t>
            </a:r>
            <a:r>
              <a:rPr lang="hr-HR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ZOIEVUK NA </a:t>
            </a:r>
            <a:r>
              <a:rPr lang="hr-HR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DISTRIBUCIJSKU MREŽU</a:t>
            </a:r>
          </a:p>
          <a:p>
            <a:r>
              <a:rPr lang="hr-HR" sz="1600" b="1" cap="small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Mr.sc</a:t>
            </a:r>
            <a:r>
              <a:rPr lang="hr-HR" sz="1600" b="1" cap="small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Marina Čavlović</a:t>
            </a:r>
            <a:r>
              <a:rPr lang="hr-HR" sz="1600" b="1" spc="-10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00" dirty="0">
                <a:latin typeface="Arial" pitchFamily="34" charset="0"/>
                <a:cs typeface="Arial" pitchFamily="34" charset="0"/>
              </a:rPr>
            </a:br>
            <a:r>
              <a:rPr lang="hr-HR" sz="1600" b="1" spc="-100" dirty="0">
                <a:latin typeface="Arial" pitchFamily="34" charset="0"/>
                <a:cs typeface="Arial" pitchFamily="34" charset="0"/>
              </a:rPr>
              <a:t>	</a:t>
            </a:r>
            <a:r>
              <a:rPr lang="hr-HR" sz="1600" b="1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hr-HR" sz="1600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 			 </a:t>
            </a:r>
            <a:r>
              <a:rPr lang="hr-HR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hr-HR" sz="16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hr-HR" sz="1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   </a:t>
            </a:r>
            <a:endParaRPr lang="hr-HR" sz="16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2" descr="CIRED_logo 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238292"/>
            <a:ext cx="938321" cy="590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 descr="HKIE logotip PLAVI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38986"/>
            <a:ext cx="1316411" cy="68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-10533" y="887857"/>
            <a:ext cx="9144000" cy="1588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11792312" y="8786365"/>
            <a:ext cx="374650" cy="365125"/>
          </a:xfrm>
        </p:spPr>
        <p:txBody>
          <a:bodyPr/>
          <a:lstStyle/>
          <a:p>
            <a:fld id="{F38DF745-7D3F-47F4-83A3-874385CFAA69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36512" y="938089"/>
            <a:ext cx="9144000" cy="474687"/>
          </a:xfrm>
          <a:prstGeom prst="rect">
            <a:avLst/>
          </a:prstGeom>
          <a:gradFill rotWithShape="1">
            <a:gsLst>
              <a:gs pos="0">
                <a:srgbClr val="DBDBED"/>
              </a:gs>
              <a:gs pos="50000">
                <a:schemeClr val="bg1"/>
              </a:gs>
              <a:gs pos="100000">
                <a:srgbClr val="DBDBED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>
              <a:defRPr/>
            </a:pPr>
            <a:r>
              <a:rPr lang="hr-HR" sz="2800" b="1" dirty="0" smtClean="0">
                <a:solidFill>
                  <a:srgbClr val="002060"/>
                </a:solidFill>
                <a:latin typeface="Arial Rounded MT Bold" pitchFamily="34" charset="0"/>
              </a:rPr>
              <a:t>Kućanstvo s vlastitom proizvodnjom</a:t>
            </a:r>
            <a:endParaRPr lang="hr-HR" sz="2800" b="1" dirty="0">
              <a:solidFill>
                <a:srgbClr val="002060"/>
              </a:solidFill>
            </a:endParaRPr>
          </a:p>
        </p:txBody>
      </p:sp>
      <p:sp>
        <p:nvSpPr>
          <p:cNvPr id="11" name="Content Placeholder 4"/>
          <p:cNvSpPr>
            <a:spLocks noGrp="1"/>
          </p:cNvSpPr>
          <p:nvPr>
            <p:ph idx="1"/>
          </p:nvPr>
        </p:nvSpPr>
        <p:spPr>
          <a:xfrm>
            <a:off x="482670" y="1700808"/>
            <a:ext cx="8481817" cy="4608512"/>
          </a:xfrm>
        </p:spPr>
        <p:txBody>
          <a:bodyPr>
            <a:no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vi-VN" sz="2000" b="1" dirty="0">
                <a:solidFill>
                  <a:srgbClr val="002060"/>
                </a:solidFill>
                <a:latin typeface="Calibri" panose="020F0502020204030204" pitchFamily="34" charset="0"/>
              </a:rPr>
              <a:t>Glavni projekt </a:t>
            </a:r>
            <a:r>
              <a:rPr lang="hr-HR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bi trebao sadržavati </a:t>
            </a:r>
            <a:r>
              <a:rPr lang="vi-VN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i</a:t>
            </a:r>
            <a:r>
              <a:rPr lang="vi-VN" sz="2000" dirty="0">
                <a:solidFill>
                  <a:srgbClr val="002060"/>
                </a:solidFill>
                <a:latin typeface="Calibri" panose="020F0502020204030204" pitchFamily="34" charset="0"/>
              </a:rPr>
              <a:t>:</a:t>
            </a:r>
          </a:p>
          <a:p>
            <a:pPr>
              <a:spcBef>
                <a:spcPts val="1200"/>
              </a:spcBef>
            </a:pPr>
            <a:r>
              <a:rPr lang="hr-HR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tehnički </a:t>
            </a:r>
            <a:r>
              <a:rPr lang="hr-HR" sz="2000" dirty="0">
                <a:solidFill>
                  <a:srgbClr val="002060"/>
                </a:solidFill>
                <a:latin typeface="Calibri" panose="020F0502020204030204" pitchFamily="34" charset="0"/>
              </a:rPr>
              <a:t>opis i shemu </a:t>
            </a:r>
            <a:r>
              <a:rPr lang="vi-VN" sz="2000" dirty="0">
                <a:solidFill>
                  <a:srgbClr val="002060"/>
                </a:solidFill>
                <a:latin typeface="Calibri" panose="020F0502020204030204" pitchFamily="34" charset="0"/>
              </a:rPr>
              <a:t>instalacija postojećeg kupca od mjesta priključka </a:t>
            </a:r>
            <a:r>
              <a:rPr lang="hr-HR" sz="2000" dirty="0">
                <a:solidFill>
                  <a:srgbClr val="002060"/>
                </a:solidFill>
                <a:latin typeface="Calibri" panose="020F0502020204030204" pitchFamily="34" charset="0"/>
              </a:rPr>
              <a:t>elektrane </a:t>
            </a:r>
            <a:r>
              <a:rPr lang="vi-VN" sz="2000" dirty="0">
                <a:solidFill>
                  <a:srgbClr val="002060"/>
                </a:solidFill>
                <a:latin typeface="Calibri" panose="020F0502020204030204" pitchFamily="34" charset="0"/>
              </a:rPr>
              <a:t>do mreže, tj. do obračunskog mjernog mjesta, odnosno, ako postoji unutrašnji priključak, do vanjskog priključka</a:t>
            </a:r>
          </a:p>
          <a:p>
            <a:pPr>
              <a:spcBef>
                <a:spcPts val="1200"/>
              </a:spcBef>
            </a:pPr>
            <a:r>
              <a:rPr lang="hr-HR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kontrolni izračun instalacije kupca od elektrane do obračunskog mjernog mjesta (strujna </a:t>
            </a:r>
            <a:r>
              <a:rPr lang="hr-HR" sz="2000" dirty="0" err="1" smtClean="0">
                <a:solidFill>
                  <a:srgbClr val="002060"/>
                </a:solidFill>
                <a:latin typeface="Calibri" panose="020F0502020204030204" pitchFamily="34" charset="0"/>
              </a:rPr>
              <a:t>opteretivost</a:t>
            </a:r>
            <a:r>
              <a:rPr lang="hr-HR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, pad napona, štićenje)</a:t>
            </a:r>
          </a:p>
          <a:p>
            <a:pPr>
              <a:spcBef>
                <a:spcPts val="1200"/>
              </a:spcBef>
            </a:pPr>
            <a:r>
              <a:rPr lang="vi-VN" sz="2000" dirty="0">
                <a:solidFill>
                  <a:srgbClr val="002060"/>
                </a:solidFill>
                <a:latin typeface="Calibri" panose="020F0502020204030204" pitchFamily="34" charset="0"/>
              </a:rPr>
              <a:t>popis nužnih zaštita </a:t>
            </a:r>
            <a:r>
              <a:rPr lang="hr-HR" sz="2000" dirty="0">
                <a:solidFill>
                  <a:srgbClr val="002060"/>
                </a:solidFill>
                <a:latin typeface="Calibri" panose="020F0502020204030204" pitchFamily="34" charset="0"/>
              </a:rPr>
              <a:t>elektrane, te u instalaciji kupca od elektrane do mreže </a:t>
            </a:r>
            <a:r>
              <a:rPr lang="vi-VN" sz="2000" dirty="0">
                <a:solidFill>
                  <a:srgbClr val="002060"/>
                </a:solidFill>
                <a:latin typeface="Calibri" panose="020F0502020204030204" pitchFamily="34" charset="0"/>
              </a:rPr>
              <a:t>i uređaja na koje zaštita djeluje, prema uvjetima priključenja</a:t>
            </a:r>
          </a:p>
          <a:p>
            <a:pPr>
              <a:spcBef>
                <a:spcPts val="1200"/>
              </a:spcBef>
            </a:pPr>
            <a:r>
              <a:rPr lang="hr-HR" sz="2000" dirty="0">
                <a:solidFill>
                  <a:srgbClr val="002060"/>
                </a:solidFill>
                <a:latin typeface="Calibri" panose="020F0502020204030204" pitchFamily="34" charset="0"/>
              </a:rPr>
              <a:t>k</a:t>
            </a:r>
            <a:r>
              <a:rPr lang="hr-HR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ontrolni </a:t>
            </a:r>
            <a:r>
              <a:rPr lang="vi-VN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izračun </a:t>
            </a:r>
            <a:r>
              <a:rPr lang="hr-HR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(strujna </a:t>
            </a:r>
            <a:r>
              <a:rPr lang="hr-HR" sz="2000" dirty="0" err="1" smtClean="0">
                <a:solidFill>
                  <a:srgbClr val="002060"/>
                </a:solidFill>
                <a:latin typeface="Calibri" panose="020F0502020204030204" pitchFamily="34" charset="0"/>
              </a:rPr>
              <a:t>opteretivost</a:t>
            </a:r>
            <a:r>
              <a:rPr lang="hr-HR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, </a:t>
            </a:r>
            <a:r>
              <a:rPr lang="vi-VN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pad napona</a:t>
            </a:r>
            <a:r>
              <a:rPr lang="hr-HR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, štićenje)</a:t>
            </a:r>
            <a:r>
              <a:rPr lang="vi-VN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vi-VN" sz="2000" dirty="0">
                <a:solidFill>
                  <a:srgbClr val="002060"/>
                </a:solidFill>
                <a:latin typeface="Calibri" panose="020F0502020204030204" pitchFamily="34" charset="0"/>
              </a:rPr>
              <a:t>na unutrašnjem priključku (</a:t>
            </a:r>
            <a:r>
              <a:rPr lang="vi-VN" sz="2000" b="1" dirty="0">
                <a:solidFill>
                  <a:srgbClr val="002060"/>
                </a:solidFill>
                <a:latin typeface="Calibri" panose="020F0502020204030204" pitchFamily="34" charset="0"/>
              </a:rPr>
              <a:t>ako postoji</a:t>
            </a:r>
            <a:r>
              <a:rPr lang="vi-VN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)</a:t>
            </a:r>
            <a:endParaRPr lang="vi-VN" sz="2000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3221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3"/>
          <p:cNvSpPr txBox="1">
            <a:spLocks/>
          </p:cNvSpPr>
          <p:nvPr/>
        </p:nvSpPr>
        <p:spPr>
          <a:xfrm>
            <a:off x="179511" y="142505"/>
            <a:ext cx="8219045" cy="6893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1600" b="1" spc="-18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600" b="1" spc="-18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hr-HR" sz="1600" b="1" spc="-18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hr-HR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UTJECAJ IZMJENA I DOPUNA </a:t>
            </a:r>
            <a:r>
              <a:rPr lang="hr-HR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ZOIEVUK NA </a:t>
            </a:r>
            <a:r>
              <a:rPr lang="hr-HR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DISTRIBUCIJSKU MREŽU</a:t>
            </a:r>
          </a:p>
          <a:p>
            <a:r>
              <a:rPr lang="hr-HR" sz="1600" b="1" cap="small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Mr.sc</a:t>
            </a:r>
            <a:r>
              <a:rPr lang="hr-HR" sz="1600" b="1" cap="small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Marina Čavlović</a:t>
            </a:r>
            <a:r>
              <a:rPr lang="hr-HR" sz="1600" b="1" spc="-10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00" dirty="0">
                <a:latin typeface="Arial" pitchFamily="34" charset="0"/>
                <a:cs typeface="Arial" pitchFamily="34" charset="0"/>
              </a:rPr>
            </a:br>
            <a:r>
              <a:rPr lang="hr-HR" sz="1600" b="1" spc="-100" dirty="0">
                <a:latin typeface="Arial" pitchFamily="34" charset="0"/>
                <a:cs typeface="Arial" pitchFamily="34" charset="0"/>
              </a:rPr>
              <a:t>	</a:t>
            </a:r>
            <a:r>
              <a:rPr lang="hr-HR" sz="1600" b="1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hr-HR" sz="1600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 			 </a:t>
            </a:r>
            <a:r>
              <a:rPr lang="hr-HR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hr-HR" sz="16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hr-HR" sz="1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   </a:t>
            </a:r>
            <a:endParaRPr lang="hr-HR" sz="16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2" descr="CIRED_logo 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238292"/>
            <a:ext cx="938321" cy="590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 descr="HKIE logotip PLAVI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38986"/>
            <a:ext cx="1316411" cy="68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-10533" y="887857"/>
            <a:ext cx="9144000" cy="1588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11792312" y="8786365"/>
            <a:ext cx="374650" cy="365125"/>
          </a:xfrm>
        </p:spPr>
        <p:txBody>
          <a:bodyPr/>
          <a:lstStyle/>
          <a:p>
            <a:fld id="{F38DF745-7D3F-47F4-83A3-874385CFAA69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36512" y="938089"/>
            <a:ext cx="9144000" cy="474687"/>
          </a:xfrm>
          <a:prstGeom prst="rect">
            <a:avLst/>
          </a:prstGeom>
          <a:gradFill rotWithShape="1">
            <a:gsLst>
              <a:gs pos="0">
                <a:srgbClr val="DBDBED"/>
              </a:gs>
              <a:gs pos="50000">
                <a:schemeClr val="bg1"/>
              </a:gs>
              <a:gs pos="100000">
                <a:srgbClr val="DBDBED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>
              <a:defRPr/>
            </a:pPr>
            <a:r>
              <a:rPr lang="hr-HR" sz="2800" b="1" dirty="0" smtClean="0">
                <a:solidFill>
                  <a:srgbClr val="002060"/>
                </a:solidFill>
                <a:latin typeface="Arial Rounded MT Bold" pitchFamily="34" charset="0"/>
              </a:rPr>
              <a:t>Kućanstvo s vlastitom proizvodnjom</a:t>
            </a:r>
            <a:endParaRPr lang="hr-HR" sz="2800" b="1" dirty="0">
              <a:solidFill>
                <a:srgbClr val="002060"/>
              </a:solidFill>
            </a:endParaRPr>
          </a:p>
        </p:txBody>
      </p:sp>
      <p:sp>
        <p:nvSpPr>
          <p:cNvPr id="11" name="Content Placeholder 4"/>
          <p:cNvSpPr>
            <a:spLocks noGrp="1"/>
          </p:cNvSpPr>
          <p:nvPr>
            <p:ph idx="1"/>
          </p:nvPr>
        </p:nvSpPr>
        <p:spPr>
          <a:xfrm>
            <a:off x="482670" y="1700808"/>
            <a:ext cx="8337801" cy="4608512"/>
          </a:xfrm>
        </p:spPr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vi-VN" sz="2000" b="1" dirty="0">
                <a:solidFill>
                  <a:srgbClr val="002060"/>
                </a:solidFill>
                <a:latin typeface="Calibri" panose="020F0502020204030204" pitchFamily="34" charset="0"/>
              </a:rPr>
              <a:t>Glavni projekt </a:t>
            </a:r>
            <a:r>
              <a:rPr lang="hr-HR" sz="2000" dirty="0">
                <a:solidFill>
                  <a:srgbClr val="002060"/>
                </a:solidFill>
                <a:latin typeface="Calibri" panose="020F0502020204030204" pitchFamily="34" charset="0"/>
              </a:rPr>
              <a:t>bi trebao sadržavati </a:t>
            </a:r>
            <a:r>
              <a:rPr lang="vi-VN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i:</a:t>
            </a:r>
            <a:endParaRPr lang="vi-VN" sz="2000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>
              <a:spcBef>
                <a:spcPts val="1200"/>
              </a:spcBef>
            </a:pPr>
            <a:r>
              <a:rPr lang="hr-HR" sz="2000" b="1" dirty="0">
                <a:solidFill>
                  <a:srgbClr val="002060"/>
                </a:solidFill>
                <a:latin typeface="Calibri" panose="020F0502020204030204" pitchFamily="34" charset="0"/>
              </a:rPr>
              <a:t>ako postoje </a:t>
            </a:r>
            <a:r>
              <a:rPr lang="vi-VN" sz="2000" dirty="0">
                <a:solidFill>
                  <a:srgbClr val="002060"/>
                </a:solidFill>
                <a:latin typeface="Calibri" panose="020F0502020204030204" pitchFamily="34" charset="0"/>
              </a:rPr>
              <a:t>postojeći</a:t>
            </a:r>
            <a:r>
              <a:rPr lang="hr-HR" sz="2000" dirty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vi-VN" sz="2000" dirty="0">
                <a:solidFill>
                  <a:srgbClr val="002060"/>
                </a:solidFill>
                <a:latin typeface="Calibri" panose="020F0502020204030204" pitchFamily="34" charset="0"/>
              </a:rPr>
              <a:t>izvor</a:t>
            </a:r>
            <a:r>
              <a:rPr lang="hr-HR" sz="2000" dirty="0">
                <a:solidFill>
                  <a:srgbClr val="002060"/>
                </a:solidFill>
                <a:latin typeface="Calibri" panose="020F0502020204030204" pitchFamily="34" charset="0"/>
              </a:rPr>
              <a:t>i</a:t>
            </a:r>
            <a:r>
              <a:rPr lang="vi-VN" sz="2000" dirty="0">
                <a:solidFill>
                  <a:srgbClr val="002060"/>
                </a:solidFill>
                <a:latin typeface="Calibri" panose="020F0502020204030204" pitchFamily="34" charset="0"/>
              </a:rPr>
              <a:t> priključeni na instalaciju kupca, </a:t>
            </a:r>
            <a:r>
              <a:rPr lang="hr-HR" sz="2000" dirty="0">
                <a:solidFill>
                  <a:srgbClr val="002060"/>
                </a:solidFill>
                <a:latin typeface="Calibri" panose="020F0502020204030204" pitchFamily="34" charset="0"/>
              </a:rPr>
              <a:t>trebao bi sadržavati i njihov opis, te opis i shemu </a:t>
            </a:r>
            <a:r>
              <a:rPr lang="vi-VN" sz="2000" dirty="0">
                <a:solidFill>
                  <a:srgbClr val="002060"/>
                </a:solidFill>
                <a:latin typeface="Calibri" panose="020F0502020204030204" pitchFamily="34" charset="0"/>
              </a:rPr>
              <a:t>instalacija od svakog izvora do mreže, uključivo i</a:t>
            </a:r>
            <a:r>
              <a:rPr lang="hr-HR" sz="2000" dirty="0">
                <a:solidFill>
                  <a:srgbClr val="002060"/>
                </a:solidFill>
                <a:latin typeface="Calibri" panose="020F0502020204030204" pitchFamily="34" charset="0"/>
              </a:rPr>
              <a:t> uređaje</a:t>
            </a:r>
            <a:r>
              <a:rPr lang="vi-VN" sz="2000" dirty="0">
                <a:solidFill>
                  <a:srgbClr val="002060"/>
                </a:solidFill>
                <a:latin typeface="Calibri" panose="020F0502020204030204" pitchFamily="34" charset="0"/>
              </a:rPr>
              <a:t> za pomoćno napajanje (diesel agregate i sl.), te način njihovog rada i uklapanja/isklapanja</a:t>
            </a:r>
          </a:p>
          <a:p>
            <a:pPr>
              <a:spcBef>
                <a:spcPts val="1200"/>
              </a:spcBef>
            </a:pPr>
            <a:r>
              <a:rPr lang="hr-HR" sz="2000" dirty="0">
                <a:solidFill>
                  <a:srgbClr val="002060"/>
                </a:solidFill>
                <a:latin typeface="Calibri" panose="020F0502020204030204" pitchFamily="34" charset="0"/>
              </a:rPr>
              <a:t>opis </a:t>
            </a:r>
            <a:r>
              <a:rPr lang="vi-VN" sz="2000" dirty="0">
                <a:solidFill>
                  <a:srgbClr val="002060"/>
                </a:solidFill>
                <a:latin typeface="Calibri" panose="020F0502020204030204" pitchFamily="34" charset="0"/>
              </a:rPr>
              <a:t>kompenzacij</a:t>
            </a:r>
            <a:r>
              <a:rPr lang="hr-HR" sz="2000" dirty="0">
                <a:solidFill>
                  <a:srgbClr val="002060"/>
                </a:solidFill>
                <a:latin typeface="Calibri" panose="020F0502020204030204" pitchFamily="34" charset="0"/>
              </a:rPr>
              <a:t>e</a:t>
            </a:r>
            <a:r>
              <a:rPr lang="vi-VN" sz="2000" dirty="0">
                <a:solidFill>
                  <a:srgbClr val="002060"/>
                </a:solidFill>
                <a:latin typeface="Calibri" panose="020F0502020204030204" pitchFamily="34" charset="0"/>
              </a:rPr>
              <a:t> ugrađen</a:t>
            </a:r>
            <a:r>
              <a:rPr lang="hr-HR" sz="2000" dirty="0">
                <a:solidFill>
                  <a:srgbClr val="002060"/>
                </a:solidFill>
                <a:latin typeface="Calibri" panose="020F0502020204030204" pitchFamily="34" charset="0"/>
              </a:rPr>
              <a:t>e</a:t>
            </a:r>
            <a:r>
              <a:rPr lang="vi-VN" sz="2000" dirty="0">
                <a:solidFill>
                  <a:srgbClr val="002060"/>
                </a:solidFill>
                <a:latin typeface="Calibri" panose="020F0502020204030204" pitchFamily="34" charset="0"/>
              </a:rPr>
              <a:t> na instalaciju kupca, mjesto njene ugradnje i način njenog rada</a:t>
            </a:r>
            <a:r>
              <a:rPr lang="hr-HR" sz="2000" dirty="0">
                <a:solidFill>
                  <a:srgbClr val="002060"/>
                </a:solidFill>
                <a:latin typeface="Calibri" panose="020F0502020204030204" pitchFamily="34" charset="0"/>
              </a:rPr>
              <a:t>, </a:t>
            </a:r>
            <a:r>
              <a:rPr lang="hr-HR" sz="2000" b="1" dirty="0">
                <a:solidFill>
                  <a:srgbClr val="002060"/>
                </a:solidFill>
                <a:latin typeface="Calibri" panose="020F0502020204030204" pitchFamily="34" charset="0"/>
              </a:rPr>
              <a:t>ako kompenzacija postoji</a:t>
            </a:r>
            <a:endParaRPr lang="vi-VN" sz="2000" b="1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>
              <a:spcBef>
                <a:spcPts val="1200"/>
              </a:spcBef>
            </a:pPr>
            <a:r>
              <a:rPr lang="vi-VN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način </a:t>
            </a:r>
            <a:r>
              <a:rPr lang="vi-VN" sz="2000" dirty="0">
                <a:solidFill>
                  <a:srgbClr val="002060"/>
                </a:solidFill>
                <a:latin typeface="Calibri" panose="020F0502020204030204" pitchFamily="34" charset="0"/>
              </a:rPr>
              <a:t>rada spremišta električne </a:t>
            </a:r>
            <a:r>
              <a:rPr lang="vi-VN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energije</a:t>
            </a:r>
            <a:r>
              <a:rPr lang="hr-HR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, </a:t>
            </a:r>
            <a:r>
              <a:rPr lang="hr-HR" sz="20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ako postoji</a:t>
            </a:r>
            <a:endParaRPr lang="vi-VN" sz="2000" b="1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>
              <a:spcBef>
                <a:spcPts val="1200"/>
              </a:spcBef>
            </a:pPr>
            <a:r>
              <a:rPr lang="vi-VN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tehničko </a:t>
            </a:r>
            <a:r>
              <a:rPr lang="vi-VN" sz="2000" dirty="0">
                <a:solidFill>
                  <a:srgbClr val="002060"/>
                </a:solidFill>
                <a:latin typeface="Calibri" panose="020F0502020204030204" pitchFamily="34" charset="0"/>
              </a:rPr>
              <a:t>rješenje i način ograničenja korištenja mreže u smjeru predaje u mrežu na priključnu snagu (na razini 15-minutnih srednjih vrijednosti mjerivih na OMM</a:t>
            </a:r>
            <a:r>
              <a:rPr lang="vi-VN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)</a:t>
            </a:r>
            <a:r>
              <a:rPr lang="hr-HR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, </a:t>
            </a:r>
            <a:r>
              <a:rPr lang="hr-HR" sz="20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ako posto</a:t>
            </a:r>
            <a:r>
              <a:rPr lang="hr-HR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ji</a:t>
            </a:r>
          </a:p>
          <a:p>
            <a:pPr>
              <a:spcBef>
                <a:spcPts val="1200"/>
              </a:spcBef>
            </a:pPr>
            <a:endParaRPr lang="vi-VN" sz="2000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2114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3"/>
          <p:cNvSpPr txBox="1">
            <a:spLocks/>
          </p:cNvSpPr>
          <p:nvPr/>
        </p:nvSpPr>
        <p:spPr>
          <a:xfrm>
            <a:off x="179511" y="142505"/>
            <a:ext cx="8219045" cy="6893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1600" b="1" spc="-18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600" b="1" spc="-18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hr-HR" sz="1600" b="1" spc="-18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hr-HR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UTJECAJ IZMJENA I DOPUNA </a:t>
            </a:r>
            <a:r>
              <a:rPr lang="hr-HR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ZOIEVUK NA </a:t>
            </a:r>
            <a:r>
              <a:rPr lang="hr-HR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DISTRIBUCIJSKU MREŽU</a:t>
            </a:r>
          </a:p>
          <a:p>
            <a:r>
              <a:rPr lang="hr-HR" sz="1600" b="1" cap="small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Mr.sc</a:t>
            </a:r>
            <a:r>
              <a:rPr lang="hr-HR" sz="1600" b="1" cap="small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Marina Čavlović</a:t>
            </a:r>
            <a:r>
              <a:rPr lang="hr-HR" sz="1600" b="1" spc="-10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00" dirty="0">
                <a:latin typeface="Arial" pitchFamily="34" charset="0"/>
                <a:cs typeface="Arial" pitchFamily="34" charset="0"/>
              </a:rPr>
            </a:br>
            <a:r>
              <a:rPr lang="hr-HR" sz="1600" b="1" spc="-100" dirty="0">
                <a:latin typeface="Arial" pitchFamily="34" charset="0"/>
                <a:cs typeface="Arial" pitchFamily="34" charset="0"/>
              </a:rPr>
              <a:t>	</a:t>
            </a:r>
            <a:r>
              <a:rPr lang="hr-HR" sz="1600" b="1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hr-HR" sz="1600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 			 </a:t>
            </a:r>
            <a:r>
              <a:rPr lang="hr-HR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hr-HR" sz="16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hr-HR" sz="1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   </a:t>
            </a:r>
            <a:endParaRPr lang="hr-HR" sz="16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2" descr="CIRED_logo 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238292"/>
            <a:ext cx="938321" cy="590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 descr="HKIE logotip PLAVI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38986"/>
            <a:ext cx="1316411" cy="68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-10533" y="887857"/>
            <a:ext cx="9144000" cy="1588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11792312" y="8786365"/>
            <a:ext cx="374650" cy="365125"/>
          </a:xfrm>
        </p:spPr>
        <p:txBody>
          <a:bodyPr/>
          <a:lstStyle/>
          <a:p>
            <a:fld id="{F38DF745-7D3F-47F4-83A3-874385CFAA69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36512" y="938089"/>
            <a:ext cx="9144000" cy="474687"/>
          </a:xfrm>
          <a:prstGeom prst="rect">
            <a:avLst/>
          </a:prstGeom>
          <a:gradFill rotWithShape="1">
            <a:gsLst>
              <a:gs pos="0">
                <a:srgbClr val="DBDBED"/>
              </a:gs>
              <a:gs pos="50000">
                <a:schemeClr val="bg1"/>
              </a:gs>
              <a:gs pos="100000">
                <a:srgbClr val="DBDBED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>
              <a:defRPr/>
            </a:pPr>
            <a:r>
              <a:rPr lang="hr-HR" sz="2800" b="1" dirty="0" smtClean="0">
                <a:solidFill>
                  <a:srgbClr val="002060"/>
                </a:solidFill>
                <a:latin typeface="Arial Rounded MT Bold" pitchFamily="34" charset="0"/>
              </a:rPr>
              <a:t>Kućanstvo s vlastitom proizvodnjom</a:t>
            </a:r>
            <a:endParaRPr lang="hr-HR" sz="2800" b="1" dirty="0">
              <a:solidFill>
                <a:srgbClr val="002060"/>
              </a:solidFill>
            </a:endParaRPr>
          </a:p>
        </p:txBody>
      </p:sp>
      <p:sp>
        <p:nvSpPr>
          <p:cNvPr id="11" name="Content Placeholder 4"/>
          <p:cNvSpPr>
            <a:spLocks noGrp="1"/>
          </p:cNvSpPr>
          <p:nvPr>
            <p:ph idx="1"/>
          </p:nvPr>
        </p:nvSpPr>
        <p:spPr>
          <a:xfrm>
            <a:off x="482670" y="1700808"/>
            <a:ext cx="8337801" cy="4608512"/>
          </a:xfrm>
        </p:spPr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hr-HR" sz="20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Pokusni rad kućanstva s vlastitom proizvodnjom:</a:t>
            </a:r>
            <a:endParaRPr lang="vi-VN" sz="2000" b="1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>
              <a:spcBef>
                <a:spcPts val="1200"/>
              </a:spcBef>
            </a:pPr>
            <a:r>
              <a:rPr lang="hr-HR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Provodi se kao dio funkcionalnih ispitivanja instalacija i postrojenja korisnika mreže (kućanstva s vlastitom proizvodnjom)</a:t>
            </a:r>
            <a:endParaRPr lang="vi-VN" sz="2000" b="1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>
              <a:spcBef>
                <a:spcPts val="1200"/>
              </a:spcBef>
            </a:pPr>
            <a:r>
              <a:rPr lang="hr-HR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Nije dovoljno provjeriti samo elektranu. Treba provjeriti funkcionalnu cjelinu: postrojenje i instalaciju kupca s vlastitom elektranom</a:t>
            </a:r>
          </a:p>
          <a:p>
            <a:pPr>
              <a:spcBef>
                <a:spcPts val="1200"/>
              </a:spcBef>
            </a:pPr>
            <a:r>
              <a:rPr lang="hr-HR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Predlaže se koristiti tipiziranu formu </a:t>
            </a:r>
            <a:r>
              <a:rPr lang="hr-HR" sz="2000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Programa ispitivanja primjerenog paralelnog pogona kupca s vlastitom sunčanom elektranom priključne snage do 30 kV s mrežom u pokusnom radu </a:t>
            </a:r>
            <a:r>
              <a:rPr lang="hr-HR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u kojoj su detaljno razrađena potrebna ispitivanja. Predviđenih dvadesetak pokusa traju oko 2 sata. </a:t>
            </a:r>
          </a:p>
        </p:txBody>
      </p:sp>
    </p:spTree>
    <p:extLst>
      <p:ext uri="{BB962C8B-B14F-4D97-AF65-F5344CB8AC3E}">
        <p14:creationId xmlns:p14="http://schemas.microsoft.com/office/powerpoint/2010/main" val="3037690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3"/>
          <p:cNvSpPr txBox="1">
            <a:spLocks/>
          </p:cNvSpPr>
          <p:nvPr/>
        </p:nvSpPr>
        <p:spPr>
          <a:xfrm>
            <a:off x="179511" y="142505"/>
            <a:ext cx="8219045" cy="6893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1600" b="1" spc="-18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600" b="1" spc="-18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hr-HR" sz="1600" b="1" spc="-18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hr-HR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UTJECAJ IZMJENA I DOPUNA </a:t>
            </a:r>
            <a:r>
              <a:rPr lang="hr-HR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ZOIEVUK NA </a:t>
            </a:r>
            <a:r>
              <a:rPr lang="hr-HR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DISTRIBUCIJSKU MREŽU</a:t>
            </a:r>
          </a:p>
          <a:p>
            <a:r>
              <a:rPr lang="hr-HR" sz="1600" b="1" cap="small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Mr.sc</a:t>
            </a:r>
            <a:r>
              <a:rPr lang="hr-HR" sz="1600" b="1" cap="small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Marina Čavlović</a:t>
            </a:r>
            <a:r>
              <a:rPr lang="hr-HR" sz="1600" b="1" spc="-10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00" dirty="0">
                <a:latin typeface="Arial" pitchFamily="34" charset="0"/>
                <a:cs typeface="Arial" pitchFamily="34" charset="0"/>
              </a:rPr>
            </a:br>
            <a:r>
              <a:rPr lang="hr-HR" sz="1600" b="1" spc="-100" dirty="0">
                <a:latin typeface="Arial" pitchFamily="34" charset="0"/>
                <a:cs typeface="Arial" pitchFamily="34" charset="0"/>
              </a:rPr>
              <a:t>	</a:t>
            </a:r>
            <a:r>
              <a:rPr lang="hr-HR" sz="1600" b="1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hr-HR" sz="1600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 			 </a:t>
            </a:r>
            <a:r>
              <a:rPr lang="hr-HR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hr-HR" sz="16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hr-HR" sz="1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   </a:t>
            </a:r>
            <a:endParaRPr lang="hr-HR" sz="16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2" descr="CIRED_logo 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238292"/>
            <a:ext cx="938321" cy="590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 descr="HKIE logotip PLAVI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38986"/>
            <a:ext cx="1316411" cy="68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-10533" y="887857"/>
            <a:ext cx="9144000" cy="1588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11792312" y="8786365"/>
            <a:ext cx="374650" cy="365125"/>
          </a:xfrm>
        </p:spPr>
        <p:txBody>
          <a:bodyPr/>
          <a:lstStyle/>
          <a:p>
            <a:fld id="{F38DF745-7D3F-47F4-83A3-874385CFAA69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36512" y="938089"/>
            <a:ext cx="9144000" cy="474687"/>
          </a:xfrm>
          <a:prstGeom prst="rect">
            <a:avLst/>
          </a:prstGeom>
          <a:gradFill rotWithShape="1">
            <a:gsLst>
              <a:gs pos="0">
                <a:srgbClr val="DBDBED"/>
              </a:gs>
              <a:gs pos="50000">
                <a:schemeClr val="bg1"/>
              </a:gs>
              <a:gs pos="100000">
                <a:srgbClr val="DBDBED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>
              <a:defRPr/>
            </a:pPr>
            <a:r>
              <a:rPr lang="hr-HR" sz="2800" b="1" dirty="0" smtClean="0">
                <a:solidFill>
                  <a:srgbClr val="002060"/>
                </a:solidFill>
                <a:latin typeface="Arial Rounded MT Bold" pitchFamily="34" charset="0"/>
              </a:rPr>
              <a:t>Kućanstvo s vlastitom proizvodnjom</a:t>
            </a:r>
            <a:endParaRPr lang="hr-HR" sz="2800" b="1" dirty="0">
              <a:solidFill>
                <a:srgbClr val="002060"/>
              </a:solidFill>
            </a:endParaRPr>
          </a:p>
        </p:txBody>
      </p:sp>
      <p:sp>
        <p:nvSpPr>
          <p:cNvPr id="11" name="Content Placeholder 4"/>
          <p:cNvSpPr>
            <a:spLocks noGrp="1"/>
          </p:cNvSpPr>
          <p:nvPr>
            <p:ph idx="1"/>
          </p:nvPr>
        </p:nvSpPr>
        <p:spPr>
          <a:xfrm>
            <a:off x="482670" y="1700808"/>
            <a:ext cx="8337801" cy="4608512"/>
          </a:xfrm>
        </p:spPr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hr-HR" sz="20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Pokusni rad kućanstva s vlastitom proizvodnjom je koristan za:</a:t>
            </a:r>
          </a:p>
          <a:p>
            <a:pPr>
              <a:spcBef>
                <a:spcPts val="1200"/>
              </a:spcBef>
            </a:pPr>
            <a:r>
              <a:rPr lang="hr-HR" sz="20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Vlasnika kućanstva i elektrane</a:t>
            </a:r>
            <a:r>
              <a:rPr lang="hr-HR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, kao dokaz da je elektrana ispravno izvedena i priključena na instalaciju kupca i da instalacija kupca može podnijeti iznošenje energije iz elektrane do mreže, čime se potvrđuje i da je elektrana sigurna za korištenje</a:t>
            </a:r>
          </a:p>
          <a:p>
            <a:pPr>
              <a:spcBef>
                <a:spcPts val="1200"/>
              </a:spcBef>
            </a:pPr>
            <a:r>
              <a:rPr lang="hr-HR" sz="20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Instalatera elektrane</a:t>
            </a:r>
            <a:r>
              <a:rPr lang="hr-HR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, kao dokaz da je svoj posao korektno odradio</a:t>
            </a:r>
          </a:p>
          <a:p>
            <a:pPr>
              <a:spcBef>
                <a:spcPts val="1200"/>
              </a:spcBef>
            </a:pPr>
            <a:r>
              <a:rPr lang="hr-HR" sz="20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Projektanta</a:t>
            </a:r>
            <a:r>
              <a:rPr lang="hr-HR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, kao dokaz korektnosti projektnog rješenja</a:t>
            </a:r>
          </a:p>
          <a:p>
            <a:pPr>
              <a:spcBef>
                <a:spcPts val="1200"/>
              </a:spcBef>
            </a:pPr>
            <a:r>
              <a:rPr lang="hr-HR" sz="20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Isporučitelja opr</a:t>
            </a:r>
            <a:r>
              <a:rPr lang="hr-HR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eme, kao dokaz da je isporučio ispravnu opremu</a:t>
            </a:r>
          </a:p>
          <a:p>
            <a:pPr>
              <a:spcBef>
                <a:spcPts val="1200"/>
              </a:spcBef>
            </a:pPr>
            <a:r>
              <a:rPr lang="hr-HR" sz="20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HEP ODS</a:t>
            </a:r>
            <a:r>
              <a:rPr lang="hr-HR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, kao dokaz da je kućanstvo s vlastitom elektranom sposobno za primjereni paralelni pogon s mrežom</a:t>
            </a:r>
          </a:p>
        </p:txBody>
      </p:sp>
    </p:spTree>
    <p:extLst>
      <p:ext uri="{BB962C8B-B14F-4D97-AF65-F5344CB8AC3E}">
        <p14:creationId xmlns:p14="http://schemas.microsoft.com/office/powerpoint/2010/main" val="3553944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3"/>
          <p:cNvSpPr txBox="1">
            <a:spLocks/>
          </p:cNvSpPr>
          <p:nvPr/>
        </p:nvSpPr>
        <p:spPr>
          <a:xfrm>
            <a:off x="179511" y="142505"/>
            <a:ext cx="8219045" cy="6893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1600" b="1" spc="-18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600" b="1" spc="-18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hr-HR" sz="1600" b="1" spc="-18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hr-HR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UTJECAJ IZMJENA I DOPUNA </a:t>
            </a:r>
            <a:r>
              <a:rPr lang="hr-HR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ZOIEVUK NA </a:t>
            </a:r>
            <a:r>
              <a:rPr lang="hr-HR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DISTRIBUCIJSKU MREŽU</a:t>
            </a:r>
          </a:p>
          <a:p>
            <a:r>
              <a:rPr lang="hr-HR" sz="1600" b="1" cap="small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Mr.sc</a:t>
            </a:r>
            <a:r>
              <a:rPr lang="hr-HR" sz="1600" b="1" cap="small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Marina Čavlović</a:t>
            </a:r>
            <a:r>
              <a:rPr lang="hr-HR" sz="1600" b="1" spc="-10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00" dirty="0">
                <a:latin typeface="Arial" pitchFamily="34" charset="0"/>
                <a:cs typeface="Arial" pitchFamily="34" charset="0"/>
              </a:rPr>
            </a:br>
            <a:r>
              <a:rPr lang="hr-HR" sz="1600" b="1" spc="-100" dirty="0">
                <a:latin typeface="Arial" pitchFamily="34" charset="0"/>
                <a:cs typeface="Arial" pitchFamily="34" charset="0"/>
              </a:rPr>
              <a:t>	</a:t>
            </a:r>
            <a:r>
              <a:rPr lang="hr-HR" sz="1600" b="1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hr-HR" sz="1600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 			 </a:t>
            </a:r>
            <a:r>
              <a:rPr lang="hr-HR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hr-HR" sz="16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hr-HR" sz="1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   </a:t>
            </a:r>
            <a:endParaRPr lang="hr-HR" sz="16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2" descr="CIRED_logo 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238292"/>
            <a:ext cx="938321" cy="590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 descr="HKIE logotip PLAVI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38986"/>
            <a:ext cx="1316411" cy="68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-10533" y="887857"/>
            <a:ext cx="9144000" cy="1588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11792312" y="8786365"/>
            <a:ext cx="374650" cy="365125"/>
          </a:xfrm>
        </p:spPr>
        <p:txBody>
          <a:bodyPr/>
          <a:lstStyle/>
          <a:p>
            <a:fld id="{F38DF745-7D3F-47F4-83A3-874385CFAA69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36512" y="938089"/>
            <a:ext cx="9144000" cy="474687"/>
          </a:xfrm>
          <a:prstGeom prst="rect">
            <a:avLst/>
          </a:prstGeom>
          <a:gradFill rotWithShape="1">
            <a:gsLst>
              <a:gs pos="0">
                <a:srgbClr val="DBDBED"/>
              </a:gs>
              <a:gs pos="50000">
                <a:schemeClr val="bg1"/>
              </a:gs>
              <a:gs pos="100000">
                <a:srgbClr val="DBDBED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>
              <a:defRPr/>
            </a:pPr>
            <a:r>
              <a:rPr lang="hr-HR" sz="2800" b="1" dirty="0" smtClean="0">
                <a:solidFill>
                  <a:srgbClr val="002060"/>
                </a:solidFill>
                <a:latin typeface="Arial Rounded MT Bold" pitchFamily="34" charset="0"/>
              </a:rPr>
              <a:t>Umjesto zaključka</a:t>
            </a:r>
            <a:endParaRPr lang="hr-HR" sz="2800" b="1" dirty="0">
              <a:solidFill>
                <a:srgbClr val="002060"/>
              </a:solidFill>
            </a:endParaRPr>
          </a:p>
        </p:txBody>
      </p:sp>
      <p:sp>
        <p:nvSpPr>
          <p:cNvPr id="10" name="Content Placeholder 4"/>
          <p:cNvSpPr>
            <a:spLocks noGrp="1"/>
          </p:cNvSpPr>
          <p:nvPr>
            <p:ph idx="1"/>
          </p:nvPr>
        </p:nvSpPr>
        <p:spPr>
          <a:xfrm>
            <a:off x="392566" y="1772816"/>
            <a:ext cx="8337801" cy="4464496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spcBef>
                <a:spcPts val="1200"/>
              </a:spcBef>
              <a:buNone/>
            </a:pPr>
            <a:r>
              <a:rPr lang="hr-HR" sz="2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Život, pa i stručni, umijeće je mogućeg.</a:t>
            </a:r>
          </a:p>
          <a:p>
            <a:pPr marL="0" indent="0" algn="ctr">
              <a:lnSpc>
                <a:spcPct val="150000"/>
              </a:lnSpc>
              <a:spcBef>
                <a:spcPts val="1200"/>
              </a:spcBef>
              <a:buNone/>
            </a:pPr>
            <a:r>
              <a:rPr lang="hr-HR" sz="2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Kada bismo svi udružili snage </a:t>
            </a:r>
          </a:p>
          <a:p>
            <a:pPr marL="0" indent="0" algn="ctr">
              <a:lnSpc>
                <a:spcPct val="150000"/>
              </a:lnSpc>
              <a:spcBef>
                <a:spcPts val="1200"/>
              </a:spcBef>
              <a:buNone/>
            </a:pPr>
            <a:r>
              <a:rPr lang="hr-HR" sz="2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u konstruktivnoj kooperativnoj multidisciplinarnoj suradnji </a:t>
            </a:r>
          </a:p>
          <a:p>
            <a:pPr marL="0" indent="0" algn="ctr">
              <a:lnSpc>
                <a:spcPct val="150000"/>
              </a:lnSpc>
              <a:spcBef>
                <a:spcPts val="1200"/>
              </a:spcBef>
              <a:buNone/>
            </a:pPr>
            <a:r>
              <a:rPr lang="hr-HR" sz="2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u nastojanju da zajednički postignemo maksimum mogućeg, </a:t>
            </a:r>
          </a:p>
          <a:p>
            <a:pPr marL="0" indent="0" algn="ctr">
              <a:lnSpc>
                <a:spcPct val="150000"/>
              </a:lnSpc>
              <a:spcBef>
                <a:spcPts val="1200"/>
              </a:spcBef>
              <a:buNone/>
            </a:pPr>
            <a:r>
              <a:rPr lang="hr-HR" sz="2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tako postignuti kvalitativni iskorak  </a:t>
            </a:r>
          </a:p>
          <a:p>
            <a:pPr marL="0" indent="0" algn="ctr">
              <a:lnSpc>
                <a:spcPct val="150000"/>
              </a:lnSpc>
              <a:spcBef>
                <a:spcPts val="1200"/>
              </a:spcBef>
              <a:buNone/>
            </a:pPr>
            <a:r>
              <a:rPr lang="hr-HR" sz="2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donio bi svima dobrobit</a:t>
            </a:r>
          </a:p>
        </p:txBody>
      </p:sp>
    </p:spTree>
    <p:extLst>
      <p:ext uri="{BB962C8B-B14F-4D97-AF65-F5344CB8AC3E}">
        <p14:creationId xmlns:p14="http://schemas.microsoft.com/office/powerpoint/2010/main" val="456030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90E8B-62FF-4E66-A200-FEE34E05564D}" type="slidenum">
              <a:rPr lang="hr-HR" smtClean="0"/>
              <a:pPr/>
              <a:t>26</a:t>
            </a:fld>
            <a:endParaRPr lang="hr-HR"/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1045824" y="-11289"/>
            <a:ext cx="6694488" cy="969962"/>
          </a:xfrm>
        </p:spPr>
        <p:txBody>
          <a:bodyPr>
            <a:noAutofit/>
          </a:bodyPr>
          <a:lstStyle/>
          <a:p>
            <a:r>
              <a:rPr lang="hr-HR" sz="1600" b="1" spc="-18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600" b="1" spc="-18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200" dirty="0">
                <a:latin typeface="Arial" pitchFamily="34" charset="0"/>
                <a:cs typeface="Arial" pitchFamily="34" charset="0"/>
              </a:rPr>
              <a:t>Seminar</a:t>
            </a:r>
            <a:r>
              <a:rPr lang="hr-HR" sz="1600" b="1" spc="-18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600" b="1" spc="-180" dirty="0">
                <a:latin typeface="Arial" pitchFamily="34" charset="0"/>
                <a:cs typeface="Arial" pitchFamily="34" charset="0"/>
              </a:rPr>
              <a:t>  </a:t>
            </a:r>
            <a:r>
              <a:rPr lang="hr-HR" sz="1600" b="1" spc="-60" dirty="0">
                <a:latin typeface="Arial" pitchFamily="34" charset="0"/>
                <a:cs typeface="Arial" pitchFamily="34" charset="0"/>
              </a:rPr>
              <a:t>ZAKON O OBNOVLJIVIM IZVORIMA ENERGIJE </a:t>
            </a:r>
            <a:br>
              <a:rPr lang="hr-HR" sz="1600" b="1" spc="-60" dirty="0">
                <a:latin typeface="Arial" pitchFamily="34" charset="0"/>
                <a:cs typeface="Arial" pitchFamily="34" charset="0"/>
              </a:rPr>
            </a:br>
            <a:r>
              <a:rPr lang="hr-HR" sz="1600" b="1" spc="-60" dirty="0">
                <a:latin typeface="Arial" pitchFamily="34" charset="0"/>
                <a:cs typeface="Arial" pitchFamily="34" charset="0"/>
              </a:rPr>
              <a:t>I VISOKOUĆINKOVITOJ KOGENERACIJI</a:t>
            </a:r>
            <a:r>
              <a:rPr lang="hr-HR" sz="1600" b="1" spc="-10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00" dirty="0">
                <a:latin typeface="Arial" pitchFamily="34" charset="0"/>
                <a:cs typeface="Arial" pitchFamily="34" charset="0"/>
              </a:rPr>
            </a:br>
            <a:r>
              <a:rPr lang="hr-HR" sz="1200" dirty="0">
                <a:latin typeface="Arial" pitchFamily="34" charset="0"/>
                <a:cs typeface="Arial" pitchFamily="34" charset="0"/>
              </a:rPr>
              <a:t>29. studenoga 2018.</a:t>
            </a:r>
            <a:r>
              <a:rPr lang="hr-HR" sz="1800" b="1" spc="-100" dirty="0">
                <a:latin typeface="Arial" pitchFamily="34" charset="0"/>
                <a:cs typeface="Arial" pitchFamily="34" charset="0"/>
              </a:rPr>
              <a:t/>
            </a:r>
            <a:br>
              <a:rPr lang="hr-HR" sz="1800" b="1" spc="-100" dirty="0">
                <a:latin typeface="Arial" pitchFamily="34" charset="0"/>
                <a:cs typeface="Arial" pitchFamily="34" charset="0"/>
              </a:rPr>
            </a:br>
            <a:r>
              <a:rPr lang="hr-HR" sz="1800" b="1" spc="-100" dirty="0">
                <a:latin typeface="Arial" pitchFamily="34" charset="0"/>
                <a:cs typeface="Arial" pitchFamily="34" charset="0"/>
              </a:rPr>
              <a:t>	</a:t>
            </a:r>
            <a:r>
              <a:rPr lang="hr-HR" sz="1800" b="1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hr-HR" sz="1600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 			 </a:t>
            </a:r>
            <a:r>
              <a:rPr lang="hr-HR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hr-HR" sz="20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           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idx="4294967295"/>
          </p:nvPr>
        </p:nvSpPr>
        <p:spPr>
          <a:xfrm>
            <a:off x="-69328" y="1008211"/>
            <a:ext cx="9144000" cy="5445125"/>
          </a:xfrm>
          <a:ln>
            <a:solidFill>
              <a:schemeClr val="bg1"/>
            </a:solidFill>
          </a:ln>
        </p:spPr>
        <p:txBody>
          <a:bodyPr/>
          <a:lstStyle/>
          <a:p>
            <a:pPr algn="ctr"/>
            <a:endParaRPr lang="hr-HR" dirty="0"/>
          </a:p>
          <a:p>
            <a:pPr marL="0" indent="0" algn="ctr">
              <a:buNone/>
            </a:pPr>
            <a:r>
              <a:rPr lang="hr-HR" sz="2000" b="1" dirty="0" smtClean="0">
                <a:solidFill>
                  <a:srgbClr val="002060"/>
                </a:solidFill>
              </a:rPr>
              <a:t>UTJECAJ </a:t>
            </a:r>
            <a:r>
              <a:rPr lang="hr-HR" sz="2000" b="1" dirty="0">
                <a:solidFill>
                  <a:srgbClr val="002060"/>
                </a:solidFill>
              </a:rPr>
              <a:t>IZMJENA I DOPUNA </a:t>
            </a:r>
            <a:r>
              <a:rPr lang="hr-HR" sz="2000" b="1" dirty="0" smtClean="0">
                <a:solidFill>
                  <a:srgbClr val="002060"/>
                </a:solidFill>
              </a:rPr>
              <a:t>ZAKONA </a:t>
            </a:r>
          </a:p>
          <a:p>
            <a:pPr marL="0" indent="0" algn="ctr">
              <a:buNone/>
            </a:pPr>
            <a:r>
              <a:rPr lang="hr-HR" sz="2000" b="1" dirty="0" smtClean="0">
                <a:solidFill>
                  <a:srgbClr val="002060"/>
                </a:solidFill>
              </a:rPr>
              <a:t>O </a:t>
            </a:r>
            <a:r>
              <a:rPr lang="hr-HR" sz="2000" b="1" dirty="0">
                <a:solidFill>
                  <a:srgbClr val="002060"/>
                </a:solidFill>
              </a:rPr>
              <a:t>OBNOVLJIVIM IZVORIMA ENERGIJE </a:t>
            </a:r>
            <a:endParaRPr lang="hr-HR" sz="2000" b="1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hr-HR" sz="2000" b="1" dirty="0" smtClean="0">
                <a:solidFill>
                  <a:srgbClr val="002060"/>
                </a:solidFill>
              </a:rPr>
              <a:t>I </a:t>
            </a:r>
            <a:r>
              <a:rPr lang="hr-HR" sz="2000" b="1" dirty="0">
                <a:solidFill>
                  <a:srgbClr val="002060"/>
                </a:solidFill>
              </a:rPr>
              <a:t>VISOKOUČINKOVITOJ KOGENERACIJI </a:t>
            </a:r>
            <a:endParaRPr lang="hr-HR" sz="2000" b="1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hr-HR" sz="2000" b="1" dirty="0" smtClean="0">
                <a:solidFill>
                  <a:srgbClr val="002060"/>
                </a:solidFill>
              </a:rPr>
              <a:t>NA </a:t>
            </a:r>
            <a:r>
              <a:rPr lang="hr-HR" sz="2000" b="1" dirty="0">
                <a:solidFill>
                  <a:srgbClr val="002060"/>
                </a:solidFill>
              </a:rPr>
              <a:t>DISTRIBUCIJSKU </a:t>
            </a:r>
            <a:r>
              <a:rPr lang="hr-HR" sz="2000" b="1" dirty="0" smtClean="0">
                <a:solidFill>
                  <a:srgbClr val="002060"/>
                </a:solidFill>
              </a:rPr>
              <a:t>MREŽU</a:t>
            </a:r>
            <a:endParaRPr lang="hr-HR" sz="2000" b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hr-HR" sz="2000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hr-HR" sz="2800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-10533" y="887857"/>
            <a:ext cx="9144000" cy="1588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3" descr="HKIE logotip PLAVI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38986"/>
            <a:ext cx="1316411" cy="68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25267"/>
            <a:ext cx="1013157" cy="63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0" y="5072063"/>
            <a:ext cx="9144000" cy="733425"/>
          </a:xfrm>
          <a:prstGeom prst="rect">
            <a:avLst/>
          </a:prstGeom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ts val="1200"/>
              </a:spcBef>
              <a:buClr>
                <a:schemeClr val="bg2"/>
              </a:buClr>
              <a:buSzPct val="75000"/>
              <a:buFontTx/>
              <a:buNone/>
              <a:defRPr/>
            </a:pPr>
            <a:r>
              <a:rPr lang="hr-HR" altLang="x-none" sz="2400" dirty="0" smtClean="0">
                <a:solidFill>
                  <a:srgbClr val="00236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istral" pitchFamily="66" charset="0"/>
                <a:cs typeface="Arial" charset="0"/>
              </a:rPr>
              <a:t>mr.sc. </a:t>
            </a:r>
            <a:r>
              <a:rPr lang="hr-HR" altLang="x-none" sz="2400" dirty="0" smtClean="0">
                <a:solidFill>
                  <a:srgbClr val="00236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istral" pitchFamily="66" charset="0"/>
                <a:cs typeface="Arial" charset="0"/>
              </a:rPr>
              <a:t>Marina </a:t>
            </a:r>
            <a:r>
              <a:rPr lang="hr-HR" altLang="x-none" sz="2400" dirty="0" smtClean="0">
                <a:solidFill>
                  <a:srgbClr val="00236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istral" pitchFamily="66" charset="0"/>
                <a:cs typeface="Arial" charset="0"/>
              </a:rPr>
              <a:t>Čavlović</a:t>
            </a:r>
            <a:endParaRPr lang="hr-HR" altLang="x-none" sz="2400" dirty="0" smtClean="0">
              <a:solidFill>
                <a:srgbClr val="002368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Mistral" pitchFamily="66" charset="0"/>
              <a:cs typeface="Arial" charset="0"/>
            </a:endParaRPr>
          </a:p>
          <a:p>
            <a:pPr algn="ctr" eaLnBrk="1" hangingPunct="1">
              <a:lnSpc>
                <a:spcPct val="80000"/>
              </a:lnSpc>
              <a:buClr>
                <a:schemeClr val="bg2"/>
              </a:buClr>
              <a:buSzPct val="75000"/>
              <a:buFontTx/>
              <a:buNone/>
              <a:defRPr/>
            </a:pPr>
            <a:r>
              <a:rPr lang="hr-HR" altLang="x-none" sz="2400" dirty="0" smtClean="0">
                <a:solidFill>
                  <a:srgbClr val="00236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istral" pitchFamily="66" charset="0"/>
                <a:cs typeface="Arial" charset="0"/>
              </a:rPr>
              <a:t>HEP-ODS d.o.o, Sektor </a:t>
            </a:r>
            <a:r>
              <a:rPr lang="hr-HR" altLang="x-none" sz="2400" dirty="0" smtClean="0">
                <a:solidFill>
                  <a:srgbClr val="00236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istral" pitchFamily="66" charset="0"/>
                <a:cs typeface="Arial" charset="0"/>
              </a:rPr>
              <a:t>za upravljanje imovinom</a:t>
            </a:r>
            <a:endParaRPr lang="hr-HR" altLang="x-none" sz="2400" dirty="0" smtClean="0">
              <a:effectLst>
                <a:outerShdw blurRad="38100" dist="38100" dir="2700000" algn="tl">
                  <a:srgbClr val="C0C0C0"/>
                </a:outerShdw>
              </a:effectLst>
              <a:latin typeface="Mistral" pitchFamily="66" charset="0"/>
              <a:cs typeface="Arial" charset="0"/>
            </a:endParaRPr>
          </a:p>
        </p:txBody>
      </p:sp>
      <p:graphicFrame>
        <p:nvGraphicFramePr>
          <p:cNvPr id="13" name="Object 1"/>
          <p:cNvGraphicFramePr>
            <a:graphicFrameLocks noChangeAspect="1"/>
          </p:cNvGraphicFramePr>
          <p:nvPr/>
        </p:nvGraphicFramePr>
        <p:xfrm>
          <a:off x="1258888" y="3573463"/>
          <a:ext cx="6626225" cy="809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9" name="Visio" r:id="rId5" imgW="6397329" imgH="794145" progId="Visio.Drawing.11">
                  <p:embed/>
                </p:oleObj>
              </mc:Choice>
              <mc:Fallback>
                <p:oleObj name="Visio" r:id="rId5" imgW="6397329" imgH="794145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8888" y="3573463"/>
                        <a:ext cx="6626225" cy="809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gradFill rotWithShape="1">
                              <a:gsLst>
                                <a:gs pos="0">
                                  <a:srgbClr val="B0D7F2"/>
                                </a:gs>
                                <a:gs pos="100000">
                                  <a:schemeClr val="accent1"/>
                                </a:gs>
                              </a:gsLst>
                              <a:lin ang="5400000" scaled="1"/>
                            </a:gra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31262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3"/>
          <p:cNvSpPr txBox="1">
            <a:spLocks/>
          </p:cNvSpPr>
          <p:nvPr/>
        </p:nvSpPr>
        <p:spPr>
          <a:xfrm>
            <a:off x="179511" y="142505"/>
            <a:ext cx="8219045" cy="6893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1600" b="1" spc="-18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600" b="1" spc="-18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hr-HR" sz="1600" b="1" spc="-18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hr-HR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UTJECAJ IZMJENA I DOPUNA </a:t>
            </a:r>
            <a:r>
              <a:rPr lang="hr-HR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ZOIEVUK NA </a:t>
            </a:r>
            <a:r>
              <a:rPr lang="hr-HR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DISTRIBUCIJSKU MREŽU</a:t>
            </a:r>
          </a:p>
          <a:p>
            <a:r>
              <a:rPr lang="hr-HR" sz="1600" b="1" cap="small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Mr.sc</a:t>
            </a:r>
            <a:r>
              <a:rPr lang="hr-HR" sz="1600" b="1" cap="small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Marina Čavlović</a:t>
            </a:r>
            <a:r>
              <a:rPr lang="hr-HR" sz="1600" b="1" spc="-10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00" dirty="0">
                <a:latin typeface="Arial" pitchFamily="34" charset="0"/>
                <a:cs typeface="Arial" pitchFamily="34" charset="0"/>
              </a:rPr>
            </a:br>
            <a:r>
              <a:rPr lang="hr-HR" sz="1600" b="1" spc="-100" dirty="0">
                <a:latin typeface="Arial" pitchFamily="34" charset="0"/>
                <a:cs typeface="Arial" pitchFamily="34" charset="0"/>
              </a:rPr>
              <a:t>	</a:t>
            </a:r>
            <a:r>
              <a:rPr lang="hr-HR" sz="1600" b="1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hr-HR" sz="1600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 			 </a:t>
            </a:r>
            <a:r>
              <a:rPr lang="hr-HR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hr-HR" sz="16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           </a:t>
            </a:r>
          </a:p>
        </p:txBody>
      </p:sp>
      <p:pic>
        <p:nvPicPr>
          <p:cNvPr id="7" name="Picture 2" descr="CIRED_logo 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238292"/>
            <a:ext cx="938321" cy="590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 descr="HKIE logotip PLAVI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38986"/>
            <a:ext cx="1316411" cy="68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-10533" y="887857"/>
            <a:ext cx="9144000" cy="1588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0" y="911350"/>
            <a:ext cx="9144000" cy="573433"/>
          </a:xfrm>
          <a:prstGeom prst="rect">
            <a:avLst/>
          </a:prstGeom>
          <a:gradFill rotWithShape="1">
            <a:gsLst>
              <a:gs pos="0">
                <a:srgbClr val="DBDBED"/>
              </a:gs>
              <a:gs pos="50000">
                <a:schemeClr val="bg1"/>
              </a:gs>
              <a:gs pos="100000">
                <a:srgbClr val="DBDBED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>
              <a:defRPr/>
            </a:pPr>
            <a:r>
              <a:rPr lang="hr-HR" sz="2600" b="1" dirty="0" smtClean="0">
                <a:solidFill>
                  <a:srgbClr val="002060"/>
                </a:solidFill>
                <a:latin typeface="Arial Rounded MT Bold" pitchFamily="34" charset="0"/>
              </a:rPr>
              <a:t>Elektrane (OIEVUK) - većinom distribuirana proizvodnja </a:t>
            </a:r>
            <a:endParaRPr lang="hr-HR" sz="2600" b="1" dirty="0">
              <a:solidFill>
                <a:srgbClr val="002060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773638" y="1628800"/>
            <a:ext cx="7523728" cy="1224136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25000">
                <a:srgbClr val="F3FCFF"/>
              </a:gs>
              <a:gs pos="98000">
                <a:srgbClr val="70E5FC"/>
              </a:gs>
            </a:gsLst>
            <a:path path="rect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r-HR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Svrha d</a:t>
            </a:r>
            <a:r>
              <a:rPr lang="hr-HR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istribuirane proizvodnje: </a:t>
            </a:r>
            <a:r>
              <a:rPr lang="hr-HR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proizvodnju približiti potrošnji</a:t>
            </a:r>
          </a:p>
          <a:p>
            <a:pPr algn="ctr">
              <a:lnSpc>
                <a:spcPct val="150000"/>
              </a:lnSpc>
            </a:pPr>
            <a:r>
              <a:rPr lang="hr-HR" sz="2000" b="1" dirty="0" smtClean="0">
                <a:solidFill>
                  <a:srgbClr val="002060"/>
                </a:solidFill>
              </a:rPr>
              <a:t> </a:t>
            </a:r>
            <a:r>
              <a:rPr lang="hr-H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proizvodnju prostorno približiti ISTODOBNOJ potrošnji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395537" y="3578721"/>
            <a:ext cx="8208911" cy="143445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25000">
                <a:srgbClr val="F3FCFF"/>
              </a:gs>
              <a:gs pos="98000">
                <a:srgbClr val="70E5FC"/>
              </a:gs>
            </a:gsLst>
            <a:path path="rect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r-HR" sz="2000" b="1" dirty="0" smtClean="0">
                <a:solidFill>
                  <a:srgbClr val="002060"/>
                </a:solidFill>
              </a:rPr>
              <a:t>smanjiti transport energije </a:t>
            </a:r>
            <a:r>
              <a:rPr lang="hr-HR" sz="2000" b="1" dirty="0" smtClean="0">
                <a:solidFill>
                  <a:srgbClr val="002060"/>
                </a:solidFill>
                <a:latin typeface="Arial"/>
                <a:cs typeface="Arial"/>
              </a:rPr>
              <a:t>→</a:t>
            </a:r>
            <a:r>
              <a:rPr lang="hr-HR" sz="2000" b="1" dirty="0" smtClean="0">
                <a:solidFill>
                  <a:srgbClr val="002060"/>
                </a:solidFill>
              </a:rPr>
              <a:t> smanjiti gubitke u mreži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r-HR" sz="2000" b="1" dirty="0">
                <a:solidFill>
                  <a:srgbClr val="002060"/>
                </a:solidFill>
                <a:cs typeface="Arial"/>
              </a:rPr>
              <a:t>stvoriti preduvjete za veću iskoristivost mreže </a:t>
            </a:r>
            <a:endParaRPr lang="hr-HR" sz="2000" b="1" dirty="0" smtClean="0">
              <a:solidFill>
                <a:srgbClr val="002060"/>
              </a:solidFill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r-HR" sz="2000" b="1" dirty="0" smtClean="0">
                <a:solidFill>
                  <a:srgbClr val="002060"/>
                </a:solidFill>
              </a:rPr>
              <a:t>rasteretiti mrežu 	</a:t>
            </a:r>
            <a:r>
              <a:rPr lang="hr-HR" sz="2000" b="1" dirty="0" smtClean="0">
                <a:solidFill>
                  <a:srgbClr val="002060"/>
                </a:solidFill>
                <a:latin typeface="Arial"/>
                <a:cs typeface="Arial"/>
              </a:rPr>
              <a:t>→ </a:t>
            </a:r>
            <a:r>
              <a:rPr lang="hr-HR" sz="2000" b="1" dirty="0" smtClean="0">
                <a:solidFill>
                  <a:srgbClr val="002060"/>
                </a:solidFill>
              </a:rPr>
              <a:t>povećati raspoloživost mreže za nova priključenja</a:t>
            </a:r>
          </a:p>
        </p:txBody>
      </p:sp>
      <p:sp>
        <p:nvSpPr>
          <p:cNvPr id="2" name="Down Arrow 1"/>
          <p:cNvSpPr/>
          <p:nvPr/>
        </p:nvSpPr>
        <p:spPr>
          <a:xfrm>
            <a:off x="4211960" y="2924944"/>
            <a:ext cx="504056" cy="576064"/>
          </a:xfrm>
          <a:prstGeom prst="downArrow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7" name="Rounded Rectangle 16"/>
          <p:cNvSpPr/>
          <p:nvPr/>
        </p:nvSpPr>
        <p:spPr>
          <a:xfrm>
            <a:off x="457011" y="5733256"/>
            <a:ext cx="8208911" cy="1026554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25000">
                <a:srgbClr val="F3FCFF"/>
              </a:gs>
              <a:gs pos="98000">
                <a:srgbClr val="70E5FC"/>
              </a:gs>
            </a:gsLst>
            <a:path path="rect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r-HR" sz="2000" b="1" dirty="0" smtClean="0">
                <a:solidFill>
                  <a:srgbClr val="002060"/>
                </a:solidFill>
              </a:rPr>
              <a:t>Manji mrežni troškovi </a:t>
            </a:r>
            <a:r>
              <a:rPr lang="hr-HR" sz="2000" b="1" dirty="0">
                <a:solidFill>
                  <a:srgbClr val="002060"/>
                </a:solidFill>
                <a:latin typeface="Arial"/>
                <a:cs typeface="Arial"/>
              </a:rPr>
              <a:t>→ </a:t>
            </a:r>
            <a:r>
              <a:rPr lang="hr-HR" sz="2000" b="1" dirty="0" smtClean="0">
                <a:solidFill>
                  <a:srgbClr val="002060"/>
                </a:solidFill>
              </a:rPr>
              <a:t>niža </a:t>
            </a:r>
            <a:r>
              <a:rPr lang="hr-HR" sz="2000" b="1" dirty="0" err="1" smtClean="0">
                <a:solidFill>
                  <a:srgbClr val="002060"/>
                </a:solidFill>
              </a:rPr>
              <a:t>mrežarina</a:t>
            </a:r>
            <a:r>
              <a:rPr lang="hr-HR" sz="2000" b="1" dirty="0" smtClean="0">
                <a:solidFill>
                  <a:srgbClr val="002060"/>
                </a:solidFill>
              </a:rPr>
              <a:t> </a:t>
            </a:r>
            <a:r>
              <a:rPr lang="hr-HR" sz="2000" b="1" dirty="0">
                <a:solidFill>
                  <a:srgbClr val="002060"/>
                </a:solidFill>
                <a:latin typeface="Arial"/>
                <a:cs typeface="Arial"/>
              </a:rPr>
              <a:t>→</a:t>
            </a:r>
            <a:r>
              <a:rPr lang="hr-HR" sz="2000" b="1" dirty="0" smtClean="0">
                <a:solidFill>
                  <a:srgbClr val="002060"/>
                </a:solidFill>
              </a:rPr>
              <a:t> </a:t>
            </a:r>
            <a:r>
              <a:rPr lang="hr-H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jeftinija struja kupcima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r-HR" sz="2000" b="1" dirty="0" smtClean="0">
                <a:solidFill>
                  <a:srgbClr val="002060"/>
                </a:solidFill>
                <a:cs typeface="Arial"/>
              </a:rPr>
              <a:t>niži troškovi </a:t>
            </a:r>
            <a:r>
              <a:rPr lang="hr-HR" sz="2000" b="1" dirty="0">
                <a:solidFill>
                  <a:srgbClr val="002060"/>
                </a:solidFill>
                <a:cs typeface="Arial"/>
              </a:rPr>
              <a:t>priključenja novih </a:t>
            </a:r>
            <a:r>
              <a:rPr lang="hr-HR" sz="2000" b="1" dirty="0" smtClean="0">
                <a:solidFill>
                  <a:srgbClr val="002060"/>
                </a:solidFill>
                <a:cs typeface="Arial"/>
              </a:rPr>
              <a:t>korisnika </a:t>
            </a:r>
            <a:r>
              <a:rPr lang="hr-HR" sz="2000" b="1" dirty="0" smtClean="0">
                <a:solidFill>
                  <a:srgbClr val="002060"/>
                </a:solidFill>
                <a:latin typeface="Arial"/>
                <a:cs typeface="Arial"/>
              </a:rPr>
              <a:t>→ </a:t>
            </a:r>
            <a:r>
              <a:rPr lang="hr-H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jeftinije priključenje </a:t>
            </a:r>
            <a:endParaRPr lang="hr-HR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Down Arrow 17"/>
          <p:cNvSpPr/>
          <p:nvPr/>
        </p:nvSpPr>
        <p:spPr>
          <a:xfrm>
            <a:off x="4211960" y="5085184"/>
            <a:ext cx="504056" cy="576064"/>
          </a:xfrm>
          <a:prstGeom prst="downArrow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32053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3"/>
          <p:cNvSpPr txBox="1">
            <a:spLocks/>
          </p:cNvSpPr>
          <p:nvPr/>
        </p:nvSpPr>
        <p:spPr>
          <a:xfrm>
            <a:off x="179511" y="142505"/>
            <a:ext cx="8219045" cy="6893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1600" b="1" spc="-18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600" b="1" spc="-18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hr-HR" sz="1600" b="1" spc="-18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hr-HR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UTJECAJ IZMJENA I DOPUNA </a:t>
            </a:r>
            <a:r>
              <a:rPr lang="hr-HR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ZOIEVUK NA </a:t>
            </a:r>
            <a:r>
              <a:rPr lang="hr-HR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DISTRIBUCIJSKU MREŽU</a:t>
            </a:r>
          </a:p>
          <a:p>
            <a:r>
              <a:rPr lang="hr-HR" sz="1600" b="1" cap="small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Mr.sc</a:t>
            </a:r>
            <a:r>
              <a:rPr lang="hr-HR" sz="1600" b="1" cap="small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Marina Čavlović</a:t>
            </a:r>
            <a:r>
              <a:rPr lang="hr-HR" sz="1600" b="1" spc="-10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00" dirty="0">
                <a:latin typeface="Arial" pitchFamily="34" charset="0"/>
                <a:cs typeface="Arial" pitchFamily="34" charset="0"/>
              </a:rPr>
            </a:br>
            <a:r>
              <a:rPr lang="hr-HR" sz="1600" b="1" spc="-100" dirty="0">
                <a:latin typeface="Arial" pitchFamily="34" charset="0"/>
                <a:cs typeface="Arial" pitchFamily="34" charset="0"/>
              </a:rPr>
              <a:t>	</a:t>
            </a:r>
            <a:r>
              <a:rPr lang="hr-HR" sz="1600" b="1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hr-HR" sz="1600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 			 </a:t>
            </a:r>
            <a:r>
              <a:rPr lang="hr-HR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hr-HR" sz="16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           </a:t>
            </a:r>
          </a:p>
        </p:txBody>
      </p:sp>
      <p:pic>
        <p:nvPicPr>
          <p:cNvPr id="7" name="Picture 2" descr="CIRED_logo 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238292"/>
            <a:ext cx="938321" cy="590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 descr="HKIE logotip PLAVI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38986"/>
            <a:ext cx="1316411" cy="68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-10533" y="887857"/>
            <a:ext cx="9144000" cy="1588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0" y="911350"/>
            <a:ext cx="9144000" cy="573433"/>
          </a:xfrm>
          <a:prstGeom prst="rect">
            <a:avLst/>
          </a:prstGeom>
          <a:gradFill rotWithShape="1">
            <a:gsLst>
              <a:gs pos="0">
                <a:srgbClr val="DBDBED"/>
              </a:gs>
              <a:gs pos="50000">
                <a:schemeClr val="bg1"/>
              </a:gs>
              <a:gs pos="100000">
                <a:srgbClr val="DBDBED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>
              <a:defRPr/>
            </a:pPr>
            <a:r>
              <a:rPr lang="hr-HR" sz="2800" b="1" dirty="0" smtClean="0">
                <a:solidFill>
                  <a:srgbClr val="002060"/>
                </a:solidFill>
                <a:latin typeface="Arial Rounded MT Bold" pitchFamily="34" charset="0"/>
              </a:rPr>
              <a:t>Svrha distribuirane proizvodnje </a:t>
            </a:r>
            <a:endParaRPr lang="hr-HR" sz="2800" b="1" dirty="0">
              <a:solidFill>
                <a:srgbClr val="002060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773638" y="1844824"/>
            <a:ext cx="7523728" cy="144016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25000">
                <a:srgbClr val="F3FCFF"/>
              </a:gs>
              <a:gs pos="98000">
                <a:srgbClr val="70E5FC"/>
              </a:gs>
            </a:gsLst>
            <a:path path="rect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r-HR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Svrha d</a:t>
            </a:r>
            <a:r>
              <a:rPr lang="hr-HR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istribuirane proizvodnje: </a:t>
            </a:r>
            <a:r>
              <a:rPr lang="hr-HR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proizvodnju približiti potrošnji</a:t>
            </a:r>
          </a:p>
          <a:p>
            <a:pPr algn="ctr"/>
            <a:r>
              <a:rPr lang="hr-HR" sz="2000" b="1" dirty="0" smtClean="0">
                <a:solidFill>
                  <a:srgbClr val="002060"/>
                </a:solidFill>
              </a:rPr>
              <a:t> </a:t>
            </a:r>
          </a:p>
          <a:p>
            <a:pPr algn="ctr"/>
            <a:r>
              <a:rPr lang="hr-H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proizvodnju prostorno približiti ISTODOBNOJ potrošnji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1403648" y="4293096"/>
            <a:ext cx="6336703" cy="1224136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25000">
                <a:srgbClr val="F3FCFF"/>
              </a:gs>
              <a:gs pos="98000">
                <a:srgbClr val="70E5FC"/>
              </a:gs>
            </a:gsLst>
            <a:path path="rect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hr-H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Proizvodnja je prostorno najbliža potrošnji </a:t>
            </a:r>
          </a:p>
          <a:p>
            <a:pPr algn="ctr">
              <a:lnSpc>
                <a:spcPct val="150000"/>
              </a:lnSpc>
            </a:pPr>
            <a:r>
              <a:rPr lang="hr-H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kod kupca s vlastitom proizvodnjom</a:t>
            </a:r>
            <a:endParaRPr lang="hr-HR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Down Arrow 1"/>
          <p:cNvSpPr/>
          <p:nvPr/>
        </p:nvSpPr>
        <p:spPr>
          <a:xfrm>
            <a:off x="4211960" y="3429000"/>
            <a:ext cx="720080" cy="792088"/>
          </a:xfrm>
          <a:prstGeom prst="downArrow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92191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82671" y="1916832"/>
            <a:ext cx="8157592" cy="43204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neto isporučena električna </a:t>
            </a:r>
            <a:r>
              <a:rPr lang="hr-HR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energija </a:t>
            </a:r>
            <a:r>
              <a:rPr lang="hr-HR" sz="2400" b="1" dirty="0" smtClean="0">
                <a:solidFill>
                  <a:srgbClr val="002060"/>
                </a:solidFill>
              </a:rPr>
              <a:t>=</a:t>
            </a:r>
          </a:p>
          <a:p>
            <a:pPr marL="0" indent="0">
              <a:buNone/>
            </a:pPr>
            <a:r>
              <a:rPr lang="hr-HR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količina </a:t>
            </a:r>
            <a:r>
              <a:rPr lang="hr-HR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električne energije koju je </a:t>
            </a:r>
            <a:r>
              <a:rPr lang="hr-HR" sz="2400" dirty="0">
                <a:solidFill>
                  <a:srgbClr val="002060"/>
                </a:solidFill>
              </a:rPr>
              <a:t>proizvodno postrojenje ili proizvodna jedinica </a:t>
            </a:r>
            <a:r>
              <a:rPr lang="hr-HR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predala u elektroenergetsku mrežu</a:t>
            </a:r>
            <a:r>
              <a:rPr lang="hr-HR" sz="2400" dirty="0">
                <a:solidFill>
                  <a:srgbClr val="002060"/>
                </a:solidFill>
              </a:rPr>
              <a:t>, a koja je proizvedena u proizvodnom postrojenju ili proizvodnoj jedinici koja koristi obnovljive izvore energije ili </a:t>
            </a:r>
            <a:r>
              <a:rPr lang="hr-HR" sz="2400" dirty="0" err="1">
                <a:solidFill>
                  <a:srgbClr val="002060"/>
                </a:solidFill>
              </a:rPr>
              <a:t>kogeneracijskom</a:t>
            </a:r>
            <a:r>
              <a:rPr lang="hr-HR" sz="2400" dirty="0">
                <a:solidFill>
                  <a:srgbClr val="002060"/>
                </a:solidFill>
              </a:rPr>
              <a:t> postrojenju i </a:t>
            </a:r>
            <a:r>
              <a:rPr lang="hr-HR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umanjena za vlastitu potrošnju </a:t>
            </a:r>
            <a:r>
              <a:rPr lang="hr-HR" sz="2400" dirty="0">
                <a:solidFill>
                  <a:srgbClr val="002060"/>
                </a:solidFill>
              </a:rPr>
              <a:t>proizvodnog postrojenja, a </a:t>
            </a:r>
            <a:r>
              <a:rPr lang="hr-HR" sz="24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 </a:t>
            </a:r>
            <a:r>
              <a:rPr lang="hr-HR" sz="2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slučaju kupaca s vlastitom proizvodnjom umanjena za svu potrošnju krajnjeg kupca</a:t>
            </a:r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179511" y="142505"/>
            <a:ext cx="8219045" cy="6893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1600" b="1" spc="-18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600" b="1" spc="-18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hr-HR" sz="1600" b="1" spc="-18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hr-HR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UTJECAJ IZMJENA I DOPUNA </a:t>
            </a:r>
            <a:r>
              <a:rPr lang="hr-HR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ZOIEVUK NA </a:t>
            </a:r>
            <a:r>
              <a:rPr lang="hr-HR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DISTRIBUCIJSKU MREŽU</a:t>
            </a:r>
          </a:p>
          <a:p>
            <a:r>
              <a:rPr lang="hr-HR" sz="1600" b="1" cap="small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Mr.sc</a:t>
            </a:r>
            <a:r>
              <a:rPr lang="hr-HR" sz="1600" b="1" cap="small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Marina Čavlović</a:t>
            </a:r>
            <a:r>
              <a:rPr lang="hr-HR" sz="1600" b="1" spc="-10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00" dirty="0">
                <a:latin typeface="Arial" pitchFamily="34" charset="0"/>
                <a:cs typeface="Arial" pitchFamily="34" charset="0"/>
              </a:rPr>
            </a:br>
            <a:r>
              <a:rPr lang="hr-HR" sz="1600" b="1" spc="-100" dirty="0">
                <a:latin typeface="Arial" pitchFamily="34" charset="0"/>
                <a:cs typeface="Arial" pitchFamily="34" charset="0"/>
              </a:rPr>
              <a:t>	</a:t>
            </a:r>
            <a:r>
              <a:rPr lang="hr-HR" sz="1600" b="1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hr-HR" sz="1600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 			 </a:t>
            </a:r>
            <a:r>
              <a:rPr lang="hr-HR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hr-HR" sz="16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hr-HR" sz="1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   </a:t>
            </a:r>
            <a:endParaRPr lang="hr-HR" sz="16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2" descr="CIRED_logo 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238292"/>
            <a:ext cx="938321" cy="590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 descr="HKIE logotip PLAVI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38986"/>
            <a:ext cx="1316411" cy="68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-10533" y="887857"/>
            <a:ext cx="9144000" cy="1588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0" y="911350"/>
            <a:ext cx="9144000" cy="573433"/>
          </a:xfrm>
          <a:prstGeom prst="rect">
            <a:avLst/>
          </a:prstGeom>
          <a:gradFill rotWithShape="1">
            <a:gsLst>
              <a:gs pos="0">
                <a:srgbClr val="DBDBED"/>
              </a:gs>
              <a:gs pos="50000">
                <a:schemeClr val="bg1"/>
              </a:gs>
              <a:gs pos="100000">
                <a:srgbClr val="DBDBED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>
              <a:defRPr/>
            </a:pPr>
            <a:r>
              <a:rPr lang="hr-HR" sz="2800" b="1" dirty="0" smtClean="0">
                <a:solidFill>
                  <a:srgbClr val="002060"/>
                </a:solidFill>
                <a:latin typeface="Arial Rounded MT Bold" pitchFamily="34" charset="0"/>
              </a:rPr>
              <a:t>Izmjene i dopune ZOIEVUK: </a:t>
            </a:r>
            <a:r>
              <a:rPr lang="hr-HR" sz="2800" b="1" dirty="0">
                <a:solidFill>
                  <a:srgbClr val="002060"/>
                </a:solidFill>
                <a:latin typeface="Arial Rounded MT Bold" pitchFamily="34" charset="0"/>
              </a:rPr>
              <a:t>Članak </a:t>
            </a:r>
            <a:r>
              <a:rPr lang="hr-HR" sz="2800" b="1" dirty="0" smtClean="0">
                <a:solidFill>
                  <a:srgbClr val="002060"/>
                </a:solidFill>
                <a:latin typeface="Arial Rounded MT Bold" pitchFamily="34" charset="0"/>
              </a:rPr>
              <a:t>4, točka 9. </a:t>
            </a:r>
            <a:endParaRPr lang="hr-HR" sz="2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5578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3"/>
          <p:cNvSpPr txBox="1">
            <a:spLocks/>
          </p:cNvSpPr>
          <p:nvPr/>
        </p:nvSpPr>
        <p:spPr>
          <a:xfrm>
            <a:off x="179511" y="142505"/>
            <a:ext cx="8219045" cy="6893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1600" b="1" spc="-18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600" b="1" spc="-18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hr-HR" sz="1600" b="1" spc="-18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hr-HR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UTJECAJ IZMJENA I DOPUNA </a:t>
            </a:r>
            <a:r>
              <a:rPr lang="hr-HR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ZOIEVUK NA </a:t>
            </a:r>
            <a:r>
              <a:rPr lang="hr-HR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DISTRIBUCIJSKU MREŽU</a:t>
            </a:r>
          </a:p>
          <a:p>
            <a:r>
              <a:rPr lang="hr-HR" sz="1600" b="1" cap="small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Mr.sc</a:t>
            </a:r>
            <a:r>
              <a:rPr lang="hr-HR" sz="1600" b="1" cap="small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Marina Čavlović</a:t>
            </a:r>
            <a:r>
              <a:rPr lang="hr-HR" sz="1600" b="1" spc="-10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00" dirty="0">
                <a:latin typeface="Arial" pitchFamily="34" charset="0"/>
                <a:cs typeface="Arial" pitchFamily="34" charset="0"/>
              </a:rPr>
            </a:br>
            <a:r>
              <a:rPr lang="hr-HR" sz="1600" b="1" spc="-100" dirty="0">
                <a:latin typeface="Arial" pitchFamily="34" charset="0"/>
                <a:cs typeface="Arial" pitchFamily="34" charset="0"/>
              </a:rPr>
              <a:t>	</a:t>
            </a:r>
            <a:r>
              <a:rPr lang="hr-HR" sz="1600" b="1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hr-HR" sz="1600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 			 </a:t>
            </a:r>
            <a:r>
              <a:rPr lang="hr-HR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hr-HR" sz="16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           </a:t>
            </a:r>
          </a:p>
        </p:txBody>
      </p:sp>
      <p:pic>
        <p:nvPicPr>
          <p:cNvPr id="7" name="Picture 2" descr="CIRED_logo colo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238292"/>
            <a:ext cx="938321" cy="590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 descr="HKIE logotip PLAVI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38986"/>
            <a:ext cx="1316411" cy="68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-10533" y="887857"/>
            <a:ext cx="9144000" cy="1588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0" y="911350"/>
            <a:ext cx="9144000" cy="573433"/>
          </a:xfrm>
          <a:prstGeom prst="rect">
            <a:avLst/>
          </a:prstGeom>
          <a:gradFill rotWithShape="1">
            <a:gsLst>
              <a:gs pos="0">
                <a:srgbClr val="DBDBED"/>
              </a:gs>
              <a:gs pos="50000">
                <a:schemeClr val="bg1"/>
              </a:gs>
              <a:gs pos="100000">
                <a:srgbClr val="DBDBED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>
              <a:defRPr/>
            </a:pPr>
            <a:r>
              <a:rPr lang="hr-HR" sz="2800" b="1" dirty="0" err="1" smtClean="0">
                <a:solidFill>
                  <a:srgbClr val="002060"/>
                </a:solidFill>
                <a:latin typeface="Arial Rounded MT Bold" pitchFamily="34" charset="0"/>
              </a:rPr>
              <a:t>Netiranje</a:t>
            </a:r>
            <a:r>
              <a:rPr lang="hr-HR" sz="2800" b="1" dirty="0" smtClean="0">
                <a:solidFill>
                  <a:srgbClr val="002060"/>
                </a:solidFill>
                <a:latin typeface="Arial Rounded MT Bold" pitchFamily="34" charset="0"/>
              </a:rPr>
              <a:t> – potrošnja i proizvodnja</a:t>
            </a:r>
            <a:endParaRPr lang="hr-HR" sz="2800" b="1" dirty="0">
              <a:solidFill>
                <a:srgbClr val="002060"/>
              </a:solidFill>
            </a:endParaRP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103530"/>
              </p:ext>
            </p:extLst>
          </p:nvPr>
        </p:nvGraphicFramePr>
        <p:xfrm>
          <a:off x="5796136" y="3861048"/>
          <a:ext cx="3419957" cy="27363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0" name="Visio" r:id="rId5" imgW="3394491" imgH="2661930" progId="Visio.Drawing.11">
                  <p:embed/>
                </p:oleObj>
              </mc:Choice>
              <mc:Fallback>
                <p:oleObj name="Visio" r:id="rId5" imgW="3394491" imgH="2661930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796136" y="3861048"/>
                        <a:ext cx="3419957" cy="273630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ounded Rectangle 18"/>
          <p:cNvSpPr/>
          <p:nvPr/>
        </p:nvSpPr>
        <p:spPr>
          <a:xfrm>
            <a:off x="395536" y="4869160"/>
            <a:ext cx="4710299" cy="72008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25000">
                <a:srgbClr val="F3FCFF"/>
              </a:gs>
              <a:gs pos="98000">
                <a:srgbClr val="70E5FC"/>
              </a:gs>
            </a:gsLst>
            <a:path path="rect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r-HR" sz="2000" dirty="0" smtClean="0">
                <a:solidFill>
                  <a:srgbClr val="002060"/>
                </a:solidFill>
              </a:rPr>
              <a:t>Opterećenje = potrošnja - proizvodnja</a:t>
            </a:r>
            <a:endParaRPr lang="hr-HR" sz="2000" dirty="0">
              <a:solidFill>
                <a:srgbClr val="002060"/>
              </a:solidFill>
            </a:endParaRPr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0127365"/>
              </p:ext>
            </p:extLst>
          </p:nvPr>
        </p:nvGraphicFramePr>
        <p:xfrm>
          <a:off x="3057376" y="1522909"/>
          <a:ext cx="3098800" cy="2770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1" name="Visio" r:id="rId7" imgW="3098695" imgH="2770200" progId="Visio.Drawing.11">
                  <p:embed/>
                </p:oleObj>
              </mc:Choice>
              <mc:Fallback>
                <p:oleObj name="Visio" r:id="rId7" imgW="3098695" imgH="2770200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057376" y="1522909"/>
                        <a:ext cx="3098800" cy="27701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07548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7961199"/>
              </p:ext>
            </p:extLst>
          </p:nvPr>
        </p:nvGraphicFramePr>
        <p:xfrm>
          <a:off x="3059832" y="1532086"/>
          <a:ext cx="3098800" cy="4921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4" name="Visio" r:id="rId3" imgW="3098695" imgH="4921020" progId="Visio.Drawing.11">
                  <p:embed/>
                </p:oleObj>
              </mc:Choice>
              <mc:Fallback>
                <p:oleObj name="Visio" r:id="rId3" imgW="3098695" imgH="4921020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59832" y="1532086"/>
                        <a:ext cx="3098800" cy="4921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itle 3"/>
          <p:cNvSpPr txBox="1">
            <a:spLocks/>
          </p:cNvSpPr>
          <p:nvPr/>
        </p:nvSpPr>
        <p:spPr>
          <a:xfrm>
            <a:off x="179511" y="142505"/>
            <a:ext cx="8219045" cy="6893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1600" b="1" spc="-18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600" b="1" spc="-18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hr-HR" sz="1600" b="1" spc="-18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hr-HR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UTJECAJ IZMJENA I DOPUNA </a:t>
            </a:r>
            <a:r>
              <a:rPr lang="hr-HR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ZOIEVUK NA </a:t>
            </a:r>
            <a:r>
              <a:rPr lang="hr-HR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DISTRIBUCIJSKU MREŽU</a:t>
            </a:r>
          </a:p>
          <a:p>
            <a:r>
              <a:rPr lang="hr-HR" sz="1600" b="1" cap="small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Mr.sc</a:t>
            </a:r>
            <a:r>
              <a:rPr lang="hr-HR" sz="1600" b="1" cap="small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Marina Čavlović</a:t>
            </a:r>
            <a:r>
              <a:rPr lang="hr-HR" sz="1600" b="1" spc="-10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00" dirty="0">
                <a:latin typeface="Arial" pitchFamily="34" charset="0"/>
                <a:cs typeface="Arial" pitchFamily="34" charset="0"/>
              </a:rPr>
            </a:br>
            <a:r>
              <a:rPr lang="hr-HR" sz="1600" b="1" spc="-100" dirty="0">
                <a:latin typeface="Arial" pitchFamily="34" charset="0"/>
                <a:cs typeface="Arial" pitchFamily="34" charset="0"/>
              </a:rPr>
              <a:t>	</a:t>
            </a:r>
            <a:r>
              <a:rPr lang="hr-HR" sz="1600" b="1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hr-HR" sz="1600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 			 </a:t>
            </a:r>
            <a:r>
              <a:rPr lang="hr-HR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hr-HR" sz="16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           </a:t>
            </a:r>
          </a:p>
        </p:txBody>
      </p:sp>
      <p:pic>
        <p:nvPicPr>
          <p:cNvPr id="7" name="Picture 2" descr="CIRED_logo color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238292"/>
            <a:ext cx="938321" cy="590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 descr="HKIE logotip PLAVI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38986"/>
            <a:ext cx="1316411" cy="68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-10533" y="887857"/>
            <a:ext cx="9144000" cy="1588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0" y="911350"/>
            <a:ext cx="9144000" cy="573433"/>
          </a:xfrm>
          <a:prstGeom prst="rect">
            <a:avLst/>
          </a:prstGeom>
          <a:gradFill rotWithShape="1">
            <a:gsLst>
              <a:gs pos="0">
                <a:srgbClr val="DBDBED"/>
              </a:gs>
              <a:gs pos="50000">
                <a:schemeClr val="bg1"/>
              </a:gs>
              <a:gs pos="100000">
                <a:srgbClr val="DBDBED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>
              <a:defRPr/>
            </a:pPr>
            <a:r>
              <a:rPr lang="hr-HR" sz="2800" b="1" dirty="0" err="1" smtClean="0">
                <a:solidFill>
                  <a:srgbClr val="002060"/>
                </a:solidFill>
                <a:latin typeface="Arial Rounded MT Bold" pitchFamily="34" charset="0"/>
              </a:rPr>
              <a:t>Netiranje</a:t>
            </a:r>
            <a:r>
              <a:rPr lang="hr-HR" sz="2800" b="1" dirty="0" smtClean="0">
                <a:solidFill>
                  <a:srgbClr val="002060"/>
                </a:solidFill>
                <a:latin typeface="Arial Rounded MT Bold" pitchFamily="34" charset="0"/>
              </a:rPr>
              <a:t> - opterećenje</a:t>
            </a:r>
            <a:endParaRPr lang="hr-HR" sz="2800" b="1" dirty="0">
              <a:solidFill>
                <a:srgbClr val="002060"/>
              </a:solidFill>
            </a:endParaRP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2601399"/>
              </p:ext>
            </p:extLst>
          </p:nvPr>
        </p:nvGraphicFramePr>
        <p:xfrm>
          <a:off x="4427984" y="3645024"/>
          <a:ext cx="436563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5" name="Visio" r:id="rId7" imgW="437345" imgH="447120" progId="Visio.Drawing.11">
                  <p:embed/>
                </p:oleObj>
              </mc:Choice>
              <mc:Fallback>
                <p:oleObj name="Visio" r:id="rId7" imgW="437345" imgH="447120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427984" y="3645024"/>
                        <a:ext cx="436563" cy="447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tangle 16"/>
          <p:cNvSpPr/>
          <p:nvPr/>
        </p:nvSpPr>
        <p:spPr>
          <a:xfrm>
            <a:off x="6084168" y="2494637"/>
            <a:ext cx="24482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b="1" dirty="0" smtClean="0">
                <a:solidFill>
                  <a:srgbClr val="FF0000"/>
                </a:solidFill>
              </a:rPr>
              <a:t>Energija potrošena </a:t>
            </a:r>
          </a:p>
          <a:p>
            <a:r>
              <a:rPr lang="hr-HR" b="1" dirty="0" smtClean="0">
                <a:solidFill>
                  <a:srgbClr val="FF0000"/>
                </a:solidFill>
              </a:rPr>
              <a:t>na mjestu proizvodnje</a:t>
            </a:r>
            <a:endParaRPr lang="hr-HR" dirty="0">
              <a:solidFill>
                <a:srgbClr val="FF0000"/>
              </a:solidFill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 flipH="1">
            <a:off x="4788024" y="2924944"/>
            <a:ext cx="1296143" cy="93610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ounded Rectangle 18"/>
          <p:cNvSpPr/>
          <p:nvPr/>
        </p:nvSpPr>
        <p:spPr>
          <a:xfrm>
            <a:off x="72009" y="3284984"/>
            <a:ext cx="3059831" cy="1512168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25000">
                <a:srgbClr val="F3FCFF"/>
              </a:gs>
              <a:gs pos="98000">
                <a:srgbClr val="70E5FC"/>
              </a:gs>
            </a:gsLst>
            <a:path path="rect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r-HR" sz="2000" b="1" dirty="0" smtClean="0">
                <a:solidFill>
                  <a:srgbClr val="002060"/>
                </a:solidFill>
              </a:rPr>
              <a:t>Svrha distribuirane proizvodnje:</a:t>
            </a:r>
          </a:p>
          <a:p>
            <a:pPr algn="ctr"/>
            <a:r>
              <a:rPr lang="hr-HR" sz="2000" b="1" dirty="0" smtClean="0">
                <a:solidFill>
                  <a:srgbClr val="002060"/>
                </a:solidFill>
              </a:rPr>
              <a:t>proizvodnja </a:t>
            </a:r>
            <a:r>
              <a:rPr lang="hr-HR" sz="2000" b="1" dirty="0">
                <a:solidFill>
                  <a:srgbClr val="002060"/>
                </a:solidFill>
              </a:rPr>
              <a:t>na mjestu </a:t>
            </a:r>
            <a:r>
              <a:rPr lang="hr-HR" sz="2000" b="1" dirty="0" smtClean="0">
                <a:solidFill>
                  <a:srgbClr val="002060"/>
                </a:solidFill>
              </a:rPr>
              <a:t>istodobne potrošnje</a:t>
            </a:r>
            <a:endParaRPr lang="hr-HR" sz="2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4194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2366175"/>
              </p:ext>
            </p:extLst>
          </p:nvPr>
        </p:nvGraphicFramePr>
        <p:xfrm>
          <a:off x="3059832" y="1532086"/>
          <a:ext cx="3098800" cy="4921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8" name="Visio" r:id="rId3" imgW="3098695" imgH="4921020" progId="Visio.Drawing.11">
                  <p:embed/>
                </p:oleObj>
              </mc:Choice>
              <mc:Fallback>
                <p:oleObj name="Visio" r:id="rId3" imgW="3098695" imgH="4921020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59832" y="1532086"/>
                        <a:ext cx="3098800" cy="4921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itle 3"/>
          <p:cNvSpPr txBox="1">
            <a:spLocks/>
          </p:cNvSpPr>
          <p:nvPr/>
        </p:nvSpPr>
        <p:spPr>
          <a:xfrm>
            <a:off x="179511" y="142505"/>
            <a:ext cx="8219045" cy="6893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1600" b="1" spc="-18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600" b="1" spc="-18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hr-HR" sz="1600" b="1" spc="-18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hr-HR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UTJECAJ IZMJENA I DOPUNA </a:t>
            </a:r>
            <a:r>
              <a:rPr lang="hr-HR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ZOIEVUK NA </a:t>
            </a:r>
            <a:r>
              <a:rPr lang="hr-HR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DISTRIBUCIJSKU MREŽU</a:t>
            </a:r>
          </a:p>
          <a:p>
            <a:r>
              <a:rPr lang="hr-HR" sz="1600" b="1" cap="small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Mr.sc</a:t>
            </a:r>
            <a:r>
              <a:rPr lang="hr-HR" sz="1600" b="1" cap="small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Marina Čavlović</a:t>
            </a:r>
            <a:r>
              <a:rPr lang="hr-HR" sz="1600" b="1" spc="-10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00" dirty="0">
                <a:latin typeface="Arial" pitchFamily="34" charset="0"/>
                <a:cs typeface="Arial" pitchFamily="34" charset="0"/>
              </a:rPr>
            </a:br>
            <a:r>
              <a:rPr lang="hr-HR" sz="1600" b="1" spc="-100" dirty="0">
                <a:latin typeface="Arial" pitchFamily="34" charset="0"/>
                <a:cs typeface="Arial" pitchFamily="34" charset="0"/>
              </a:rPr>
              <a:t>	</a:t>
            </a:r>
            <a:r>
              <a:rPr lang="hr-HR" sz="1600" b="1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hr-HR" sz="1600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 			 </a:t>
            </a:r>
            <a:r>
              <a:rPr lang="hr-HR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hr-HR" sz="16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           </a:t>
            </a:r>
          </a:p>
        </p:txBody>
      </p:sp>
      <p:pic>
        <p:nvPicPr>
          <p:cNvPr id="7" name="Picture 2" descr="CIRED_logo color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238292"/>
            <a:ext cx="938321" cy="590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 descr="HKIE logotip PLAVI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38986"/>
            <a:ext cx="1316411" cy="68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-10533" y="887857"/>
            <a:ext cx="9144000" cy="1588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0" y="911350"/>
            <a:ext cx="9144000" cy="573433"/>
          </a:xfrm>
          <a:prstGeom prst="rect">
            <a:avLst/>
          </a:prstGeom>
          <a:gradFill rotWithShape="1">
            <a:gsLst>
              <a:gs pos="0">
                <a:srgbClr val="DBDBED"/>
              </a:gs>
              <a:gs pos="50000">
                <a:schemeClr val="bg1"/>
              </a:gs>
              <a:gs pos="100000">
                <a:srgbClr val="DBDBED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>
              <a:defRPr/>
            </a:pPr>
            <a:r>
              <a:rPr lang="hr-HR" sz="2800" b="1" dirty="0" err="1" smtClean="0">
                <a:solidFill>
                  <a:srgbClr val="002060"/>
                </a:solidFill>
                <a:latin typeface="Arial Rounded MT Bold" pitchFamily="34" charset="0"/>
              </a:rPr>
              <a:t>Netiranje</a:t>
            </a:r>
            <a:r>
              <a:rPr lang="hr-HR" sz="2800" b="1" dirty="0" smtClean="0">
                <a:solidFill>
                  <a:srgbClr val="002060"/>
                </a:solidFill>
                <a:latin typeface="Arial Rounded MT Bold" pitchFamily="34" charset="0"/>
              </a:rPr>
              <a:t> - opterećenje</a:t>
            </a:r>
            <a:endParaRPr lang="hr-HR" sz="2800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016080"/>
              </p:ext>
            </p:extLst>
          </p:nvPr>
        </p:nvGraphicFramePr>
        <p:xfrm>
          <a:off x="4427984" y="3645024"/>
          <a:ext cx="436563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9" name="Visio" r:id="rId7" imgW="437345" imgH="447120" progId="Visio.Drawing.11">
                  <p:embed/>
                </p:oleObj>
              </mc:Choice>
              <mc:Fallback>
                <p:oleObj name="Visio" r:id="rId7" imgW="437345" imgH="447120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427984" y="3645024"/>
                        <a:ext cx="436563" cy="447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0688" y="3664984"/>
            <a:ext cx="381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5794427"/>
              </p:ext>
            </p:extLst>
          </p:nvPr>
        </p:nvGraphicFramePr>
        <p:xfrm>
          <a:off x="3532361" y="3645314"/>
          <a:ext cx="2263775" cy="2282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0" name="Visio" r:id="rId10" imgW="2263984" imgH="2283120" progId="Visio.Drawing.11">
                  <p:embed/>
                </p:oleObj>
              </mc:Choice>
              <mc:Fallback>
                <p:oleObj name="Visio" r:id="rId10" imgW="2263984" imgH="2283120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3532361" y="3645314"/>
                        <a:ext cx="2263775" cy="2282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5" name="Straight Arrow Connector 14"/>
          <p:cNvCxnSpPr/>
          <p:nvPr/>
        </p:nvCxnSpPr>
        <p:spPr>
          <a:xfrm flipH="1">
            <a:off x="4561468" y="4293096"/>
            <a:ext cx="1954748" cy="122413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6417759" y="4040487"/>
            <a:ext cx="19221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r-HR" b="1" dirty="0" smtClean="0">
                <a:solidFill>
                  <a:srgbClr val="FF0000"/>
                </a:solidFill>
              </a:rPr>
              <a:t> Višak proizvodnje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 flipH="1">
            <a:off x="4139953" y="2704959"/>
            <a:ext cx="2304255" cy="1228097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>
            <a:off x="5220073" y="2780928"/>
            <a:ext cx="1224135" cy="1141437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6448408" y="2483604"/>
            <a:ext cx="20840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r-HR" b="1" dirty="0" smtClean="0">
                <a:solidFill>
                  <a:srgbClr val="FF0000"/>
                </a:solidFill>
              </a:rPr>
              <a:t>Manjak proizvodnje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72009" y="3284984"/>
            <a:ext cx="3059831" cy="1512168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25000">
                <a:srgbClr val="F3FCFF"/>
              </a:gs>
              <a:gs pos="98000">
                <a:srgbClr val="70E5FC"/>
              </a:gs>
            </a:gsLst>
            <a:path path="rect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r-HR" sz="2000" b="1" dirty="0" smtClean="0">
                <a:solidFill>
                  <a:srgbClr val="002060"/>
                </a:solidFill>
              </a:rPr>
              <a:t>Svrha distribuirane proizvodnje:</a:t>
            </a:r>
          </a:p>
          <a:p>
            <a:pPr algn="ctr"/>
            <a:r>
              <a:rPr lang="hr-HR" sz="2000" b="1" dirty="0" smtClean="0">
                <a:solidFill>
                  <a:srgbClr val="002060"/>
                </a:solidFill>
              </a:rPr>
              <a:t>proizvodnja </a:t>
            </a:r>
            <a:r>
              <a:rPr lang="hr-HR" sz="2000" b="1" dirty="0">
                <a:solidFill>
                  <a:srgbClr val="002060"/>
                </a:solidFill>
              </a:rPr>
              <a:t>na mjestu </a:t>
            </a:r>
            <a:r>
              <a:rPr lang="hr-HR" sz="2000" b="1" dirty="0" smtClean="0">
                <a:solidFill>
                  <a:srgbClr val="002060"/>
                </a:solidFill>
              </a:rPr>
              <a:t>istodobne potrošnje</a:t>
            </a:r>
            <a:endParaRPr lang="hr-HR" sz="2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7390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3"/>
          <p:cNvSpPr txBox="1">
            <a:spLocks/>
          </p:cNvSpPr>
          <p:nvPr/>
        </p:nvSpPr>
        <p:spPr>
          <a:xfrm>
            <a:off x="179511" y="142505"/>
            <a:ext cx="8219045" cy="6893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1600" b="1" spc="-18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600" b="1" spc="-18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hr-HR" sz="1600" b="1" spc="-18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hr-HR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UTJECAJ IZMJENA I DOPUNA </a:t>
            </a:r>
            <a:r>
              <a:rPr lang="hr-HR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ZOIEVUK NA </a:t>
            </a:r>
            <a:r>
              <a:rPr lang="hr-HR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DISTRIBUCIJSKU MREŽU</a:t>
            </a:r>
          </a:p>
          <a:p>
            <a:r>
              <a:rPr lang="hr-HR" sz="1600" b="1" cap="small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Mr.sc</a:t>
            </a:r>
            <a:r>
              <a:rPr lang="hr-HR" sz="1600" b="1" cap="small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Marina Čavlović</a:t>
            </a:r>
            <a:r>
              <a:rPr lang="hr-HR" sz="1600" b="1" spc="-10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00" dirty="0">
                <a:latin typeface="Arial" pitchFamily="34" charset="0"/>
                <a:cs typeface="Arial" pitchFamily="34" charset="0"/>
              </a:rPr>
            </a:br>
            <a:r>
              <a:rPr lang="hr-HR" sz="1600" b="1" spc="-100" dirty="0">
                <a:latin typeface="Arial" pitchFamily="34" charset="0"/>
                <a:cs typeface="Arial" pitchFamily="34" charset="0"/>
              </a:rPr>
              <a:t>	</a:t>
            </a:r>
            <a:r>
              <a:rPr lang="hr-HR" sz="1600" b="1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hr-HR" sz="1600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 			 </a:t>
            </a:r>
            <a:r>
              <a:rPr lang="hr-HR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hr-HR" sz="16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           </a:t>
            </a:r>
          </a:p>
        </p:txBody>
      </p:sp>
      <p:pic>
        <p:nvPicPr>
          <p:cNvPr id="7" name="Picture 2" descr="CIRED_logo color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238292"/>
            <a:ext cx="938321" cy="590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 descr="HKIE logotip PLAVI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38986"/>
            <a:ext cx="1316411" cy="68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-10533" y="887857"/>
            <a:ext cx="9144000" cy="1588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0" y="911350"/>
            <a:ext cx="9144000" cy="573433"/>
          </a:xfrm>
          <a:prstGeom prst="rect">
            <a:avLst/>
          </a:prstGeom>
          <a:gradFill rotWithShape="1">
            <a:gsLst>
              <a:gs pos="0">
                <a:srgbClr val="DBDBED"/>
              </a:gs>
              <a:gs pos="50000">
                <a:schemeClr val="bg1"/>
              </a:gs>
              <a:gs pos="100000">
                <a:srgbClr val="DBDBED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>
              <a:defRPr/>
            </a:pPr>
            <a:r>
              <a:rPr lang="hr-HR" sz="2800" b="1" dirty="0" smtClean="0">
                <a:solidFill>
                  <a:srgbClr val="002060"/>
                </a:solidFill>
                <a:latin typeface="Arial Rounded MT Bold" pitchFamily="34" charset="0"/>
              </a:rPr>
              <a:t>Raspon korištenja mreže </a:t>
            </a:r>
            <a:endParaRPr lang="hr-HR" sz="2800" b="1" dirty="0">
              <a:solidFill>
                <a:srgbClr val="002060"/>
              </a:solidFill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0693706"/>
              </p:ext>
            </p:extLst>
          </p:nvPr>
        </p:nvGraphicFramePr>
        <p:xfrm>
          <a:off x="-38968" y="1522909"/>
          <a:ext cx="3098800" cy="2770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55" name="Visio" r:id="rId6" imgW="3292921" imgH="3017790" progId="Visio.Drawing.11">
                  <p:embed/>
                </p:oleObj>
              </mc:Choice>
              <mc:Fallback>
                <p:oleObj name="Visio" r:id="rId6" imgW="3292921" imgH="3017790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-38968" y="1522909"/>
                        <a:ext cx="3098800" cy="27701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2676339"/>
              </p:ext>
            </p:extLst>
          </p:nvPr>
        </p:nvGraphicFramePr>
        <p:xfrm>
          <a:off x="4572000" y="1700808"/>
          <a:ext cx="3116920" cy="45612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56" name="Visio" r:id="rId8" imgW="3335602" imgH="4921020" progId="Visio.Drawing.11">
                  <p:embed/>
                </p:oleObj>
              </mc:Choice>
              <mc:Fallback>
                <p:oleObj name="Visio" r:id="rId8" imgW="3335602" imgH="4921020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572000" y="1700808"/>
                        <a:ext cx="3116920" cy="456120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6" name="Straight Arrow Connector 15"/>
          <p:cNvCxnSpPr/>
          <p:nvPr/>
        </p:nvCxnSpPr>
        <p:spPr>
          <a:xfrm>
            <a:off x="2971466" y="3559206"/>
            <a:ext cx="0" cy="432048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4067944" y="1916832"/>
            <a:ext cx="0" cy="2088232"/>
          </a:xfrm>
          <a:prstGeom prst="straightConnector1">
            <a:avLst/>
          </a:prstGeom>
          <a:ln w="571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3563888" y="3113348"/>
            <a:ext cx="0" cy="891716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ontent Placeholder 4"/>
          <p:cNvSpPr txBox="1">
            <a:spLocks/>
          </p:cNvSpPr>
          <p:nvPr/>
        </p:nvSpPr>
        <p:spPr>
          <a:xfrm rot="16200000">
            <a:off x="2627784" y="2852936"/>
            <a:ext cx="2232247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hr-HR" sz="1400" b="1" dirty="0" smtClean="0">
                <a:solidFill>
                  <a:srgbClr val="002060"/>
                </a:solidFill>
              </a:rPr>
              <a:t>  Očekivano (</a:t>
            </a:r>
            <a:r>
              <a:rPr lang="hr-HR" sz="1400" b="1" dirty="0" err="1" smtClean="0">
                <a:solidFill>
                  <a:srgbClr val="002060"/>
                </a:solidFill>
              </a:rPr>
              <a:t>fi</a:t>
            </a:r>
            <a:r>
              <a:rPr lang="hr-HR" sz="1400" b="1" dirty="0" smtClean="0">
                <a:solidFill>
                  <a:srgbClr val="002060"/>
                </a:solidFill>
              </a:rPr>
              <a:t>)</a:t>
            </a:r>
            <a:endParaRPr lang="hr-HR" sz="1400" b="1" dirty="0" smtClean="0">
              <a:solidFill>
                <a:srgbClr val="002060"/>
              </a:solidFill>
            </a:endParaRPr>
          </a:p>
        </p:txBody>
      </p:sp>
      <p:sp>
        <p:nvSpPr>
          <p:cNvPr id="23" name="Content Placeholder 4"/>
          <p:cNvSpPr txBox="1">
            <a:spLocks/>
          </p:cNvSpPr>
          <p:nvPr/>
        </p:nvSpPr>
        <p:spPr>
          <a:xfrm rot="16200000">
            <a:off x="2627785" y="3429000"/>
            <a:ext cx="1080119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hr-HR" sz="1400" b="1" dirty="0" smtClean="0">
                <a:solidFill>
                  <a:srgbClr val="002060"/>
                </a:solidFill>
              </a:rPr>
              <a:t>Ostvareno</a:t>
            </a:r>
            <a:endParaRPr lang="hr-HR" sz="1400" b="1" dirty="0" smtClean="0">
              <a:solidFill>
                <a:srgbClr val="002060"/>
              </a:solidFill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>
            <a:off x="2843808" y="3991254"/>
            <a:ext cx="1373217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2553242" y="3573016"/>
            <a:ext cx="506590" cy="5504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2915816" y="1940306"/>
            <a:ext cx="1207192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323528" y="4149080"/>
            <a:ext cx="258291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r-HR" b="1" dirty="0" smtClean="0">
                <a:solidFill>
                  <a:srgbClr val="002060"/>
                </a:solidFill>
              </a:rPr>
              <a:t>Kupac</a:t>
            </a:r>
          </a:p>
        </p:txBody>
      </p:sp>
      <p:sp>
        <p:nvSpPr>
          <p:cNvPr id="33" name="Rectangle 32"/>
          <p:cNvSpPr/>
          <p:nvPr/>
        </p:nvSpPr>
        <p:spPr>
          <a:xfrm>
            <a:off x="5148064" y="6169240"/>
            <a:ext cx="32276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b="1" dirty="0" smtClean="0">
                <a:solidFill>
                  <a:srgbClr val="002060"/>
                </a:solidFill>
              </a:rPr>
              <a:t>Kupac s vlastitom proizvodnjom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7748957" y="3717032"/>
            <a:ext cx="0" cy="2016224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H="1">
            <a:off x="8604448" y="2012314"/>
            <a:ext cx="1" cy="4080982"/>
          </a:xfrm>
          <a:prstGeom prst="straightConnector1">
            <a:avLst/>
          </a:prstGeom>
          <a:ln w="571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H="1">
            <a:off x="8172400" y="3153220"/>
            <a:ext cx="12682" cy="2940076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Content Placeholder 4"/>
          <p:cNvSpPr txBox="1">
            <a:spLocks/>
          </p:cNvSpPr>
          <p:nvPr/>
        </p:nvSpPr>
        <p:spPr>
          <a:xfrm rot="16200000">
            <a:off x="6860188" y="4565060"/>
            <a:ext cx="2912456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hr-HR" sz="1400" b="1" dirty="0" smtClean="0">
                <a:solidFill>
                  <a:srgbClr val="002060"/>
                </a:solidFill>
              </a:rPr>
              <a:t>Očekivano</a:t>
            </a:r>
            <a:endParaRPr lang="hr-HR" sz="1400" b="1" dirty="0" smtClean="0">
              <a:solidFill>
                <a:srgbClr val="002060"/>
              </a:solidFill>
            </a:endParaRPr>
          </a:p>
        </p:txBody>
      </p:sp>
      <p:sp>
        <p:nvSpPr>
          <p:cNvPr id="39" name="Content Placeholder 4"/>
          <p:cNvSpPr txBox="1">
            <a:spLocks/>
          </p:cNvSpPr>
          <p:nvPr/>
        </p:nvSpPr>
        <p:spPr>
          <a:xfrm rot="16200000">
            <a:off x="6856869" y="4658712"/>
            <a:ext cx="2030035" cy="2630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hr-HR" sz="1400" b="1" dirty="0" smtClean="0">
                <a:solidFill>
                  <a:srgbClr val="002060"/>
                </a:solidFill>
              </a:rPr>
              <a:t>Ostvareno</a:t>
            </a:r>
            <a:endParaRPr lang="hr-HR" sz="1400" b="1" dirty="0" smtClean="0">
              <a:solidFill>
                <a:srgbClr val="002060"/>
              </a:solidFill>
            </a:endParaRPr>
          </a:p>
        </p:txBody>
      </p:sp>
      <p:cxnSp>
        <p:nvCxnSpPr>
          <p:cNvPr id="41" name="Straight Connector 40"/>
          <p:cNvCxnSpPr/>
          <p:nvPr/>
        </p:nvCxnSpPr>
        <p:spPr>
          <a:xfrm>
            <a:off x="7330733" y="3711528"/>
            <a:ext cx="506590" cy="5504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693307" y="2012314"/>
            <a:ext cx="1207192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V="1">
            <a:off x="6464106" y="5733255"/>
            <a:ext cx="1924318" cy="1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7426265" y="6093296"/>
            <a:ext cx="1207192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ounded Rectangle 57"/>
          <p:cNvSpPr/>
          <p:nvPr/>
        </p:nvSpPr>
        <p:spPr>
          <a:xfrm rot="16200000">
            <a:off x="3359601" y="2792665"/>
            <a:ext cx="2064758" cy="36004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25000">
                <a:srgbClr val="F3FCFF"/>
              </a:gs>
              <a:gs pos="98000">
                <a:srgbClr val="70E5FC"/>
              </a:gs>
            </a:gsLst>
            <a:path path="rect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r-HR" sz="2000" dirty="0" smtClean="0">
                <a:solidFill>
                  <a:srgbClr val="002060"/>
                </a:solidFill>
              </a:rPr>
              <a:t>DOPUŠTENO</a:t>
            </a:r>
            <a:endParaRPr lang="hr-HR" sz="2000" dirty="0">
              <a:solidFill>
                <a:srgbClr val="002060"/>
              </a:solidFill>
            </a:endParaRPr>
          </a:p>
        </p:txBody>
      </p:sp>
      <p:sp>
        <p:nvSpPr>
          <p:cNvPr id="60" name="Rounded Rectangle 59"/>
          <p:cNvSpPr/>
          <p:nvPr/>
        </p:nvSpPr>
        <p:spPr>
          <a:xfrm rot="16200000">
            <a:off x="6889811" y="3870967"/>
            <a:ext cx="4077346" cy="36004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25000">
                <a:srgbClr val="F3FCFF"/>
              </a:gs>
              <a:gs pos="98000">
                <a:srgbClr val="70E5FC"/>
              </a:gs>
            </a:gsLst>
            <a:path path="rect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r-HR" sz="2000" dirty="0" smtClean="0">
                <a:solidFill>
                  <a:srgbClr val="002060"/>
                </a:solidFill>
              </a:rPr>
              <a:t>DOPUŠTENO</a:t>
            </a:r>
            <a:endParaRPr lang="hr-HR" sz="2000" dirty="0">
              <a:solidFill>
                <a:srgbClr val="002060"/>
              </a:solidFill>
            </a:endParaRPr>
          </a:p>
        </p:txBody>
      </p:sp>
      <p:sp>
        <p:nvSpPr>
          <p:cNvPr id="63" name="Rounded Rectangle 62"/>
          <p:cNvSpPr/>
          <p:nvPr/>
        </p:nvSpPr>
        <p:spPr>
          <a:xfrm>
            <a:off x="5685671" y="2503477"/>
            <a:ext cx="1645062" cy="58297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25000">
                <a:srgbClr val="F3FCFF"/>
              </a:gs>
              <a:gs pos="98000">
                <a:srgbClr val="70E5FC"/>
              </a:gs>
            </a:gsLst>
            <a:path path="rect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r-HR" sz="2000" b="1" dirty="0" err="1" smtClean="0">
                <a:solidFill>
                  <a:srgbClr val="FF0000"/>
                </a:solidFill>
              </a:rPr>
              <a:t>Mrežarina</a:t>
            </a:r>
            <a:r>
              <a:rPr lang="hr-HR" sz="2000" b="1" dirty="0" smtClean="0">
                <a:solidFill>
                  <a:srgbClr val="FF0000"/>
                </a:solidFill>
              </a:rPr>
              <a:t>?</a:t>
            </a:r>
          </a:p>
        </p:txBody>
      </p:sp>
      <p:graphicFrame>
        <p:nvGraphicFramePr>
          <p:cNvPr id="7183" name="Object 718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7297731"/>
              </p:ext>
            </p:extLst>
          </p:nvPr>
        </p:nvGraphicFramePr>
        <p:xfrm>
          <a:off x="467544" y="3595490"/>
          <a:ext cx="2085698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57" name="Visio" r:id="rId10" imgW="2213199" imgH="413100" progId="Visio.Drawing.11">
                  <p:embed/>
                </p:oleObj>
              </mc:Choice>
              <mc:Fallback>
                <p:oleObj name="Visio" r:id="rId10" imgW="2213199" imgH="413100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467544" y="3595490"/>
                        <a:ext cx="2085698" cy="4095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5" name="Content Placeholder 4"/>
          <p:cNvSpPr txBox="1">
            <a:spLocks/>
          </p:cNvSpPr>
          <p:nvPr/>
        </p:nvSpPr>
        <p:spPr>
          <a:xfrm>
            <a:off x="1025195" y="3609020"/>
            <a:ext cx="1080119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hr-HR" sz="1400" b="1" dirty="0" err="1" smtClean="0">
                <a:solidFill>
                  <a:srgbClr val="002060"/>
                </a:solidFill>
              </a:rPr>
              <a:t>Mrežarina</a:t>
            </a:r>
            <a:endParaRPr lang="hr-HR" sz="1400" b="1" dirty="0" smtClean="0">
              <a:solidFill>
                <a:srgbClr val="002060"/>
              </a:solidFill>
            </a:endParaRPr>
          </a:p>
        </p:txBody>
      </p:sp>
      <p:sp>
        <p:nvSpPr>
          <p:cNvPr id="7184" name="Rectangle 7183"/>
          <p:cNvSpPr/>
          <p:nvPr/>
        </p:nvSpPr>
        <p:spPr>
          <a:xfrm>
            <a:off x="107503" y="4518412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r-HR" dirty="0" smtClean="0">
                <a:solidFill>
                  <a:srgbClr val="002060"/>
                </a:solidFill>
              </a:rPr>
              <a:t>Ostvareno = stvarno iskorištena mreža</a:t>
            </a:r>
          </a:p>
          <a:p>
            <a:r>
              <a:rPr lang="hr-HR" dirty="0" smtClean="0">
                <a:solidFill>
                  <a:srgbClr val="002060"/>
                </a:solidFill>
              </a:rPr>
              <a:t>Očekivano = ono za što je mreža izgrađena</a:t>
            </a:r>
          </a:p>
          <a:p>
            <a:r>
              <a:rPr lang="hr-HR" dirty="0" smtClean="0">
                <a:solidFill>
                  <a:srgbClr val="002060"/>
                </a:solidFill>
              </a:rPr>
              <a:t>Dopušteno = mreža koju korisnik smije koristiti  </a:t>
            </a:r>
          </a:p>
          <a:p>
            <a:r>
              <a:rPr lang="hr-HR" dirty="0" smtClean="0">
                <a:solidFill>
                  <a:srgbClr val="002060"/>
                </a:solidFill>
              </a:rPr>
              <a:t> </a:t>
            </a:r>
            <a:endParaRPr lang="hr-HR" dirty="0">
              <a:solidFill>
                <a:srgbClr val="002060"/>
              </a:solidFill>
            </a:endParaRPr>
          </a:p>
          <a:p>
            <a:r>
              <a:rPr lang="hr-HR" dirty="0" smtClean="0">
                <a:solidFill>
                  <a:srgbClr val="002060"/>
                </a:solidFill>
              </a:rPr>
              <a:t>Razlika između očekivanog i ostvarenog = neiskorištena mreža</a:t>
            </a:r>
          </a:p>
          <a:p>
            <a:r>
              <a:rPr lang="hr-HR" dirty="0" smtClean="0">
                <a:solidFill>
                  <a:srgbClr val="002060"/>
                </a:solidFill>
              </a:rPr>
              <a:t>Razlika između očekivanog i dopuštenog  = rizik HEP ODS-a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081610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698</TotalTime>
  <Words>1299</Words>
  <Application>Microsoft Office PowerPoint</Application>
  <PresentationFormat>On-screen Show (4:3)</PresentationFormat>
  <Paragraphs>244</Paragraphs>
  <Slides>26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26</vt:i4>
      </vt:variant>
    </vt:vector>
  </HeadingPairs>
  <TitlesOfParts>
    <vt:vector size="29" baseType="lpstr">
      <vt:lpstr>Office Theme</vt:lpstr>
      <vt:lpstr>Microsoft Visio Drawing</vt:lpstr>
      <vt:lpstr>Visio</vt:lpstr>
      <vt:lpstr>  Seminar   ZAKON O OBNOVLJIVIM IZVORIMA ENERGIJE  I VISOKOUĆINKOVITOJ KOGENERACIJI 29. studenoga 2018.                    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Seminar   ZAKON O OBNOVLJIVIM IZVORIMA ENERGIJE  I VISOKOUĆINKOVITOJ KOGENERACIJI 29. studenoga 2018.                       </vt:lpstr>
    </vt:vector>
  </TitlesOfParts>
  <Company>HEP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HEP</dc:creator>
  <cp:lastModifiedBy>Marina Čavlović</cp:lastModifiedBy>
  <cp:revision>69</cp:revision>
  <dcterms:created xsi:type="dcterms:W3CDTF">2016-01-02T11:44:04Z</dcterms:created>
  <dcterms:modified xsi:type="dcterms:W3CDTF">2018-11-28T22:47:55Z</dcterms:modified>
</cp:coreProperties>
</file>