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3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2" r:id="rId30"/>
    <p:sldId id="284" r:id="rId31"/>
    <p:sldId id="283" r:id="rId32"/>
    <p:sldId id="281" r:id="rId33"/>
    <p:sldId id="280" r:id="rId34"/>
    <p:sldId id="268" r:id="rId35"/>
    <p:sldId id="285" r:id="rId3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110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731B7-4237-4C9E-9447-F5057482FAE0}" type="datetimeFigureOut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33C93-8FE1-443D-B56F-8C9A7162024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265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33C93-8FE1-443D-B56F-8C9A7162024D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3343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2183-26EB-48DC-B77C-7C64496CCA76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694-D12F-407E-867F-4076AC2A118E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0EA-06F9-48B6-A22C-AC39BA19D40E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303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549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656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83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415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943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809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940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AD04-31F8-4442-8C4E-60706E3D8CCA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646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750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14456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4330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08134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5679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949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19734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2157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3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C32-B83A-40C6-80BF-874E722D6F0F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3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1522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2691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3070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907AE6-CCB3-48CF-8CC4-B89DCAE0C339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38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578327-8473-48B6-9874-570E7667A5EE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8172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4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B16C0-69CB-4DE9-B2EB-A15A61E007EE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344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1446A1-5311-46D4-B035-36D2B63AC5A3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72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2F174-5EAA-4C19-ADE0-775693D41C76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14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39B706-AB1A-40B3-B5F8-58753E131092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21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B1AFC-DCF4-4E07-9E09-A098300B4111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863012" y="6349574"/>
            <a:ext cx="280988" cy="3651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F745-7D3F-47F4-83A3-874385CFAA69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480" y="5688022"/>
            <a:ext cx="1266173" cy="1688231"/>
          </a:xfrm>
          <a:prstGeom prst="rect">
            <a:avLst/>
          </a:prstGeom>
        </p:spPr>
      </p:pic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86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F7B90E-E0EC-446D-9B8F-AF1A5A95BBFF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539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ACAEF5-5CF5-4954-8FEF-4FA2D327F9AA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6678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5FB2BC-FA69-42EB-B162-47971A94E3B6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523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B6DEEB-EDB7-4154-BBC1-6E47DE7897C7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67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763460" y="968354"/>
            <a:ext cx="1617081" cy="215610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08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365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1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43999" cy="310896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8650" y="3108961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3953019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94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33586" y="2053881"/>
            <a:ext cx="1606859" cy="213315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138846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747926" y="2053881"/>
            <a:ext cx="1606859" cy="213315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4762267" y="2053881"/>
            <a:ext cx="1606859" cy="213315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6776607" y="2053881"/>
            <a:ext cx="1606859" cy="213315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Oval 9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70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838B-111C-4BA8-9524-18855DF2D9EC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541735" y="1911351"/>
            <a:ext cx="1778793" cy="23717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3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2628899" y="1911351"/>
            <a:ext cx="1778795" cy="23717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3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4716065" y="1911351"/>
            <a:ext cx="1778795" cy="23717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3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803231" y="1911351"/>
            <a:ext cx="1778794" cy="23717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3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2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30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994660" y="1910737"/>
            <a:ext cx="1956668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3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3593666" y="1910736"/>
            <a:ext cx="1956668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3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192672" y="1910735"/>
            <a:ext cx="1956668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3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53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742422" y="1888646"/>
            <a:ext cx="1617081" cy="237171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3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32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970495" y="0"/>
            <a:ext cx="3173505" cy="6858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973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16988" y="1806183"/>
            <a:ext cx="4055012" cy="335665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87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1"/>
            <a:ext cx="4572000" cy="6857999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28185" y="435464"/>
            <a:ext cx="7886700" cy="915035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</a:t>
            </a:r>
            <a:br>
              <a:rPr lang="en-US" smtClean="0"/>
            </a:b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736" y="1166979"/>
            <a:ext cx="3086100" cy="365125"/>
          </a:xfrm>
        </p:spPr>
        <p:txBody>
          <a:bodyPr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0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90416" y="1735866"/>
            <a:ext cx="3701892" cy="295548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42597" y="1735866"/>
            <a:ext cx="3701892" cy="295548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455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33927" y="1505243"/>
            <a:ext cx="2184010" cy="493776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2939714" y="3005887"/>
            <a:ext cx="1620000" cy="2160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4861734" y="3005888"/>
            <a:ext cx="1620000" cy="2159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6"/>
          </p:nvPr>
        </p:nvSpPr>
        <p:spPr>
          <a:xfrm>
            <a:off x="6783755" y="3005887"/>
            <a:ext cx="1620000" cy="2160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42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593666" y="1922850"/>
            <a:ext cx="1956668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213537" y="1922850"/>
            <a:ext cx="1956668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5973796" y="1922850"/>
            <a:ext cx="1956668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261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62500" y="1834888"/>
            <a:ext cx="1748790" cy="1402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688167" y="1834888"/>
            <a:ext cx="1748790" cy="1402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739502" y="1834888"/>
            <a:ext cx="1748790" cy="1402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4713835" y="1834888"/>
            <a:ext cx="1748790" cy="1402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662500" y="4137234"/>
            <a:ext cx="1748790" cy="1402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2688167" y="4137234"/>
            <a:ext cx="1748790" cy="1402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6739502" y="4137234"/>
            <a:ext cx="1748790" cy="1402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4713835" y="4137234"/>
            <a:ext cx="1748790" cy="1402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68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B25-D4A4-4F12-A5FA-A839D01809A1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641467" y="1969913"/>
            <a:ext cx="1893035" cy="2918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2636203" y="1969913"/>
            <a:ext cx="1893035" cy="2918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4630940" y="1969913"/>
            <a:ext cx="1893035" cy="2918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4"/>
          </p:nvPr>
        </p:nvSpPr>
        <p:spPr>
          <a:xfrm>
            <a:off x="6625677" y="1969913"/>
            <a:ext cx="1893035" cy="2918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10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831086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31086" y="2286000"/>
            <a:ext cx="1831086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662172" y="0"/>
            <a:ext cx="1831086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5493258" y="2286000"/>
            <a:ext cx="1831086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7324344" y="0"/>
            <a:ext cx="1831086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0" y="4572000"/>
            <a:ext cx="1831086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3662172" y="4572000"/>
            <a:ext cx="1831086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24344" y="4572000"/>
            <a:ext cx="1831086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3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831086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31086" y="2391263"/>
            <a:ext cx="1831086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662172" y="-1"/>
            <a:ext cx="1831086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5493258" y="2391263"/>
            <a:ext cx="1831086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7324344" y="-1"/>
            <a:ext cx="1831086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6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phon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379834" y="2407464"/>
            <a:ext cx="1375559" cy="325148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0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628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c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402475" y="2375893"/>
            <a:ext cx="2307927" cy="201717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1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924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cbook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636014" y="2475588"/>
            <a:ext cx="3200120" cy="272849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17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phone &amp; Ip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2923726" y="3498029"/>
            <a:ext cx="792956" cy="187880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059657" y="2592251"/>
            <a:ext cx="1596611" cy="283592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94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915035"/>
          </a:xfr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1026302"/>
            <a:ext cx="3086100" cy="365125"/>
          </a:xfr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570176" y="6230592"/>
            <a:ext cx="387116" cy="5161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3465" y="6306106"/>
            <a:ext cx="760535" cy="365125"/>
          </a:xfrm>
        </p:spPr>
        <p:txBody>
          <a:bodyPr/>
          <a:lstStyle>
            <a:lvl1pPr algn="ctr">
              <a:defRPr sz="1350" b="1">
                <a:solidFill>
                  <a:schemeClr val="accent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1350" b="1" i="0" u="none" strike="noStrike" kern="1200" cap="none" spc="0" normalizeH="0" baseline="0" noProof="0" smtClean="0">
                <a:ln>
                  <a:noFill/>
                </a:ln>
                <a:solidFill>
                  <a:srgbClr val="B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BF0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988359" y="2191872"/>
            <a:ext cx="1401856" cy="328108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Footer Placeholder 1"/>
          <p:cNvSpPr txBox="1">
            <a:spLocks/>
          </p:cNvSpPr>
          <p:nvPr userDrawn="1"/>
        </p:nvSpPr>
        <p:spPr>
          <a:xfrm>
            <a:off x="3986" y="6492876"/>
            <a:ext cx="4613202" cy="365125"/>
          </a:xfrm>
          <a:prstGeom prst="rect">
            <a:avLst/>
          </a:prstGeom>
        </p:spPr>
        <p:txBody>
          <a:bodyPr vert="horz" lIns="3429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srgbClr val="24447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Seminar HO CIRED: i HKIE: Novi provedbeni propisi u distribucijskom sustavu, Zagreb, 5. travnja, 2018.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42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778973" y="1375115"/>
            <a:ext cx="2434081" cy="4309270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986" y="6492876"/>
            <a:ext cx="4613202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4447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05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32AC-A00B-4AE0-9D92-6DC042CD7FA9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3C71-ABDD-4451-B05E-98F2919C70A5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326-ADEC-472D-A7C5-DE0151D203E0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26" Type="http://schemas.openxmlformats.org/officeDocument/2006/relationships/slideLayout" Target="../slideLayouts/slideLayout59.xml"/><Relationship Id="rId3" Type="http://schemas.openxmlformats.org/officeDocument/2006/relationships/slideLayout" Target="../slideLayouts/slideLayout36.xml"/><Relationship Id="rId21" Type="http://schemas.openxmlformats.org/officeDocument/2006/relationships/slideLayout" Target="../slideLayouts/slideLayout54.xml"/><Relationship Id="rId34" Type="http://schemas.openxmlformats.org/officeDocument/2006/relationships/slideLayout" Target="../slideLayouts/slideLayout67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5" Type="http://schemas.openxmlformats.org/officeDocument/2006/relationships/slideLayout" Target="../slideLayouts/slideLayout58.xml"/><Relationship Id="rId3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slideLayout" Target="../slideLayouts/slideLayout53.xml"/><Relationship Id="rId29" Type="http://schemas.openxmlformats.org/officeDocument/2006/relationships/slideLayout" Target="../slideLayouts/slideLayout62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24" Type="http://schemas.openxmlformats.org/officeDocument/2006/relationships/slideLayout" Target="../slideLayouts/slideLayout57.xml"/><Relationship Id="rId32" Type="http://schemas.openxmlformats.org/officeDocument/2006/relationships/slideLayout" Target="../slideLayouts/slideLayout65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23" Type="http://schemas.openxmlformats.org/officeDocument/2006/relationships/slideLayout" Target="../slideLayouts/slideLayout56.xml"/><Relationship Id="rId28" Type="http://schemas.openxmlformats.org/officeDocument/2006/relationships/slideLayout" Target="../slideLayouts/slideLayout61.xml"/><Relationship Id="rId36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31" Type="http://schemas.openxmlformats.org/officeDocument/2006/relationships/slideLayout" Target="../slideLayouts/slideLayout64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slideLayout" Target="../slideLayouts/slideLayout55.xml"/><Relationship Id="rId27" Type="http://schemas.openxmlformats.org/officeDocument/2006/relationships/slideLayout" Target="../slideLayouts/slideLayout60.xml"/><Relationship Id="rId30" Type="http://schemas.openxmlformats.org/officeDocument/2006/relationships/slideLayout" Target="../slideLayouts/slideLayout63.xml"/><Relationship Id="rId35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4987-1982-4A6B-9CA3-F8EFDF269F13}" type="datetime1">
              <a:rPr lang="sr-Latn-CS" smtClean="0"/>
              <a:pPr/>
              <a:t>29.11.2018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42112-C54D-4576-922E-0F57171140FB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6F856-CBFB-44FD-BD57-FD86F73E6CF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47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D38A7-9D03-4726-B001-2D8493043B49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A281C-A2F6-40DC-B5A6-BCF386B5205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8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EDF142-8AB6-4C47-AF2B-75D0E30D23B9}" type="datetime1">
              <a:rPr kumimoji="0" lang="hr-H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29.11.2018.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2BE4D-41C5-4BA7-AAA9-F5DFA07902B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706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  <p:sldLayoutId id="2147483716" r:id="rId32"/>
    <p:sldLayoutId id="2147483717" r:id="rId33"/>
    <p:sldLayoutId id="2147483718" r:id="rId34"/>
    <p:sldLayoutId id="2147483719" r:id="rId3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lnSpc>
          <a:spcPts val="4350"/>
        </a:lnSpc>
        <a:spcBef>
          <a:spcPct val="0"/>
        </a:spcBef>
        <a:buNone/>
        <a:defRPr sz="405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ZAKON O OBNOVLJIVIM IZVORIMA ENERGIJE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>
                <a:latin typeface="Arial" pitchFamily="34" charset="0"/>
                <a:cs typeface="Arial" pitchFamily="34" charset="0"/>
              </a:rPr>
              <a:t>I </a:t>
            </a:r>
            <a:r>
              <a:rPr lang="hr-HR" sz="1600" b="1" spc="-60" smtClean="0">
                <a:latin typeface="Arial" pitchFamily="34" charset="0"/>
                <a:cs typeface="Arial" pitchFamily="34" charset="0"/>
              </a:rPr>
              <a:t>VISOKOUČINKOVITOJ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KOGENERACIJI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29. studenoga 2018.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 smtClean="0"/>
              <a:t>UTJECAJ OIE NA DISTRIBUCIJSKU MREŽU</a:t>
            </a:r>
            <a:endParaRPr lang="hr-HR" b="1" dirty="0"/>
          </a:p>
          <a:p>
            <a:pPr marL="0" indent="0" algn="ctr">
              <a:buNone/>
            </a:pPr>
            <a:r>
              <a:rPr lang="hr-HR" dirty="0" smtClean="0"/>
              <a:t>Ivan </a:t>
            </a:r>
            <a:r>
              <a:rPr lang="hr-HR" dirty="0" smtClean="0"/>
              <a:t>Radošević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 smtClean="0"/>
              <a:t>HEP ODS</a:t>
            </a:r>
          </a:p>
          <a:p>
            <a:pPr marL="0" indent="0" algn="ctr">
              <a:buNone/>
            </a:pPr>
            <a:r>
              <a:rPr lang="hr-HR" dirty="0" smtClean="0"/>
              <a:t>Sektor za vođenje sustava</a:t>
            </a: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2.4</a:t>
            </a:r>
            <a:r>
              <a:rPr lang="hr-HR" sz="3600" dirty="0"/>
              <a:t>. Odziv potrošnje (</a:t>
            </a:r>
            <a:r>
              <a:rPr lang="hr-HR" sz="3600" dirty="0" err="1"/>
              <a:t>Demand</a:t>
            </a:r>
            <a:r>
              <a:rPr lang="hr-HR" sz="3600" dirty="0"/>
              <a:t> </a:t>
            </a:r>
            <a:r>
              <a:rPr lang="hr-HR" sz="3600" dirty="0" err="1" smtClean="0"/>
              <a:t>response</a:t>
            </a:r>
            <a:r>
              <a:rPr lang="hr-HR" sz="3600" dirty="0" smtClean="0"/>
              <a:t>)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Odziv na tržišne signale</a:t>
            </a:r>
          </a:p>
          <a:p>
            <a:pPr>
              <a:buFontTx/>
              <a:buChar char="-"/>
            </a:pPr>
            <a:r>
              <a:rPr lang="hr-HR" dirty="0" smtClean="0"/>
              <a:t>Aktiviranje usluge sustavu</a:t>
            </a:r>
          </a:p>
          <a:p>
            <a:pPr>
              <a:buFontTx/>
              <a:buChar char="-"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Nužna krivulja očekivane potrošnje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94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008112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2.5</a:t>
            </a:r>
            <a:r>
              <a:rPr lang="hr-HR" sz="3600" dirty="0"/>
              <a:t>.</a:t>
            </a:r>
            <a:r>
              <a:rPr lang="hr-HR" dirty="0"/>
              <a:t> </a:t>
            </a:r>
            <a:r>
              <a:rPr lang="hr-HR" sz="3600" dirty="0"/>
              <a:t>Sustav</a:t>
            </a:r>
            <a:r>
              <a:rPr lang="hr-HR" dirty="0"/>
              <a:t> </a:t>
            </a:r>
            <a:r>
              <a:rPr lang="hr-HR" sz="3600" dirty="0"/>
              <a:t>naprednog mjerenja 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Primjena naprednih mjernih uređaja</a:t>
            </a:r>
          </a:p>
          <a:p>
            <a:pPr>
              <a:buFontTx/>
              <a:buChar char="-"/>
            </a:pPr>
            <a:r>
              <a:rPr lang="hr-HR" dirty="0" smtClean="0"/>
              <a:t>Dvosmjerna komunikacija u realnom vremenu</a:t>
            </a:r>
          </a:p>
          <a:p>
            <a:pPr>
              <a:buFontTx/>
              <a:buChar char="-"/>
            </a:pPr>
            <a:r>
              <a:rPr lang="hr-HR" dirty="0" smtClean="0"/>
              <a:t>Pametni kućni uređaji</a:t>
            </a:r>
          </a:p>
          <a:p>
            <a:pPr>
              <a:buFontTx/>
              <a:buChar char="-"/>
            </a:pPr>
            <a:endParaRPr lang="hr-HR" dirty="0" smtClean="0"/>
          </a:p>
          <a:p>
            <a:pPr marL="0" indent="0">
              <a:buNone/>
            </a:pPr>
            <a:endParaRPr lang="hr-HR" b="1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5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2.6. </a:t>
            </a:r>
            <a:r>
              <a:rPr lang="hr-HR" sz="3600" dirty="0" smtClean="0"/>
              <a:t>Poticanje proizvodnje iz </a:t>
            </a:r>
            <a:r>
              <a:rPr lang="hr-HR" sz="3600" dirty="0" smtClean="0"/>
              <a:t>OIE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Trenutno</a:t>
            </a:r>
          </a:p>
          <a:p>
            <a:pPr>
              <a:buFontTx/>
              <a:buChar char="-"/>
            </a:pPr>
            <a:r>
              <a:rPr lang="hr-HR" dirty="0" smtClean="0"/>
              <a:t>Zajamčena cijena otkupa (</a:t>
            </a:r>
            <a:r>
              <a:rPr lang="hr-HR" dirty="0" err="1" smtClean="0"/>
              <a:t>feed</a:t>
            </a:r>
            <a:r>
              <a:rPr lang="hr-HR" dirty="0" smtClean="0"/>
              <a:t>-</a:t>
            </a:r>
            <a:r>
              <a:rPr lang="hr-HR" dirty="0" err="1" smtClean="0"/>
              <a:t>in</a:t>
            </a:r>
            <a:r>
              <a:rPr lang="hr-HR" dirty="0" smtClean="0"/>
              <a:t>)</a:t>
            </a:r>
          </a:p>
          <a:p>
            <a:pPr>
              <a:buFontTx/>
              <a:buChar char="-"/>
            </a:pPr>
            <a:r>
              <a:rPr lang="hr-HR" dirty="0" smtClean="0"/>
              <a:t>Prioritet u prihvatu proizvodnje </a:t>
            </a:r>
          </a:p>
          <a:p>
            <a:pPr marL="0" indent="0">
              <a:buNone/>
            </a:pPr>
            <a:r>
              <a:rPr lang="hr-HR" b="1" dirty="0" smtClean="0"/>
              <a:t>Buduće</a:t>
            </a:r>
          </a:p>
          <a:p>
            <a:pPr>
              <a:buFontTx/>
              <a:buChar char="-"/>
            </a:pPr>
            <a:r>
              <a:rPr lang="hr-HR" dirty="0" smtClean="0"/>
              <a:t>Aukcija otkupne cijene,</a:t>
            </a:r>
          </a:p>
          <a:p>
            <a:pPr>
              <a:buFontTx/>
              <a:buChar char="-"/>
            </a:pPr>
            <a:r>
              <a:rPr lang="hr-HR" dirty="0" smtClean="0"/>
              <a:t>Prioritet prihvata po cijeni (osim malih OIE)</a:t>
            </a:r>
          </a:p>
          <a:p>
            <a:pPr>
              <a:buFontTx/>
              <a:buChar char="-"/>
            </a:pPr>
            <a:endParaRPr lang="hr-HR" dirty="0" smtClean="0"/>
          </a:p>
          <a:p>
            <a:pPr marL="0" indent="0">
              <a:buNone/>
            </a:pPr>
            <a:endParaRPr lang="hr-HR" b="1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3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600" dirty="0"/>
              <a:t>3</a:t>
            </a:r>
            <a:r>
              <a:rPr lang="hr-HR" sz="3600" dirty="0" smtClean="0"/>
              <a:t>. </a:t>
            </a:r>
            <a:r>
              <a:rPr lang="hr-HR" sz="3600" dirty="0" smtClean="0"/>
              <a:t>Utjecaj </a:t>
            </a:r>
            <a:r>
              <a:rPr lang="hr-HR" sz="3600" dirty="0" smtClean="0"/>
              <a:t>OIE </a:t>
            </a:r>
            <a:r>
              <a:rPr lang="hr-HR" sz="3600" dirty="0" smtClean="0"/>
              <a:t>na vođenje mreže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>
              <a:buFontTx/>
              <a:buChar char="-"/>
            </a:pPr>
            <a:r>
              <a:rPr lang="hr-HR" b="1" dirty="0" smtClean="0"/>
              <a:t>Smanjenje opterećenja mreže i transformatora</a:t>
            </a:r>
          </a:p>
          <a:p>
            <a:pPr>
              <a:buFontTx/>
              <a:buChar char="-"/>
            </a:pPr>
            <a:r>
              <a:rPr lang="hr-HR" b="1" dirty="0" smtClean="0"/>
              <a:t>Čvršća mreža (izvor snage u dubini mreže)</a:t>
            </a:r>
          </a:p>
          <a:p>
            <a:pPr>
              <a:buFontTx/>
              <a:buChar char="-"/>
            </a:pPr>
            <a:r>
              <a:rPr lang="hr-HR" b="1" dirty="0" smtClean="0"/>
              <a:t>Sposobnost regulacije napona</a:t>
            </a:r>
          </a:p>
          <a:p>
            <a:pPr>
              <a:buFontTx/>
              <a:buChar char="-"/>
            </a:pPr>
            <a:endParaRPr lang="hr-HR" b="1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91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4. </a:t>
            </a:r>
            <a:r>
              <a:rPr lang="hr-HR" sz="3600" dirty="0" smtClean="0"/>
              <a:t>Utjecaj </a:t>
            </a:r>
            <a:r>
              <a:rPr lang="hr-HR" sz="3600" dirty="0" smtClean="0"/>
              <a:t>OIE </a:t>
            </a:r>
            <a:r>
              <a:rPr lang="hr-HR" sz="3600" dirty="0" smtClean="0"/>
              <a:t>na sustav električne zaštite</a:t>
            </a:r>
            <a:endParaRPr lang="hr-HR" sz="36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6074602" cy="455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72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648072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/>
              <a:t>4.1. </a:t>
            </a:r>
            <a:r>
              <a:rPr lang="hr-HR" sz="3200" dirty="0"/>
              <a:t>Utjecaj OIE na sustav električne zaštite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black"/>
                </a:solidFill>
              </a:rPr>
              <a:t>Povećanje kompleksnosti i zahtjeva na sustav zaštite</a:t>
            </a:r>
          </a:p>
          <a:p>
            <a:r>
              <a:rPr lang="hr-HR" dirty="0" smtClean="0">
                <a:solidFill>
                  <a:prstClr val="black"/>
                </a:solidFill>
              </a:rPr>
              <a:t>Temeljna </a:t>
            </a:r>
            <a:r>
              <a:rPr lang="hr-HR" dirty="0">
                <a:solidFill>
                  <a:prstClr val="black"/>
                </a:solidFill>
              </a:rPr>
              <a:t>zadaća sustava zaštite</a:t>
            </a:r>
          </a:p>
          <a:p>
            <a:r>
              <a:rPr lang="hr-HR" dirty="0" smtClean="0">
                <a:solidFill>
                  <a:prstClr val="black"/>
                </a:solidFill>
              </a:rPr>
              <a:t>Nadležnost </a:t>
            </a:r>
            <a:r>
              <a:rPr lang="hr-HR" dirty="0">
                <a:solidFill>
                  <a:prstClr val="black"/>
                </a:solidFill>
              </a:rPr>
              <a:t>i odgovornosti operatora distribucijskog sustava</a:t>
            </a:r>
          </a:p>
          <a:p>
            <a:r>
              <a:rPr lang="hr-HR" dirty="0" smtClean="0">
                <a:solidFill>
                  <a:prstClr val="black"/>
                </a:solidFill>
              </a:rPr>
              <a:t>Nadležnost </a:t>
            </a:r>
            <a:r>
              <a:rPr lang="hr-HR" dirty="0">
                <a:solidFill>
                  <a:prstClr val="black"/>
                </a:solidFill>
              </a:rPr>
              <a:t>i odgovornosti korisnika mreže </a:t>
            </a:r>
            <a:r>
              <a:rPr lang="hr-HR" dirty="0" smtClean="0">
                <a:solidFill>
                  <a:prstClr val="black"/>
                </a:solidFill>
              </a:rPr>
              <a:t>s </a:t>
            </a:r>
            <a:r>
              <a:rPr lang="hr-HR" dirty="0">
                <a:solidFill>
                  <a:prstClr val="black"/>
                </a:solidFill>
              </a:rPr>
              <a:t>integriranim </a:t>
            </a:r>
            <a:r>
              <a:rPr lang="hr-HR" dirty="0" err="1">
                <a:solidFill>
                  <a:prstClr val="black"/>
                </a:solidFill>
              </a:rPr>
              <a:t>OiE</a:t>
            </a:r>
            <a:endParaRPr lang="hr-HR" dirty="0">
              <a:solidFill>
                <a:prstClr val="black"/>
              </a:solidFill>
            </a:endParaRPr>
          </a:p>
          <a:p>
            <a:pPr>
              <a:buFontTx/>
              <a:buChar char="-"/>
            </a:pPr>
            <a:endParaRPr lang="hr-HR" b="1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02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887857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/>
              <a:t>4.1.1. </a:t>
            </a:r>
            <a:r>
              <a:rPr lang="hr-HR" sz="3200" dirty="0" smtClean="0"/>
              <a:t>Temeljni zahtjevi na sustav zaštite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/>
          </a:bodyPr>
          <a:lstStyle/>
          <a:p>
            <a:pPr lvl="0"/>
            <a:r>
              <a:rPr lang="hr-HR" dirty="0"/>
              <a:t>Pouzdano, selektivno i brzo isključenje kvara</a:t>
            </a:r>
          </a:p>
          <a:p>
            <a:pPr lvl="0"/>
            <a:r>
              <a:rPr lang="hr-HR" dirty="0" smtClean="0"/>
              <a:t>Zaštita </a:t>
            </a:r>
            <a:r>
              <a:rPr lang="hr-HR" dirty="0"/>
              <a:t>jedinica mreže, postrojenja i instalacije korisnika mreže pogođenih kvarom, od većeg ili trajnog oštećenja</a:t>
            </a:r>
          </a:p>
          <a:p>
            <a:pPr lvl="0"/>
            <a:r>
              <a:rPr lang="hr-HR" dirty="0" smtClean="0"/>
              <a:t>Ograničenje </a:t>
            </a:r>
            <a:r>
              <a:rPr lang="hr-HR" dirty="0"/>
              <a:t>poremećaja i kvara na pogođene jedinice mreže, a bez međusobnog ugrožavanja mreže te postrojenja i instalacije korisnika mreže</a:t>
            </a:r>
          </a:p>
          <a:p>
            <a:pPr>
              <a:buFontTx/>
              <a:buChar char="-"/>
            </a:pPr>
            <a:endParaRPr lang="hr-HR" b="1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16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887857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/>
              <a:t>4.1.2. </a:t>
            </a:r>
            <a:r>
              <a:rPr lang="hr-HR" sz="3200" dirty="0" smtClean="0"/>
              <a:t>Temeljni zahtjevi na sustav zaštite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1628800"/>
            <a:ext cx="8157592" cy="3096344"/>
          </a:xfrm>
        </p:spPr>
        <p:txBody>
          <a:bodyPr>
            <a:normAutofit fontScale="85000" lnSpcReduction="10000"/>
          </a:bodyPr>
          <a:lstStyle/>
          <a:p>
            <a:r>
              <a:rPr lang="vi-VN" dirty="0">
                <a:latin typeface="Calibri" panose="020F0502020204030204" pitchFamily="34" charset="0"/>
              </a:rPr>
              <a:t>Rezervno djelovanje zaštite, kod zatajenja osnovne zaštite jedinice mreže pogođenog kvarom</a:t>
            </a:r>
          </a:p>
          <a:p>
            <a:r>
              <a:rPr lang="vi-VN" dirty="0" smtClean="0">
                <a:latin typeface="Calibri" panose="020F0502020204030204" pitchFamily="34" charset="0"/>
              </a:rPr>
              <a:t>Pouzdano </a:t>
            </a:r>
            <a:r>
              <a:rPr lang="vi-VN" dirty="0">
                <a:latin typeface="Calibri" panose="020F0502020204030204" pitchFamily="34" charset="0"/>
              </a:rPr>
              <a:t>i privremeno ograničenje stanja poremećenog pogona mreže ili jedinica mreže </a:t>
            </a:r>
          </a:p>
          <a:p>
            <a:r>
              <a:rPr lang="vi-VN" dirty="0" smtClean="0">
                <a:latin typeface="Calibri" panose="020F0502020204030204" pitchFamily="34" charset="0"/>
              </a:rPr>
              <a:t>Odvajanje </a:t>
            </a:r>
            <a:r>
              <a:rPr lang="vi-VN" dirty="0">
                <a:latin typeface="Calibri" panose="020F0502020204030204" pitchFamily="34" charset="0"/>
              </a:rPr>
              <a:t>proizvodnih postrojenja od mreže u slučaju nastanka nedopuštenih uvjeta paralelnog </a:t>
            </a:r>
            <a:r>
              <a:rPr lang="vi-VN" dirty="0" smtClean="0">
                <a:latin typeface="Calibri" panose="020F0502020204030204" pitchFamily="34" charset="0"/>
              </a:rPr>
              <a:t>pogona</a:t>
            </a:r>
            <a:endParaRPr lang="vi-VN" dirty="0">
              <a:latin typeface="Calibri" panose="020F0502020204030204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77072"/>
            <a:ext cx="8308975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1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887857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200" dirty="0"/>
              <a:t>4</a:t>
            </a:r>
            <a:r>
              <a:rPr lang="hr-HR" sz="3200" dirty="0" smtClean="0"/>
              <a:t>.2</a:t>
            </a:r>
            <a:r>
              <a:rPr lang="hr-HR" sz="3200" dirty="0"/>
              <a:t>. </a:t>
            </a:r>
            <a:r>
              <a:rPr lang="hr-HR" sz="3200" dirty="0" smtClean="0"/>
              <a:t>Realizacija funkcije sustava zaštite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1916832"/>
            <a:ext cx="8157592" cy="367240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Pravilima </a:t>
            </a:r>
            <a:r>
              <a:rPr lang="hr-HR" dirty="0" err="1"/>
              <a:t>podešenja</a:t>
            </a:r>
            <a:r>
              <a:rPr lang="hr-HR" dirty="0"/>
              <a:t> zaštite distribucijske mreže</a:t>
            </a:r>
          </a:p>
          <a:p>
            <a:r>
              <a:rPr lang="hr-HR" dirty="0" smtClean="0"/>
              <a:t>Planom </a:t>
            </a:r>
            <a:r>
              <a:rPr lang="hr-HR" dirty="0" err="1"/>
              <a:t>podešenja</a:t>
            </a:r>
            <a:r>
              <a:rPr lang="hr-HR" dirty="0"/>
              <a:t> zaštite u </a:t>
            </a:r>
            <a:r>
              <a:rPr lang="hr-HR" dirty="0" err="1"/>
              <a:t>distribucijkoj</a:t>
            </a:r>
            <a:r>
              <a:rPr lang="hr-HR" dirty="0"/>
              <a:t> mreži</a:t>
            </a:r>
          </a:p>
          <a:p>
            <a:r>
              <a:rPr lang="hr-HR" dirty="0" smtClean="0"/>
              <a:t>Definiranim </a:t>
            </a:r>
            <a:r>
              <a:rPr lang="hr-HR" dirty="0"/>
              <a:t>obavezama korisnika mreže sukladno pravilima i planu </a:t>
            </a:r>
            <a:r>
              <a:rPr lang="hr-HR" dirty="0" err="1"/>
              <a:t>podešenja</a:t>
            </a:r>
            <a:r>
              <a:rPr lang="hr-HR" dirty="0"/>
              <a:t> zaštite</a:t>
            </a:r>
          </a:p>
          <a:p>
            <a:r>
              <a:rPr lang="hr-HR" dirty="0" smtClean="0"/>
              <a:t>Složenijim </a:t>
            </a:r>
            <a:r>
              <a:rPr lang="hr-HR" dirty="0"/>
              <a:t>tehničkim rješenjima  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2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924106"/>
            <a:ext cx="8229600" cy="992726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/>
              <a:t>4.3</a:t>
            </a:r>
            <a:r>
              <a:rPr lang="hr-HR" sz="3200" dirty="0"/>
              <a:t>. </a:t>
            </a:r>
            <a:r>
              <a:rPr lang="hr-HR" sz="3200" dirty="0" smtClean="0"/>
              <a:t>Zaštite kod paralelnog pogona elektrane s mrežom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3600400"/>
          </a:xfrm>
        </p:spPr>
        <p:txBody>
          <a:bodyPr>
            <a:normAutofit lnSpcReduction="10000"/>
          </a:bodyPr>
          <a:lstStyle/>
          <a:p>
            <a:pPr marL="566738" lvl="0" indent="-457200"/>
            <a:r>
              <a:rPr lang="hr-HR" dirty="0"/>
              <a:t>Zaštita od nedopuštenog paralelnog pogona mreže i proizvodnog </a:t>
            </a:r>
            <a:r>
              <a:rPr lang="hr-HR" dirty="0" smtClean="0"/>
              <a:t>postrojenja</a:t>
            </a:r>
            <a:endParaRPr lang="hr-HR" dirty="0"/>
          </a:p>
          <a:p>
            <a:pPr marL="566738" lvl="0" indent="-457200"/>
            <a:r>
              <a:rPr lang="hr-HR" dirty="0"/>
              <a:t>Zaštita mreže od utjecaja proizvodnog postrojenja</a:t>
            </a:r>
          </a:p>
          <a:p>
            <a:pPr marL="566738" lvl="0" indent="-457200"/>
            <a:r>
              <a:rPr lang="hr-HR" dirty="0"/>
              <a:t>Zaštita proizvodnog postrojenja od utjecaja mreže </a:t>
            </a:r>
          </a:p>
          <a:p>
            <a:pPr marL="566738" indent="-457200"/>
            <a:r>
              <a:rPr lang="hr-HR" dirty="0"/>
              <a:t>Zaštita proizvodnih jedinica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1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Ivan Radošević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hr-HR" b="1" dirty="0" smtClean="0"/>
              <a:t>SADRŽAJ IZLAGANJA</a:t>
            </a:r>
          </a:p>
          <a:p>
            <a:pPr marL="514350" indent="-514350">
              <a:buAutoNum type="arabicPeriod"/>
            </a:pPr>
            <a:r>
              <a:rPr lang="hr-HR" b="1" dirty="0" smtClean="0"/>
              <a:t>Uvod</a:t>
            </a:r>
          </a:p>
          <a:p>
            <a:pPr marL="514350" indent="-514350">
              <a:buAutoNum type="arabicPeriod"/>
            </a:pPr>
            <a:r>
              <a:rPr lang="hr-HR" b="1" dirty="0" smtClean="0"/>
              <a:t>Fleksibilnost sustava</a:t>
            </a:r>
          </a:p>
          <a:p>
            <a:pPr marL="514350" indent="-514350">
              <a:buAutoNum type="arabicPeriod"/>
            </a:pPr>
            <a:r>
              <a:rPr lang="hr-HR" b="1" dirty="0" smtClean="0"/>
              <a:t>Utjecaj OIE na vođenje mreže</a:t>
            </a:r>
          </a:p>
          <a:p>
            <a:pPr marL="514350" indent="-514350">
              <a:buAutoNum type="arabicPeriod"/>
            </a:pPr>
            <a:r>
              <a:rPr lang="hr-HR" b="1" dirty="0" smtClean="0"/>
              <a:t>Utjecaj OIE na sustav električne zaštite</a:t>
            </a:r>
          </a:p>
          <a:p>
            <a:pPr marL="514350" indent="-514350">
              <a:buAutoNum type="arabicPeriod"/>
            </a:pPr>
            <a:r>
              <a:rPr lang="hr-HR" b="1" dirty="0" smtClean="0"/>
              <a:t>Utjecaj OIE na kvalitetu napona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hr-HR" b="1" dirty="0"/>
              <a:t>Zakon o OIEVUK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hr-HR" b="1" dirty="0" smtClean="0"/>
              <a:t>HEP </a:t>
            </a:r>
            <a:r>
              <a:rPr lang="hr-HR" b="1" dirty="0"/>
              <a:t>ODS – u koraku s </a:t>
            </a:r>
            <a:r>
              <a:rPr lang="hr-HR" b="1" dirty="0" smtClean="0"/>
              <a:t>vremenom</a:t>
            </a:r>
            <a:endParaRPr lang="hr-HR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52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052736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200" dirty="0"/>
              <a:t>4</a:t>
            </a:r>
            <a:r>
              <a:rPr lang="hr-HR" sz="3200" dirty="0" smtClean="0"/>
              <a:t>.4</a:t>
            </a:r>
            <a:r>
              <a:rPr lang="hr-HR" sz="3200" dirty="0"/>
              <a:t>. </a:t>
            </a:r>
            <a:r>
              <a:rPr lang="hr-HR" sz="3200" dirty="0" smtClean="0"/>
              <a:t>Zaštite </a:t>
            </a:r>
            <a:r>
              <a:rPr lang="hr-HR" sz="3200" dirty="0" err="1" smtClean="0"/>
              <a:t>mikromreže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3600400"/>
          </a:xfrm>
        </p:spPr>
        <p:txBody>
          <a:bodyPr>
            <a:normAutofit/>
          </a:bodyPr>
          <a:lstStyle/>
          <a:p>
            <a:pPr marL="566738" lvl="0" indent="-457200"/>
            <a:r>
              <a:rPr lang="hr-HR" dirty="0"/>
              <a:t>Detekcija otočnog režima rada</a:t>
            </a:r>
          </a:p>
          <a:p>
            <a:pPr marL="566738" lvl="0" indent="-457200"/>
            <a:r>
              <a:rPr lang="hr-HR" dirty="0" smtClean="0"/>
              <a:t>Zadržavanje </a:t>
            </a:r>
            <a:r>
              <a:rPr lang="hr-HR" dirty="0"/>
              <a:t>temeljnih značajki zaštite</a:t>
            </a:r>
          </a:p>
          <a:p>
            <a:pPr marL="566738" lvl="0" indent="-457200"/>
            <a:r>
              <a:rPr lang="hr-HR" dirty="0" smtClean="0"/>
              <a:t>Adaptivne </a:t>
            </a:r>
            <a:r>
              <a:rPr lang="hr-HR" dirty="0"/>
              <a:t>metode zaštite </a:t>
            </a:r>
            <a:r>
              <a:rPr lang="hr-HR" dirty="0" err="1"/>
              <a:t>mikromreže</a:t>
            </a:r>
            <a:endParaRPr lang="hr-HR" dirty="0"/>
          </a:p>
          <a:p>
            <a:pPr marL="566738" lvl="0" indent="-457200"/>
            <a:r>
              <a:rPr lang="hr-HR" dirty="0" smtClean="0"/>
              <a:t>Zaštita </a:t>
            </a:r>
            <a:r>
              <a:rPr lang="hr-HR" dirty="0"/>
              <a:t>proizvodnih jedinica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6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052736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/>
              <a:t>4.5</a:t>
            </a:r>
            <a:r>
              <a:rPr lang="hr-HR" sz="3200" dirty="0"/>
              <a:t>. </a:t>
            </a:r>
            <a:r>
              <a:rPr lang="hr-HR" sz="3200" dirty="0" smtClean="0"/>
              <a:t>Temeljne utjecajne veličine pogona proizvodnog postrojenja s mrežom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3600400"/>
          </a:xfrm>
        </p:spPr>
        <p:txBody>
          <a:bodyPr>
            <a:normAutofit lnSpcReduction="10000"/>
          </a:bodyPr>
          <a:lstStyle/>
          <a:p>
            <a:pPr marL="566738" lvl="0" indent="-457200"/>
            <a:r>
              <a:rPr lang="hr-HR" dirty="0"/>
              <a:t>Tehnički podaci o proizvodnom postrojenju i način priključenja na mrežu</a:t>
            </a:r>
          </a:p>
          <a:p>
            <a:pPr marL="566738" lvl="0" indent="-457200"/>
            <a:r>
              <a:rPr lang="hr-HR" dirty="0"/>
              <a:t>Zahtjevi za prolazak kroz stanje kvara u mreži</a:t>
            </a:r>
          </a:p>
          <a:p>
            <a:pPr marL="566738" lvl="0" indent="-457200"/>
            <a:r>
              <a:rPr lang="hr-HR" dirty="0"/>
              <a:t>Značajke sustava APU-a u mreži</a:t>
            </a:r>
          </a:p>
          <a:p>
            <a:pPr marL="566738" lvl="0" indent="-457200"/>
            <a:r>
              <a:rPr lang="hr-HR" dirty="0"/>
              <a:t>Tehnološka izvedba proizvodnog postrojenja </a:t>
            </a:r>
          </a:p>
          <a:p>
            <a:pPr marL="566738" lvl="0" indent="-457200"/>
            <a:r>
              <a:rPr lang="hr-HR" dirty="0"/>
              <a:t>Sposobnost elektrane za otočni pogon tj. za dinamičko balansiranje snage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48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052736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/>
              <a:t>4.6. </a:t>
            </a:r>
            <a:r>
              <a:rPr lang="hr-HR" sz="3200" dirty="0" smtClean="0"/>
              <a:t>Nedopušteni uvjeti paralelnog pogona na sučelju s OIE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4104456"/>
          </a:xfrm>
        </p:spPr>
        <p:txBody>
          <a:bodyPr>
            <a:normAutofit fontScale="92500" lnSpcReduction="10000"/>
          </a:bodyPr>
          <a:lstStyle/>
          <a:p>
            <a:pPr marL="566738" lvl="0" indent="-457200"/>
            <a:r>
              <a:rPr lang="vi-VN" dirty="0" smtClean="0"/>
              <a:t>Poremećaji </a:t>
            </a:r>
            <a:r>
              <a:rPr lang="vi-VN" dirty="0"/>
              <a:t>u radu elektroenergetskog sustava</a:t>
            </a:r>
          </a:p>
          <a:p>
            <a:pPr marL="566738" lvl="0" indent="-457200"/>
            <a:r>
              <a:rPr lang="vi-VN" dirty="0" smtClean="0"/>
              <a:t>Poremećaji </a:t>
            </a:r>
            <a:r>
              <a:rPr lang="vi-VN" dirty="0"/>
              <a:t>s porijeklom u neposredno nadređenoj mreži ili širem dijelu distribucijske mreže</a:t>
            </a:r>
          </a:p>
          <a:p>
            <a:pPr marL="566738" lvl="0" indent="-457200"/>
            <a:r>
              <a:rPr lang="vi-VN" dirty="0" smtClean="0"/>
              <a:t>Kvarovi </a:t>
            </a:r>
            <a:r>
              <a:rPr lang="vi-VN" dirty="0"/>
              <a:t>u neposredno nadređenoj mreži ili širem dijelu mreže </a:t>
            </a:r>
          </a:p>
          <a:p>
            <a:pPr marL="566738" lvl="0" indent="-457200"/>
            <a:r>
              <a:rPr lang="vi-VN" dirty="0" smtClean="0"/>
              <a:t>Poremećaj</a:t>
            </a:r>
            <a:r>
              <a:rPr lang="hr-HR" dirty="0" smtClean="0"/>
              <a:t>i</a:t>
            </a:r>
            <a:r>
              <a:rPr lang="vi-VN" dirty="0" smtClean="0"/>
              <a:t> </a:t>
            </a:r>
            <a:r>
              <a:rPr lang="vi-VN" dirty="0"/>
              <a:t>ili </a:t>
            </a:r>
            <a:r>
              <a:rPr lang="vi-VN" dirty="0" smtClean="0"/>
              <a:t>kvaro</a:t>
            </a:r>
            <a:r>
              <a:rPr lang="hr-HR" dirty="0" smtClean="0"/>
              <a:t>vi</a:t>
            </a:r>
            <a:r>
              <a:rPr lang="vi-VN" dirty="0" smtClean="0"/>
              <a:t> </a:t>
            </a:r>
            <a:r>
              <a:rPr lang="vi-VN" dirty="0"/>
              <a:t>u proizvodnom </a:t>
            </a:r>
            <a:r>
              <a:rPr lang="vi-VN" dirty="0" smtClean="0"/>
              <a:t>postrojenju</a:t>
            </a:r>
            <a:endParaRPr lang="vi-VN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44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052736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5. </a:t>
            </a:r>
            <a:r>
              <a:rPr lang="hr-HR" sz="3600" dirty="0" smtClean="0"/>
              <a:t>Utjecaj </a:t>
            </a:r>
            <a:r>
              <a:rPr lang="hr-HR" sz="3600" dirty="0" smtClean="0"/>
              <a:t>OIE </a:t>
            </a:r>
            <a:r>
              <a:rPr lang="hr-HR" sz="3600" dirty="0" smtClean="0"/>
              <a:t>na kvalitetu napona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Najvažniji pokazatelji za korisnike mreže:</a:t>
            </a:r>
          </a:p>
          <a:p>
            <a:pPr>
              <a:buFontTx/>
              <a:buChar char="-"/>
            </a:pPr>
            <a:r>
              <a:rPr lang="hr-HR" dirty="0"/>
              <a:t>Cijena korištenja mreže</a:t>
            </a:r>
          </a:p>
          <a:p>
            <a:pPr>
              <a:buFontTx/>
              <a:buChar char="-"/>
            </a:pPr>
            <a:r>
              <a:rPr lang="hr-HR" dirty="0"/>
              <a:t>Pouzdanost napajanja</a:t>
            </a:r>
          </a:p>
          <a:p>
            <a:pPr>
              <a:buFontTx/>
              <a:buChar char="-"/>
            </a:pPr>
            <a:r>
              <a:rPr lang="hr-HR" dirty="0"/>
              <a:t>Kvaliteta </a:t>
            </a:r>
            <a:r>
              <a:rPr lang="hr-HR" dirty="0" smtClean="0"/>
              <a:t>napona</a:t>
            </a:r>
            <a:endParaRPr lang="hr-HR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0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052736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5.1 Utjecaj </a:t>
            </a:r>
            <a:r>
              <a:rPr lang="hr-HR" sz="3600" dirty="0" smtClean="0"/>
              <a:t>OIE </a:t>
            </a:r>
            <a:r>
              <a:rPr lang="hr-HR" sz="3600" dirty="0" smtClean="0"/>
              <a:t>na kvalitetu napona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4104456"/>
          </a:xfrm>
        </p:spPr>
        <p:txBody>
          <a:bodyPr>
            <a:normAutofit/>
          </a:bodyPr>
          <a:lstStyle/>
          <a:p>
            <a:pPr marL="109538" lvl="0" indent="0">
              <a:buNone/>
            </a:pPr>
            <a:r>
              <a:rPr lang="hr-HR" dirty="0" smtClean="0"/>
              <a:t>Promjene u sustavu:</a:t>
            </a:r>
          </a:p>
          <a:p>
            <a:pPr marL="566738" lvl="0" indent="-457200">
              <a:buFontTx/>
              <a:buChar char="-"/>
            </a:pPr>
            <a:r>
              <a:rPr lang="hr-HR" dirty="0" smtClean="0"/>
              <a:t>Sve manje klasičnih velikih proizvodnih jedinica na prijenosnoj mreži </a:t>
            </a:r>
          </a:p>
          <a:p>
            <a:pPr marL="566738" lvl="0" indent="-457200">
              <a:buFontTx/>
              <a:buChar char="-"/>
            </a:pPr>
            <a:r>
              <a:rPr lang="hr-HR" dirty="0" smtClean="0"/>
              <a:t>Rast OIE na distribucijskoj mreži</a:t>
            </a:r>
          </a:p>
          <a:p>
            <a:pPr marL="566738" lvl="0" indent="-457200">
              <a:buFontTx/>
              <a:buChar char="-"/>
            </a:pPr>
            <a:r>
              <a:rPr lang="hr-HR" dirty="0" err="1" smtClean="0"/>
              <a:t>Intermitentna</a:t>
            </a:r>
            <a:r>
              <a:rPr lang="hr-HR" dirty="0" smtClean="0"/>
              <a:t> proizvodnja (VE i SE)</a:t>
            </a:r>
          </a:p>
          <a:p>
            <a:pPr marL="566738" lvl="0" indent="-457200">
              <a:buFontTx/>
              <a:buChar char="-"/>
            </a:pPr>
            <a:r>
              <a:rPr lang="hr-HR" dirty="0" smtClean="0"/>
              <a:t>Povećanje broja sučelja s OIE koji koriste energetsku elektroniku</a:t>
            </a:r>
          </a:p>
          <a:p>
            <a:pPr marL="566738" lvl="0" indent="-457200">
              <a:buFontTx/>
              <a:buChar char="-"/>
            </a:pPr>
            <a:endParaRPr lang="hr-HR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89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052736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5.2. Utjecaj </a:t>
            </a:r>
            <a:r>
              <a:rPr lang="hr-HR" sz="3600" dirty="0" smtClean="0"/>
              <a:t>OIE </a:t>
            </a:r>
            <a:r>
              <a:rPr lang="hr-HR" sz="3600" dirty="0" smtClean="0"/>
              <a:t>na kvalitetu napona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4104456"/>
          </a:xfrm>
        </p:spPr>
        <p:txBody>
          <a:bodyPr>
            <a:normAutofit/>
          </a:bodyPr>
          <a:lstStyle/>
          <a:p>
            <a:pPr marL="109538" lvl="0" indent="0">
              <a:buNone/>
            </a:pPr>
            <a:r>
              <a:rPr lang="hr-HR" dirty="0" smtClean="0"/>
              <a:t>Rast SE na NN distribucijskoj mreži može uzrokovati</a:t>
            </a:r>
          </a:p>
          <a:p>
            <a:pPr marL="566738" lvl="0" indent="-457200">
              <a:buFontTx/>
              <a:buChar char="-"/>
            </a:pPr>
            <a:r>
              <a:rPr lang="hr-HR" dirty="0" smtClean="0"/>
              <a:t>Povećanje napona</a:t>
            </a:r>
          </a:p>
          <a:p>
            <a:pPr marL="566738" lvl="0" indent="-457200">
              <a:buFontTx/>
              <a:buChar char="-"/>
            </a:pPr>
            <a:r>
              <a:rPr lang="hr-HR" dirty="0" smtClean="0"/>
              <a:t>Emisiju strujnih harmonika</a:t>
            </a:r>
          </a:p>
          <a:p>
            <a:pPr marL="109538" lvl="0" indent="0">
              <a:buNone/>
            </a:pPr>
            <a:endParaRPr lang="hr-HR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8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052736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5.3. Prednosti rasta </a:t>
            </a:r>
            <a:r>
              <a:rPr lang="hr-HR" sz="3600" dirty="0" smtClean="0"/>
              <a:t>OIE </a:t>
            </a:r>
            <a:r>
              <a:rPr lang="hr-HR" sz="3600" dirty="0" smtClean="0"/>
              <a:t>na distribucijskoj mreži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4104456"/>
          </a:xfrm>
        </p:spPr>
        <p:txBody>
          <a:bodyPr>
            <a:normAutofit/>
          </a:bodyPr>
          <a:lstStyle/>
          <a:p>
            <a:pPr marL="109538" lvl="0" indent="0">
              <a:buNone/>
            </a:pPr>
            <a:r>
              <a:rPr lang="hr-HR" dirty="0" smtClean="0"/>
              <a:t>OIE koriste naprednu tehnologiju energetske elektronike za sučelje s DM</a:t>
            </a:r>
          </a:p>
          <a:p>
            <a:pPr marL="109538" lvl="0" indent="0">
              <a:buNone/>
            </a:pPr>
            <a:r>
              <a:rPr lang="hr-HR" dirty="0" smtClean="0"/>
              <a:t>Napredni pretvarači imaju veću energetsku </a:t>
            </a:r>
            <a:r>
              <a:rPr lang="hr-HR" dirty="0" smtClean="0"/>
              <a:t>učinkovitost i fleksibilnost, </a:t>
            </a:r>
            <a:r>
              <a:rPr lang="hr-HR" dirty="0" smtClean="0"/>
              <a:t>jeftiniji su ali i mogu ublažiti </a:t>
            </a:r>
            <a:r>
              <a:rPr lang="hr-HR" dirty="0" smtClean="0"/>
              <a:t>izobličenja napona.</a:t>
            </a:r>
            <a:endParaRPr lang="hr-HR" dirty="0" smtClean="0"/>
          </a:p>
          <a:p>
            <a:pPr marL="109538" lvl="0" indent="0">
              <a:buNone/>
            </a:pPr>
            <a:endParaRPr lang="hr-HR" dirty="0" smtClean="0"/>
          </a:p>
          <a:p>
            <a:pPr marL="566738" lvl="0" indent="-457200">
              <a:buFontTx/>
              <a:buChar char="-"/>
            </a:pPr>
            <a:endParaRPr lang="hr-HR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7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052736"/>
            <a:ext cx="8229600" cy="1028975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6. </a:t>
            </a:r>
            <a:r>
              <a:rPr lang="pl-PL" sz="3600" dirty="0" smtClean="0"/>
              <a:t>Zakon o </a:t>
            </a:r>
            <a:r>
              <a:rPr lang="pl-PL" sz="3600" dirty="0" smtClean="0"/>
              <a:t>OIEVUK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2204864"/>
            <a:ext cx="8157592" cy="4104456"/>
          </a:xfrm>
        </p:spPr>
        <p:txBody>
          <a:bodyPr>
            <a:normAutofit/>
          </a:bodyPr>
          <a:lstStyle/>
          <a:p>
            <a:pPr marL="566738" lvl="0" indent="-457200"/>
            <a:r>
              <a:rPr lang="hr-HR" dirty="0" smtClean="0"/>
              <a:t>Poticaj razvoju SE kod kućanstava</a:t>
            </a:r>
          </a:p>
          <a:p>
            <a:pPr marL="566738" lvl="0" indent="-457200"/>
            <a:r>
              <a:rPr lang="hr-HR" dirty="0" smtClean="0"/>
              <a:t>Prioritetna isporuka povlaštenih proizvođača</a:t>
            </a:r>
          </a:p>
          <a:p>
            <a:pPr marL="566738" lvl="0" indent="-457200"/>
            <a:r>
              <a:rPr lang="hr-HR" u="sng" dirty="0" smtClean="0"/>
              <a:t>Pouzdanost i sigurnost </a:t>
            </a:r>
            <a:r>
              <a:rPr lang="hr-HR" dirty="0" smtClean="0"/>
              <a:t>sustava osnovna zadaća Operatora sustava</a:t>
            </a:r>
          </a:p>
          <a:p>
            <a:pPr marL="566738" lvl="0" indent="-457200"/>
            <a:endParaRPr lang="vi-VN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07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7. HEP ODS – u koraku s vremenom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Vođenje mreže uvažavajući OIE</a:t>
            </a:r>
          </a:p>
          <a:p>
            <a:pPr>
              <a:buFontTx/>
              <a:buChar char="-"/>
            </a:pPr>
            <a:r>
              <a:rPr lang="hr-HR" dirty="0" smtClean="0"/>
              <a:t>Prilagodbe procesa vođenja prema analizama učestalih izmjena u distribucijskoj mreži</a:t>
            </a:r>
          </a:p>
          <a:p>
            <a:pPr marL="0" indent="0">
              <a:buNone/>
            </a:pPr>
            <a:endParaRPr lang="hr-HR" b="1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10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1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196" y="4365104"/>
            <a:ext cx="5449628" cy="180226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04293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Zahvaljujem na pozornosti! </a:t>
            </a: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orte" panose="03060902040502070203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ivan.radosevic2@hep.hr</a:t>
            </a: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861048"/>
            <a:ext cx="2670335" cy="267033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17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502758"/>
      </p:ext>
    </p:extLst>
  </p:cSld>
  <p:clrMapOvr>
    <a:masterClrMapping/>
  </p:clrMapOvr>
  <p:transition spd="slow" advClick="0" advTm="6000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1.1</a:t>
            </a:r>
            <a:r>
              <a:rPr lang="hr-HR" sz="3600" dirty="0"/>
              <a:t>. Glavni pokretači energetskog </a:t>
            </a:r>
            <a:r>
              <a:rPr lang="hr-HR" sz="3600" dirty="0" smtClean="0"/>
              <a:t>razvoja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Rast cijena primarnih energenata</a:t>
            </a:r>
          </a:p>
          <a:p>
            <a:pPr>
              <a:buFontTx/>
              <a:buChar char="-"/>
            </a:pPr>
            <a:r>
              <a:rPr lang="hr-HR" dirty="0" smtClean="0"/>
              <a:t>Postizanje energetske neovisnost</a:t>
            </a:r>
          </a:p>
          <a:p>
            <a:pPr>
              <a:buFontTx/>
              <a:buChar char="-"/>
            </a:pPr>
            <a:r>
              <a:rPr lang="hr-HR" dirty="0" smtClean="0"/>
              <a:t>Smanjenje emisija stakleničkih plinova</a:t>
            </a:r>
          </a:p>
          <a:p>
            <a:pPr>
              <a:buFontTx/>
              <a:buChar char="-"/>
            </a:pPr>
            <a:r>
              <a:rPr lang="hr-HR" dirty="0" smtClean="0"/>
              <a:t>Ideja održivog razvoja</a:t>
            </a:r>
          </a:p>
          <a:p>
            <a:pPr>
              <a:buFontTx/>
              <a:buChar char="-"/>
            </a:pPr>
            <a:r>
              <a:rPr lang="hr-HR" dirty="0" smtClean="0"/>
              <a:t>Očekivano smanjenje troška finalne energije</a:t>
            </a:r>
            <a:endParaRPr lang="hr-HR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04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1.2</a:t>
            </a:r>
            <a:r>
              <a:rPr lang="hr-HR" sz="3600" dirty="0"/>
              <a:t>. Nove djelatnosti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- Operator tržišta EE,</a:t>
            </a:r>
          </a:p>
          <a:p>
            <a:pPr>
              <a:buFontTx/>
              <a:buChar char="-"/>
            </a:pPr>
            <a:r>
              <a:rPr lang="hr-HR" dirty="0" smtClean="0"/>
              <a:t>Burza EE,</a:t>
            </a:r>
          </a:p>
          <a:p>
            <a:pPr>
              <a:buFontTx/>
              <a:buChar char="-"/>
            </a:pPr>
            <a:r>
              <a:rPr lang="hr-HR" dirty="0" err="1" smtClean="0"/>
              <a:t>Agregator</a:t>
            </a:r>
            <a:r>
              <a:rPr lang="hr-HR" dirty="0" smtClean="0"/>
              <a:t>,</a:t>
            </a:r>
          </a:p>
          <a:p>
            <a:pPr>
              <a:buFontTx/>
              <a:buChar char="-"/>
            </a:pPr>
            <a:r>
              <a:rPr lang="hr-HR" dirty="0" smtClean="0"/>
              <a:t>Operator </a:t>
            </a:r>
            <a:r>
              <a:rPr lang="hr-HR" dirty="0" err="1" smtClean="0"/>
              <a:t>mikromreža</a:t>
            </a:r>
            <a:r>
              <a:rPr lang="hr-HR" dirty="0" smtClean="0"/>
              <a:t>,</a:t>
            </a:r>
          </a:p>
          <a:p>
            <a:pPr>
              <a:buFontTx/>
              <a:buChar char="-"/>
            </a:pPr>
            <a:r>
              <a:rPr lang="hr-HR" dirty="0" smtClean="0"/>
              <a:t>Operator virtualnih elektrana</a:t>
            </a:r>
          </a:p>
          <a:p>
            <a:pPr>
              <a:buFontTx/>
              <a:buChar char="-"/>
            </a:pPr>
            <a:r>
              <a:rPr lang="hr-HR" dirty="0" smtClean="0"/>
              <a:t>Operator punionica električnih vozila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57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1.3</a:t>
            </a:r>
            <a:r>
              <a:rPr lang="hr-HR" sz="3600" dirty="0"/>
              <a:t>. </a:t>
            </a:r>
            <a:r>
              <a:rPr lang="hr-HR" sz="3600" dirty="0"/>
              <a:t>Zahtjevi na EES: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Veća </a:t>
            </a:r>
            <a:r>
              <a:rPr lang="hr-HR" dirty="0" smtClean="0"/>
              <a:t>rezerva,</a:t>
            </a:r>
          </a:p>
          <a:p>
            <a:pPr>
              <a:buFontTx/>
              <a:buChar char="-"/>
            </a:pPr>
            <a:r>
              <a:rPr lang="hr-HR" dirty="0" smtClean="0"/>
              <a:t>Dodatna ulaganja u infrastrukturu</a:t>
            </a:r>
          </a:p>
          <a:p>
            <a:pPr>
              <a:buFontTx/>
              <a:buChar char="-"/>
            </a:pPr>
            <a:r>
              <a:rPr lang="hr-HR" dirty="0" smtClean="0"/>
              <a:t>Fleksibilnost sustava</a:t>
            </a:r>
          </a:p>
          <a:p>
            <a:pPr>
              <a:buFontTx/>
              <a:buChar char="-"/>
            </a:pPr>
            <a:endParaRPr lang="hr-HR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2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2.1. </a:t>
            </a:r>
            <a:r>
              <a:rPr lang="hr-HR" sz="3600" dirty="0" smtClean="0"/>
              <a:t>Fleksibilnost sustava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Tehnička fleksibilnost</a:t>
            </a:r>
          </a:p>
          <a:p>
            <a:pPr>
              <a:buFontTx/>
              <a:buChar char="-"/>
            </a:pPr>
            <a:r>
              <a:rPr lang="hr-HR" dirty="0" smtClean="0"/>
              <a:t>Sposobnost sustava</a:t>
            </a:r>
          </a:p>
          <a:p>
            <a:pPr>
              <a:buFontTx/>
              <a:buChar char="-"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Tržišna fleksibilnost</a:t>
            </a:r>
          </a:p>
          <a:p>
            <a:pPr>
              <a:buFontTx/>
              <a:buChar char="-"/>
            </a:pPr>
            <a:r>
              <a:rPr lang="hr-HR" dirty="0" smtClean="0"/>
              <a:t>Sposobnost tržišta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6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2.2</a:t>
            </a:r>
            <a:r>
              <a:rPr lang="hr-HR" sz="3600" dirty="0"/>
              <a:t>. Nefleksibilni EES uz visoku penetraciju OIE dolazi u situacije: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Poteškoće s uravnoteženjem sustava,</a:t>
            </a:r>
          </a:p>
          <a:p>
            <a:pPr>
              <a:buFontTx/>
              <a:buChar char="-"/>
            </a:pPr>
            <a:r>
              <a:rPr lang="hr-HR" dirty="0" smtClean="0"/>
              <a:t>Neiskorištenost energetskog potencijala OIE</a:t>
            </a:r>
          </a:p>
          <a:p>
            <a:pPr>
              <a:buFontTx/>
              <a:buChar char="-"/>
            </a:pPr>
            <a:r>
              <a:rPr lang="hr-HR" dirty="0" smtClean="0"/>
              <a:t>Neplanirani prekogranični tokovi snaga</a:t>
            </a:r>
          </a:p>
          <a:p>
            <a:pPr>
              <a:buFontTx/>
              <a:buChar char="-"/>
            </a:pPr>
            <a:r>
              <a:rPr lang="hr-HR" dirty="0" smtClean="0"/>
              <a:t>Negativne veleprodajne cijene</a:t>
            </a:r>
          </a:p>
          <a:p>
            <a:pPr>
              <a:buFontTx/>
              <a:buChar char="-"/>
            </a:pPr>
            <a:r>
              <a:rPr lang="hr-HR" dirty="0" err="1" smtClean="0"/>
              <a:t>Volatilnost</a:t>
            </a:r>
            <a:r>
              <a:rPr lang="hr-HR" dirty="0" smtClean="0"/>
              <a:t> cijena električne energije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7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2.3</a:t>
            </a:r>
            <a:r>
              <a:rPr lang="hr-HR" sz="3600" dirty="0"/>
              <a:t>. Potrebno povećanje fleksibilnosti energetskog sektora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Proizvodnja</a:t>
            </a:r>
            <a:r>
              <a:rPr lang="hr-HR" dirty="0" smtClean="0"/>
              <a:t>: brza promjena izlazne snage i niski tehnički minimum</a:t>
            </a:r>
          </a:p>
          <a:p>
            <a:pPr marL="0" indent="0">
              <a:buNone/>
            </a:pPr>
            <a:r>
              <a:rPr lang="hr-HR" b="1" dirty="0" smtClean="0"/>
              <a:t>Prijenos i distribucija</a:t>
            </a:r>
            <a:r>
              <a:rPr lang="hr-HR" dirty="0" smtClean="0"/>
              <a:t>: povećanje kapaciteta mreže, evolucija u naprednu mrežu s širokim rasponom izvora fleksibilnosti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53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2.3</a:t>
            </a:r>
            <a:r>
              <a:rPr lang="hr-HR" sz="3600" dirty="0"/>
              <a:t>. Potrebno povećanje fleksibilnosti energetskog sektora: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Distribuirani izvori</a:t>
            </a:r>
            <a:r>
              <a:rPr lang="hr-HR" dirty="0" smtClean="0"/>
              <a:t>: fleksibilna potrošnja, spremnici energije, </a:t>
            </a:r>
            <a:r>
              <a:rPr lang="hr-HR" dirty="0" err="1" smtClean="0"/>
              <a:t>dispečiranje</a:t>
            </a:r>
            <a:r>
              <a:rPr lang="hr-HR" dirty="0" smtClean="0"/>
              <a:t> snage proizvodnje</a:t>
            </a:r>
          </a:p>
          <a:p>
            <a:pPr marL="0" indent="0">
              <a:buNone/>
            </a:pPr>
            <a:r>
              <a:rPr lang="hr-HR" b="1" dirty="0" smtClean="0"/>
              <a:t>Inovativni koncepti</a:t>
            </a:r>
            <a:r>
              <a:rPr lang="hr-HR" dirty="0" smtClean="0"/>
              <a:t>: mikro mreže, virtualne elektrane, potpuno otvaranje tržišta EE i pomoćnih usluga sustavu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hr-HR" sz="16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hr-HR" sz="1800" b="1" i="0" u="none" strike="noStrike" kern="1200" cap="none" spc="-1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UTJECAJ OIE NA DISTRIBUCIJSKU MREŽU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Ivan </a:t>
            </a: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Radošević</a:t>
            </a:r>
            <a:r>
              <a:rPr lang="hr-HR" sz="18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 smtClean="0">
                <a:latin typeface="Arial" pitchFamily="34" charset="0"/>
                <a:cs typeface="Arial" pitchFamily="34" charset="0"/>
              </a:rPr>
            </a:br>
            <a:r>
              <a:rPr kumimoji="0" lang="hr-HR" sz="18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srgbClr val="1B10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			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8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xecutive">
  <a:themeElements>
    <a:clrScheme name="HEP SHEMA BOJ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234171"/>
      </a:accent1>
      <a:accent2>
        <a:srgbClr val="BF0000"/>
      </a:accent2>
      <a:accent3>
        <a:srgbClr val="A9C0E4"/>
      </a:accent3>
      <a:accent4>
        <a:srgbClr val="2F75FF"/>
      </a:accent4>
      <a:accent5>
        <a:srgbClr val="FF0000"/>
      </a:accent5>
      <a:accent6>
        <a:srgbClr val="758085"/>
      </a:accent6>
      <a:hlink>
        <a:srgbClr val="002060"/>
      </a:hlink>
      <a:folHlink>
        <a:srgbClr val="B2B2B2"/>
      </a:folHlink>
    </a:clrScheme>
    <a:fontScheme name="strategija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968448F0495F4CB62AB0582C447D8A" ma:contentTypeVersion="" ma:contentTypeDescription="Stvaranje novog dokumenta." ma:contentTypeScope="" ma:versionID="fe223f9e61513881262729d516ca57f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01c48ec8979144559667cd5f067f7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801680-3900-463C-84A4-507F7BF0B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689C254-50F5-42D8-997F-C83EAB44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A0B497-400B-403B-AA2D-96E885C42D49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793</Words>
  <Application>Microsoft Office PowerPoint</Application>
  <PresentationFormat>On-screen Show (4:3)</PresentationFormat>
  <Paragraphs>168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Arial Narrow</vt:lpstr>
      <vt:lpstr>Calibri</vt:lpstr>
      <vt:lpstr>Century Gothic</vt:lpstr>
      <vt:lpstr>Courier New</vt:lpstr>
      <vt:lpstr>Forte</vt:lpstr>
      <vt:lpstr>Office Theme</vt:lpstr>
      <vt:lpstr>1_Office Theme</vt:lpstr>
      <vt:lpstr>2_Office Theme</vt:lpstr>
      <vt:lpstr>Executive</vt:lpstr>
      <vt:lpstr>  Seminar   ZAKON O OBNOVLJIVIM IZVORIMA ENERGIJE  I VISOKOUČINKOVITOJ KOGENERACIJI 29. studenoga 2018.                       </vt:lpstr>
      <vt:lpstr>    UTJECAJ OIE NA DISTRIBUCIJSKU MREŽU Ivan Radošević                       </vt:lpstr>
      <vt:lpstr>1.1. Glavni pokretači energetskog razvoja</vt:lpstr>
      <vt:lpstr>1.2. Nove djelatnosti:</vt:lpstr>
      <vt:lpstr>1.3. Zahtjevi na EES:</vt:lpstr>
      <vt:lpstr>2.1. Fleksibilnost sustava</vt:lpstr>
      <vt:lpstr>2.2. Nefleksibilni EES uz visoku penetraciju OIE dolazi u situacije: </vt:lpstr>
      <vt:lpstr>2.3. Potrebno povećanje fleksibilnosti energetskog sektora:</vt:lpstr>
      <vt:lpstr>2.3. Potrebno povećanje fleksibilnosti energetskog sektora:</vt:lpstr>
      <vt:lpstr>2.4. Odziv potrošnje (Demand response)</vt:lpstr>
      <vt:lpstr>2.5. Sustav naprednog mjerenja </vt:lpstr>
      <vt:lpstr>2.6. Poticanje proizvodnje iz OIE</vt:lpstr>
      <vt:lpstr>3. Utjecaj OIE na vođenje mreže</vt:lpstr>
      <vt:lpstr>4. Utjecaj OIE na sustav električne zaštite</vt:lpstr>
      <vt:lpstr>4.1. Utjecaj OIE na sustav električne zaštite</vt:lpstr>
      <vt:lpstr>4.1.1. Temeljni zahtjevi na sustav zaštite</vt:lpstr>
      <vt:lpstr>4.1.2. Temeljni zahtjevi na sustav zaštite</vt:lpstr>
      <vt:lpstr>4.2. Realizacija funkcije sustava zaštite</vt:lpstr>
      <vt:lpstr>4.3. Zaštite kod paralelnog pogona elektrane s mrežom</vt:lpstr>
      <vt:lpstr>4.4. Zaštite mikromreže</vt:lpstr>
      <vt:lpstr>4.5. Temeljne utjecajne veličine pogona proizvodnog postrojenja s mrežom</vt:lpstr>
      <vt:lpstr>4.6. Nedopušteni uvjeti paralelnog pogona na sučelju s OIE</vt:lpstr>
      <vt:lpstr>5. Utjecaj OIE na kvalitetu napona</vt:lpstr>
      <vt:lpstr>5.1 Utjecaj OIE na kvalitetu napona</vt:lpstr>
      <vt:lpstr>5.2. Utjecaj OIE na kvalitetu napona</vt:lpstr>
      <vt:lpstr>5.3. Prednosti rasta OIE na distribucijskoj mreži</vt:lpstr>
      <vt:lpstr>6. Zakon o OIEVUK</vt:lpstr>
      <vt:lpstr>7. HEP ODS – u koraku s vremenom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Logotip              Naziv seminara             logotip HO CIRED                        datum održavanja              HKIE</dc:title>
  <dc:creator>kompic</dc:creator>
  <cp:lastModifiedBy>Ivan Radošević2</cp:lastModifiedBy>
  <cp:revision>58</cp:revision>
  <dcterms:created xsi:type="dcterms:W3CDTF">2015-02-06T07:22:36Z</dcterms:created>
  <dcterms:modified xsi:type="dcterms:W3CDTF">2018-11-29T09:24:44Z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0x010100CC968448F0495F4CB62AB0582C447D8A</vt:lpwstr>
  </property>
</Properties>
</file>