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0" r:id="rId2"/>
    <p:sldId id="288" r:id="rId3"/>
    <p:sldId id="275" r:id="rId4"/>
    <p:sldId id="286" r:id="rId5"/>
    <p:sldId id="283" r:id="rId6"/>
    <p:sldId id="284" r:id="rId7"/>
    <p:sldId id="285" r:id="rId8"/>
    <p:sldId id="291" r:id="rId9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5294" autoAdjust="0"/>
  </p:normalViewPr>
  <p:slideViewPr>
    <p:cSldViewPr snapToGrid="0">
      <p:cViewPr varScale="1">
        <p:scale>
          <a:sx n="72" d="100"/>
          <a:sy n="72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A463CE-C3D4-4AC9-9738-D661CAAE6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98A66-0BCB-43F1-9E86-D0A049E3A6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6ABA55-E7D1-4AC8-B48E-3C64FA35EF9E}" type="datetimeFigureOut">
              <a:rPr lang="en-US"/>
              <a:pPr>
                <a:defRPr/>
              </a:pPr>
              <a:t>11/26/2021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E9268-B625-452A-BF93-E4C3C0F17C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FD0D9-9EAA-43FB-9659-D9EF6FCD0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rbel" panose="020B0503020204020204" pitchFamily="34" charset="0"/>
              </a:defRPr>
            </a:lvl1pPr>
          </a:lstStyle>
          <a:p>
            <a:fld id="{250E586E-25D7-43EF-90D6-CFEB44AA0B23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F0368D-C08D-46CC-9C13-9D1441B91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83A98-02EE-40A0-A9EC-50D336F418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203CC7-91A6-4B9E-BC1E-323C42FB8BE7}" type="datetimeFigureOut">
              <a:rPr lang="en-US"/>
              <a:pPr>
                <a:defRPr/>
              </a:pPr>
              <a:t>11/26/2021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E0B6C9-A56F-4570-852C-1F4502FD38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455E34-237B-4248-8FA6-368819549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93353-07D8-4F78-9A82-16B7BD5CE2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B37E3-5109-480F-B909-9B4BE273C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rbel" panose="020B0503020204020204" pitchFamily="34" charset="0"/>
              </a:defRPr>
            </a:lvl1pPr>
          </a:lstStyle>
          <a:p>
            <a:fld id="{AC069F62-FC87-4156-AA20-5C86705A59AB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B491963-AA1B-42CB-9930-15B7E038DA7B}"/>
              </a:ext>
            </a:extLst>
          </p:cNvPr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11" descr="Puffy white clouds in deep blue sky">
            <a:extLst>
              <a:ext uri="{FF2B5EF4-FFF2-40B4-BE49-F238E27FC236}">
                <a16:creationId xmlns:a16="http://schemas.microsoft.com/office/drawing/2014/main" id="{6A4CCCA9-84F1-4F7F-8BA4-0234D59A3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490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loseup of plant shoot">
            <a:extLst>
              <a:ext uri="{FF2B5EF4-FFF2-40B4-BE49-F238E27FC236}">
                <a16:creationId xmlns:a16="http://schemas.microsoft.com/office/drawing/2014/main" id="{A8CDEE2C-0BE5-4F9A-86C1-6FAEE725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057400"/>
            <a:ext cx="2060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aves">
            <a:extLst>
              <a:ext uri="{FF2B5EF4-FFF2-40B4-BE49-F238E27FC236}">
                <a16:creationId xmlns:a16="http://schemas.microsoft.com/office/drawing/2014/main" id="{25F6CB79-597E-443C-A40B-D82FDAE9F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2057400"/>
            <a:ext cx="3282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824631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F98576-50EC-47A6-939F-957876809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116F9B-3E83-4F8D-AEC9-E2C0CAE32B57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4F77D0-F37B-492C-948A-1EB2124889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0F86-D130-4909-9D0B-434F9A692DE2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DFDEAD-70D5-4A80-B616-BA98F17D06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8402340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3A505-490F-4224-8E1E-5A3EBDBE8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A475A1-C849-42C7-93C7-BD829CEAA1C8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EF7729-4F8D-460E-9670-511857F0E4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C9F5-8556-45A8-92FB-E173B1300278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51F093-0795-4080-94D9-22DCC50949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3873805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F8C982-6A77-48F1-9BCF-1A8EEA402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DCD5D0-AB59-4381-B245-CBF97B30C82B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FF83C7-C4C2-4647-A682-C734C51411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243C-4EC7-4413-A64A-4544E79D0E84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5EB21-3C29-4E71-BA94-C8C2083CAD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2479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C20730F-5B3E-48DB-8D1E-210217F11CC9}"/>
              </a:ext>
            </a:extLst>
          </p:cNvPr>
          <p:cNvSpPr/>
          <p:nvPr/>
        </p:nvSpPr>
        <p:spPr>
          <a:xfrm>
            <a:off x="1600200" y="2058988"/>
            <a:ext cx="7199313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11" descr="Closeup of green plants">
            <a:extLst>
              <a:ext uri="{FF2B5EF4-FFF2-40B4-BE49-F238E27FC236}">
                <a16:creationId xmlns:a16="http://schemas.microsoft.com/office/drawing/2014/main" id="{A86F8D5B-1961-43BE-B4C3-DD90C796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1490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aves">
            <a:extLst>
              <a:ext uri="{FF2B5EF4-FFF2-40B4-BE49-F238E27FC236}">
                <a16:creationId xmlns:a16="http://schemas.microsoft.com/office/drawing/2014/main" id="{3705D01D-F2FA-4957-8234-EC76210A8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2058988"/>
            <a:ext cx="3282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690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41DDD3E-2C64-42F4-A2FD-DF1E47921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591142-7C48-43EB-BFEC-20DC494EB793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5C7A7A9-32B9-492E-9680-059DAFBBC0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6E07-00C7-4445-BCE9-08898BEE1B29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35D9CC1-66CE-4DE0-8F6F-6D0DB1CB74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8091316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FC31CA3-305C-46EC-BD63-C5120F45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634931-BF14-426D-8725-DED5CD291E8A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B08F20E-585B-4C25-B2B1-F9AA16BC3F8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DB25-D57D-48DA-BECA-02815770025F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5784FB1-7569-468B-84F1-71FE52530F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9073650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82744F1-C361-4774-903A-FCB848F80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53D55-A3FE-43F3-817B-0BD2EE3F1779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465DFF7-F873-4A48-AE43-10D516B37C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3AA5-A2DB-458C-8FD9-04221F5CB05B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798A7CA-9004-4C62-9891-0AC1573F60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43554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8A0D1D5-1D74-4D48-8F8A-A21D3D602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8DE449-845D-4BDC-BD35-142583633532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75789C7-8C69-425D-984C-DFFC815FA6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C0A0-EED4-4AB1-B40B-52E43CD7FF0F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D684E6F-0552-4DEC-9B18-670A6AAD53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319570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F0FDC72-6756-49D0-90F0-1EC079BC4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73D83-3D3F-4FB0-9A01-3C797D9EA29C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CDFE87E-B5ED-460B-A5F1-9FC13E434A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BB4B-5F5A-47F4-B00F-DC5094EBE2DC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A1434C-0DCC-4B93-A735-BD07BB0F8C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539453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58EBA5E-AB2E-4048-9FD3-2F35FDFF6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431995-452C-44BC-A424-6C4A563561A6}" type="slidenum">
              <a:rPr lang="sr-Latn-RS" altLang="sr-Latn-RS"/>
              <a:pPr/>
              <a:t>‹#›</a:t>
            </a:fld>
            <a:endParaRPr lang="sr-Latn-RS" altLang="sr-Latn-R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DA8525-0ADB-45D6-88EC-9F3094BF9E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3101-FCBA-41DA-8AE3-5681D78AA471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C4F48BC-E55B-4180-8303-6CF591D9A8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9530266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0C6EEA-E8D7-4337-B4D9-6F5106B514D0}"/>
              </a:ext>
            </a:extLst>
          </p:cNvPr>
          <p:cNvSpPr/>
          <p:nvPr userDrawn="1"/>
        </p:nvSpPr>
        <p:spPr>
          <a:xfrm>
            <a:off x="0" y="6629400"/>
            <a:ext cx="1500188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19F387-CE1B-4186-A05E-3D6F2226551C}"/>
              </a:ext>
            </a:extLst>
          </p:cNvPr>
          <p:cNvSpPr/>
          <p:nvPr/>
        </p:nvSpPr>
        <p:spPr>
          <a:xfrm>
            <a:off x="1609725" y="6629400"/>
            <a:ext cx="10582275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7B055C24-18D6-4CFA-BDAA-CB1BCEC7A9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09700" y="276225"/>
            <a:ext cx="9372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CS" altLang="sr-Latn-R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8B8729C-07F5-48DD-AB41-3CCB2E0A05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09700" y="1565275"/>
            <a:ext cx="93726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C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FFEFF-65E3-4151-906B-53990EBE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1163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455500"/>
                </a:solidFill>
                <a:latin typeface="Corbel" panose="020B0503020204020204" pitchFamily="34" charset="0"/>
              </a:defRPr>
            </a:lvl1pPr>
          </a:lstStyle>
          <a:p>
            <a:fld id="{ACAF6C29-0024-4D28-8B69-5E7E100C35EC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E639-35B4-4423-B8FD-E02818FE9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025" y="6629400"/>
            <a:ext cx="10001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D5CD6-5ABD-42FD-9A54-F1167A50C2B6}" type="datetime1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1CF7-A2FD-4B9F-9981-468B8FD52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687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87F00"/>
          </a:solidFill>
          <a:latin typeface="Corbel" pitchFamily="34" charset="0"/>
        </a:defRPr>
      </a:lvl9pPr>
    </p:titleStyle>
    <p:bodyStyle>
      <a:lvl1pPr marL="209550" indent="-209550" algn="l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275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4875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5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akvarner.hr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reakvarner.hr:2096/cpsess6880967277/horde/imp/dynamic.php?page=mailbo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C94B1D56-7C83-4A4A-B780-88C43B61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>
            <a:extLst>
              <a:ext uri="{FF2B5EF4-FFF2-40B4-BE49-F238E27FC236}">
                <a16:creationId xmlns:a16="http://schemas.microsoft.com/office/drawing/2014/main" id="{EDC64B3C-067D-48A2-B0BA-9CB8E58CA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6"/>
          <a:stretch>
            <a:fillRect/>
          </a:stretch>
        </p:blipFill>
        <p:spPr bwMode="auto">
          <a:xfrm>
            <a:off x="5167313" y="485775"/>
            <a:ext cx="1793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id="{9A28D634-CCA7-43DF-8D4E-4A5685B9D3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19100"/>
            <a:ext cx="25622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>
            <a:extLst>
              <a:ext uri="{FF2B5EF4-FFF2-40B4-BE49-F238E27FC236}">
                <a16:creationId xmlns:a16="http://schemas.microsoft.com/office/drawing/2014/main" id="{E53B9FC6-90B4-4466-85B3-5E19916E7B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171450"/>
            <a:ext cx="2489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>
            <a:extLst>
              <a:ext uri="{FF2B5EF4-FFF2-40B4-BE49-F238E27FC236}">
                <a16:creationId xmlns:a16="http://schemas.microsoft.com/office/drawing/2014/main" id="{DB85C003-1BBD-490E-AEA4-30B26AD4B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6084888"/>
            <a:ext cx="66643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3">
            <a:extLst>
              <a:ext uri="{FF2B5EF4-FFF2-40B4-BE49-F238E27FC236}">
                <a16:creationId xmlns:a16="http://schemas.microsoft.com/office/drawing/2014/main" id="{96710926-1472-46E6-8C01-2D0B8625C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85775"/>
            <a:ext cx="43894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hr-HR" altLang="sr-Latn-RS" sz="3200" b="1">
                <a:solidFill>
                  <a:srgbClr val="538135"/>
                </a:solidFill>
              </a:rPr>
              <a:t>ENERGETSKI DAN 2021 </a:t>
            </a:r>
            <a:endParaRPr lang="hr-HR" altLang="sr-Latn-RS" sz="1200" b="1"/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hr-HR" altLang="sr-Latn-RS" sz="1400" b="1">
                <a:solidFill>
                  <a:srgbClr val="538135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ZELENA TRANZICIJA PRIMORSKO-GORANSKE ŽUPANIJE –  IZAZOVI PRED NAMA I MOGUĆNOSTI FINANCIRANJA PUTEM ESI FONDOVA 2021-2027</a:t>
            </a:r>
            <a:endParaRPr lang="hr-HR" altLang="sr-Latn-RS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hr-HR" altLang="sr-Latn-RS" sz="1400">
                <a:solidFill>
                  <a:srgbClr val="538135"/>
                </a:solidFill>
                <a:latin typeface="Corbel Light" pitchFamily="34" charset="0"/>
              </a:rPr>
              <a:t> </a:t>
            </a:r>
            <a:endParaRPr lang="hr-HR" altLang="sr-Latn-RS" sz="1200">
              <a:latin typeface="Calibri" panose="020F0502020204030204" pitchFamily="34" charset="0"/>
            </a:endParaRPr>
          </a:p>
        </p:txBody>
      </p:sp>
      <p:sp>
        <p:nvSpPr>
          <p:cNvPr id="15368" name="Subtitle 2">
            <a:extLst>
              <a:ext uri="{FF2B5EF4-FFF2-40B4-BE49-F238E27FC236}">
                <a16:creationId xmlns:a16="http://schemas.microsoft.com/office/drawing/2014/main" id="{21D7116B-38F5-46DE-9036-B9DB7C585580}"/>
              </a:ext>
            </a:extLst>
          </p:cNvPr>
          <p:cNvSpPr txBox="1">
            <a:spLocks/>
          </p:cNvSpPr>
          <p:nvPr/>
        </p:nvSpPr>
        <p:spPr bwMode="auto">
          <a:xfrm>
            <a:off x="5681663" y="5378450"/>
            <a:ext cx="5397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Opatija, 23.11.2021.</a:t>
            </a:r>
          </a:p>
        </p:txBody>
      </p:sp>
      <p:sp>
        <p:nvSpPr>
          <p:cNvPr id="15369" name="Title 1">
            <a:extLst>
              <a:ext uri="{FF2B5EF4-FFF2-40B4-BE49-F238E27FC236}">
                <a16:creationId xmlns:a16="http://schemas.microsoft.com/office/drawing/2014/main" id="{F858AF68-3E6E-467D-ADA3-49420B351598}"/>
              </a:ext>
            </a:extLst>
          </p:cNvPr>
          <p:cNvSpPr txBox="1">
            <a:spLocks/>
          </p:cNvSpPr>
          <p:nvPr/>
        </p:nvSpPr>
        <p:spPr bwMode="auto">
          <a:xfrm>
            <a:off x="5499100" y="1798638"/>
            <a:ext cx="62071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687F00"/>
                </a:solidFill>
              </a:rPr>
              <a:t>Koji su energetski trendovi u Europskoj uniji i kakav je položaj Hrvatske i PGŽ u odnosu na ostatak EU</a:t>
            </a:r>
            <a:endParaRPr lang="hr-HR" altLang="sr-Latn-RS" sz="3600">
              <a:solidFill>
                <a:srgbClr val="687F00"/>
              </a:solidFill>
            </a:endParaRPr>
          </a:p>
        </p:txBody>
      </p:sp>
      <p:sp>
        <p:nvSpPr>
          <p:cNvPr id="15370" name="Subtitle 2">
            <a:extLst>
              <a:ext uri="{FF2B5EF4-FFF2-40B4-BE49-F238E27FC236}">
                <a16:creationId xmlns:a16="http://schemas.microsoft.com/office/drawing/2014/main" id="{820E0103-4BFF-4CB0-89B3-5AF3C52D65F9}"/>
              </a:ext>
            </a:extLst>
          </p:cNvPr>
          <p:cNvSpPr txBox="1">
            <a:spLocks/>
          </p:cNvSpPr>
          <p:nvPr/>
        </p:nvSpPr>
        <p:spPr bwMode="auto">
          <a:xfrm>
            <a:off x="5681663" y="4244975"/>
            <a:ext cx="53975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hr-HR" altLang="sr-Latn-RS" sz="1800"/>
              <a:t>Darko Jardas, dipl. ing.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hr-HR" altLang="sr-Latn-RS" sz="1800"/>
              <a:t>Regionalna energetska agencija Kvarner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96EFA3D9-A2DB-4B18-AFB9-B7ACBD636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1B8EA4-C477-4EDF-BCF4-1B9C4AA637C2}" type="slidenum">
              <a:rPr lang="hr-HR" altLang="sr-Latn-RS" sz="1100">
                <a:solidFill>
                  <a:srgbClr val="4555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100">
              <a:solidFill>
                <a:srgbClr val="455500"/>
              </a:solidFill>
            </a:endParaRPr>
          </a:p>
        </p:txBody>
      </p:sp>
      <p:pic>
        <p:nvPicPr>
          <p:cNvPr id="16387" name="Picture 2" descr="C:\Users\Darko\Documents\AVESEN - Agencija Valencije\europa danas što se tiče FN.jpg">
            <a:extLst>
              <a:ext uri="{FF2B5EF4-FFF2-40B4-BE49-F238E27FC236}">
                <a16:creationId xmlns:a16="http://schemas.microsoft.com/office/drawing/2014/main" id="{33CBA965-5BBA-4A07-86D4-476CB1D87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3938" y="0"/>
            <a:ext cx="6126162" cy="6605588"/>
          </a:xfrm>
          <a:noFill/>
        </p:spPr>
      </p:pic>
      <p:sp>
        <p:nvSpPr>
          <p:cNvPr id="16388" name="Date Placeholder 5">
            <a:extLst>
              <a:ext uri="{FF2B5EF4-FFF2-40B4-BE49-F238E27FC236}">
                <a16:creationId xmlns:a16="http://schemas.microsoft.com/office/drawing/2014/main" id="{8ADE4CB6-0FF3-48D6-B3A4-CEFDF0487D41}"/>
              </a:ext>
            </a:extLst>
          </p:cNvPr>
          <p:cNvSpPr txBox="1">
            <a:spLocks/>
          </p:cNvSpPr>
          <p:nvPr/>
        </p:nvSpPr>
        <p:spPr bwMode="auto">
          <a:xfrm>
            <a:off x="601663" y="6629400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23.11.2021.</a:t>
            </a:r>
            <a:endParaRPr lang="en-US" altLang="sr-Latn-RS" sz="1100">
              <a:solidFill>
                <a:srgbClr val="455500"/>
              </a:solidFill>
            </a:endParaRPr>
          </a:p>
        </p:txBody>
      </p:sp>
      <p:sp>
        <p:nvSpPr>
          <p:cNvPr id="16389" name="Footer Placeholder 6">
            <a:extLst>
              <a:ext uri="{FF2B5EF4-FFF2-40B4-BE49-F238E27FC236}">
                <a16:creationId xmlns:a16="http://schemas.microsoft.com/office/drawing/2014/main" id="{40332FC3-8323-46EF-A38C-A33199955146}"/>
              </a:ext>
            </a:extLst>
          </p:cNvPr>
          <p:cNvSpPr txBox="1">
            <a:spLocks/>
          </p:cNvSpPr>
          <p:nvPr/>
        </p:nvSpPr>
        <p:spPr bwMode="auto">
          <a:xfrm>
            <a:off x="1790700" y="66262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Energetski dan 2021</a:t>
            </a:r>
            <a:endParaRPr lang="en-US" altLang="sr-Latn-RS" sz="1100">
              <a:solidFill>
                <a:srgbClr val="4555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8CC3-616F-4D5D-A29E-A76181F4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827088"/>
            <a:ext cx="3917950" cy="592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Primjer dobre prakse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18914E1-7921-4E0B-8D6E-6627B66E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2876550"/>
            <a:ext cx="4537075" cy="2309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Nominalna snaga FN instalacija u  sustavu u Njemačkoj iznosi </a:t>
            </a:r>
            <a:r>
              <a:rPr lang="hr-HR" altLang="sr-Latn-RS" sz="18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 GW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Distribuira se </a:t>
            </a:r>
            <a:r>
              <a:rPr lang="hr-HR" altLang="sr-Latn-RS" sz="18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preko 1,8 milijuna</a:t>
            </a:r>
            <a:r>
              <a:rPr lang="hr-HR" altLang="sr-Latn-R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instalacija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toga je preko 50% instalacija snage do 100 kW,  odnosno da 66% instalacija do 500 kW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18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98%</a:t>
            </a:r>
            <a:r>
              <a:rPr lang="hr-HR" altLang="sr-Latn-R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svih FN elektrana spojeno je na decentraliziranu niskonaponsku mrežu</a:t>
            </a:r>
            <a:endParaRPr lang="hr-HR" altLang="sr-Latn-R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E0CE862-9DA9-47E7-9ABA-34F8DA455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BE9A29-3853-4B43-B0DE-DBAD81DAE892}" type="slidenum">
              <a:rPr lang="en-US" altLang="sr-Latn-RS" sz="1100">
                <a:solidFill>
                  <a:srgbClr val="4555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sr-Latn-RS" sz="1100">
              <a:solidFill>
                <a:srgbClr val="455500"/>
              </a:solidFill>
            </a:endParaRPr>
          </a:p>
        </p:txBody>
      </p:sp>
      <p:pic>
        <p:nvPicPr>
          <p:cNvPr id="17413" name="Picture 8">
            <a:extLst>
              <a:ext uri="{FF2B5EF4-FFF2-40B4-BE49-F238E27FC236}">
                <a16:creationId xmlns:a16="http://schemas.microsoft.com/office/drawing/2014/main" id="{11DA32BC-B79F-430D-A4FF-D11EADF9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20078"/>
          <a:stretch>
            <a:fillRect/>
          </a:stretch>
        </p:blipFill>
        <p:spPr bwMode="auto">
          <a:xfrm>
            <a:off x="6210300" y="1631950"/>
            <a:ext cx="56165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F86A0A0-7AD4-44CE-8984-C59D4EC21BE1}"/>
              </a:ext>
            </a:extLst>
          </p:cNvPr>
          <p:cNvSpPr txBox="1">
            <a:spLocks/>
          </p:cNvSpPr>
          <p:nvPr/>
        </p:nvSpPr>
        <p:spPr>
          <a:xfrm>
            <a:off x="592138" y="1997075"/>
            <a:ext cx="3917950" cy="592138"/>
          </a:xfrm>
          <a:prstGeom prst="rect">
            <a:avLst/>
          </a:prstGeom>
        </p:spPr>
        <p:txBody>
          <a:bodyPr anchor="b">
            <a:normAutofit fontScale="3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hr-HR" dirty="0"/>
            </a:br>
            <a:br>
              <a:rPr lang="hr-HR" dirty="0"/>
            </a:br>
            <a:r>
              <a:rPr lang="hr-HR" sz="6700" dirty="0">
                <a:solidFill>
                  <a:schemeClr val="tx1"/>
                </a:solidFill>
              </a:rPr>
              <a:t>Njemačka danas: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17415" name="Date Placeholder 5">
            <a:extLst>
              <a:ext uri="{FF2B5EF4-FFF2-40B4-BE49-F238E27FC236}">
                <a16:creationId xmlns:a16="http://schemas.microsoft.com/office/drawing/2014/main" id="{326BF603-69ED-40F7-AC44-34BAE13EFACD}"/>
              </a:ext>
            </a:extLst>
          </p:cNvPr>
          <p:cNvSpPr txBox="1">
            <a:spLocks/>
          </p:cNvSpPr>
          <p:nvPr/>
        </p:nvSpPr>
        <p:spPr bwMode="auto">
          <a:xfrm>
            <a:off x="606425" y="6604000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23.11.2021.</a:t>
            </a:r>
            <a:endParaRPr lang="en-US" altLang="sr-Latn-RS" sz="1100">
              <a:solidFill>
                <a:srgbClr val="455500"/>
              </a:solidFill>
            </a:endParaRPr>
          </a:p>
        </p:txBody>
      </p:sp>
      <p:sp>
        <p:nvSpPr>
          <p:cNvPr id="17416" name="Footer Placeholder 6">
            <a:extLst>
              <a:ext uri="{FF2B5EF4-FFF2-40B4-BE49-F238E27FC236}">
                <a16:creationId xmlns:a16="http://schemas.microsoft.com/office/drawing/2014/main" id="{9CC7AD7D-2BC2-41C2-A6E2-5ABFD0883869}"/>
              </a:ext>
            </a:extLst>
          </p:cNvPr>
          <p:cNvSpPr txBox="1">
            <a:spLocks/>
          </p:cNvSpPr>
          <p:nvPr/>
        </p:nvSpPr>
        <p:spPr bwMode="auto">
          <a:xfrm>
            <a:off x="1790700" y="6618288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Energetski dan 2021</a:t>
            </a:r>
            <a:endParaRPr lang="en-US" altLang="sr-Latn-RS" sz="1100">
              <a:solidFill>
                <a:srgbClr val="4555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FD95D139-4D5E-4E06-82E0-EC489A5DB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A0F5EE-CFBD-4CDD-B5F1-39FAB968D3AB}" type="slidenum">
              <a:rPr lang="hr-HR" altLang="sr-Latn-RS" sz="1100">
                <a:solidFill>
                  <a:srgbClr val="4555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100">
              <a:solidFill>
                <a:srgbClr val="455500"/>
              </a:solidFill>
            </a:endParaRPr>
          </a:p>
        </p:txBody>
      </p:sp>
      <p:pic>
        <p:nvPicPr>
          <p:cNvPr id="18435" name="Picture 2" descr="C:\Users\Darko\Documents\AVESEN - Agencija Valencije\situacija u rh.jpg">
            <a:extLst>
              <a:ext uri="{FF2B5EF4-FFF2-40B4-BE49-F238E27FC236}">
                <a16:creationId xmlns:a16="http://schemas.microsoft.com/office/drawing/2014/main" id="{67B94EEB-1056-4270-B664-58B68B7B7B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63" y="0"/>
            <a:ext cx="7366000" cy="6591300"/>
          </a:xfrm>
          <a:noFill/>
        </p:spPr>
      </p:pic>
      <p:sp>
        <p:nvSpPr>
          <p:cNvPr id="18436" name="Date Placeholder 5">
            <a:extLst>
              <a:ext uri="{FF2B5EF4-FFF2-40B4-BE49-F238E27FC236}">
                <a16:creationId xmlns:a16="http://schemas.microsoft.com/office/drawing/2014/main" id="{01A4CA6F-0AE0-4E4F-8CB7-924E3872F8EA}"/>
              </a:ext>
            </a:extLst>
          </p:cNvPr>
          <p:cNvSpPr txBox="1">
            <a:spLocks/>
          </p:cNvSpPr>
          <p:nvPr/>
        </p:nvSpPr>
        <p:spPr bwMode="auto">
          <a:xfrm>
            <a:off x="601663" y="6629400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23.11.2021.</a:t>
            </a:r>
            <a:endParaRPr lang="en-US" altLang="sr-Latn-RS" sz="1100">
              <a:solidFill>
                <a:srgbClr val="455500"/>
              </a:solidFill>
            </a:endParaRPr>
          </a:p>
        </p:txBody>
      </p:sp>
      <p:sp>
        <p:nvSpPr>
          <p:cNvPr id="18437" name="Footer Placeholder 6">
            <a:extLst>
              <a:ext uri="{FF2B5EF4-FFF2-40B4-BE49-F238E27FC236}">
                <a16:creationId xmlns:a16="http://schemas.microsoft.com/office/drawing/2014/main" id="{89E13133-786C-4415-8DEA-2F0517DB22C3}"/>
              </a:ext>
            </a:extLst>
          </p:cNvPr>
          <p:cNvSpPr txBox="1">
            <a:spLocks/>
          </p:cNvSpPr>
          <p:nvPr/>
        </p:nvSpPr>
        <p:spPr bwMode="auto">
          <a:xfrm>
            <a:off x="17907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Energetski dan 2021</a:t>
            </a:r>
            <a:endParaRPr lang="en-US" altLang="sr-Latn-RS" sz="1100">
              <a:solidFill>
                <a:srgbClr val="4555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>
            <a:extLst>
              <a:ext uri="{FF2B5EF4-FFF2-40B4-BE49-F238E27FC236}">
                <a16:creationId xmlns:a16="http://schemas.microsoft.com/office/drawing/2014/main" id="{FE08F387-1508-4189-9F78-56809415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397000"/>
            <a:ext cx="5218112" cy="5065713"/>
          </a:xfrm>
        </p:spPr>
        <p:txBody>
          <a:bodyPr/>
          <a:lstStyle/>
          <a:p>
            <a:pPr eaLnBrk="1" hangingPunct="1"/>
            <a:r>
              <a:rPr lang="hr-HR" altLang="sr-Latn-R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Fotonaponske su elektrane </a:t>
            </a:r>
            <a:r>
              <a:rPr lang="hr-HR" altLang="sr-Latn-RS" sz="16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decentralizirane i prikladno raspoređene</a:t>
            </a:r>
            <a:r>
              <a:rPr lang="hr-HR" altLang="sr-Latn-R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 su uskladive s feed-in tarifama i distribucijom u okviru postojeće elektroenergetske mreže </a:t>
            </a:r>
          </a:p>
          <a:p>
            <a:pPr eaLnBrk="1" hangingPunct="1"/>
            <a:r>
              <a:rPr lang="hr-HR" altLang="sr-Latn-R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 studiji koju je izradio „think-tank“ Agora Energiewende, njemačka elektroenergetska mreža moći će distribuirati traženu razinu električne energije čak i ako instalirani kapacitet fotonaponskih elektrana bude nešto ispod 100 GWp 2030. godine</a:t>
            </a:r>
          </a:p>
          <a:p>
            <a:pPr eaLnBrk="1" hangingPunct="1"/>
            <a:r>
              <a:rPr lang="hr-HR" altLang="sr-Latn-R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Drugim riječima, nastavi li s ovom politikom instalacije malih decentraliziranih sustava, Njemačka će biti u stanju do 2030. primiti u mrežu daljnjih 50GW fotonaponskih instalacija </a:t>
            </a:r>
            <a:r>
              <a:rPr lang="hr-HR" altLang="sr-Latn-RS" sz="16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 značajnijih intervencija na postojećoj elektroenergetskoj mreži</a:t>
            </a:r>
          </a:p>
          <a:p>
            <a:pPr eaLnBrk="1" hangingPunct="1"/>
            <a:r>
              <a:rPr lang="hr-HR" altLang="sr-Latn-RS" sz="1600" i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Podsjetimo, imamo novi Zakon o  tržištu električne energije gdje se prijenos i distribucija potpuno odvajaju od proizvodnje i opskrbe.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  <p:sp>
        <p:nvSpPr>
          <p:cNvPr id="19459" name="Text Placeholder 9">
            <a:extLst>
              <a:ext uri="{FF2B5EF4-FFF2-40B4-BE49-F238E27FC236}">
                <a16:creationId xmlns:a16="http://schemas.microsoft.com/office/drawing/2014/main" id="{853FE931-F077-4496-B9FA-69FEACEED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1788" y="3502025"/>
            <a:ext cx="4156075" cy="2479675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F3F24993-2957-44E9-B773-90C4E2304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000988-31BC-4BC3-9055-52A2F443BF78}" type="slidenum">
              <a:rPr lang="en-US" altLang="sr-Latn-RS" sz="1100">
                <a:solidFill>
                  <a:srgbClr val="4555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sr-Latn-RS" sz="1100">
              <a:solidFill>
                <a:srgbClr val="455500"/>
              </a:solidFill>
            </a:endParaRP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58728D85-3C7C-4606-A910-A36F52C27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1"/>
          <a:stretch>
            <a:fillRect/>
          </a:stretch>
        </p:blipFill>
        <p:spPr bwMode="auto">
          <a:xfrm>
            <a:off x="6210300" y="881063"/>
            <a:ext cx="5424488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Date Placeholder 5">
            <a:extLst>
              <a:ext uri="{FF2B5EF4-FFF2-40B4-BE49-F238E27FC236}">
                <a16:creationId xmlns:a16="http://schemas.microsoft.com/office/drawing/2014/main" id="{D7A539DF-BECE-4FDD-BC8F-BEF100485AEC}"/>
              </a:ext>
            </a:extLst>
          </p:cNvPr>
          <p:cNvSpPr txBox="1">
            <a:spLocks/>
          </p:cNvSpPr>
          <p:nvPr/>
        </p:nvSpPr>
        <p:spPr bwMode="auto">
          <a:xfrm>
            <a:off x="606425" y="6604000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23.11.2021.</a:t>
            </a:r>
            <a:endParaRPr lang="en-US" altLang="sr-Latn-RS" sz="1100">
              <a:solidFill>
                <a:srgbClr val="455500"/>
              </a:solidFill>
            </a:endParaRPr>
          </a:p>
        </p:txBody>
      </p:sp>
      <p:sp>
        <p:nvSpPr>
          <p:cNvPr id="19463" name="Footer Placeholder 6">
            <a:extLst>
              <a:ext uri="{FF2B5EF4-FFF2-40B4-BE49-F238E27FC236}">
                <a16:creationId xmlns:a16="http://schemas.microsoft.com/office/drawing/2014/main" id="{9F3386CA-A11F-4E9B-ADDD-AA8DAE871436}"/>
              </a:ext>
            </a:extLst>
          </p:cNvPr>
          <p:cNvSpPr txBox="1">
            <a:spLocks/>
          </p:cNvSpPr>
          <p:nvPr/>
        </p:nvSpPr>
        <p:spPr bwMode="auto">
          <a:xfrm>
            <a:off x="1790700" y="6618288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Energetski dan 2021</a:t>
            </a:r>
            <a:endParaRPr lang="en-US" altLang="sr-Latn-RS" sz="1100">
              <a:solidFill>
                <a:srgbClr val="4555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E065804E-B094-4990-8921-A1EA907CA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DDE607-198C-44BF-9086-E041433D9479}" type="slidenum">
              <a:rPr lang="hr-HR" altLang="sr-Latn-RS" sz="1100">
                <a:solidFill>
                  <a:srgbClr val="4555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100">
              <a:solidFill>
                <a:srgbClr val="455500"/>
              </a:solidFill>
            </a:endParaRPr>
          </a:p>
        </p:txBody>
      </p:sp>
      <p:pic>
        <p:nvPicPr>
          <p:cNvPr id="20483" name="Picture 9">
            <a:extLst>
              <a:ext uri="{FF2B5EF4-FFF2-40B4-BE49-F238E27FC236}">
                <a16:creationId xmlns:a16="http://schemas.microsoft.com/office/drawing/2014/main" id="{EA95BC2A-5C66-47DB-899C-E96307C7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38275"/>
            <a:ext cx="82883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0">
            <a:extLst>
              <a:ext uri="{FF2B5EF4-FFF2-40B4-BE49-F238E27FC236}">
                <a16:creationId xmlns:a16="http://schemas.microsoft.com/office/drawing/2014/main" id="{0DC10CF2-6DEE-441F-9FA7-DB66177C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576263"/>
            <a:ext cx="758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b="1"/>
              <a:t>Vlasništvo nad ukupnim instaliranim kapacitetima sunčanih elektrana</a:t>
            </a:r>
          </a:p>
        </p:txBody>
      </p:sp>
      <p:sp>
        <p:nvSpPr>
          <p:cNvPr id="20485" name="TextBox 11">
            <a:extLst>
              <a:ext uri="{FF2B5EF4-FFF2-40B4-BE49-F238E27FC236}">
                <a16:creationId xmlns:a16="http://schemas.microsoft.com/office/drawing/2014/main" id="{6586A9A8-6E62-4CB6-BDD7-1BBC605F3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1679575"/>
            <a:ext cx="1149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Ostali</a:t>
            </a:r>
          </a:p>
        </p:txBody>
      </p:sp>
      <p:sp>
        <p:nvSpPr>
          <p:cNvPr id="20486" name="TextBox 12">
            <a:extLst>
              <a:ext uri="{FF2B5EF4-FFF2-40B4-BE49-F238E27FC236}">
                <a16:creationId xmlns:a16="http://schemas.microsoft.com/office/drawing/2014/main" id="{2C541A0C-C1FE-48AD-9F12-6E04AD0D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1462088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Dobavljači energije</a:t>
            </a:r>
          </a:p>
        </p:txBody>
      </p:sp>
      <p:sp>
        <p:nvSpPr>
          <p:cNvPr id="20487" name="TextBox 13">
            <a:extLst>
              <a:ext uri="{FF2B5EF4-FFF2-40B4-BE49-F238E27FC236}">
                <a16:creationId xmlns:a16="http://schemas.microsoft.com/office/drawing/2014/main" id="{057EC0FC-D29E-4AA2-B525-AEEBC6D8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088" y="2757488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Fondovi / banke</a:t>
            </a:r>
          </a:p>
        </p:txBody>
      </p:sp>
      <p:sp>
        <p:nvSpPr>
          <p:cNvPr id="20488" name="TextBox 14">
            <a:extLst>
              <a:ext uri="{FF2B5EF4-FFF2-40B4-BE49-F238E27FC236}">
                <a16:creationId xmlns:a16="http://schemas.microsoft.com/office/drawing/2014/main" id="{EE58AA0C-B92A-417B-A0D2-FDF7CFC8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3" y="3355975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Projektanti</a:t>
            </a:r>
          </a:p>
        </p:txBody>
      </p:sp>
      <p:sp>
        <p:nvSpPr>
          <p:cNvPr id="20489" name="TextBox 15">
            <a:extLst>
              <a:ext uri="{FF2B5EF4-FFF2-40B4-BE49-F238E27FC236}">
                <a16:creationId xmlns:a16="http://schemas.microsoft.com/office/drawing/2014/main" id="{EB39BA20-2DBB-4E3B-9E48-FA94B78F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8" y="4422775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Tvrtke</a:t>
            </a:r>
          </a:p>
        </p:txBody>
      </p:sp>
      <p:sp>
        <p:nvSpPr>
          <p:cNvPr id="20490" name="TextBox 16">
            <a:extLst>
              <a:ext uri="{FF2B5EF4-FFF2-40B4-BE49-F238E27FC236}">
                <a16:creationId xmlns:a16="http://schemas.microsoft.com/office/drawing/2014/main" id="{2BE1A961-D6F4-4C4C-8389-0B71FA30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4422775"/>
            <a:ext cx="213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Poljoprivredni proizvođača i farme</a:t>
            </a:r>
          </a:p>
        </p:txBody>
      </p:sp>
      <p:sp>
        <p:nvSpPr>
          <p:cNvPr id="20491" name="TextBox 17">
            <a:extLst>
              <a:ext uri="{FF2B5EF4-FFF2-40B4-BE49-F238E27FC236}">
                <a16:creationId xmlns:a16="http://schemas.microsoft.com/office/drawing/2014/main" id="{87903D6B-BDFE-4CC0-9D89-5B9611CF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855913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Fizičke osobe</a:t>
            </a:r>
          </a:p>
        </p:txBody>
      </p:sp>
      <p:sp>
        <p:nvSpPr>
          <p:cNvPr id="20492" name="TextBox 18">
            <a:extLst>
              <a:ext uri="{FF2B5EF4-FFF2-40B4-BE49-F238E27FC236}">
                <a16:creationId xmlns:a16="http://schemas.microsoft.com/office/drawing/2014/main" id="{04EFCC8D-4857-4470-A4B8-D31E1E72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788" y="1797050"/>
            <a:ext cx="3052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accent1"/>
                </a:solidFill>
              </a:rPr>
              <a:t>„Velika 4” (EoN, RWE, Vattenfall i Energi Baden Wurtteberg – EnBW)</a:t>
            </a:r>
          </a:p>
        </p:txBody>
      </p:sp>
      <p:sp>
        <p:nvSpPr>
          <p:cNvPr id="20493" name="Date Placeholder 5">
            <a:extLst>
              <a:ext uri="{FF2B5EF4-FFF2-40B4-BE49-F238E27FC236}">
                <a16:creationId xmlns:a16="http://schemas.microsoft.com/office/drawing/2014/main" id="{B5E45393-44DB-4AC2-98BD-BFC9C7332281}"/>
              </a:ext>
            </a:extLst>
          </p:cNvPr>
          <p:cNvSpPr txBox="1">
            <a:spLocks/>
          </p:cNvSpPr>
          <p:nvPr/>
        </p:nvSpPr>
        <p:spPr bwMode="auto">
          <a:xfrm>
            <a:off x="606425" y="6604000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23.11.2021.</a:t>
            </a:r>
            <a:endParaRPr lang="en-US" altLang="sr-Latn-RS" sz="1100">
              <a:solidFill>
                <a:srgbClr val="455500"/>
              </a:solidFill>
            </a:endParaRPr>
          </a:p>
        </p:txBody>
      </p:sp>
      <p:sp>
        <p:nvSpPr>
          <p:cNvPr id="20494" name="Footer Placeholder 6">
            <a:extLst>
              <a:ext uri="{FF2B5EF4-FFF2-40B4-BE49-F238E27FC236}">
                <a16:creationId xmlns:a16="http://schemas.microsoft.com/office/drawing/2014/main" id="{DFA302CE-BF1E-4547-A6E6-38AF84222DEC}"/>
              </a:ext>
            </a:extLst>
          </p:cNvPr>
          <p:cNvSpPr txBox="1">
            <a:spLocks/>
          </p:cNvSpPr>
          <p:nvPr/>
        </p:nvSpPr>
        <p:spPr bwMode="auto">
          <a:xfrm>
            <a:off x="1790700" y="66040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455500"/>
                </a:solidFill>
              </a:rPr>
              <a:t>Energetski dan 2021</a:t>
            </a:r>
            <a:endParaRPr lang="en-US" altLang="sr-Latn-RS" sz="1100">
              <a:solidFill>
                <a:srgbClr val="4555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>
            <a:extLst>
              <a:ext uri="{FF2B5EF4-FFF2-40B4-BE49-F238E27FC236}">
                <a16:creationId xmlns:a16="http://schemas.microsoft.com/office/drawing/2014/main" id="{3ED339B6-D91D-43AA-8C12-CD9A488CE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6438" y="2008188"/>
            <a:ext cx="3275012" cy="4621212"/>
          </a:xfrm>
        </p:spPr>
        <p:txBody>
          <a:bodyPr/>
          <a:lstStyle/>
          <a:p>
            <a:pPr eaLnBrk="1" hangingPunct="1"/>
            <a:r>
              <a:rPr lang="hr-HR" altLang="sr-Latn-RS" sz="1600">
                <a:latin typeface="Calibri" panose="020F0502020204030204" pitchFamily="34" charset="0"/>
                <a:cs typeface="Times New Roman" panose="02020603050405020304" pitchFamily="18" charset="0"/>
              </a:rPr>
              <a:t>Korištenje sunčevog zračenja (kao obnovljivog resursa) za proizvodnju električne energije spada u zrele tehnologije koje su danas komercijalno testirane i dostupne na tržištu</a:t>
            </a:r>
          </a:p>
          <a:p>
            <a:pPr eaLnBrk="1" hangingPunct="1"/>
            <a:r>
              <a:rPr lang="hr-HR" altLang="sr-Latn-RS" sz="1600">
                <a:latin typeface="Calibri" panose="020F0502020204030204" pitchFamily="34" charset="0"/>
                <a:cs typeface="Times New Roman" panose="02020603050405020304" pitchFamily="18" charset="0"/>
              </a:rPr>
              <a:t>Po svemu sudeći, cijene će još padati i ove će instalacije postati široko dostupne</a:t>
            </a:r>
            <a:endParaRPr lang="hr-HR" altLang="sr-Latn-R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hr-HR" altLang="sr-Latn-R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6053ED87-77B6-421A-82C4-0C942B081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57570F-5660-478E-8833-F248EE9910E0}" type="slidenum">
              <a:rPr lang="hr-HR" altLang="sr-Latn-RS" sz="1100">
                <a:solidFill>
                  <a:srgbClr val="4555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100">
              <a:solidFill>
                <a:srgbClr val="4555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91818B-F580-42E4-A7DB-6B6C42DFBC47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23.11.2021.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7ED21D-A79E-41AE-A2A7-0C06A6FD0A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Energetski dan 2021</a:t>
            </a:r>
            <a:endParaRPr lang="en-US" dirty="0"/>
          </a:p>
        </p:txBody>
      </p:sp>
      <p:pic>
        <p:nvPicPr>
          <p:cNvPr id="21510" name="Picture 9">
            <a:extLst>
              <a:ext uri="{FF2B5EF4-FFF2-40B4-BE49-F238E27FC236}">
                <a16:creationId xmlns:a16="http://schemas.microsoft.com/office/drawing/2014/main" id="{0F568D49-BD38-4B06-BBEC-63D4D3BE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70088"/>
            <a:ext cx="779462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0">
            <a:extLst>
              <a:ext uri="{FF2B5EF4-FFF2-40B4-BE49-F238E27FC236}">
                <a16:creationId xmlns:a16="http://schemas.microsoft.com/office/drawing/2014/main" id="{B19A5DC7-C1F1-4B84-B156-2032A7A15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708025"/>
            <a:ext cx="8172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b="1"/>
              <a:t>Prosječna cijena izgradnje krovnih FN sustava nominalne snage 10-100 kWp (ISE10)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F4AB6E4B-F8B9-4FAE-B8F5-9DEC2557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>
            <a:extLst>
              <a:ext uri="{FF2B5EF4-FFF2-40B4-BE49-F238E27FC236}">
                <a16:creationId xmlns:a16="http://schemas.microsoft.com/office/drawing/2014/main" id="{187A8D5E-B015-499B-A0D8-A70640F83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6"/>
          <a:stretch>
            <a:fillRect/>
          </a:stretch>
        </p:blipFill>
        <p:spPr bwMode="auto">
          <a:xfrm>
            <a:off x="5167313" y="485775"/>
            <a:ext cx="1793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>
            <a:extLst>
              <a:ext uri="{FF2B5EF4-FFF2-40B4-BE49-F238E27FC236}">
                <a16:creationId xmlns:a16="http://schemas.microsoft.com/office/drawing/2014/main" id="{FA60096C-74C4-499C-89B2-C81601F5E8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19100"/>
            <a:ext cx="25622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>
            <a:extLst>
              <a:ext uri="{FF2B5EF4-FFF2-40B4-BE49-F238E27FC236}">
                <a16:creationId xmlns:a16="http://schemas.microsoft.com/office/drawing/2014/main" id="{694379D6-135A-47E7-8607-9F7DB36C4D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171450"/>
            <a:ext cx="2489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>
            <a:extLst>
              <a:ext uri="{FF2B5EF4-FFF2-40B4-BE49-F238E27FC236}">
                <a16:creationId xmlns:a16="http://schemas.microsoft.com/office/drawing/2014/main" id="{4897DF2F-E676-43F9-B8CF-09D17000E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5892800"/>
            <a:ext cx="66627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3">
            <a:extLst>
              <a:ext uri="{FF2B5EF4-FFF2-40B4-BE49-F238E27FC236}">
                <a16:creationId xmlns:a16="http://schemas.microsoft.com/office/drawing/2014/main" id="{2458762A-BA42-4A6C-908E-FEADC488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85775"/>
            <a:ext cx="43894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hr-HR" altLang="sr-Latn-RS" sz="3200" b="1">
                <a:solidFill>
                  <a:srgbClr val="538135"/>
                </a:solidFill>
              </a:rPr>
              <a:t>ENERGETSKI DAN 2021 </a:t>
            </a:r>
            <a:endParaRPr lang="hr-HR" altLang="sr-Latn-RS" sz="1200" b="1"/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hr-HR" altLang="sr-Latn-RS" sz="1400" b="1">
                <a:solidFill>
                  <a:srgbClr val="538135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ZELENA TRANZICIJA PRIMORSKO-GORANSKE ŽUPANIJE –  IZAZOVI PRED NAMA I MOGUĆNOSTI FINANCIRANJA PUTEM ESI FONDOVA 2021-2027</a:t>
            </a:r>
            <a:endParaRPr lang="hr-HR" altLang="sr-Latn-RS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hr-HR" altLang="sr-Latn-RS" sz="1400">
                <a:solidFill>
                  <a:srgbClr val="538135"/>
                </a:solidFill>
                <a:latin typeface="Corbel Light" pitchFamily="34" charset="0"/>
              </a:rPr>
              <a:t> </a:t>
            </a:r>
            <a:endParaRPr lang="hr-HR" altLang="sr-Latn-RS" sz="1200">
              <a:latin typeface="Calibri" panose="020F0502020204030204" pitchFamily="34" charset="0"/>
            </a:endParaRPr>
          </a:p>
        </p:txBody>
      </p:sp>
      <p:sp>
        <p:nvSpPr>
          <p:cNvPr id="22536" name="Title 1">
            <a:extLst>
              <a:ext uri="{FF2B5EF4-FFF2-40B4-BE49-F238E27FC236}">
                <a16:creationId xmlns:a16="http://schemas.microsoft.com/office/drawing/2014/main" id="{BCE4CBC6-9C66-4957-8ECF-7A7B8691A91D}"/>
              </a:ext>
            </a:extLst>
          </p:cNvPr>
          <p:cNvSpPr txBox="1">
            <a:spLocks/>
          </p:cNvSpPr>
          <p:nvPr/>
        </p:nvSpPr>
        <p:spPr bwMode="auto">
          <a:xfrm>
            <a:off x="6626225" y="2979738"/>
            <a:ext cx="49736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rgbClr val="687F00"/>
                </a:solidFill>
              </a:rPr>
              <a:t>Darko Jardas, dipl. inž.</a:t>
            </a: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Ravnatelj</a:t>
            </a: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Ustanova Regionalna energetska agencija Kvarner</a:t>
            </a: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Ciottina 17 b, 51 000 Rijeka</a:t>
            </a:r>
            <a:br>
              <a:rPr lang="hr-HR" altLang="sr-Latn-RS" sz="1600">
                <a:solidFill>
                  <a:srgbClr val="687F00"/>
                </a:solidFill>
              </a:rPr>
            </a:b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Tel.   051/ 631 844,  631846</a:t>
            </a: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Mob. 098 259 918</a:t>
            </a: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Mail.    </a:t>
            </a:r>
            <a:r>
              <a:rPr lang="hr-HR" altLang="sr-Latn-RS" sz="1600">
                <a:solidFill>
                  <a:srgbClr val="687F00"/>
                </a:solidFill>
                <a:hlinkClick r:id="rId7"/>
              </a:rPr>
              <a:t>darko.jardas@reakvarner.hr</a:t>
            </a:r>
            <a:br>
              <a:rPr lang="hr-HR" altLang="sr-Latn-RS" sz="1600">
                <a:solidFill>
                  <a:srgbClr val="687F00"/>
                </a:solidFill>
              </a:rPr>
            </a:br>
            <a:r>
              <a:rPr lang="hr-HR" altLang="sr-Latn-RS" sz="1600">
                <a:solidFill>
                  <a:srgbClr val="687F00"/>
                </a:solidFill>
              </a:rPr>
              <a:t>Web    </a:t>
            </a:r>
            <a:r>
              <a:rPr lang="hr-HR" altLang="sr-Latn-RS" sz="1600">
                <a:solidFill>
                  <a:srgbClr val="687F00"/>
                </a:solidFill>
                <a:hlinkClick r:id="rId8"/>
              </a:rPr>
              <a:t>www.reakvarner.hr</a:t>
            </a:r>
            <a:endParaRPr lang="hr-HR" altLang="sr-Latn-RS" sz="1600">
              <a:solidFill>
                <a:srgbClr val="687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AC637-610A-4412-9B09-A9DBF157CFBA}"/>
              </a:ext>
            </a:extLst>
          </p:cNvPr>
          <p:cNvSpPr/>
          <p:nvPr/>
        </p:nvSpPr>
        <p:spPr>
          <a:xfrm>
            <a:off x="5672138" y="2051050"/>
            <a:ext cx="6488112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chemeClr val="accent1"/>
                </a:solidFill>
                <a:latin typeface="+mn-lt"/>
              </a:rPr>
              <a:t>Zahvaljujem na pozornosti!</a:t>
            </a:r>
            <a:br>
              <a:rPr lang="hr-HR" sz="4000" b="1" dirty="0">
                <a:solidFill>
                  <a:schemeClr val="accent1"/>
                </a:solidFill>
                <a:latin typeface="+mn-lt"/>
              </a:rPr>
            </a:br>
            <a:br>
              <a:rPr lang="hr-HR" dirty="0">
                <a:solidFill>
                  <a:schemeClr val="accent1"/>
                </a:solidFill>
                <a:latin typeface="+mn-lt"/>
              </a:rPr>
            </a:br>
            <a:endParaRPr lang="hr-HR" sz="40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tf03098889_win32</Template>
  <TotalTime>265</TotalTime>
  <Words>432</Words>
  <Application>Microsoft Office PowerPoint</Application>
  <PresentationFormat>Široki zaslon</PresentationFormat>
  <Paragraphs>52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Corbel</vt:lpstr>
      <vt:lpstr>Calibri</vt:lpstr>
      <vt:lpstr>Calibri Light</vt:lpstr>
      <vt:lpstr>Times New Roman</vt:lpstr>
      <vt:lpstr>Corbel Light</vt:lpstr>
      <vt:lpstr>Ecology 16x9</vt:lpstr>
      <vt:lpstr>PowerPoint prezentacija</vt:lpstr>
      <vt:lpstr>PowerPoint prezentacija</vt:lpstr>
      <vt:lpstr>  Primjer dobre prakse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Smjernice za poticanje izgradnje integriranih sunčanih elektrana kod građana i poduzetnika</dc:title>
  <dc:creator>Lea</dc:creator>
  <cp:lastModifiedBy>Stjepan</cp:lastModifiedBy>
  <cp:revision>34</cp:revision>
  <dcterms:created xsi:type="dcterms:W3CDTF">2021-02-26T13:48:23Z</dcterms:created>
  <dcterms:modified xsi:type="dcterms:W3CDTF">2021-11-26T11:57:25Z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