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sldIdLst>
    <p:sldId id="286" r:id="rId5"/>
    <p:sldId id="330" r:id="rId6"/>
    <p:sldId id="331" r:id="rId7"/>
    <p:sldId id="354" r:id="rId8"/>
    <p:sldId id="353" r:id="rId9"/>
    <p:sldId id="355" r:id="rId10"/>
    <p:sldId id="356" r:id="rId11"/>
    <p:sldId id="350" r:id="rId12"/>
    <p:sldId id="338" r:id="rId13"/>
    <p:sldId id="349" r:id="rId14"/>
    <p:sldId id="294" r:id="rId15"/>
  </p:sldIdLst>
  <p:sldSz cx="12192000" cy="6858000"/>
  <p:notesSz cx="6742113" cy="98726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783"/>
    <a:srgbClr val="EAEFF7"/>
    <a:srgbClr val="D2DEEF"/>
    <a:srgbClr val="6B74B9"/>
    <a:srgbClr val="464948"/>
    <a:srgbClr val="D63A27"/>
    <a:srgbClr val="636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6"/>
  </p:normalViewPr>
  <p:slideViewPr>
    <p:cSldViewPr snapToGrid="0" snapToObjects="1">
      <p:cViewPr varScale="1">
        <p:scale>
          <a:sx n="116" d="100"/>
          <a:sy n="116" d="100"/>
        </p:scale>
        <p:origin x="138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71049454275139E-2"/>
          <c:y val="2.425218365720376E-2"/>
          <c:w val="0.75080266653704197"/>
          <c:h val="0.82833245349724671"/>
        </c:manualLayout>
      </c:layout>
      <c:lineChart>
        <c:grouping val="standard"/>
        <c:varyColors val="0"/>
        <c:ser>
          <c:idx val="0"/>
          <c:order val="0"/>
          <c:tx>
            <c:v>Planirani zastoji</c:v>
          </c:tx>
          <c:marker>
            <c:symbol val="circle"/>
            <c:size val="7"/>
          </c:marker>
          <c:cat>
            <c:numLit>
              <c:formatCode>General</c:formatCode>
              <c:ptCount val="6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</c:numLit>
          </c:cat>
          <c:val>
            <c:numRef>
              <c:f>Sheet2!$H$30:$M$30</c:f>
              <c:numCache>
                <c:formatCode>General</c:formatCode>
                <c:ptCount val="6"/>
                <c:pt idx="0">
                  <c:v>184.62</c:v>
                </c:pt>
                <c:pt idx="1">
                  <c:v>287.07</c:v>
                </c:pt>
                <c:pt idx="2">
                  <c:v>203.43</c:v>
                </c:pt>
                <c:pt idx="3">
                  <c:v>137.35</c:v>
                </c:pt>
                <c:pt idx="4">
                  <c:v>140.41999999999999</c:v>
                </c:pt>
                <c:pt idx="5">
                  <c:v>206.5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14-4CD0-BE4A-71D7249E7FA6}"/>
            </c:ext>
          </c:extLst>
        </c:ser>
        <c:ser>
          <c:idx val="1"/>
          <c:order val="1"/>
          <c:tx>
            <c:v>Neplanirani zastoji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Lit>
              <c:formatCode>General</c:formatCode>
              <c:ptCount val="6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</c:numLit>
          </c:cat>
          <c:val>
            <c:numRef>
              <c:f>Sheet2!$H$31:$M$31</c:f>
              <c:numCache>
                <c:formatCode>General</c:formatCode>
                <c:ptCount val="6"/>
                <c:pt idx="0">
                  <c:v>355.69</c:v>
                </c:pt>
                <c:pt idx="1">
                  <c:v>228.78</c:v>
                </c:pt>
                <c:pt idx="2">
                  <c:v>260.48</c:v>
                </c:pt>
                <c:pt idx="3">
                  <c:v>272.49</c:v>
                </c:pt>
                <c:pt idx="4">
                  <c:v>261.93</c:v>
                </c:pt>
                <c:pt idx="5">
                  <c:v>200.17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14-4CD0-BE4A-71D7249E7FA6}"/>
            </c:ext>
          </c:extLst>
        </c:ser>
        <c:ser>
          <c:idx val="2"/>
          <c:order val="2"/>
          <c:tx>
            <c:v>Ukupni SAIDI</c:v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chemeClr val="accent6"/>
                </a:solidFill>
              </a:ln>
            </c:spPr>
          </c:marker>
          <c:cat>
            <c:numLit>
              <c:formatCode>General</c:formatCode>
              <c:ptCount val="6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</c:numLit>
          </c:cat>
          <c:val>
            <c:numRef>
              <c:f>Sheet2!$H$32:$M$32</c:f>
              <c:numCache>
                <c:formatCode>General</c:formatCode>
                <c:ptCount val="6"/>
                <c:pt idx="0">
                  <c:v>540.29999999999995</c:v>
                </c:pt>
                <c:pt idx="1">
                  <c:v>515.86</c:v>
                </c:pt>
                <c:pt idx="2">
                  <c:v>463.9</c:v>
                </c:pt>
                <c:pt idx="3">
                  <c:v>409.84</c:v>
                </c:pt>
                <c:pt idx="4">
                  <c:v>402.35</c:v>
                </c:pt>
                <c:pt idx="5">
                  <c:v>406.67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14-4CD0-BE4A-71D7249E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92576"/>
        <c:axId val="93615232"/>
      </c:lineChart>
      <c:catAx>
        <c:axId val="9359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15232"/>
        <c:crosses val="autoZero"/>
        <c:auto val="1"/>
        <c:lblAlgn val="ctr"/>
        <c:lblOffset val="100"/>
        <c:tickMarkSkip val="1"/>
        <c:noMultiLvlLbl val="0"/>
      </c:catAx>
      <c:valAx>
        <c:axId val="9361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592576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8815881299654558"/>
          <c:y val="0.93412306836342041"/>
          <c:w val="0.51269204953823655"/>
          <c:h val="6.294333512701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aseline="0"/>
      </a:pPr>
      <a:endParaRPr lang="sr-Latn-R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0.43274</cdr:x>
      <cdr:y>0.05709</cdr:y>
    </cdr:from>
    <cdr:to>
      <cdr:x>0.57139</cdr:x>
      <cdr:y>0.12472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4240" y="224205"/>
          <a:ext cx="1141978" cy="265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400" b="1" dirty="0"/>
            <a:t>SAIDI</a:t>
          </a:r>
        </a:p>
      </cdr:txBody>
    </cdr:sp>
  </cdr:relSizeAnchor>
  <cdr:relSizeAnchor xmlns:cdr="http://schemas.openxmlformats.org/drawingml/2006/chartDrawing">
    <cdr:from>
      <cdr:x>0.08141</cdr:x>
      <cdr:y>0.41067</cdr:y>
    </cdr:from>
    <cdr:to>
      <cdr:x>0.84924</cdr:x>
      <cdr:y>0.60896</cdr:y>
    </cdr:to>
    <cdr:sp macro="" textlink="">
      <cdr:nvSpPr>
        <cdr:cNvPr id="3" name="Oval 2"/>
        <cdr:cNvSpPr/>
      </cdr:nvSpPr>
      <cdr:spPr>
        <a:xfrm xmlns:a="http://schemas.openxmlformats.org/drawingml/2006/main" rot="479666">
          <a:off x="670533" y="1312356"/>
          <a:ext cx="6324158" cy="6336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20000"/>
            <a:lumOff val="80000"/>
            <a:alpha val="47000"/>
          </a:schemeClr>
        </a:solidFill>
        <a:ln xmlns:a="http://schemas.openxmlformats.org/drawingml/2006/main">
          <a:solidFill>
            <a:schemeClr val="accent4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r-H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A8D2-9B9B-7642-90EE-12443D883628}" type="datetimeFigureOut">
              <a:rPr lang="x-none" smtClean="0"/>
              <a:t>29.04.2021.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20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E1EC-A202-C24A-AEBF-664819077D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5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123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083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917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199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118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029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097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669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52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9F23-7E47-7840-91DE-296F110DF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5651"/>
            <a:ext cx="9144000" cy="77496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C60CB-F495-1E4C-9E09-864562102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27617"/>
            <a:ext cx="9144000" cy="4547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E4783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F1888-AF5F-BB48-B17D-B475ABB3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6123-415A-6D40-8843-2C9C1C7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05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40FA-C24F-034B-8BBC-421FF2A6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1D20-1A6E-F240-9C90-F4B5FB7B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ABF7-8169-BC4D-B73B-1A8AF091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BB7F-BF14-9E4D-8B91-F095AF07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992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122A-6C2F-8241-81C2-6BEFAA61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D7A3-9626-3F41-8A1A-3867BF8F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747A8-FE1C-744D-88E4-7A9BB9A6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C7389-1BCC-C84E-93F4-CD3F8336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FC05C-8BE8-5D4F-A802-076EE716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5875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122A-6C2F-8241-81C2-6BEFAA61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9725"/>
            <a:ext cx="5181600" cy="366458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D7A3-9626-3F41-8A1A-3867BF8F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2377"/>
            <a:ext cx="5181600" cy="366458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747A8-FE1C-744D-88E4-7A9BB9A6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C7389-1BCC-C84E-93F4-CD3F8336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FC05C-8BE8-5D4F-A802-076EE716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D440FA-C24F-034B-8BBC-421FF2A630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55181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802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31F91-4273-B745-AB7F-CEFAFAD7E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AA01B-2C0B-C848-9B68-BA3A9557D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8EECF-AAB1-B54F-B47C-1A2842787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E0B1-9890-9D48-93F2-3AE305E9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4A4F8-EF5C-DA46-B8AB-3BF363D8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A7080-F573-6642-9FC3-16FE4B7D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E8A3B-6D2B-B346-AAA2-87A12938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021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4095-4A64-C04A-9CF0-110366F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5301-5509-6D4F-B497-AC20410F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5B382-932C-6B4D-A9B6-0D48A69D4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7FF1-7BE6-5044-89BA-E12E0ED9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6909E-2D89-0045-9D5E-FB818DCA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9F39C-DA1E-8649-9803-5540F1E9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549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BD0F-8ADF-F048-978C-DD89AAF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6CDE4-F399-8E4B-B9E1-EACD2EA87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B77A2-F658-2944-B526-6220616AD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AA10A-1DE1-0143-ADE6-3066F6CC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2ED22-606F-6947-B30F-66F12FF9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F1304-960F-E546-89C6-862BE937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102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5450"/>
            <a:ext cx="10515600" cy="1325563"/>
          </a:xfrm>
        </p:spPr>
        <p:txBody>
          <a:bodyPr/>
          <a:lstStyle>
            <a:lvl1pPr algn="ctr">
              <a:defRPr sz="4800" i="1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622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622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7EFAB-A183-6E4C-A243-F56EC6FC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28A04-ADF0-4C45-B21E-A4B662D7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1837A-87FB-454F-A031-580A97902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23223"/>
            <a:ext cx="2743200" cy="155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6289-7429-4E43-B2EC-99AC29510F83}" type="datetimeFigureOut">
              <a:rPr lang="sr-Latn-RS" smtClean="0"/>
              <a:t>29.4.2021.</a:t>
            </a:fld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AD51B-2B23-6242-BE90-97CD2AF1D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23223"/>
            <a:ext cx="2743200" cy="155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13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6" r:id="rId6"/>
    <p:sldLayoutId id="2147483657" r:id="rId7"/>
    <p:sldLayoutId id="2147483659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Projektna aktivnost 3 – Automatizacija </a:t>
            </a:r>
            <a:r>
              <a:rPr lang="hr-HR" sz="3600" dirty="0" err="1" smtClean="0"/>
              <a:t>srednjonaponske</a:t>
            </a:r>
            <a:r>
              <a:rPr lang="hr-HR" sz="3600" dirty="0" smtClean="0"/>
              <a:t> </a:t>
            </a:r>
            <a:r>
              <a:rPr lang="hr-HR" sz="3600" dirty="0"/>
              <a:t>mreže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g. Andro Drašković, Elektrojug Dubrovnik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54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Značaj projektne aktivnosti za </a:t>
            </a:r>
            <a:r>
              <a:rPr lang="hr-HR" dirty="0" err="1" smtClean="0"/>
              <a:t>Elektrojug</a:t>
            </a:r>
            <a:r>
              <a:rPr lang="hr-HR" dirty="0" smtClean="0"/>
              <a:t> Dubrovnik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1" y="1825625"/>
            <a:ext cx="5712229" cy="4351338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Značajno povećanje automatiziranosti </a:t>
            </a:r>
            <a:r>
              <a:rPr lang="hr-HR" dirty="0" err="1" smtClean="0"/>
              <a:t>srednjonaponske</a:t>
            </a:r>
            <a:r>
              <a:rPr lang="hr-HR" dirty="0" smtClean="0"/>
              <a:t> mreže</a:t>
            </a:r>
          </a:p>
          <a:p>
            <a:r>
              <a:rPr lang="hr-HR" dirty="0" smtClean="0"/>
              <a:t>Smanjenje trajanja neplaniranih prekida</a:t>
            </a:r>
          </a:p>
          <a:p>
            <a:r>
              <a:rPr lang="hr-HR" dirty="0" smtClean="0"/>
              <a:t>Smanjenje količine neisporučene energije</a:t>
            </a:r>
          </a:p>
          <a:p>
            <a:r>
              <a:rPr lang="hr-HR" dirty="0" smtClean="0"/>
              <a:t>Smanjenje troškova izolacije mjesta kvara i brza </a:t>
            </a:r>
            <a:r>
              <a:rPr lang="hr-HR" dirty="0" err="1" smtClean="0"/>
              <a:t>rekonfiguracija</a:t>
            </a:r>
            <a:r>
              <a:rPr lang="hr-HR" dirty="0" smtClean="0"/>
              <a:t> </a:t>
            </a:r>
            <a:r>
              <a:rPr lang="hr-HR" dirty="0" err="1" smtClean="0"/>
              <a:t>srednjonaponske</a:t>
            </a:r>
            <a:r>
              <a:rPr lang="hr-HR" dirty="0" smtClean="0"/>
              <a:t> mreže</a:t>
            </a:r>
          </a:p>
          <a:p>
            <a:r>
              <a:rPr lang="hr-HR" dirty="0" smtClean="0"/>
              <a:t>Poboljšanje pokazatelja pouzdanosti</a:t>
            </a:r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48440"/>
              </p:ext>
            </p:extLst>
          </p:nvPr>
        </p:nvGraphicFramePr>
        <p:xfrm>
          <a:off x="5952226" y="4427853"/>
          <a:ext cx="5978107" cy="184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299">
                  <a:extLst>
                    <a:ext uri="{9D8B030D-6E8A-4147-A177-3AD203B41FA5}">
                      <a16:colId xmlns:a16="http://schemas.microsoft.com/office/drawing/2014/main" val="3828066884"/>
                    </a:ext>
                  </a:extLst>
                </a:gridCol>
                <a:gridCol w="3019808">
                  <a:extLst>
                    <a:ext uri="{9D8B030D-6E8A-4147-A177-3AD203B41FA5}">
                      <a16:colId xmlns:a16="http://schemas.microsoft.com/office/drawing/2014/main" val="537126853"/>
                    </a:ext>
                  </a:extLst>
                </a:gridCol>
              </a:tblGrid>
              <a:tr h="363561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Vrsta uređaja</a:t>
                      </a:r>
                    </a:p>
                  </a:txBody>
                  <a:tcPr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/>
                        <a:t>Broj sklopnih naprava</a:t>
                      </a:r>
                      <a:endParaRPr lang="hr-HR" b="0" dirty="0"/>
                    </a:p>
                  </a:txBody>
                  <a:tcPr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7126"/>
                  </a:ext>
                </a:extLst>
              </a:tr>
              <a:tr h="368611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Jednostruka sklopka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hr-HR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28446"/>
                  </a:ext>
                </a:extLst>
              </a:tr>
              <a:tr h="368611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Dvostruka sklopka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hr-HR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38758"/>
                  </a:ext>
                </a:extLst>
              </a:tr>
              <a:tr h="3696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Daljinski upravljivi sklopni blokovi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hr-HR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408358"/>
                  </a:ext>
                </a:extLst>
              </a:tr>
              <a:tr h="3696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0" dirty="0">
                          <a:solidFill>
                            <a:schemeClr val="bg1"/>
                          </a:solidFill>
                        </a:rPr>
                        <a:t>UKUPNO</a:t>
                      </a:r>
                      <a:endParaRPr lang="hr-HR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1452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75456"/>
              </p:ext>
            </p:extLst>
          </p:nvPr>
        </p:nvGraphicFramePr>
        <p:xfrm>
          <a:off x="5917721" y="2084254"/>
          <a:ext cx="6047118" cy="181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559">
                  <a:extLst>
                    <a:ext uri="{9D8B030D-6E8A-4147-A177-3AD203B41FA5}">
                      <a16:colId xmlns:a16="http://schemas.microsoft.com/office/drawing/2014/main" val="3828066884"/>
                    </a:ext>
                  </a:extLst>
                </a:gridCol>
                <a:gridCol w="3023559">
                  <a:extLst>
                    <a:ext uri="{9D8B030D-6E8A-4147-A177-3AD203B41FA5}">
                      <a16:colId xmlns:a16="http://schemas.microsoft.com/office/drawing/2014/main" val="537126853"/>
                    </a:ext>
                  </a:extLst>
                </a:gridCol>
              </a:tblGrid>
              <a:tr h="335531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Vrsta uređaja</a:t>
                      </a:r>
                    </a:p>
                  </a:txBody>
                  <a:tcPr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/>
                        <a:t>Broj sklopnih naprava</a:t>
                      </a:r>
                      <a:endParaRPr lang="hr-HR" b="0" dirty="0"/>
                    </a:p>
                  </a:txBody>
                  <a:tcPr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7126"/>
                  </a:ext>
                </a:extLst>
              </a:tr>
              <a:tr h="292850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Jednostruka sklopka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28446"/>
                  </a:ext>
                </a:extLst>
              </a:tr>
              <a:tr h="292850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Dvostruka sklopka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38758"/>
                  </a:ext>
                </a:extLst>
              </a:tr>
              <a:tr h="3903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Daljinski upravljivi sklopni blokovi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408358"/>
                  </a:ext>
                </a:extLst>
              </a:tr>
              <a:tr h="3903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0" dirty="0">
                          <a:solidFill>
                            <a:schemeClr val="bg1"/>
                          </a:solidFill>
                        </a:rPr>
                        <a:t>UKUPNO</a:t>
                      </a:r>
                      <a:endParaRPr lang="hr-HR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809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8938" y="1690688"/>
            <a:ext cx="47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Ugrađena oprema u razdoblju 2015. - 2020.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638938" y="4030512"/>
            <a:ext cx="47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Oprema osigurana kroz PA3 2020. - 2022.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5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Hvala na </a:t>
            </a:r>
            <a:r>
              <a:rPr lang="hr-HR" dirty="0"/>
              <a:t>pozornosti!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1109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Obuhvat i vrijednost ulaganja</a:t>
            </a: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58394"/>
              </p:ext>
            </p:extLst>
          </p:nvPr>
        </p:nvGraphicFramePr>
        <p:xfrm>
          <a:off x="838200" y="1690688"/>
          <a:ext cx="10065298" cy="3575152"/>
        </p:xfrm>
        <a:graphic>
          <a:graphicData uri="http://schemas.openxmlformats.org/drawingml/2006/table">
            <a:tbl>
              <a:tblPr firstRow="1" firstCol="1" bandRow="1">
                <a:noFill/>
                <a:tableStyleId>{7DF18680-E054-41AD-8BC1-D1AEF772440D}</a:tableStyleId>
              </a:tblPr>
              <a:tblGrid>
                <a:gridCol w="3124498">
                  <a:extLst>
                    <a:ext uri="{9D8B030D-6E8A-4147-A177-3AD203B41FA5}">
                      <a16:colId xmlns:a16="http://schemas.microsoft.com/office/drawing/2014/main" val="45205770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860131759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704475477"/>
                    </a:ext>
                  </a:extLst>
                </a:gridCol>
                <a:gridCol w="3412800">
                  <a:extLst>
                    <a:ext uri="{9D8B030D-6E8A-4147-A177-3AD203B41FA5}">
                      <a16:colId xmlns:a16="http://schemas.microsoft.com/office/drawing/2014/main" val="1023202082"/>
                    </a:ext>
                  </a:extLst>
                </a:gridCol>
              </a:tblGrid>
              <a:tr h="1137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  <a:latin typeface="+mn-lt"/>
                        </a:rPr>
                        <a:t>Opis</a:t>
                      </a:r>
                      <a:r>
                        <a:rPr lang="hr-HR" sz="1600" b="0" baseline="0" dirty="0" smtClean="0">
                          <a:effectLst/>
                          <a:latin typeface="+mn-lt"/>
                        </a:rPr>
                        <a:t> ulaganja</a:t>
                      </a:r>
                      <a:endParaRPr lang="hr-HR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Količina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Vrijednost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Izvor financiranja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93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Daljinski upravljive rastavne sklopke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41 kom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3.737.000 HRK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85 % bespovratna sredstva iz EU fonda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15 % vlastita sredstva HEP ODS-a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71893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Daljinski upravljivi sklopni blokovi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kom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2.043.500 HRK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85 % bespovratna sredstva iz EU fonda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15 % vlastita sredstva HEP ODS-a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42641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Komunikacijske tehnologije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 kompleta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610.000 HRK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85 % bespovratna sredstva iz EU fonda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15 % vlastita sredstva HEP ODS-a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389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Montažni materijal,</a:t>
                      </a:r>
                      <a:r>
                        <a:rPr lang="hr-HR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pribor i radovi</a:t>
                      </a:r>
                      <a:endParaRPr lang="hr-HR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 kompleta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1.440.000 HRK</a:t>
                      </a: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vlastita sredstva HEP ODS-a</a:t>
                      </a:r>
                      <a:endParaRPr kumimoji="0" lang="hr-H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209175"/>
                  </a:ext>
                </a:extLst>
              </a:tr>
              <a:tr h="277481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+mn-lt"/>
                        </a:rPr>
                        <a:t>UKUPNO</a:t>
                      </a:r>
                      <a:endParaRPr lang="hr-HR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7.830.500 HRK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72000" marT="0" marB="0" anchor="ctr"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90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2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Obuhvat</a:t>
            </a:r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04977"/>
              </p:ext>
            </p:extLst>
          </p:nvPr>
        </p:nvGraphicFramePr>
        <p:xfrm>
          <a:off x="838200" y="1589900"/>
          <a:ext cx="4539048" cy="4587060"/>
        </p:xfrm>
        <a:graphic>
          <a:graphicData uri="http://schemas.openxmlformats.org/drawingml/2006/table">
            <a:tbl>
              <a:tblPr firstRow="1" firstCol="1" bandRow="1"/>
              <a:tblGrid>
                <a:gridCol w="222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Daljinski upravljive rastavne sklopke 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Količina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r-HR" sz="13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Jednostruka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r-HR" sz="13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Dvostruka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hr-H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Daljinski upravljivi sklopni blokovi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Količina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VT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r-HR" sz="13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 VT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r-HR" sz="13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 VT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hr-H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436">
                <a:tc>
                  <a:txBody>
                    <a:bodyPr/>
                    <a:lstStyle/>
                    <a:p>
                      <a:pPr algn="r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5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Zastupljenost komunikacijskih tehnologija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Količina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r-HR" sz="13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GPRS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UHF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hr-HR" sz="1300" b="0" i="0" u="none" strike="noStrike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hr-H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9" marR="7869" marT="78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4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1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projektne aktivnosti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Cilj projekta je u </a:t>
            </a:r>
            <a:r>
              <a:rPr lang="hr-HR" dirty="0"/>
              <a:t>2023. godini postići povećanje pouzdanosti napajanja, smanjenjem prosječnog trajanja prisilnih prekida po kupcu zbog zastoja u SN mreži, isključujući prekide uzrokovane višom silom, u područjima u kojima je primijenjen koncept naprednih mreža za </a:t>
            </a:r>
            <a:r>
              <a:rPr lang="hr-HR" dirty="0" smtClean="0"/>
              <a:t>16,3 % </a:t>
            </a:r>
            <a:r>
              <a:rPr lang="hr-HR" dirty="0"/>
              <a:t>u odnosu na 2014. godinu</a:t>
            </a:r>
          </a:p>
          <a:p>
            <a:r>
              <a:rPr lang="hr-HR" dirty="0" smtClean="0"/>
              <a:t>Brža detekcija </a:t>
            </a:r>
            <a:r>
              <a:rPr lang="hr-HR" dirty="0"/>
              <a:t>i lociranje kvara </a:t>
            </a:r>
            <a:endParaRPr lang="hr-HR" dirty="0" smtClean="0"/>
          </a:p>
          <a:p>
            <a:r>
              <a:rPr lang="hr-HR" dirty="0" smtClean="0"/>
              <a:t>Brža izolacija </a:t>
            </a:r>
            <a:r>
              <a:rPr lang="hr-HR" dirty="0"/>
              <a:t>mjesta </a:t>
            </a:r>
            <a:r>
              <a:rPr lang="hr-HR" dirty="0" smtClean="0"/>
              <a:t>kvara </a:t>
            </a:r>
          </a:p>
          <a:p>
            <a:r>
              <a:rPr lang="hr-HR" dirty="0" smtClean="0"/>
              <a:t>Rezultat</a:t>
            </a:r>
          </a:p>
          <a:p>
            <a:pPr lvl="1"/>
            <a:r>
              <a:rPr lang="hr-HR" dirty="0" smtClean="0"/>
              <a:t>Smanjenje </a:t>
            </a:r>
            <a:r>
              <a:rPr lang="hr-HR" dirty="0"/>
              <a:t>trajanja prekida </a:t>
            </a:r>
            <a:r>
              <a:rPr lang="hr-HR" dirty="0" smtClean="0"/>
              <a:t>napajanja</a:t>
            </a:r>
          </a:p>
          <a:p>
            <a:pPr lvl="1"/>
            <a:r>
              <a:rPr lang="hr-HR" dirty="0" smtClean="0"/>
              <a:t>Smanjenje </a:t>
            </a:r>
            <a:r>
              <a:rPr lang="hr-HR" dirty="0"/>
              <a:t>količine neisporučene električne </a:t>
            </a:r>
            <a:r>
              <a:rPr lang="hr-HR" dirty="0" smtClean="0"/>
              <a:t>energije</a:t>
            </a:r>
            <a:r>
              <a:rPr lang="hr-HR" dirty="0"/>
              <a:t> </a:t>
            </a:r>
            <a:endParaRPr lang="hr-HR" dirty="0" smtClean="0"/>
          </a:p>
          <a:p>
            <a:pPr lvl="1"/>
            <a:r>
              <a:rPr lang="hr-HR" dirty="0" smtClean="0"/>
              <a:t>Povećanje pouzdanosti napajanja</a:t>
            </a:r>
          </a:p>
          <a:p>
            <a:pPr lvl="1"/>
            <a:r>
              <a:rPr lang="hr-HR" dirty="0" smtClean="0"/>
              <a:t>Povećanje učinkovitosti vođenja mreže</a:t>
            </a:r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09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1405" y="966742"/>
            <a:ext cx="1048676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sz="3600" dirty="0" smtClean="0">
                <a:solidFill>
                  <a:srgbClr val="3E4783"/>
                </a:solidFill>
                <a:latin typeface="Calibri" panose="020F0502020204030204" pitchFamily="34" charset="0"/>
                <a:ea typeface="+mj-ea"/>
                <a:cs typeface="+mj-cs"/>
              </a:rPr>
              <a:t>Pokazatelji pouzdanosti </a:t>
            </a:r>
            <a:r>
              <a:rPr lang="hr-HR" sz="3600" dirty="0" err="1" smtClean="0">
                <a:solidFill>
                  <a:srgbClr val="3E4783"/>
                </a:solidFill>
                <a:latin typeface="Calibri" panose="020F0502020204030204" pitchFamily="34" charset="0"/>
                <a:ea typeface="+mj-ea"/>
                <a:cs typeface="+mj-cs"/>
              </a:rPr>
              <a:t>Elektrojuga</a:t>
            </a:r>
            <a:r>
              <a:rPr lang="hr-HR" sz="3600" dirty="0" smtClean="0">
                <a:solidFill>
                  <a:srgbClr val="3E4783"/>
                </a:solidFill>
                <a:latin typeface="Calibri" panose="020F0502020204030204" pitchFamily="34" charset="0"/>
                <a:ea typeface="+mj-ea"/>
                <a:cs typeface="+mj-cs"/>
              </a:rPr>
              <a:t> Dubrovnik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sz="3600" dirty="0" smtClean="0">
                <a:solidFill>
                  <a:srgbClr val="3E4783"/>
                </a:solidFill>
                <a:latin typeface="Calibri" panose="020F0502020204030204" pitchFamily="34" charset="0"/>
                <a:ea typeface="+mj-ea"/>
                <a:cs typeface="+mj-cs"/>
              </a:rPr>
              <a:t>2015. – 2020.</a:t>
            </a:r>
            <a:endParaRPr lang="hr-HR" sz="3600" dirty="0">
              <a:solidFill>
                <a:srgbClr val="3E4783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03757"/>
              </p:ext>
            </p:extLst>
          </p:nvPr>
        </p:nvGraphicFramePr>
        <p:xfrm>
          <a:off x="1239795" y="5189228"/>
          <a:ext cx="7566453" cy="1099185"/>
        </p:xfrm>
        <a:graphic>
          <a:graphicData uri="http://schemas.openxmlformats.org/drawingml/2006/table">
            <a:tbl>
              <a:tblPr/>
              <a:tblGrid>
                <a:gridCol w="139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44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45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63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Planirani zastoji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184,62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287,07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203,43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137,35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140,42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206,50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63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Neplanirani zastoji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355,69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228,78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260,48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272,49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261,93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200,17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63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Ukupni SAIDI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540,30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515,86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463,90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409,84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402,35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406,67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922029"/>
              </p:ext>
            </p:extLst>
          </p:nvPr>
        </p:nvGraphicFramePr>
        <p:xfrm>
          <a:off x="2024742" y="1993557"/>
          <a:ext cx="8236404" cy="319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9407979" cy="168476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Odabrana su vodna polja </a:t>
            </a:r>
            <a:r>
              <a:rPr lang="hr-HR" dirty="0"/>
              <a:t>s najvećim brojem neplaniranih zastoja </a:t>
            </a:r>
            <a:r>
              <a:rPr lang="hr-HR" dirty="0" smtClean="0"/>
              <a:t>u </a:t>
            </a:r>
            <a:r>
              <a:rPr lang="hr-HR" dirty="0"/>
              <a:t>SN mreži</a:t>
            </a:r>
          </a:p>
          <a:p>
            <a:r>
              <a:rPr lang="hr-HR" dirty="0" smtClean="0"/>
              <a:t>Prioriteti definirani prema </a:t>
            </a:r>
            <a:r>
              <a:rPr lang="hr-HR" dirty="0"/>
              <a:t>prosječnom trajanju neplaniranog </a:t>
            </a:r>
            <a:r>
              <a:rPr lang="hr-HR" dirty="0" smtClean="0"/>
              <a:t>zastoja</a:t>
            </a:r>
          </a:p>
          <a:p>
            <a:r>
              <a:rPr lang="hr-HR" dirty="0"/>
              <a:t>Pristupačnost terenu i sama duljina nadzemnog voda u normalnom pogonskom stanju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lokacija na nadzemnim vodovima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049486"/>
            <a:ext cx="953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838200" y="3375455"/>
            <a:ext cx="305616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Mogućnost brzih pogonskih manevara (</a:t>
            </a:r>
            <a:r>
              <a:rPr lang="hr-H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rekonfiguracije</a:t>
            </a: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mreže) nakon definiranja kvarne dionice</a:t>
            </a: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36" y="3076758"/>
            <a:ext cx="7344000" cy="32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9360243" cy="148907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Provedena analiza broja </a:t>
            </a:r>
            <a:r>
              <a:rPr lang="hr-HR" sz="2400" dirty="0"/>
              <a:t>kvarova </a:t>
            </a:r>
            <a:r>
              <a:rPr lang="hr-HR" sz="2400" dirty="0" smtClean="0"/>
              <a:t>u </a:t>
            </a:r>
            <a:r>
              <a:rPr lang="hr-HR" sz="2400" dirty="0"/>
              <a:t>kabelskoj mreži</a:t>
            </a:r>
          </a:p>
          <a:p>
            <a:r>
              <a:rPr lang="hr-HR" sz="2400" dirty="0"/>
              <a:t>Sukladno analizama odabrane su prvenstveno „</a:t>
            </a:r>
            <a:r>
              <a:rPr lang="hr-HR" sz="2400" dirty="0" err="1"/>
              <a:t>čvorne</a:t>
            </a:r>
            <a:r>
              <a:rPr lang="hr-HR" sz="2400" dirty="0"/>
              <a:t>” </a:t>
            </a:r>
            <a:r>
              <a:rPr lang="hr-HR" sz="2400" dirty="0" smtClean="0"/>
              <a:t>trafostanice</a:t>
            </a:r>
          </a:p>
          <a:p>
            <a:r>
              <a:rPr lang="hr-HR" sz="2400" dirty="0"/>
              <a:t>Pristupačnost lokaciji trafostanice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lokacija u kabelskoj mreži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3216725"/>
            <a:ext cx="2862941" cy="321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Prednost je dana lokacijama koje omogućuju bržu detekciju kvarne dionice i brze pogonske manevre (</a:t>
            </a:r>
            <a:r>
              <a:rPr lang="hr-H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rekonfiguraciju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mreže)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9" y="3093361"/>
            <a:ext cx="7344000" cy="32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005832"/>
          </a:xfrm>
        </p:spPr>
        <p:txBody>
          <a:bodyPr>
            <a:noAutofit/>
          </a:bodyPr>
          <a:lstStyle/>
          <a:p>
            <a:pPr algn="just"/>
            <a:r>
              <a:rPr lang="hr-HR" sz="2600" dirty="0" smtClean="0"/>
              <a:t>Projektna </a:t>
            </a:r>
            <a:r>
              <a:rPr lang="hr-HR" sz="2600" dirty="0"/>
              <a:t>aktivnost Automatizacija </a:t>
            </a:r>
            <a:r>
              <a:rPr lang="hr-HR" sz="2600" dirty="0" err="1" smtClean="0"/>
              <a:t>srednjonaponske</a:t>
            </a:r>
            <a:r>
              <a:rPr lang="hr-HR" sz="2600" dirty="0" smtClean="0"/>
              <a:t> </a:t>
            </a:r>
            <a:r>
              <a:rPr lang="hr-HR" sz="2600" dirty="0"/>
              <a:t>mreže primijenit će </a:t>
            </a:r>
            <a:r>
              <a:rPr lang="hr-HR" sz="2600" dirty="0" smtClean="0"/>
              <a:t>se:</a:t>
            </a:r>
          </a:p>
          <a:p>
            <a:pPr lvl="1" algn="just"/>
            <a:r>
              <a:rPr lang="hr-HR" sz="2200" dirty="0" smtClean="0"/>
              <a:t>u </a:t>
            </a:r>
            <a:r>
              <a:rPr lang="hr-HR" sz="2200" dirty="0" err="1" smtClean="0"/>
              <a:t>srednjonaponskoj</a:t>
            </a:r>
            <a:r>
              <a:rPr lang="hr-HR" sz="2200" dirty="0" smtClean="0"/>
              <a:t> </a:t>
            </a:r>
            <a:r>
              <a:rPr lang="hr-HR" sz="2200" dirty="0"/>
              <a:t>nadzemnoj </a:t>
            </a:r>
            <a:r>
              <a:rPr lang="hr-HR" sz="2200" dirty="0" smtClean="0"/>
              <a:t>mreži </a:t>
            </a:r>
            <a:r>
              <a:rPr lang="hr-HR" sz="2200" dirty="0" err="1" smtClean="0"/>
              <a:t>Elektrojuga</a:t>
            </a:r>
            <a:r>
              <a:rPr lang="hr-HR" sz="2200" dirty="0" smtClean="0"/>
              <a:t>, odnosno </a:t>
            </a:r>
            <a:r>
              <a:rPr lang="hr-HR" sz="2200" dirty="0"/>
              <a:t>na </a:t>
            </a:r>
            <a:r>
              <a:rPr lang="hr-HR" sz="2200" dirty="0" smtClean="0"/>
              <a:t>području Grada Dubrovnika, Župe Dubrovačke, Dubrovačko </a:t>
            </a:r>
            <a:r>
              <a:rPr lang="hr-HR" sz="2200" dirty="0"/>
              <a:t>Primorje</a:t>
            </a:r>
            <a:r>
              <a:rPr lang="hr-HR" sz="2200" dirty="0" smtClean="0"/>
              <a:t>, Konavle, </a:t>
            </a:r>
            <a:r>
              <a:rPr lang="hr-HR" sz="2200" dirty="0"/>
              <a:t>Poluotok </a:t>
            </a:r>
            <a:r>
              <a:rPr lang="hr-HR" sz="2200" dirty="0" smtClean="0"/>
              <a:t>Pelješac, Otok Mljet i Otok Korčula</a:t>
            </a:r>
          </a:p>
          <a:p>
            <a:pPr lvl="1" algn="just"/>
            <a:r>
              <a:rPr lang="hr-HR" sz="2200" dirty="0" smtClean="0"/>
              <a:t>u </a:t>
            </a:r>
            <a:r>
              <a:rPr lang="hr-HR" sz="2200" dirty="0" err="1" smtClean="0"/>
              <a:t>srednjenaponskoj</a:t>
            </a:r>
            <a:r>
              <a:rPr lang="hr-HR" sz="2200" dirty="0" smtClean="0"/>
              <a:t> </a:t>
            </a:r>
            <a:r>
              <a:rPr lang="hr-HR" sz="2200" dirty="0"/>
              <a:t>kabelskoj mreži DP-a </a:t>
            </a:r>
            <a:r>
              <a:rPr lang="hr-HR" sz="2200" dirty="0" err="1" smtClean="0"/>
              <a:t>Elektrojuga</a:t>
            </a:r>
            <a:r>
              <a:rPr lang="hr-HR" sz="2200" dirty="0" smtClean="0"/>
              <a:t> Dubrovnik odnosno </a:t>
            </a:r>
            <a:r>
              <a:rPr lang="hr-HR" sz="2200" dirty="0"/>
              <a:t>na području Grada Dubrovnika, </a:t>
            </a:r>
            <a:r>
              <a:rPr lang="hr-HR" sz="2200" dirty="0" smtClean="0"/>
              <a:t>Župe Dubrovačke, Dubrovačko </a:t>
            </a:r>
            <a:r>
              <a:rPr lang="hr-HR" sz="2200" dirty="0"/>
              <a:t>Primorje</a:t>
            </a:r>
            <a:r>
              <a:rPr lang="hr-HR" sz="2200" dirty="0" smtClean="0"/>
              <a:t>, Konavle Otok </a:t>
            </a:r>
            <a:r>
              <a:rPr lang="hr-HR" sz="2200" dirty="0"/>
              <a:t>Mljet i Otok Korčula</a:t>
            </a:r>
          </a:p>
          <a:p>
            <a:pPr algn="just"/>
            <a:r>
              <a:rPr lang="hr-HR" sz="2600" dirty="0" smtClean="0"/>
              <a:t>Projektna </a:t>
            </a:r>
            <a:r>
              <a:rPr lang="hr-HR" sz="2600" dirty="0"/>
              <a:t>aktivnost Automatizacija </a:t>
            </a:r>
            <a:r>
              <a:rPr lang="hr-HR" sz="2600" dirty="0" err="1" smtClean="0"/>
              <a:t>srednjonaponske</a:t>
            </a:r>
            <a:r>
              <a:rPr lang="hr-HR" sz="2600" dirty="0" smtClean="0"/>
              <a:t> </a:t>
            </a:r>
            <a:r>
              <a:rPr lang="hr-HR" sz="2600" dirty="0"/>
              <a:t>mreže obuhvatit će 25.000 </a:t>
            </a:r>
            <a:r>
              <a:rPr lang="hr-HR" sz="2600" dirty="0" smtClean="0"/>
              <a:t>korisnika mreže</a:t>
            </a:r>
            <a:endParaRPr lang="hr-HR" sz="2600" dirty="0"/>
          </a:p>
          <a:p>
            <a:pPr lvl="1"/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3427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Dinamika aktivnosti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6 </a:t>
            </a:r>
            <a:r>
              <a:rPr lang="hr-HR" dirty="0"/>
              <a:t>dvostrukih daljinski upravljivih sklopki se trenutno ugrađuje</a:t>
            </a:r>
          </a:p>
          <a:p>
            <a:pPr algn="just"/>
            <a:r>
              <a:rPr lang="hr-HR" dirty="0" smtClean="0"/>
              <a:t>Isporuka </a:t>
            </a:r>
            <a:r>
              <a:rPr lang="hr-HR" dirty="0"/>
              <a:t>jednostrukih sklopki i daljinski upravljivih sklopnih blokova u drugom dijelu 2021. </a:t>
            </a:r>
            <a:r>
              <a:rPr lang="hr-HR" dirty="0" smtClean="0"/>
              <a:t>godine</a:t>
            </a:r>
          </a:p>
          <a:p>
            <a:pPr algn="just"/>
            <a:r>
              <a:rPr lang="hr-HR" dirty="0" smtClean="0"/>
              <a:t>Priprema </a:t>
            </a:r>
            <a:r>
              <a:rPr lang="hr-HR" dirty="0" err="1"/>
              <a:t>stupnih</a:t>
            </a:r>
            <a:r>
              <a:rPr lang="hr-HR" dirty="0"/>
              <a:t> mjesta</a:t>
            </a:r>
            <a:r>
              <a:rPr lang="hr-HR" dirty="0" smtClean="0"/>
              <a:t> za ugradnju jednostrukih sklopki</a:t>
            </a:r>
            <a:endParaRPr lang="hr-HR" dirty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416" y="3747745"/>
            <a:ext cx="3252110" cy="243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344" y="3757612"/>
            <a:ext cx="1829312" cy="2439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474" y="3757613"/>
            <a:ext cx="3252109" cy="24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-NM-PowerPointTEMPLATE" id="{DC25F4F4-A0E3-41E9-9322-EB591978BD68}" vid="{3311CD99-6924-47E1-848E-98A4AF237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D3469D9E5475498BAE5E242597F10B" ma:contentTypeVersion="" ma:contentTypeDescription="Stvaranje novog dokumenta." ma:contentTypeScope="" ma:versionID="6ddfb633f632ed1699a1fb1ca6b7cb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01c48ec8979144559667cd5f067f7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610CE-B155-40EF-89E1-9A435C0C299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63FA6F-1A5A-46AD-B3E1-6E296C684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558A2-7AC0-4A5F-B147-98C6B8650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Widescreen</PresentationFormat>
  <Paragraphs>162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Projektna aktivnost 3 – Automatizacija srednjonaponske mreže</vt:lpstr>
      <vt:lpstr>Obuhvat i vrijednost ulaganja</vt:lpstr>
      <vt:lpstr>Obuhvat</vt:lpstr>
      <vt:lpstr>Cilj projektne aktivnosti</vt:lpstr>
      <vt:lpstr>PowerPoint Presentation</vt:lpstr>
      <vt:lpstr>Odabir lokacija na nadzemnim vodovima</vt:lpstr>
      <vt:lpstr>Odabir lokacija u kabelskoj mreži</vt:lpstr>
      <vt:lpstr>PowerPoint Presentation</vt:lpstr>
      <vt:lpstr>Dinamika aktivnosti</vt:lpstr>
      <vt:lpstr>Značaj projektne aktivnosti za Elektrojug Dubrovnik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2020-11-26T06:33:03Z</dcterms:created>
  <dcterms:modified xsi:type="dcterms:W3CDTF">2021-04-29T10:16:28Z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0x0101004FD3469D9E5475498BAE5E242597F10B</vt:lpwstr>
  </property>
</Properties>
</file>