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86" r:id="rId5"/>
    <p:sldId id="359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63" r:id="rId15"/>
    <p:sldId id="373" r:id="rId16"/>
    <p:sldId id="361" r:id="rId17"/>
    <p:sldId id="364" r:id="rId18"/>
    <p:sldId id="374" r:id="rId19"/>
    <p:sldId id="375" r:id="rId20"/>
    <p:sldId id="380" r:id="rId21"/>
    <p:sldId id="376" r:id="rId22"/>
    <p:sldId id="385" r:id="rId23"/>
    <p:sldId id="386" r:id="rId24"/>
    <p:sldId id="381" r:id="rId25"/>
    <p:sldId id="387" r:id="rId26"/>
    <p:sldId id="388" r:id="rId27"/>
    <p:sldId id="389" r:id="rId28"/>
    <p:sldId id="294" r:id="rId29"/>
  </p:sldIdLst>
  <p:sldSz cx="12192000" cy="6858000"/>
  <p:notesSz cx="9296400" cy="70104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A27"/>
    <a:srgbClr val="EAEFF7"/>
    <a:srgbClr val="D2DEEF"/>
    <a:srgbClr val="3E4783"/>
    <a:srgbClr val="6B74B9"/>
    <a:srgbClr val="464948"/>
    <a:srgbClr val="636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716"/>
  </p:normalViewPr>
  <p:slideViewPr>
    <p:cSldViewPr snapToGrid="0" snapToObjects="1">
      <p:cViewPr varScale="1">
        <p:scale>
          <a:sx n="149" d="100"/>
          <a:sy n="149" d="100"/>
        </p:scale>
        <p:origin x="115" y="5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637" cy="3517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574" y="0"/>
            <a:ext cx="4027637" cy="3517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054D2-B0F3-4991-8765-9F32D188AD50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96"/>
            <a:ext cx="4027637" cy="3517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574" y="6658696"/>
            <a:ext cx="4027637" cy="3517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DE2AD-070C-4930-A08B-0D228BCC7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42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EA8D2-9B9B-7642-90EE-12443D883628}" type="datetimeFigureOut">
              <a:rPr lang="x-none" smtClean="0"/>
              <a:t>4/21/2021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8"/>
            <a:ext cx="7437120" cy="27603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6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6"/>
            <a:ext cx="4028440" cy="351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CE1EC-A202-C24A-AEBF-664819077DC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2556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E1EC-A202-C24A-AEBF-664819077DC5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123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CE1EC-A202-C24A-AEBF-664819077DC5}" type="slidenum">
              <a:rPr lang="x-none" smtClean="0"/>
              <a:t>25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5521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43C60CB-F495-1E4C-9E09-864562102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827617"/>
            <a:ext cx="9144000" cy="454798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3E4783"/>
                </a:solidFill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sr-Latn-R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8EF1888-AF5F-BB48-B17D-B475ABB3E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E16123-415A-6D40-8843-2C9C1C73F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85E4B42-D45A-4B94-B37D-6CCB5FE5ED46}"/>
              </a:ext>
            </a:extLst>
          </p:cNvPr>
          <p:cNvSpPr txBox="1"/>
          <p:nvPr userDrawn="1"/>
        </p:nvSpPr>
        <p:spPr>
          <a:xfrm>
            <a:off x="942975" y="6345553"/>
            <a:ext cx="102393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Projekt je sufinancirala Europska unija iz Europskog fonda za regionalni razvoj.</a:t>
            </a:r>
          </a:p>
        </p:txBody>
      </p:sp>
    </p:spTree>
    <p:extLst>
      <p:ext uri="{BB962C8B-B14F-4D97-AF65-F5344CB8AC3E}">
        <p14:creationId xmlns:p14="http://schemas.microsoft.com/office/powerpoint/2010/main" val="3860585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EE57FB-8167-E14D-88E7-8384328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05"/>
            <a:ext cx="10515600" cy="64448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D440FA-C24F-034B-8BBC-421FF2A63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F71D20-1A6E-F240-9C90-F4B5FB7B3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C3ABF7-8169-BC4D-B73B-1A8AF091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094BB7F-BF14-9E4D-8B91-F095AF076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6DF293-F6DB-4C7F-8CB0-CD3416ABE5D7}"/>
              </a:ext>
            </a:extLst>
          </p:cNvPr>
          <p:cNvSpPr txBox="1"/>
          <p:nvPr userDrawn="1"/>
        </p:nvSpPr>
        <p:spPr>
          <a:xfrm>
            <a:off x="942975" y="6330313"/>
            <a:ext cx="102393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Projekt je sufinancirala Europska unija iz Europskog fonda za regionalni razvoj.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29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ED122A-6C2F-8241-81C2-6BEFAA615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F1D7A3-9626-3F41-8A1A-3867BF8FB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B747A8-FE1C-744D-88E4-7A9BB9A6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5C7389-1BCC-C84E-93F4-CD3F8336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4FC05C-8BE8-5D4F-A802-076EE716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9EE57FB-8167-E14D-88E7-8384328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05"/>
            <a:ext cx="10515600" cy="64448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FB1D907-0FD9-4161-8364-3B18DA8FEAE8}"/>
              </a:ext>
            </a:extLst>
          </p:cNvPr>
          <p:cNvSpPr txBox="1"/>
          <p:nvPr userDrawn="1"/>
        </p:nvSpPr>
        <p:spPr>
          <a:xfrm>
            <a:off x="942975" y="6330313"/>
            <a:ext cx="102393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Projekt je sufinancirala Europska unija iz Europskog fonda za regionalni razvoj.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53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ED122A-6C2F-8241-81C2-6BEFAA6156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09725"/>
            <a:ext cx="5181600" cy="3664586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3F1D7A3-9626-3F41-8A1A-3867BF8FB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12377"/>
            <a:ext cx="5181600" cy="3664586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FB747A8-FE1C-744D-88E4-7A9BB9A6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F5C7389-1BCC-C84E-93F4-CD3F83369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4FC05C-8BE8-5D4F-A802-076EE7166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19EE57FB-8167-E14D-88E7-8384328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05"/>
            <a:ext cx="10515600" cy="64448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C1D440FA-C24F-034B-8BBC-421FF2A6301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551815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36802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831F91-4273-B745-AB7F-CEFAFAD7E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97AA01B-2C0B-C848-9B68-BA3A9557DB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F8EECF-AAB1-B54F-B47C-1A2842787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6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50AE0B1-9890-9D48-93F2-3AE305E9EB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0D4A4F8-EF5C-DA46-B8AB-3BF363D8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D0A7080-F573-6642-9FC3-16FE4B7D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20E8A3B-6D2B-B346-AAA2-87A129388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19EE57FB-8167-E14D-88E7-838432821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05"/>
            <a:ext cx="10515600" cy="64448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93021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F14095-4A64-C04A-9CF0-110366F6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925301-5509-6D4F-B497-AC20410F92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Calibri" panose="020F0502020204030204" pitchFamily="34" charset="0"/>
              </a:defRPr>
            </a:lvl1pPr>
            <a:lvl2pPr>
              <a:defRPr sz="2800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965B382-932C-6B4D-A9B6-0D48A69D4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457FF1-7BE6-5044-89BA-E12E0ED98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286909E-2D89-0045-9D5E-FB818DCA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79F39C-DA1E-8649-9803-5540F1E97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35496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8CBD0F-8ADF-F048-978C-DD89AAF0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7E6CDE4-F399-8E4B-B9E1-EACD2EA873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FAB77A2-F658-2944-B526-6220616AD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64AA10A-1DE1-0143-ADE6-3066F6CC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392ED22-606F-6947-B30F-66F12FF95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C8F1304-960F-E546-89C6-862BE9377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21021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25450"/>
            <a:ext cx="10515600" cy="1325563"/>
          </a:xfrm>
        </p:spPr>
        <p:txBody>
          <a:bodyPr/>
          <a:lstStyle>
            <a:lvl1pPr algn="ctr">
              <a:defRPr sz="4800" i="1">
                <a:solidFill>
                  <a:srgbClr val="3E4783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622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56289-7429-4E43-B2EC-99AC29510F83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6225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157EFAB-A183-6E4C-A243-F56EC6FC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sr-Latn-R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0B28A04-ADF0-4C45-B21E-A4B662D77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r-Latn-R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371837A-87FB-454F-A031-580A97902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623223"/>
            <a:ext cx="2743200" cy="155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6289-7429-4E43-B2EC-99AC29510F83}" type="datetimeFigureOut">
              <a:rPr lang="sr-Latn-RS" smtClean="0"/>
              <a:t>21.4.2021.</a:t>
            </a:fld>
            <a:endParaRPr lang="sr-Latn-R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98AD51B-2B23-6242-BE90-97CD2AF1D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23223"/>
            <a:ext cx="2743200" cy="155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A0327-109E-7B45-B428-4651E0AAE2CB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50DC0B8-E4F4-4F4C-A13D-E77886445D7A}"/>
              </a:ext>
            </a:extLst>
          </p:cNvPr>
          <p:cNvSpPr txBox="1"/>
          <p:nvPr userDrawn="1"/>
        </p:nvSpPr>
        <p:spPr>
          <a:xfrm>
            <a:off x="942975" y="6330313"/>
            <a:ext cx="1023937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chemeClr val="bg1">
                    <a:lumMod val="50000"/>
                  </a:schemeClr>
                </a:solidFill>
              </a:rPr>
              <a:t>Projekt je sufinancirala Europska unija iz Europskog fonda za regionalni razvoj.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35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3" r:id="rId5"/>
    <p:sldLayoutId id="2147483656" r:id="rId6"/>
    <p:sldLayoutId id="2147483657" r:id="rId7"/>
    <p:sldLayoutId id="2147483659" r:id="rId8"/>
    <p:sldLayoutId id="214748366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="" xmlns:a16="http://schemas.microsoft.com/office/drawing/2014/main" id="{A26095FC-0ADE-4C1C-B8CB-C420626FE3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2936"/>
            <a:ext cx="9144000" cy="1339479"/>
          </a:xfrm>
        </p:spPr>
        <p:txBody>
          <a:bodyPr>
            <a:normAutofit/>
          </a:bodyPr>
          <a:lstStyle/>
          <a:p>
            <a:r>
              <a:rPr lang="hr-HR" dirty="0"/>
              <a:t>d</a:t>
            </a:r>
            <a:r>
              <a:rPr lang="hr-HR" dirty="0" smtClean="0"/>
              <a:t>r.sc. Josip Vasilj</a:t>
            </a:r>
          </a:p>
          <a:p>
            <a:r>
              <a:rPr lang="hr-HR" dirty="0"/>
              <a:t>d</a:t>
            </a:r>
            <a:r>
              <a:rPr lang="hr-HR" dirty="0" smtClean="0"/>
              <a:t>r. </a:t>
            </a:r>
            <a:r>
              <a:rPr lang="hr-HR" dirty="0" err="1" smtClean="0"/>
              <a:t>sc</a:t>
            </a:r>
            <a:r>
              <a:rPr lang="hr-HR" dirty="0" smtClean="0"/>
              <a:t>. Damir Jakus</a:t>
            </a:r>
          </a:p>
          <a:p>
            <a:r>
              <a:rPr lang="hr-HR" dirty="0"/>
              <a:t>d</a:t>
            </a:r>
            <a:r>
              <a:rPr lang="hr-HR" dirty="0" smtClean="0"/>
              <a:t>r.sc. Ranko Goić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466114" y="1337896"/>
            <a:ext cx="7286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generacija distribucijskih mreža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541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Rješenja – Centralizirano upravljanje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Optimalni tokovi snaga - </a:t>
            </a:r>
            <a:r>
              <a:rPr lang="hr-HR" sz="2000" dirty="0" err="1" smtClean="0">
                <a:solidFill>
                  <a:schemeClr val="accent1">
                    <a:lumMod val="50000"/>
                  </a:schemeClr>
                </a:solidFill>
              </a:rPr>
              <a:t>Rekonfiguracija</a:t>
            </a: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2178008"/>
            <a:ext cx="1027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Prva razina optimalnog upravljanja predstavlja utvrđivanje optimalnog stanja objekata u vlasništvu operatora (</a:t>
            </a:r>
            <a:r>
              <a:rPr lang="hr-HR" dirty="0" err="1" smtClean="0"/>
              <a:t>preklopke</a:t>
            </a:r>
            <a:r>
              <a:rPr lang="hr-HR" dirty="0" smtClean="0"/>
              <a:t> transformatora, veze u mreži i sl.)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Funkcija cilja je najčešće </a:t>
            </a:r>
            <a:r>
              <a:rPr lang="hr-HR" dirty="0" err="1" smtClean="0"/>
              <a:t>minimizacija</a:t>
            </a:r>
            <a:r>
              <a:rPr lang="hr-HR" dirty="0" smtClean="0"/>
              <a:t> električnih gubitaka uz pogonska ograničenja (naponske prilike i opterećenje elemenata)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77815" y="5346756"/>
            <a:ext cx="4379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REZULTAT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Optimalno pogonsko stanje mreže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675" y="3444162"/>
            <a:ext cx="5436993" cy="28259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77815" y="3736250"/>
            <a:ext cx="4379976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/>
              <a:t>Topološkim</a:t>
            </a:r>
            <a:r>
              <a:rPr lang="en-US" sz="1600" dirty="0"/>
              <a:t> </a:t>
            </a:r>
            <a:r>
              <a:rPr lang="en-US" sz="1600" dirty="0" err="1"/>
              <a:t>promjenama</a:t>
            </a:r>
            <a:r>
              <a:rPr lang="hr-HR" sz="1600" dirty="0"/>
              <a:t> </a:t>
            </a:r>
            <a:r>
              <a:rPr lang="en-US" sz="1600" dirty="0" err="1" smtClean="0"/>
              <a:t>moguće</a:t>
            </a:r>
            <a:r>
              <a:rPr lang="en-US" sz="1600" dirty="0" smtClean="0"/>
              <a:t> </a:t>
            </a:r>
            <a:r>
              <a:rPr lang="en-US" sz="1600" dirty="0"/>
              <a:t>je </a:t>
            </a:r>
            <a:r>
              <a:rPr lang="en-US" sz="1600" dirty="0" err="1"/>
              <a:t>ut</a:t>
            </a:r>
            <a:r>
              <a:rPr lang="hr-HR" sz="1600" dirty="0"/>
              <a:t>je</a:t>
            </a:r>
            <a:r>
              <a:rPr lang="en-US" sz="1600" dirty="0" err="1"/>
              <a:t>cati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tokov</a:t>
            </a:r>
            <a:r>
              <a:rPr lang="hr-HR" sz="1600" dirty="0"/>
              <a:t>e</a:t>
            </a:r>
            <a:r>
              <a:rPr lang="en-US" sz="1600" dirty="0"/>
              <a:t> </a:t>
            </a:r>
            <a:r>
              <a:rPr lang="en-US" sz="1600" dirty="0" err="1"/>
              <a:t>snaga</a:t>
            </a:r>
            <a:r>
              <a:rPr lang="en-US" sz="1600" dirty="0"/>
              <a:t> u </a:t>
            </a:r>
            <a:r>
              <a:rPr lang="en-US" sz="1600" dirty="0" err="1"/>
              <a:t>mreži</a:t>
            </a:r>
            <a:r>
              <a:rPr lang="hr-HR" sz="1600" dirty="0"/>
              <a:t> a time i na iznos gubitaka snage po elementima mreže, napone u mreži, indekse pouzdanosti sustava (SAIDI, SAIFI,…) i kvalitetu napajanja</a:t>
            </a:r>
          </a:p>
        </p:txBody>
      </p:sp>
    </p:spTree>
    <p:extLst>
      <p:ext uri="{BB962C8B-B14F-4D97-AF65-F5344CB8AC3E}">
        <p14:creationId xmlns:p14="http://schemas.microsoft.com/office/powerpoint/2010/main" val="11806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5837B9-FFEB-41F5-A16A-9B1F192F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000" u="sng" dirty="0"/>
              <a:t>Topološka optimizacija </a:t>
            </a:r>
            <a:r>
              <a:rPr lang="hr-HR" sz="3000" dirty="0"/>
              <a:t>– primjer SN mreža TS 30/10 kV Primošten</a:t>
            </a:r>
            <a:endParaRPr lang="en-GB" sz="3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108B8B-28FA-4E2F-A551-E2D8E07C3D5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26" y="1931912"/>
            <a:ext cx="4501639" cy="410164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E402737-DB4A-466F-855F-E5F749EEF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31" y="1576067"/>
            <a:ext cx="4161456" cy="2328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CFA8AF-DC38-4633-BB90-40DF27667BC7}"/>
              </a:ext>
            </a:extLst>
          </p:cNvPr>
          <p:cNvSpPr txBox="1"/>
          <p:nvPr/>
        </p:nvSpPr>
        <p:spPr>
          <a:xfrm>
            <a:off x="10227461" y="1709446"/>
            <a:ext cx="2403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Gubici po vodovima</a:t>
            </a:r>
            <a:br>
              <a:rPr lang="hr-HR" sz="1600" dirty="0"/>
            </a:br>
            <a:r>
              <a:rPr lang="hr-HR" sz="1600" dirty="0"/>
              <a:t>-sortirano-</a:t>
            </a:r>
            <a:endParaRPr lang="en-US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79EFE35-D651-4589-B068-CD5322150C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27" y="3982734"/>
            <a:ext cx="4113779" cy="23009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E83C7E8-1CFD-4E15-8749-8DE48CEC2E63}"/>
              </a:ext>
            </a:extLst>
          </p:cNvPr>
          <p:cNvSpPr/>
          <p:nvPr/>
        </p:nvSpPr>
        <p:spPr>
          <a:xfrm>
            <a:off x="10049170" y="4635714"/>
            <a:ext cx="2089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600" dirty="0"/>
              <a:t>Naponske prilike u 10 kV mreži – </a:t>
            </a:r>
            <a:r>
              <a:rPr lang="hr-HR" sz="1600" dirty="0" err="1"/>
              <a:t>Pmax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140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Rješenja – Centralizirano upravljanje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Optimalni tokovi snaga - </a:t>
            </a:r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Upravljanje fleksibilnošću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72" y="2287244"/>
            <a:ext cx="5247358" cy="399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576500" y="2178983"/>
            <a:ext cx="69397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Korištenje postojeće fleksibilnosti –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r-HR" dirty="0" smtClean="0"/>
              <a:t>Fleksibilni potrošači (</a:t>
            </a:r>
            <a:r>
              <a:rPr lang="hr-HR" dirty="0" err="1" smtClean="0"/>
              <a:t>Active</a:t>
            </a:r>
            <a:r>
              <a:rPr lang="hr-HR" dirty="0" smtClean="0"/>
              <a:t> </a:t>
            </a:r>
            <a:r>
              <a:rPr lang="hr-HR" dirty="0" err="1" smtClean="0"/>
              <a:t>demand</a:t>
            </a:r>
            <a:r>
              <a:rPr lang="hr-HR" dirty="0" smtClean="0"/>
              <a:t> </a:t>
            </a:r>
            <a:r>
              <a:rPr lang="hr-HR" dirty="0" err="1" smtClean="0"/>
              <a:t>response</a:t>
            </a:r>
            <a:r>
              <a:rPr lang="hr-HR" dirty="0" smtClean="0"/>
              <a:t>),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r-HR" dirty="0" smtClean="0"/>
              <a:t>Baterijska skladišta u vozilima,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r-HR" dirty="0" smtClean="0"/>
              <a:t>Ugrađena baterijska skladišta za podršku mreži, ….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89940" y="4721977"/>
            <a:ext cx="53263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IZAZOVI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Zahtjeva </a:t>
            </a:r>
            <a:r>
              <a:rPr lang="hr-HR" dirty="0"/>
              <a:t>pristup elementima koji nisu u vlasništvu operatora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Potrebna značajna komunikacijska infrastruktura i regulatorni okvir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189940" y="3695566"/>
            <a:ext cx="5163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REZULTAT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Optimalno pogonsko stanje mreže i optimalne trajektorije fleksibilnih elemenata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FA17D83-3243-4216-BBD5-73A598EC2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51" y="2320318"/>
            <a:ext cx="4201765" cy="3809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8B4EECF-D5EB-4BBE-85A7-130969AD4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08" y="3283581"/>
            <a:ext cx="6502778" cy="297656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79CA34F-149A-44AC-B765-89B4EB0194BD}"/>
              </a:ext>
            </a:extLst>
          </p:cNvPr>
          <p:cNvSpPr txBox="1"/>
          <p:nvPr/>
        </p:nvSpPr>
        <p:spPr>
          <a:xfrm>
            <a:off x="5155899" y="1717303"/>
            <a:ext cx="649958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hr-HR" sz="1800" dirty="0" smtClean="0"/>
              <a:t>Aktivnosti:</a:t>
            </a:r>
            <a:endParaRPr lang="hr-HR" sz="1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sz="1800" dirty="0" smtClean="0"/>
              <a:t>topološku </a:t>
            </a:r>
            <a:r>
              <a:rPr lang="hr-HR" sz="1800" dirty="0"/>
              <a:t>optimizaciju mreže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upravljanje elementima za regulaciju napona na razini DM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upravljanje potrošnjom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r-HR" dirty="0"/>
              <a:t>upravljanje spremnicima energije</a:t>
            </a:r>
            <a:endParaRPr lang="hr-HR" sz="1800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05"/>
            <a:ext cx="10515600" cy="644483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Rješenja – Centralizirano upravljanje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Optimalni tokovi snaga - Primjer</a:t>
            </a: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1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id="{F465B2F7-F0EF-41AB-9F0C-FD87E86001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" y="2320317"/>
                <a:ext cx="4656909" cy="3856645"/>
              </a:xfrm>
            </p:spPr>
            <p:txBody>
              <a:bodyPr>
                <a:normAutofit/>
              </a:bodyPr>
              <a:lstStyle/>
              <a:p>
                <a:pPr marL="342900" lvl="0" indent="-342900" algn="just"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hr-HR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Osnovni model</a:t>
                </a:r>
                <a:r>
                  <a:rPr lang="hr-H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u ovom slučaju ne razmatra se fleksibilnost na razini DM</a:t>
                </a: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hr-HR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 a) </a:t>
                </a:r>
                <a:r>
                  <a:rPr lang="hr-H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upravljanje faktorom snage DI u granicama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hr-H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𝑐𝑜𝑠</m:t>
                        </m:r>
                      </m:fName>
                      <m:e>
                        <m:d>
                          <m:d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hr-HR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=0.95(</m:t>
                    </m:r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𝑖𝑛𝑑</m:t>
                    </m:r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./</m:t>
                    </m:r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𝑘𝑎𝑝</m:t>
                    </m:r>
                    <m:r>
                      <a:rPr lang="hr-H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.)</m:t>
                    </m:r>
                  </m:oMath>
                </a14:m>
                <a:r>
                  <a:rPr lang="hr-H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hr-HR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 b)</a:t>
                </a:r>
                <a:r>
                  <a:rPr lang="hr-H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regulacijskih transformatora s automatskom regulacijom napona pod opterećenjem uz upravljanje faktorom snage DI; 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spcBef>
                    <a:spcPts val="600"/>
                  </a:spcBef>
                  <a:spcAft>
                    <a:spcPts val="600"/>
                  </a:spcAft>
                  <a:buFont typeface="Symbol" panose="05050102010706020507" pitchFamily="18" charset="2"/>
                  <a:buChar char=""/>
                </a:pPr>
                <a:r>
                  <a:rPr lang="hr-HR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Model c) - </a:t>
                </a:r>
                <a:r>
                  <a:rPr lang="hr-HR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promjena topologije DM, upravljanje faktorom snage i automatsku regulaciju napona u čvorištu s regulacijskim transformatorom.</a:t>
                </a:r>
                <a:r>
                  <a:rPr lang="hr-HR" sz="1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en-GB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465B2F7-F0EF-41AB-9F0C-FD87E86001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" y="2320317"/>
                <a:ext cx="4656909" cy="3856645"/>
              </a:xfrm>
              <a:blipFill rotWithShape="0">
                <a:blip r:embed="rId2"/>
                <a:stretch>
                  <a:fillRect l="-1180" t="-1741" r="-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1C2462A-01BA-4A90-AF61-919B20FA3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534" y="1811312"/>
            <a:ext cx="6652519" cy="440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05"/>
            <a:ext cx="10515600" cy="644483"/>
          </a:xfrm>
        </p:spPr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Rješenja – Centralizirano upravljanje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Optimalni tokovi snaga - Primjer</a:t>
            </a: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25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Rješenja – Centralizirano upravljanje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Optimalni tokovi snaga – Stohastički pristup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2739" y="2320318"/>
            <a:ext cx="6500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Prognozu je potrebno karakterizirati scenarijski s pripadnim vjerojatnostima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Optimizacijom se posebno razmatra očekivano stanje (ekonomski aspekt) i ekstremno stanje (sigurnosni aspekt)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15155" y="2413433"/>
            <a:ext cx="464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REZULTAT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Kompromis ekonomskog i sigurnosnog cilja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155" y="3088998"/>
            <a:ext cx="464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IZAZOVI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Računalno intenzivno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41794"/>
            <a:ext cx="12192000" cy="221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3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Rješenja –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Distribuirano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upravljanje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Koncept</a:t>
            </a: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55" y="1973646"/>
            <a:ext cx="6368845" cy="423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8246" y="2274277"/>
            <a:ext cx="45251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Upravljanje se izvodi na više razina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Najčešće lokalni upravljački sustavi komuniciraju s centralnim upravljačkim sustavom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Upravljački ciljevi se razlikuju te je potrebno pronaći kompromisno rješenje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600" dirty="0" smtClean="0"/>
              <a:t>Važan aspekt ovakvog upravljanja je komunikacija koja je dvosmjerna i znatno intenzivnija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36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Rješenja –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Distribuirano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upravljanje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Primjer mikromreže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178983"/>
            <a:ext cx="948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MIKROMREŽA (</a:t>
            </a:r>
            <a:r>
              <a:rPr lang="hr-HR" b="1" dirty="0" err="1" smtClean="0"/>
              <a:t>eng</a:t>
            </a:r>
            <a:r>
              <a:rPr lang="hr-HR" b="1" dirty="0" smtClean="0"/>
              <a:t>. MICROGIRD) –</a:t>
            </a:r>
            <a:r>
              <a:rPr lang="hr-HR" dirty="0" smtClean="0"/>
              <a:t>Grupa povezanih potrošača i proizvodnje unutar jasno definiranih električnih granica koja može djelovati kao jedinstven upravljiv entitet prema 	mreži. Mikromreža može raditi u povezanom i otočnom režimu rada.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54" y="3287169"/>
            <a:ext cx="5020056" cy="27706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348" y="3307897"/>
            <a:ext cx="4583180" cy="18986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37348" y="5336150"/>
            <a:ext cx="5432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Izvor: </a:t>
            </a:r>
            <a:r>
              <a:rPr lang="hr-HR" sz="1400" i="1" dirty="0" smtClean="0"/>
              <a:t>Vasilj</a:t>
            </a:r>
            <a:r>
              <a:rPr lang="hr-HR" sz="1400" i="1" dirty="0"/>
              <a:t>, Josip; </a:t>
            </a:r>
            <a:r>
              <a:rPr lang="hr-HR" sz="1400" i="1" dirty="0" err="1"/>
              <a:t>Gros</a:t>
            </a:r>
            <a:r>
              <a:rPr lang="hr-HR" sz="1400" i="1" dirty="0"/>
              <a:t>, </a:t>
            </a:r>
            <a:r>
              <a:rPr lang="hr-HR" sz="1400" i="1" dirty="0" err="1"/>
              <a:t>Sebastien</a:t>
            </a:r>
            <a:r>
              <a:rPr lang="hr-HR" sz="1400" i="1" dirty="0"/>
              <a:t>; Jakus, Damir; </a:t>
            </a:r>
            <a:r>
              <a:rPr lang="hr-HR" sz="1400" i="1" dirty="0" err="1"/>
              <a:t>Zanon</a:t>
            </a:r>
            <a:r>
              <a:rPr lang="hr-HR" sz="1400" i="1" dirty="0"/>
              <a:t>, Mario</a:t>
            </a:r>
          </a:p>
          <a:p>
            <a:r>
              <a:rPr lang="hr-HR" sz="1400" i="1" dirty="0" err="1"/>
              <a:t>Day-ahead</a:t>
            </a:r>
            <a:r>
              <a:rPr lang="hr-HR" sz="1400" i="1" dirty="0"/>
              <a:t> </a:t>
            </a:r>
            <a:r>
              <a:rPr lang="hr-HR" sz="1400" i="1" dirty="0" err="1"/>
              <a:t>scheduling</a:t>
            </a:r>
            <a:r>
              <a:rPr lang="hr-HR" sz="1400" i="1" dirty="0"/>
              <a:t> </a:t>
            </a:r>
            <a:r>
              <a:rPr lang="hr-HR" sz="1400" i="1" dirty="0" err="1"/>
              <a:t>and</a:t>
            </a:r>
            <a:r>
              <a:rPr lang="hr-HR" sz="1400" i="1" dirty="0"/>
              <a:t> </a:t>
            </a:r>
            <a:r>
              <a:rPr lang="hr-HR" sz="1400" i="1" dirty="0" err="1"/>
              <a:t>real</a:t>
            </a:r>
            <a:r>
              <a:rPr lang="hr-HR" sz="1400" i="1" dirty="0"/>
              <a:t>-time </a:t>
            </a:r>
            <a:r>
              <a:rPr lang="hr-HR" sz="1400" i="1" dirty="0" err="1"/>
              <a:t>Economic</a:t>
            </a:r>
            <a:r>
              <a:rPr lang="hr-HR" sz="1400" i="1" dirty="0"/>
              <a:t> MPC </a:t>
            </a:r>
            <a:r>
              <a:rPr lang="hr-HR" sz="1400" i="1" dirty="0" err="1"/>
              <a:t>of</a:t>
            </a:r>
            <a:r>
              <a:rPr lang="hr-HR" sz="1400" i="1" dirty="0"/>
              <a:t> CHP </a:t>
            </a:r>
            <a:r>
              <a:rPr lang="hr-HR" sz="1400" i="1" dirty="0" err="1"/>
              <a:t>unit</a:t>
            </a:r>
            <a:r>
              <a:rPr lang="hr-HR" sz="1400" i="1" dirty="0"/>
              <a:t> </a:t>
            </a:r>
            <a:r>
              <a:rPr lang="hr-HR" sz="1400" i="1" dirty="0" err="1"/>
              <a:t>in</a:t>
            </a:r>
            <a:r>
              <a:rPr lang="hr-HR" sz="1400" i="1" dirty="0"/>
              <a:t> Microgrid </a:t>
            </a:r>
            <a:r>
              <a:rPr lang="hr-HR" sz="1400" i="1" dirty="0" err="1"/>
              <a:t>with</a:t>
            </a:r>
            <a:r>
              <a:rPr lang="hr-HR" sz="1400" i="1" dirty="0"/>
              <a:t> </a:t>
            </a:r>
            <a:r>
              <a:rPr lang="hr-HR" sz="1400" i="1" dirty="0" err="1"/>
              <a:t>Smart</a:t>
            </a:r>
            <a:r>
              <a:rPr lang="hr-HR" sz="1400" i="1" dirty="0"/>
              <a:t> </a:t>
            </a:r>
            <a:r>
              <a:rPr lang="hr-HR" sz="1400" i="1" dirty="0" err="1"/>
              <a:t>buildings</a:t>
            </a:r>
            <a:r>
              <a:rPr lang="hr-HR" sz="1400" i="1" dirty="0"/>
              <a:t> // IEEE </a:t>
            </a:r>
            <a:r>
              <a:rPr lang="hr-HR" sz="1400" i="1" dirty="0" err="1"/>
              <a:t>Transactions</a:t>
            </a:r>
            <a:r>
              <a:rPr lang="hr-HR" sz="1400" i="1" dirty="0"/>
              <a:t> on </a:t>
            </a:r>
            <a:r>
              <a:rPr lang="hr-HR" sz="1400" i="1" dirty="0" err="1"/>
              <a:t>Smart</a:t>
            </a:r>
            <a:r>
              <a:rPr lang="hr-HR" sz="1400" i="1" dirty="0"/>
              <a:t> Grid, 10 (2019), 2; </a:t>
            </a:r>
            <a:r>
              <a:rPr lang="hr-HR" sz="1400" i="1" dirty="0" smtClean="0"/>
              <a:t>1992-2001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22235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Rješenja –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Distribuirano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upravljanje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Primjer mikromreže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052" y="5336150"/>
            <a:ext cx="5432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Izvor: </a:t>
            </a:r>
            <a:r>
              <a:rPr lang="hr-HR" sz="1400" i="1" dirty="0" smtClean="0"/>
              <a:t>Vasilj</a:t>
            </a:r>
            <a:r>
              <a:rPr lang="hr-HR" sz="1400" i="1" dirty="0"/>
              <a:t>, Josip; </a:t>
            </a:r>
            <a:r>
              <a:rPr lang="hr-HR" sz="1400" i="1" dirty="0" err="1"/>
              <a:t>Gros</a:t>
            </a:r>
            <a:r>
              <a:rPr lang="hr-HR" sz="1400" i="1" dirty="0"/>
              <a:t>, </a:t>
            </a:r>
            <a:r>
              <a:rPr lang="hr-HR" sz="1400" i="1" dirty="0" err="1"/>
              <a:t>Sebastien</a:t>
            </a:r>
            <a:r>
              <a:rPr lang="hr-HR" sz="1400" i="1" dirty="0"/>
              <a:t>; Jakus, Damir; </a:t>
            </a:r>
            <a:r>
              <a:rPr lang="hr-HR" sz="1400" i="1" dirty="0" err="1"/>
              <a:t>Zanon</a:t>
            </a:r>
            <a:r>
              <a:rPr lang="hr-HR" sz="1400" i="1" dirty="0"/>
              <a:t>, Mario</a:t>
            </a:r>
          </a:p>
          <a:p>
            <a:r>
              <a:rPr lang="hr-HR" sz="1400" i="1" dirty="0" err="1"/>
              <a:t>Day-ahead</a:t>
            </a:r>
            <a:r>
              <a:rPr lang="hr-HR" sz="1400" i="1" dirty="0"/>
              <a:t> </a:t>
            </a:r>
            <a:r>
              <a:rPr lang="hr-HR" sz="1400" i="1" dirty="0" err="1"/>
              <a:t>scheduling</a:t>
            </a:r>
            <a:r>
              <a:rPr lang="hr-HR" sz="1400" i="1" dirty="0"/>
              <a:t> </a:t>
            </a:r>
            <a:r>
              <a:rPr lang="hr-HR" sz="1400" i="1" dirty="0" err="1"/>
              <a:t>and</a:t>
            </a:r>
            <a:r>
              <a:rPr lang="hr-HR" sz="1400" i="1" dirty="0"/>
              <a:t> </a:t>
            </a:r>
            <a:r>
              <a:rPr lang="hr-HR" sz="1400" i="1" dirty="0" err="1"/>
              <a:t>real</a:t>
            </a:r>
            <a:r>
              <a:rPr lang="hr-HR" sz="1400" i="1" dirty="0"/>
              <a:t>-time </a:t>
            </a:r>
            <a:r>
              <a:rPr lang="hr-HR" sz="1400" i="1" dirty="0" err="1"/>
              <a:t>Economic</a:t>
            </a:r>
            <a:r>
              <a:rPr lang="hr-HR" sz="1400" i="1" dirty="0"/>
              <a:t> MPC </a:t>
            </a:r>
            <a:r>
              <a:rPr lang="hr-HR" sz="1400" i="1" dirty="0" err="1"/>
              <a:t>of</a:t>
            </a:r>
            <a:r>
              <a:rPr lang="hr-HR" sz="1400" i="1" dirty="0"/>
              <a:t> CHP </a:t>
            </a:r>
            <a:r>
              <a:rPr lang="hr-HR" sz="1400" i="1" dirty="0" err="1"/>
              <a:t>unit</a:t>
            </a:r>
            <a:r>
              <a:rPr lang="hr-HR" sz="1400" i="1" dirty="0"/>
              <a:t> </a:t>
            </a:r>
            <a:r>
              <a:rPr lang="hr-HR" sz="1400" i="1" dirty="0" err="1"/>
              <a:t>in</a:t>
            </a:r>
            <a:r>
              <a:rPr lang="hr-HR" sz="1400" i="1" dirty="0"/>
              <a:t> Microgrid </a:t>
            </a:r>
            <a:r>
              <a:rPr lang="hr-HR" sz="1400" i="1" dirty="0" err="1"/>
              <a:t>with</a:t>
            </a:r>
            <a:r>
              <a:rPr lang="hr-HR" sz="1400" i="1" dirty="0"/>
              <a:t> </a:t>
            </a:r>
            <a:r>
              <a:rPr lang="hr-HR" sz="1400" i="1" dirty="0" err="1"/>
              <a:t>Smart</a:t>
            </a:r>
            <a:r>
              <a:rPr lang="hr-HR" sz="1400" i="1" dirty="0"/>
              <a:t> </a:t>
            </a:r>
            <a:r>
              <a:rPr lang="hr-HR" sz="1400" i="1" dirty="0" err="1"/>
              <a:t>buildings</a:t>
            </a:r>
            <a:r>
              <a:rPr lang="hr-HR" sz="1400" i="1" dirty="0"/>
              <a:t> // IEEE </a:t>
            </a:r>
            <a:r>
              <a:rPr lang="hr-HR" sz="1400" i="1" dirty="0" err="1"/>
              <a:t>Transactions</a:t>
            </a:r>
            <a:r>
              <a:rPr lang="hr-HR" sz="1400" i="1" dirty="0"/>
              <a:t> on </a:t>
            </a:r>
            <a:r>
              <a:rPr lang="hr-HR" sz="1400" i="1" dirty="0" err="1"/>
              <a:t>Smart</a:t>
            </a:r>
            <a:r>
              <a:rPr lang="hr-HR" sz="1400" i="1" dirty="0"/>
              <a:t> Grid, 10 (2019), 2; </a:t>
            </a:r>
            <a:r>
              <a:rPr lang="hr-HR" sz="1400" i="1" dirty="0" smtClean="0"/>
              <a:t>1992-2001</a:t>
            </a:r>
            <a:endParaRPr lang="hr-HR" sz="14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466" y="1690688"/>
            <a:ext cx="5154675" cy="4413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0052" y="2485292"/>
            <a:ext cx="4923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Primjer rezultata </a:t>
            </a:r>
            <a:r>
              <a:rPr lang="hr-HR" dirty="0" err="1" smtClean="0"/>
              <a:t>multi</a:t>
            </a:r>
            <a:r>
              <a:rPr lang="hr-HR" dirty="0" smtClean="0"/>
              <a:t>-periodnog optimalnog upravljanja mikromrežom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/>
              <a:t>Veća neizvjesnost u udaljenijim trenutcima se očituje kroz veću devijaciju trajektorija stanja baterijskog skladišta unutar mikromreže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1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Rješenja –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Pove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ć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anje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fleksibilnosti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Primjer 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– Baterijsko skladište FESB</a:t>
            </a: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237992"/>
            <a:ext cx="8698420" cy="400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4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SADRŽAJ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3E6CBC-16E6-4B80-BA85-9AF935DD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37"/>
            <a:ext cx="11272284" cy="4401326"/>
          </a:xfrm>
        </p:spPr>
        <p:txBody>
          <a:bodyPr>
            <a:noAutofit/>
          </a:bodyPr>
          <a:lstStyle/>
          <a:p>
            <a:r>
              <a:rPr lang="hr-HR" sz="2400" dirty="0" smtClean="0"/>
              <a:t>Razvoj elektroenergetskog sustava</a:t>
            </a:r>
          </a:p>
          <a:p>
            <a:pPr lvl="1"/>
            <a:r>
              <a:rPr lang="hr-HR" sz="2000" dirty="0" smtClean="0"/>
              <a:t>Tradicionalni elektroenergetski sustav</a:t>
            </a:r>
          </a:p>
          <a:p>
            <a:pPr lvl="1"/>
            <a:r>
              <a:rPr lang="hr-HR" sz="2000" dirty="0" smtClean="0"/>
              <a:t>Prekretnice u razvoju</a:t>
            </a:r>
          </a:p>
          <a:p>
            <a:pPr lvl="1"/>
            <a:r>
              <a:rPr lang="hr-HR" sz="2000" dirty="0" smtClean="0"/>
              <a:t>Moderni elektroenergetski sustav</a:t>
            </a:r>
          </a:p>
          <a:p>
            <a:pPr lvl="1"/>
            <a:r>
              <a:rPr lang="hr-HR" sz="2000" dirty="0" smtClean="0"/>
              <a:t>Izazovi</a:t>
            </a:r>
          </a:p>
          <a:p>
            <a:r>
              <a:rPr lang="hr-HR" sz="2400" dirty="0" smtClean="0"/>
              <a:t>Rješenja</a:t>
            </a:r>
          </a:p>
          <a:p>
            <a:pPr lvl="1"/>
            <a:r>
              <a:rPr lang="hr-HR" sz="2000" dirty="0" smtClean="0"/>
              <a:t>Poticajni sustavi</a:t>
            </a:r>
          </a:p>
          <a:p>
            <a:pPr lvl="1"/>
            <a:r>
              <a:rPr lang="hr-HR" sz="2000" dirty="0" smtClean="0"/>
              <a:t>Centralizirano upravljanje</a:t>
            </a:r>
          </a:p>
          <a:p>
            <a:pPr lvl="1"/>
            <a:r>
              <a:rPr lang="hr-HR" sz="2000" dirty="0" smtClean="0"/>
              <a:t>Distribuirano upravljanje</a:t>
            </a:r>
          </a:p>
          <a:p>
            <a:pPr lvl="1"/>
            <a:r>
              <a:rPr lang="hr-HR" sz="2000" dirty="0" smtClean="0"/>
              <a:t>Povećanje fleksibilnosti sustava</a:t>
            </a:r>
          </a:p>
          <a:p>
            <a:pPr lvl="1"/>
            <a:r>
              <a:rPr lang="hr-HR" sz="2000" dirty="0" smtClean="0"/>
              <a:t>Optimalno planiranje razvoja sustava</a:t>
            </a:r>
          </a:p>
          <a:p>
            <a:endParaRPr lang="hr-HR" sz="2400" dirty="0"/>
          </a:p>
          <a:p>
            <a:endParaRPr lang="hr-HR" sz="2200" dirty="0"/>
          </a:p>
          <a:p>
            <a:endParaRPr lang="hr-HR" sz="2200" dirty="0"/>
          </a:p>
          <a:p>
            <a:endParaRPr lang="hr-HR" sz="2200" dirty="0"/>
          </a:p>
        </p:txBody>
      </p:sp>
    </p:spTree>
    <p:extLst>
      <p:ext uri="{BB962C8B-B14F-4D97-AF65-F5344CB8AC3E}">
        <p14:creationId xmlns:p14="http://schemas.microsoft.com/office/powerpoint/2010/main" val="65664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Rješenja – 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Povećanje fleksibilnosti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>
                <a:solidFill>
                  <a:schemeClr val="accent1">
                    <a:lumMod val="50000"/>
                  </a:schemeClr>
                </a:solidFill>
              </a:rPr>
              <a:t>Primjer </a:t>
            </a:r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– Baterijsko skladište FESB</a:t>
            </a: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04" y="2320318"/>
            <a:ext cx="9316577" cy="38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Optimalni razvoj distribucijske mreže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Optimizacijski model</a:t>
            </a: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897" y="2399071"/>
            <a:ext cx="1092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Optimalni razvoj distribucijske mreže podrazumijeva: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8195" y="2846274"/>
            <a:ext cx="10449232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 smtClean="0"/>
              <a:t>Potrebno </a:t>
            </a:r>
            <a:r>
              <a:rPr lang="hr-HR" b="1" dirty="0"/>
              <a:t>je odabrati optimalan portfelj projekata (izgradnja voda, ugradnja baterijskog skladišta, …) koji će uz optimalno upravljanje (novim i postojećim izvorima fleksibilnosti) u najgorem slučaju (najnepovoljnija realizacija parametara – proizvodnja i potrošnja po čvorovima koja rezultira najnepovoljnijim pogonskim prilikama) uspjeti održati sustav unutar dozvoljenih prilika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38981" y="4183627"/>
            <a:ext cx="10923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Matematički gledano: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4278" y="4404271"/>
            <a:ext cx="3253408" cy="571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8981" y="5321852"/>
            <a:ext cx="7928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Višerazinski optimizacijski problemi su jedna od najsloženijih kategorija problema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6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Optimalni razvoj distribucijske mreže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Optimizacijski model</a:t>
            </a: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8981" y="4183627"/>
            <a:ext cx="10923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REZULTAT</a:t>
            </a:r>
          </a:p>
          <a:p>
            <a:r>
              <a:rPr lang="hr-HR" dirty="0" smtClean="0"/>
              <a:t>	</a:t>
            </a:r>
            <a:r>
              <a:rPr lang="hr-HR" b="1" dirty="0" smtClean="0"/>
              <a:t>Optimalan portfelj zahvata kojima će se poboljšati pouzdanost mreže na način </a:t>
            </a:r>
            <a:r>
              <a:rPr lang="hr-HR" b="1" dirty="0" smtClean="0"/>
              <a:t>da će se </a:t>
            </a:r>
            <a:r>
              <a:rPr lang="hr-HR" b="1" dirty="0" smtClean="0"/>
              <a:t>u </a:t>
            </a:r>
            <a:r>
              <a:rPr lang="hr-HR" b="1" dirty="0" smtClean="0"/>
              <a:t>	najnepovoljnijem scenariju </a:t>
            </a:r>
            <a:r>
              <a:rPr lang="hr-HR" b="1" dirty="0" smtClean="0"/>
              <a:t>uz </a:t>
            </a:r>
            <a:r>
              <a:rPr lang="hr-HR" b="1" dirty="0" smtClean="0"/>
              <a:t>optimalne upravljačke </a:t>
            </a:r>
            <a:r>
              <a:rPr lang="hr-HR" b="1" dirty="0" smtClean="0"/>
              <a:t>manevre zadržati pogonske prilike unutar </a:t>
            </a:r>
            <a:r>
              <a:rPr lang="hr-HR" b="1" dirty="0" smtClean="0"/>
              <a:t>	dozvoljenih</a:t>
            </a:r>
            <a:endParaRPr lang="hr-HR" b="1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984738" y="2400886"/>
            <a:ext cx="105554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r-HR" dirty="0" smtClean="0"/>
              <a:t>Prva razina optimizacije predstavlja fazu planiranja gdje su potencijalni zahvati sadržani u </a:t>
            </a:r>
          </a:p>
          <a:p>
            <a:pPr marL="342900" indent="-342900">
              <a:buFont typeface="+mj-lt"/>
              <a:buAutoNum type="arabicPeriod"/>
            </a:pPr>
            <a:endParaRPr lang="hr-HR" dirty="0"/>
          </a:p>
          <a:p>
            <a:pPr marL="342900" indent="-342900">
              <a:buFont typeface="+mj-lt"/>
              <a:buAutoNum type="arabicPeriod"/>
            </a:pPr>
            <a:r>
              <a:rPr lang="hr-HR" dirty="0"/>
              <a:t>Druga razina optimizacije predstavlja realizaciju najnepovoljnijeg scenarija u skupu scenarija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hr-HR" dirty="0" smtClean="0"/>
          </a:p>
          <a:p>
            <a:pPr marL="342900" indent="-342900">
              <a:buFont typeface="+mj-lt"/>
              <a:buAutoNum type="arabicPeriod"/>
            </a:pPr>
            <a:r>
              <a:rPr lang="hr-HR" dirty="0" smtClean="0"/>
              <a:t>Treća razina </a:t>
            </a:r>
            <a:r>
              <a:rPr lang="hr-HR" dirty="0"/>
              <a:t>optimizacije </a:t>
            </a:r>
            <a:r>
              <a:rPr lang="hr-HR" dirty="0" smtClean="0"/>
              <a:t>predstavlja upravljanje s ciljem odgovora na najnepovoljniji scenarij 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9723" t="51216" r="84668" b="20356"/>
          <a:stretch/>
        </p:blipFill>
        <p:spPr>
          <a:xfrm>
            <a:off x="9796593" y="2354451"/>
            <a:ext cx="467341" cy="41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8501" t="49972" r="66356" b="22980"/>
          <a:stretch/>
        </p:blipFill>
        <p:spPr>
          <a:xfrm>
            <a:off x="10042213" y="2958390"/>
            <a:ext cx="443441" cy="409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6732" t="49228" r="36476" b="13503"/>
          <a:stretch/>
        </p:blipFill>
        <p:spPr>
          <a:xfrm>
            <a:off x="10180319" y="3555971"/>
            <a:ext cx="1198954" cy="46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6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Optimalni razvoj distribucijske mreže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534500"/>
            <a:ext cx="8100392" cy="78581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200" b="0" i="0" u="none" strike="noStrike" cap="none" spc="0" normalizeH="0" baseline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 smtClean="0">
                <a:solidFill>
                  <a:schemeClr val="accent1">
                    <a:lumMod val="50000"/>
                  </a:schemeClr>
                </a:solidFill>
              </a:rPr>
              <a:t>Višerazinska optimizacija - primjer</a:t>
            </a:r>
            <a:endParaRPr lang="hr-H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407" y="1770063"/>
            <a:ext cx="5806705" cy="4527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1071" y="2320318"/>
            <a:ext cx="48439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Potrebno je odrediti:</a:t>
            </a:r>
          </a:p>
          <a:p>
            <a:r>
              <a:rPr lang="hr-HR" dirty="0" smtClean="0"/>
              <a:t>optimalne (ekonomski) zahvate (izgradnja novih veza, ugradnja baterijskih skladišta, …) u distribucijskoj mreži koji će omogućiti postizanje pouzdanosti koja je dostatna u pogonski najnepovoljnijem scenariju (priključenje novih potrošača, punionica, SE, …)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61070" y="4814295"/>
            <a:ext cx="4843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Rezultat:</a:t>
            </a:r>
          </a:p>
          <a:p>
            <a:r>
              <a:rPr lang="hr-HR" dirty="0"/>
              <a:t> </a:t>
            </a:r>
            <a:r>
              <a:rPr lang="hr-HR" dirty="0" smtClean="0"/>
              <a:t>    </a:t>
            </a:r>
            <a:r>
              <a:rPr lang="hr-HR" b="1" dirty="0" smtClean="0"/>
              <a:t>Portfelj optimalnih ulaganja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0484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Zaključak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5774" y="2122097"/>
            <a:ext cx="10058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Moderne distribucijske mreže zahtijevaju novi način upravljanja i planiranja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Napredni optimizacijski algoritmi kao i algoritmi strojnog učenja predstavljaju kvalitetno rješenje za nove izazove distribucijskih mreža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 smtClean="0"/>
              <a:t>Potreban je pristup koji uvažava svaki entitet u sustavu u skladu s njegovim interesima</a:t>
            </a:r>
          </a:p>
        </p:txBody>
      </p:sp>
      <p:sp>
        <p:nvSpPr>
          <p:cNvPr id="6" name="Rectangle 5"/>
          <p:cNvSpPr/>
          <p:nvPr/>
        </p:nvSpPr>
        <p:spPr>
          <a:xfrm>
            <a:off x="905774" y="5143298"/>
            <a:ext cx="976510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r-HR" b="1" dirty="0"/>
              <a:t>Digresija o razvoju elektroenergetskog sustava</a:t>
            </a:r>
          </a:p>
          <a:p>
            <a:r>
              <a:rPr lang="hr-HR" dirty="0" smtClean="0"/>
              <a:t>Ukoliko </a:t>
            </a:r>
            <a:r>
              <a:rPr lang="hr-HR" dirty="0"/>
              <a:t>bi </a:t>
            </a:r>
            <a:r>
              <a:rPr lang="hr-HR" dirty="0" err="1"/>
              <a:t>Alexander</a:t>
            </a:r>
            <a:r>
              <a:rPr lang="hr-HR" dirty="0"/>
              <a:t> Graham Bell i Nikola Tesla </a:t>
            </a:r>
            <a:r>
              <a:rPr lang="hr-HR" dirty="0" smtClean="0"/>
              <a:t>vidjeli </a:t>
            </a:r>
            <a:r>
              <a:rPr lang="hr-HR" dirty="0"/>
              <a:t>današnji komunikacijski i elektroenergetski sustav koji od njih bi bio više začuđen?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2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/>
              <a:t>Hvala na </a:t>
            </a:r>
            <a:r>
              <a:rPr lang="hr-HR"/>
              <a:t>pozornosti!</a:t>
            </a:r>
            <a:endParaRPr lang="hr-HR" i="1"/>
          </a:p>
        </p:txBody>
      </p:sp>
    </p:spTree>
    <p:extLst>
      <p:ext uri="{BB962C8B-B14F-4D97-AF65-F5344CB8AC3E}">
        <p14:creationId xmlns:p14="http://schemas.microsoft.com/office/powerpoint/2010/main" val="31109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Povijesni razvoj elektroenergetskog sustava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3E6CBC-16E6-4B80-BA85-9AF935DD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37"/>
            <a:ext cx="11272284" cy="4401326"/>
          </a:xfrm>
        </p:spPr>
        <p:txBody>
          <a:bodyPr>
            <a:noAutofit/>
          </a:bodyPr>
          <a:lstStyle/>
          <a:p>
            <a:pPr marL="285750" indent="-285750"/>
            <a:r>
              <a:rPr lang="en-US" sz="2400" dirty="0"/>
              <a:t>Ra</a:t>
            </a:r>
            <a:r>
              <a:rPr lang="hr-HR" sz="2400" dirty="0" err="1"/>
              <a:t>zvoj</a:t>
            </a:r>
            <a:r>
              <a:rPr lang="hr-HR" sz="2400" dirty="0"/>
              <a:t> elektroenergetskog sustava oko centraliziranih (uglavnom udaljenih) proizvodnih postrojenja</a:t>
            </a:r>
          </a:p>
          <a:p>
            <a:pPr marL="285750" indent="-285750"/>
            <a:r>
              <a:rPr lang="hr-HR" sz="2400" dirty="0"/>
              <a:t>Izmjeničnim sustavom omogućen prijenos na velike udaljenosti s pogonom na različitim naponskim nivoima</a:t>
            </a:r>
          </a:p>
          <a:p>
            <a:pPr marL="285750" indent="-285750"/>
            <a:r>
              <a:rPr lang="hr-HR" sz="2400" dirty="0"/>
              <a:t>Smjer energije od proizvodnje prema krajnjim potrošačima</a:t>
            </a:r>
          </a:p>
          <a:p>
            <a:pPr marL="285750" indent="-285750"/>
            <a:r>
              <a:rPr lang="hr-HR" sz="2400" dirty="0"/>
              <a:t>Pasivna uloga potrošača</a:t>
            </a:r>
            <a:endParaRPr lang="en-US" sz="2400" dirty="0"/>
          </a:p>
          <a:p>
            <a:endParaRPr lang="hr-HR" sz="2400" dirty="0"/>
          </a:p>
          <a:p>
            <a:endParaRPr lang="hr-HR" sz="2200" dirty="0"/>
          </a:p>
          <a:p>
            <a:endParaRPr lang="hr-HR" sz="2200" dirty="0"/>
          </a:p>
          <a:p>
            <a:endParaRPr lang="hr-HR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512" y="3799093"/>
            <a:ext cx="5811386" cy="2184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095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Prekretnice u razvoju EES-a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3E6CBC-16E6-4B80-BA85-9AF935DD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37"/>
            <a:ext cx="11272284" cy="1680193"/>
          </a:xfrm>
        </p:spPr>
        <p:txBody>
          <a:bodyPr>
            <a:noAutofit/>
          </a:bodyPr>
          <a:lstStyle/>
          <a:p>
            <a:pPr marL="285750" indent="-285750"/>
            <a:r>
              <a:rPr lang="hr-HR" sz="1800" dirty="0"/>
              <a:t>Liberalizacija elektroprivredne djelatnosti</a:t>
            </a:r>
          </a:p>
          <a:p>
            <a:pPr marL="285750" indent="-285750"/>
            <a:r>
              <a:rPr lang="hr-HR" sz="1800" dirty="0"/>
              <a:t>Obnovljivi izvori energije</a:t>
            </a:r>
          </a:p>
          <a:p>
            <a:pPr marL="285750" indent="-285750"/>
            <a:r>
              <a:rPr lang="hr-HR" sz="1800" dirty="0"/>
              <a:t>Razvoj i pad cijene energetske elektronike, </a:t>
            </a:r>
            <a:r>
              <a:rPr lang="hr-HR" sz="1800" dirty="0" err="1"/>
              <a:t>fotonaponskih</a:t>
            </a:r>
            <a:r>
              <a:rPr lang="hr-HR" sz="1800" dirty="0"/>
              <a:t> ćelija, baterijskih tehnologija i dr.</a:t>
            </a:r>
          </a:p>
          <a:p>
            <a:pPr marL="285750" indent="-285750"/>
            <a:r>
              <a:rPr lang="hr-HR" sz="1800" dirty="0"/>
              <a:t>Električna vozila</a:t>
            </a:r>
          </a:p>
          <a:p>
            <a:pPr marL="285750" indent="-285750"/>
            <a:r>
              <a:rPr lang="hr-HR" sz="1800" dirty="0"/>
              <a:t>Razvoj komunikacijske infrastrukture</a:t>
            </a:r>
            <a:endParaRPr lang="en-US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  <a:p>
            <a:endParaRPr lang="hr-HR" sz="1800" dirty="0"/>
          </a:p>
        </p:txBody>
      </p:sp>
      <p:sp>
        <p:nvSpPr>
          <p:cNvPr id="5" name="Rectangle 4"/>
          <p:cNvSpPr/>
          <p:nvPr/>
        </p:nvSpPr>
        <p:spPr>
          <a:xfrm>
            <a:off x="6642607" y="3647372"/>
            <a:ext cx="4045512" cy="2588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Lithium-ion battery price history and forecast. Source: Bloomberg (2018b).  |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005" y="3702047"/>
            <a:ext cx="3827111" cy="241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1890" y="3641138"/>
            <a:ext cx="4862637" cy="25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371890" y="3709640"/>
            <a:ext cx="4756743" cy="2422842"/>
            <a:chOff x="0" y="2274752"/>
            <a:chExt cx="6081769" cy="3495675"/>
          </a:xfrm>
        </p:grpSpPr>
        <p:pic>
          <p:nvPicPr>
            <p:cNvPr id="9" name="Picture 4" descr="Price history of silicon PV cells | Download Scientific Diagra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94" y="2274752"/>
              <a:ext cx="5629275" cy="3495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File:Price history of silicon PV cells since 1977.svg - Wikimedia Common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09" t="25657" r="10928" b="53737"/>
            <a:stretch/>
          </p:blipFill>
          <p:spPr bwMode="auto">
            <a:xfrm>
              <a:off x="1702341" y="3113053"/>
              <a:ext cx="3725693" cy="1031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File:Price history of silicon PV cells since 1977.svg - Wikimedia Commons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542" t="36842" r="93448" b="32638"/>
            <a:stretch/>
          </p:blipFill>
          <p:spPr bwMode="auto">
            <a:xfrm>
              <a:off x="0" y="3258968"/>
              <a:ext cx="398834" cy="15272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38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Moderni 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3E6CBC-16E6-4B80-BA85-9AF935DD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37"/>
            <a:ext cx="11272284" cy="1680193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/>
            <a:r>
              <a:rPr lang="hr-HR" sz="2400" dirty="0"/>
              <a:t>Liberalizacijom elektroprivredne djelatnosti, potrošač postaje aktivan sudionik</a:t>
            </a:r>
          </a:p>
          <a:p>
            <a:pPr marL="285750" indent="-285750"/>
            <a:r>
              <a:rPr lang="hr-HR" sz="2400" dirty="0"/>
              <a:t>Jasno razdvajanje odgovornosti i obaveza svakog entiteta u elektroprivrednoj djelatnosti (operatori, proizvodnja, </a:t>
            </a:r>
            <a:r>
              <a:rPr lang="hr-HR" sz="2400" dirty="0" smtClean="0"/>
              <a:t>potrošač</a:t>
            </a:r>
            <a:r>
              <a:rPr lang="en-US" sz="2400" dirty="0" err="1" smtClean="0"/>
              <a:t>i</a:t>
            </a:r>
            <a:r>
              <a:rPr lang="hr-HR" sz="2400" dirty="0" smtClean="0"/>
              <a:t>, </a:t>
            </a:r>
            <a:r>
              <a:rPr lang="hr-HR" sz="2400" dirty="0"/>
              <a:t>opskrbljivači, …)</a:t>
            </a:r>
          </a:p>
          <a:p>
            <a:pPr marL="285750" indent="-285750"/>
            <a:r>
              <a:rPr lang="hr-HR" sz="2400" dirty="0"/>
              <a:t>Komunikacijska infrastruktura omogućava znatno unaprjeđenje nadzora i upravljanja sustava</a:t>
            </a:r>
          </a:p>
          <a:p>
            <a:pPr marL="285750" indent="-285750"/>
            <a:endParaRPr lang="hr-HR" sz="2400" dirty="0"/>
          </a:p>
          <a:p>
            <a:pPr marL="285750" indent="-285750"/>
            <a:endParaRPr lang="hr-HR" sz="2400" dirty="0"/>
          </a:p>
          <a:p>
            <a:pPr marL="285750" indent="-285750"/>
            <a:endParaRPr lang="hr-HR" sz="2400" dirty="0"/>
          </a:p>
          <a:p>
            <a:pPr marL="285750" indent="-285750"/>
            <a:endParaRPr lang="hr-HR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342" y="3455830"/>
            <a:ext cx="4280841" cy="2634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03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Transformacija distribucijskih mreža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3E6CBC-16E6-4B80-BA85-9AF935DDF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5637"/>
            <a:ext cx="11272284" cy="1680193"/>
          </a:xfrm>
        </p:spPr>
        <p:txBody>
          <a:bodyPr vert="horz" lIns="91440" tIns="45720" rIns="91440" bIns="45720" rtlCol="0">
            <a:noAutofit/>
          </a:bodyPr>
          <a:lstStyle/>
          <a:p>
            <a:pPr marL="285750" indent="-285750"/>
            <a:r>
              <a:rPr lang="hr-HR" sz="2400" dirty="0" smtClean="0"/>
              <a:t>Novi proizvodni objekti (</a:t>
            </a:r>
            <a:r>
              <a:rPr lang="hr-HR" sz="2400" dirty="0"/>
              <a:t>obnovljivi izvori) </a:t>
            </a:r>
            <a:r>
              <a:rPr lang="hr-HR" sz="2400" dirty="0" smtClean="0"/>
              <a:t>i novi potrošači </a:t>
            </a:r>
            <a:r>
              <a:rPr lang="hr-HR" sz="2400" dirty="0"/>
              <a:t>(električna vozila</a:t>
            </a:r>
            <a:r>
              <a:rPr lang="hr-HR" sz="2400" dirty="0" smtClean="0"/>
              <a:t>) se povezuju na distribucijsku mrežu</a:t>
            </a:r>
            <a:endParaRPr lang="hr-HR" sz="2400" dirty="0"/>
          </a:p>
          <a:p>
            <a:pPr marL="285750" indent="-285750"/>
            <a:r>
              <a:rPr lang="hr-HR" sz="2400" dirty="0"/>
              <a:t>Aktivni kupci koji trguju električnom energijom i pomoćnim uslugama</a:t>
            </a:r>
          </a:p>
          <a:p>
            <a:pPr marL="285750" indent="-285750"/>
            <a:endParaRPr lang="hr-HR" sz="2400" dirty="0"/>
          </a:p>
          <a:p>
            <a:pPr marL="285750" indent="-285750"/>
            <a:endParaRPr lang="hr-HR" sz="2400" dirty="0"/>
          </a:p>
          <a:p>
            <a:pPr marL="285750" indent="-285750"/>
            <a:endParaRPr lang="hr-HR" sz="2400" dirty="0"/>
          </a:p>
          <a:p>
            <a:pPr marL="285750" indent="-285750"/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55" y="3141425"/>
            <a:ext cx="6735800" cy="2974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0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Izazovi nove generacije distribucijskih mreža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indent="-285750"/>
            <a:r>
              <a:rPr lang="hr-HR" dirty="0"/>
              <a:t>Obnovljivi izvori energije (prvenstveno </a:t>
            </a:r>
            <a:r>
              <a:rPr lang="hr-HR" dirty="0" err="1"/>
              <a:t>fotonaponske</a:t>
            </a:r>
            <a:r>
              <a:rPr lang="hr-HR" dirty="0"/>
              <a:t> elektrane) uvode neizvjesnost i varijabilnost u pogon sustava</a:t>
            </a:r>
          </a:p>
          <a:p>
            <a:pPr marL="285750" indent="-285750"/>
            <a:r>
              <a:rPr lang="hr-HR" dirty="0"/>
              <a:t>Na razini distribucijske mreže, manja prisutnost </a:t>
            </a:r>
            <a:r>
              <a:rPr lang="hr-HR" dirty="0" err="1"/>
              <a:t>fotonaponskih</a:t>
            </a:r>
            <a:r>
              <a:rPr lang="hr-HR" dirty="0"/>
              <a:t> elektrana može imati pozitivan efekt u smislu rasterećenja mreže. U slučaju značajne prisutnosti, dolazi do pogonskih prilika za koje distribucijske mreže nisu projektirane.</a:t>
            </a:r>
          </a:p>
          <a:p>
            <a:pPr marL="285750" indent="-285750"/>
            <a:r>
              <a:rPr lang="hr-HR" dirty="0"/>
              <a:t>Električna vozila značajno mijenjaju profil i razinu opterećenja distribucijske mreže te mogu </a:t>
            </a:r>
            <a:r>
              <a:rPr lang="hr-HR" dirty="0" smtClean="0"/>
              <a:t>kroz kratko razdoblje </a:t>
            </a:r>
            <a:r>
              <a:rPr lang="hr-HR" dirty="0"/>
              <a:t>dovesti do nedozvoljenih pogonskih prilika.</a:t>
            </a:r>
          </a:p>
          <a:p>
            <a:pPr marL="285750" indent="-285750"/>
            <a:r>
              <a:rPr lang="hr-HR" dirty="0"/>
              <a:t>Potrošači nove generacije zahtijevaju naprednu komunikacijsku infrastrukturu kojom bi se </a:t>
            </a:r>
            <a:r>
              <a:rPr lang="hr-HR" dirty="0" smtClean="0"/>
              <a:t>omogućila njihova </a:t>
            </a:r>
            <a:r>
              <a:rPr lang="hr-HR" dirty="0"/>
              <a:t>aktivna uloga</a:t>
            </a:r>
          </a:p>
          <a:p>
            <a:pPr marL="285750" indent="-285750"/>
            <a:r>
              <a:rPr lang="hr-HR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1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Rješenja – Poticajni sustavi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169068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Prepoznati nove uloge u sustavu: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r-HR" b="1" dirty="0"/>
              <a:t>PROSUMER</a:t>
            </a:r>
            <a:r>
              <a:rPr lang="hr-HR" dirty="0"/>
              <a:t> – (prijedlog za hrvatski prijevod </a:t>
            </a:r>
            <a:r>
              <a:rPr lang="hr-HR" b="1" dirty="0"/>
              <a:t>PROTROŠAČ), </a:t>
            </a:r>
            <a:r>
              <a:rPr lang="hr-HR" dirty="0"/>
              <a:t>kombinacija potrošača i proizvođača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r-HR" b="1" dirty="0"/>
              <a:t>MARKET AGGREGATOR – </a:t>
            </a:r>
            <a:r>
              <a:rPr lang="hr-HR" dirty="0"/>
              <a:t>Tržišni </a:t>
            </a:r>
            <a:r>
              <a:rPr lang="hr-HR" dirty="0" err="1"/>
              <a:t>agregator</a:t>
            </a:r>
            <a:r>
              <a:rPr lang="hr-HR" dirty="0"/>
              <a:t>, okrupnjuje više aktivnih sudionika i zastupa iste (opskrbljivač nove generacije)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hr-HR" dirty="0"/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627832"/>
            <a:ext cx="5890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/>
              <a:t>Poticajne mehanizme usmjeriti prema novim </a:t>
            </a:r>
            <a:r>
              <a:rPr lang="hr-HR" dirty="0" smtClean="0"/>
              <a:t>entitetima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  <a:p>
            <a:pPr lvl="1"/>
            <a:r>
              <a:rPr lang="hr-HR" dirty="0" smtClean="0"/>
              <a:t>Primjer</a:t>
            </a:r>
            <a:r>
              <a:rPr lang="hr-HR" dirty="0"/>
              <a:t>: Električna vozila mogu biti pasivni potrošač ili aktivni </a:t>
            </a:r>
            <a:r>
              <a:rPr lang="hr-HR" dirty="0" err="1"/>
              <a:t>protrošač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1368446"/>
            <a:ext cx="5159414" cy="38471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289825"/>
            <a:ext cx="5432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Izvor: </a:t>
            </a:r>
            <a:r>
              <a:rPr lang="hr-HR" sz="1400" i="1" dirty="0"/>
              <a:t>Vasilj, Josip; Jakus, Damir; </a:t>
            </a:r>
            <a:r>
              <a:rPr lang="hr-HR" sz="1400" i="1" dirty="0" err="1"/>
              <a:t>Sarajcev</a:t>
            </a:r>
            <a:r>
              <a:rPr lang="hr-HR" sz="1400" i="1" dirty="0"/>
              <a:t>, Petar</a:t>
            </a:r>
          </a:p>
          <a:p>
            <a:r>
              <a:rPr lang="hr-HR" sz="1400" i="1" dirty="0" err="1"/>
              <a:t>Virtual</a:t>
            </a:r>
            <a:r>
              <a:rPr lang="hr-HR" sz="1400" i="1" dirty="0"/>
              <a:t> </a:t>
            </a:r>
            <a:r>
              <a:rPr lang="hr-HR" sz="1400" i="1" dirty="0" err="1"/>
              <a:t>Storage-Based</a:t>
            </a:r>
            <a:r>
              <a:rPr lang="hr-HR" sz="1400" i="1" dirty="0"/>
              <a:t> Model for </a:t>
            </a:r>
            <a:r>
              <a:rPr lang="hr-HR" sz="1400" i="1" dirty="0" err="1"/>
              <a:t>Estimation</a:t>
            </a:r>
            <a:r>
              <a:rPr lang="hr-HR" sz="1400" i="1" dirty="0"/>
              <a:t> </a:t>
            </a:r>
            <a:r>
              <a:rPr lang="hr-HR" sz="1400" i="1" dirty="0" err="1"/>
              <a:t>of</a:t>
            </a:r>
            <a:r>
              <a:rPr lang="hr-HR" sz="1400" i="1" dirty="0"/>
              <a:t> </a:t>
            </a:r>
            <a:r>
              <a:rPr lang="hr-HR" sz="1400" i="1" dirty="0" err="1"/>
              <a:t>Economic</a:t>
            </a:r>
            <a:r>
              <a:rPr lang="hr-HR" sz="1400" i="1" dirty="0"/>
              <a:t> </a:t>
            </a:r>
            <a:r>
              <a:rPr lang="hr-HR" sz="1400" i="1" dirty="0" err="1"/>
              <a:t>Benefits</a:t>
            </a:r>
            <a:r>
              <a:rPr lang="hr-HR" sz="1400" i="1" dirty="0"/>
              <a:t> </a:t>
            </a:r>
            <a:r>
              <a:rPr lang="hr-HR" sz="1400" i="1" dirty="0" err="1"/>
              <a:t>of</a:t>
            </a:r>
            <a:r>
              <a:rPr lang="hr-HR" sz="1400" i="1" dirty="0"/>
              <a:t> Electric </a:t>
            </a:r>
            <a:r>
              <a:rPr lang="hr-HR" sz="1400" i="1" dirty="0" err="1"/>
              <a:t>Vehicles</a:t>
            </a:r>
            <a:r>
              <a:rPr lang="hr-HR" sz="1400" i="1" dirty="0"/>
              <a:t> </a:t>
            </a:r>
            <a:r>
              <a:rPr lang="hr-HR" sz="1400" i="1" dirty="0" err="1"/>
              <a:t>in</a:t>
            </a:r>
            <a:r>
              <a:rPr lang="hr-HR" sz="1400" i="1" dirty="0"/>
              <a:t> </a:t>
            </a:r>
            <a:r>
              <a:rPr lang="hr-HR" sz="1400" i="1" dirty="0" err="1"/>
              <a:t>Renewable</a:t>
            </a:r>
            <a:r>
              <a:rPr lang="hr-HR" sz="1400" i="1" dirty="0"/>
              <a:t> </a:t>
            </a:r>
            <a:r>
              <a:rPr lang="hr-HR" sz="1400" i="1" dirty="0" err="1"/>
              <a:t>Portfolios</a:t>
            </a:r>
            <a:r>
              <a:rPr lang="hr-HR" sz="1400" i="1" dirty="0"/>
              <a:t> // </a:t>
            </a:r>
            <a:r>
              <a:rPr lang="hr-HR" sz="1400" i="1" dirty="0" err="1"/>
              <a:t>Energies</a:t>
            </a:r>
            <a:r>
              <a:rPr lang="hr-HR" sz="1400" i="1" dirty="0"/>
              <a:t>, 13 (2020), 9; </a:t>
            </a:r>
            <a:r>
              <a:rPr lang="hr-HR" sz="1400" i="1" dirty="0" smtClean="0"/>
              <a:t>1-19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26509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067FEB-5F2D-4319-977D-B5951DD3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Rješenja – Poticajni sustavi</a:t>
            </a:r>
          </a:p>
        </p:txBody>
      </p:sp>
      <p:sp>
        <p:nvSpPr>
          <p:cNvPr id="4" name="Rectangle 3"/>
          <p:cNvSpPr/>
          <p:nvPr/>
        </p:nvSpPr>
        <p:spPr>
          <a:xfrm>
            <a:off x="838200" y="1829602"/>
            <a:ext cx="5153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Fleksibilnost u flotama električnih vozila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990" y="2405190"/>
            <a:ext cx="5022190" cy="29371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972" y="1306795"/>
            <a:ext cx="5379250" cy="444478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136" y="5479665"/>
            <a:ext cx="54321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/>
              <a:t>Izvor: </a:t>
            </a:r>
            <a:r>
              <a:rPr lang="hr-HR" sz="1400" i="1" dirty="0"/>
              <a:t>Vasilj, Josip; Jakus, Damir; </a:t>
            </a:r>
            <a:r>
              <a:rPr lang="hr-HR" sz="1400" i="1" dirty="0" err="1"/>
              <a:t>Sarajcev</a:t>
            </a:r>
            <a:r>
              <a:rPr lang="hr-HR" sz="1400" i="1" dirty="0"/>
              <a:t>, Petar</a:t>
            </a:r>
          </a:p>
          <a:p>
            <a:r>
              <a:rPr lang="hr-HR" sz="1400" i="1" dirty="0" err="1"/>
              <a:t>Virtual</a:t>
            </a:r>
            <a:r>
              <a:rPr lang="hr-HR" sz="1400" i="1" dirty="0"/>
              <a:t> </a:t>
            </a:r>
            <a:r>
              <a:rPr lang="hr-HR" sz="1400" i="1" dirty="0" err="1"/>
              <a:t>Storage-Based</a:t>
            </a:r>
            <a:r>
              <a:rPr lang="hr-HR" sz="1400" i="1" dirty="0"/>
              <a:t> Model for </a:t>
            </a:r>
            <a:r>
              <a:rPr lang="hr-HR" sz="1400" i="1" dirty="0" err="1"/>
              <a:t>Estimation</a:t>
            </a:r>
            <a:r>
              <a:rPr lang="hr-HR" sz="1400" i="1" dirty="0"/>
              <a:t> </a:t>
            </a:r>
            <a:r>
              <a:rPr lang="hr-HR" sz="1400" i="1" dirty="0" err="1"/>
              <a:t>of</a:t>
            </a:r>
            <a:r>
              <a:rPr lang="hr-HR" sz="1400" i="1" dirty="0"/>
              <a:t> </a:t>
            </a:r>
            <a:r>
              <a:rPr lang="hr-HR" sz="1400" i="1" dirty="0" err="1"/>
              <a:t>Economic</a:t>
            </a:r>
            <a:r>
              <a:rPr lang="hr-HR" sz="1400" i="1" dirty="0"/>
              <a:t> </a:t>
            </a:r>
            <a:r>
              <a:rPr lang="hr-HR" sz="1400" i="1" dirty="0" err="1"/>
              <a:t>Benefits</a:t>
            </a:r>
            <a:r>
              <a:rPr lang="hr-HR" sz="1400" i="1" dirty="0"/>
              <a:t> </a:t>
            </a:r>
            <a:r>
              <a:rPr lang="hr-HR" sz="1400" i="1" dirty="0" err="1"/>
              <a:t>of</a:t>
            </a:r>
            <a:r>
              <a:rPr lang="hr-HR" sz="1400" i="1" dirty="0"/>
              <a:t> Electric </a:t>
            </a:r>
            <a:r>
              <a:rPr lang="hr-HR" sz="1400" i="1" dirty="0" err="1"/>
              <a:t>Vehicles</a:t>
            </a:r>
            <a:r>
              <a:rPr lang="hr-HR" sz="1400" i="1" dirty="0"/>
              <a:t> </a:t>
            </a:r>
            <a:r>
              <a:rPr lang="hr-HR" sz="1400" i="1" dirty="0" err="1"/>
              <a:t>in</a:t>
            </a:r>
            <a:r>
              <a:rPr lang="hr-HR" sz="1400" i="1" dirty="0"/>
              <a:t> </a:t>
            </a:r>
            <a:r>
              <a:rPr lang="hr-HR" sz="1400" i="1" dirty="0" err="1"/>
              <a:t>Renewable</a:t>
            </a:r>
            <a:r>
              <a:rPr lang="hr-HR" sz="1400" i="1" dirty="0"/>
              <a:t> </a:t>
            </a:r>
            <a:r>
              <a:rPr lang="hr-HR" sz="1400" i="1" dirty="0" err="1"/>
              <a:t>Portfolios</a:t>
            </a:r>
            <a:r>
              <a:rPr lang="hr-HR" sz="1400" i="1" dirty="0"/>
              <a:t> // </a:t>
            </a:r>
            <a:r>
              <a:rPr lang="hr-HR" sz="1400" i="1" dirty="0" err="1"/>
              <a:t>Energies</a:t>
            </a:r>
            <a:r>
              <a:rPr lang="hr-HR" sz="1400" i="1" dirty="0"/>
              <a:t>, 13 (2020), 9; </a:t>
            </a:r>
            <a:r>
              <a:rPr lang="hr-HR" sz="1400" i="1" dirty="0" smtClean="0"/>
              <a:t>1-19</a:t>
            </a:r>
            <a:endParaRPr lang="hr-HR" sz="1400" i="1" dirty="0"/>
          </a:p>
        </p:txBody>
      </p:sp>
    </p:spTree>
    <p:extLst>
      <p:ext uri="{BB962C8B-B14F-4D97-AF65-F5344CB8AC3E}">
        <p14:creationId xmlns:p14="http://schemas.microsoft.com/office/powerpoint/2010/main" val="5774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262626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R-NM-PowerPointTEMPLATE" id="{DC25F4F4-A0E3-41E9-9322-EB591978BD68}" vid="{3311CD99-6924-47E1-848E-98A4AF237D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D3469D9E5475498BAE5E242597F10B" ma:contentTypeVersion="" ma:contentTypeDescription="Stvaranje novog dokumenta." ma:contentTypeScope="" ma:versionID="6ddfb633f632ed1699a1fb1ca6b7cb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01c48ec8979144559667cd5f067f7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63FA6F-1A5A-46AD-B3E1-6E296C684E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5E610CE-B155-40EF-89E1-9A435C0C2992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AE558A2-7AC0-4A5F-B147-98C6B86501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1155</Words>
  <Application>Microsoft Office PowerPoint</Application>
  <PresentationFormat>Widescreen</PresentationFormat>
  <Paragraphs>162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Office Theme</vt:lpstr>
      <vt:lpstr>PowerPoint Presentation</vt:lpstr>
      <vt:lpstr>SADRŽAJ</vt:lpstr>
      <vt:lpstr>Povijesni razvoj elektroenergetskog sustava</vt:lpstr>
      <vt:lpstr>Prekretnice u razvoju EES-a</vt:lpstr>
      <vt:lpstr>Moderni EES</vt:lpstr>
      <vt:lpstr>Transformacija distribucijskih mreža</vt:lpstr>
      <vt:lpstr>Izazovi nove generacije distribucijskih mreža</vt:lpstr>
      <vt:lpstr>Rješenja – Poticajni sustavi</vt:lpstr>
      <vt:lpstr>Rješenja – Poticajni sustavi</vt:lpstr>
      <vt:lpstr>Rješenja – Centralizirano upravljanje</vt:lpstr>
      <vt:lpstr>Topološka optimizacija – primjer SN mreža TS 30/10 kV Primošten</vt:lpstr>
      <vt:lpstr>Rješenja – Centralizirano upravljanje</vt:lpstr>
      <vt:lpstr>Rješenja – Centralizirano upravljanje</vt:lpstr>
      <vt:lpstr>Rješenja – Centralizirano upravljanje</vt:lpstr>
      <vt:lpstr>Rješenja – Centralizirano upravljanje</vt:lpstr>
      <vt:lpstr>Rješenja – Distribuirano upravljanje</vt:lpstr>
      <vt:lpstr>Rješenja – Distribuirano upravljanje</vt:lpstr>
      <vt:lpstr>Rješenja – Distribuirano upravljanje</vt:lpstr>
      <vt:lpstr>Rješenja – Povećanje fleksibilnosti</vt:lpstr>
      <vt:lpstr>Rješenja – Povećanje fleksibilnosti</vt:lpstr>
      <vt:lpstr>Optimalni razvoj distribucijske mreže</vt:lpstr>
      <vt:lpstr>Optimalni razvoj distribucijske mreže</vt:lpstr>
      <vt:lpstr>Optimalni razvoj distribucijske mreže</vt:lpstr>
      <vt:lpstr>Zaključak</vt:lpstr>
      <vt:lpstr>Hvala na pozornosti!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2020-11-26T06:33:03Z</dcterms:created>
  <dcterms:modified xsi:type="dcterms:W3CDTF">2021-04-21T06:28:53Z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0x0101004FD3469D9E5475498BAE5E242597F10B</vt:lpwstr>
  </property>
</Properties>
</file>