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78" r:id="rId3"/>
    <p:sldId id="280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5692B9D-5BEE-48EF-B434-83D7C6AD86D1}">
          <p14:sldIdLst>
            <p14:sldId id="278"/>
          </p14:sldIdLst>
        </p14:section>
        <p14:section name="Untitled Section" id="{936A73A8-D900-4D0B-8AFF-7D4709CB99A5}">
          <p14:sldIdLst>
            <p14:sldId id="280"/>
            <p14:sldId id="256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7EDF2-2A06-43FD-B2E7-3A334C0AB7F7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8F090-0A44-46B7-BF14-715562BB828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7992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387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382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1566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2183-26EB-48DC-B77C-7C64496CCA76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59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AD04-31F8-4442-8C4E-60706E3D8CCA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011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C32-B83A-40C6-80BF-874E722D6F0F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944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B1AFC-DCF4-4E07-9E09-A098300B4111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356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838B-111C-4BA8-9524-18855DF2D9EC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20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B25-D4A4-4F12-A5FA-A839D01809A1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855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32AC-A00B-4AE0-9D92-6DC042CD7FA9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50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3C71-ABDD-4451-B05E-98F2919C70A5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64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0366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326-ADEC-472D-A7C5-DE0151D203E0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65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694-D12F-407E-867F-4076AC2A118E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174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0EA-06F9-48B6-A22C-AC39BA19D40E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34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769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178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952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359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098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218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075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D38A7-9D03-4726-B001-2D8493043B49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27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B4987-1982-4A6B-9CA3-F8EFDF269F1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20.3.2019.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21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</a:t>
            </a:r>
            <a:r>
              <a:rPr lang="hr-HR" sz="1200">
                <a:latin typeface="Arial" pitchFamily="34" charset="0"/>
                <a:cs typeface="Arial" pitchFamily="34" charset="0"/>
              </a:rPr>
              <a:t>ožujka 2019.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 smtClean="0"/>
              <a:t>KIBERNETIČKA SIGURNOST </a:t>
            </a:r>
          </a:p>
          <a:p>
            <a:pPr marL="0" indent="0" algn="ctr">
              <a:buNone/>
            </a:pPr>
            <a:r>
              <a:rPr lang="hr-HR" b="1" dirty="0" smtClean="0"/>
              <a:t>KAO TEMELJ </a:t>
            </a:r>
          </a:p>
          <a:p>
            <a:pPr marL="0" indent="0" algn="ctr">
              <a:buNone/>
            </a:pPr>
            <a:r>
              <a:rPr lang="hr-HR" b="1" dirty="0" smtClean="0"/>
              <a:t>DIGITALNE </a:t>
            </a:r>
            <a:r>
              <a:rPr lang="hr-HR" b="1" smtClean="0"/>
              <a:t>TRANSFORMACIJE GOSPODARSTVA</a:t>
            </a:r>
            <a:endParaRPr lang="hr-HR" b="1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dirty="0" smtClean="0"/>
              <a:t>Mario Posavec</a:t>
            </a:r>
          </a:p>
          <a:p>
            <a:pPr marL="0" indent="0" algn="ctr">
              <a:buNone/>
            </a:pPr>
            <a:r>
              <a:rPr lang="hr-HR" dirty="0" smtClean="0"/>
              <a:t>Zavod za sigurnost informacijskih sustava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844" y="5733256"/>
            <a:ext cx="536448" cy="5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52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NIS direktiva – EU razina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395536" y="2708920"/>
            <a:ext cx="8915400" cy="3785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Mjere </a:t>
            </a: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za postizanje cilja </a:t>
            </a:r>
            <a:r>
              <a:rPr kumimoji="0" lang="hr-HR" sz="1800" b="0" i="0" u="sng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na EU razini</a:t>
            </a: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stvaranje skupine za suradnju u svrhu podupiranja i olakšavanja strateške suradnje i razmjene informacija među državama članicama i razvijanje međusobnog povjerenja</a:t>
            </a:r>
          </a:p>
          <a:p>
            <a:pPr marL="715963" marR="0" lvl="1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NIS skupina za suradnju (NIS Cooperation Group - CG)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osnivanje mreže timova za odgovor na računalne sigurnosne incidente (mreža nacionalnih CSIRT timova) s ciljem brze i učinkovite operativne suradnje </a:t>
            </a:r>
          </a:p>
          <a:p>
            <a:pPr marL="715963" marR="0" lvl="1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Mreža CSIRT-ova (CSIRT Network)</a:t>
            </a:r>
            <a:endParaRPr kumimoji="0" lang="hr-HR" sz="1800" b="1" i="0" u="none" strike="noStrike" kern="1200" cap="none" spc="0" normalizeH="0" baseline="0" noProof="0" dirty="0">
              <a:ln>
                <a:noFill/>
              </a:ln>
              <a:solidFill>
                <a:srgbClr val="178DBB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7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NIS direktiva – nacionalna razina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07503" y="270892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r>
              <a:rPr kumimoji="0" lang="hr-HR" sz="1800" b="0" i="0" u="sng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Na nacionalnoj razini</a:t>
            </a: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od država članica se zahtjeva: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Donošenje nacionalne strategije za sigurnost mrežnih i informacijskih sustava</a:t>
            </a:r>
          </a:p>
          <a:p>
            <a:pPr marL="715963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Nacionalna strategija kibernetičke sigurnosti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Identifikacija operatora ključnih usluga (OES)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Identifikacija pružatelja digitalnih usluga (DSP)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Utvrđivanje zahtjeva za sigurnost i obveze izvješćivanja o incidentima za operatore ključnih usluga i za pružatelje digitalnih usluga (≥ 7 sektora)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Imenovanje nacionalnih nadležnih tijela, jedinstvene kontaktne točke i CSIRT-ova čije su zadaće vezane uz sigurnost mrežnih i informacijskih sustava</a:t>
            </a:r>
          </a:p>
          <a:p>
            <a:pPr marL="715963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UVNS, ZSIS </a:t>
            </a: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</a:t>
            </a:r>
            <a: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Nacionalni CERT</a:t>
            </a:r>
            <a:endParaRPr kumimoji="0" lang="hr-HR" sz="1800" b="1" i="0" u="none" strike="noStrike" kern="1200" cap="none" spc="0" normalizeH="0" baseline="0" noProof="0" dirty="0">
              <a:ln>
                <a:noFill/>
              </a:ln>
              <a:solidFill>
                <a:srgbClr val="178DBB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75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8899" y="1124744"/>
            <a:ext cx="8625136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ZKS – nacionalna nadležna tijela u RH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48899" y="2502299"/>
            <a:ext cx="8807864" cy="37776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Jedinstvena nacionalna kontaktna točka:</a:t>
            </a:r>
          </a:p>
          <a:p>
            <a:pPr marL="742950" marR="0" lvl="1" indent="-28575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Ured Vijeća za nacionalnu sigurnost – UVNS</a:t>
            </a:r>
          </a:p>
          <a:p>
            <a:pPr marL="342900" marR="0" lvl="0" indent="-34290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Nacionalna CSIRT tijela:</a:t>
            </a:r>
          </a:p>
          <a:p>
            <a:pPr marL="742950" marR="0" lvl="1" indent="-28575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Zavod za sigurnost informacijskih sustava – ZSIS (GovCERT)</a:t>
            </a:r>
          </a:p>
          <a:p>
            <a:pPr marL="742950" marR="0" lvl="1" indent="-28575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Nacionalni CERT</a:t>
            </a:r>
          </a:p>
          <a:p>
            <a:pPr marL="342900" marR="0" lvl="0" indent="-34290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Tehnička tijela za ocjenu sukladnosti:</a:t>
            </a:r>
          </a:p>
          <a:p>
            <a:pPr marL="742950" marR="0" lvl="1" indent="-28575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Zavod za sigurnost informacijskih sustava – ZSIS</a:t>
            </a:r>
          </a:p>
          <a:p>
            <a:pPr marL="742950" marR="0" lvl="1" indent="-28575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Hrvatska akademska i istraživačka mreža – CARNET</a:t>
            </a:r>
            <a:endParaRPr kumimoji="0" lang="hr-HR" sz="1800" b="0" i="0" u="none" strike="noStrike" kern="1200" cap="none" spc="0" normalizeH="0" baseline="0" noProof="0" dirty="0" smtClean="0">
              <a:ln>
                <a:noFill/>
              </a:ln>
              <a:solidFill>
                <a:srgbClr val="178DBB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51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8899" y="1124744"/>
            <a:ext cx="8625136" cy="1143000"/>
          </a:xfrm>
        </p:spPr>
        <p:txBody>
          <a:bodyPr>
            <a:noAutofit/>
          </a:bodyPr>
          <a:lstStyle/>
          <a:p>
            <a:pPr algn="l"/>
            <a:r>
              <a:rPr lang="hr-HR" sz="32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ZKS – zadaće jedinstvene nacionalne</a:t>
            </a:r>
            <a:br>
              <a:rPr lang="hr-HR" sz="32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</a:br>
            <a:r>
              <a:rPr lang="hr-HR" sz="3200" dirty="0" smtClean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	 kontaktne </a:t>
            </a:r>
            <a:r>
              <a:rPr lang="hr-HR" sz="32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točke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44707" y="2503043"/>
            <a:ext cx="8812056" cy="385462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dostavlja Europskoj komisiji podatke koji omogućavaju procjenu učinkovitosti provedbe mjera iz ZKS-a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sudjeluje u radu Skupine za suradnju (NIS Cooperation Group – CG)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na zahtjev nadležnog CSIRT-a, obavijesti o incidentima prosljeđuje jedinstvenim kontaktnim točkama drugih pogođenih država članica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vodi brigu o potrebi razvoja i usklađivanja nacionalne strategije kibernetičke sigurnosti s ciljevima ZKS-a i zahtjevima Europske unije u području kibernetičke sigurnosti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surađuje s drugim nadležnim tijelima iz ZKS-a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…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0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ZKS – zadaće nadležnog CSIRT-a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75021" y="2503043"/>
            <a:ext cx="8915400" cy="40278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prati incidente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pruža rana upozorenja i najave te informira o rizicima i incidentima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provodi dinamičku analizu rizika i incidenata te izrađuje pregled situacije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provodi redovite provjere ranjivosti mrežnih i informacijskih sustava operatora ključnih usluga odnosno davatelja digitalnih usluga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prima obavijesti o incidentima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na zahtjev operatora ključnih usluga odnosno davatelja digitalnih usluga analizira i odgovara na incidente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surađuje s drugim CSIRT-ovima na nacionalnoj i međunarodnoj razini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sudjeluje u Mreži CSIRT-ova (CSIRT Network) na razini Europske unije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…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441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8899" y="1124744"/>
            <a:ext cx="8625136" cy="1143000"/>
          </a:xfrm>
        </p:spPr>
        <p:txBody>
          <a:bodyPr>
            <a:noAutofit/>
          </a:bodyPr>
          <a:lstStyle/>
          <a:p>
            <a:pPr algn="l"/>
            <a:r>
              <a:rPr lang="hr-HR" sz="32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ZKS – tehničko tijelo za ocjenu sukladnosti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48899" y="2503043"/>
            <a:ext cx="8915400" cy="368136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Tehničko tijelo za ocjenu sukladnosti provodi periodične provjere mjera iz ZKS-a poduzetih nad sigurnošću mrežnih i informacijskih sustava operatora ključnih usluga i davatelja digitalnih usluga, ako reviziju sigurnosti mrežnih i informacijskih sustava ne obavlja kvalificirani revizor.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Mjere uključuju najmanje: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7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tehničke i organizacijske mjere za upravljanje rizicima, uzimajući pri tome</a:t>
            </a:r>
            <a:br>
              <a:rPr kumimoji="0" lang="hr-HR" sz="17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</a:br>
            <a:r>
              <a:rPr kumimoji="0" lang="hr-HR" sz="17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 obzir najnovija tehnička dostignuća koja se koriste u okviru najbolje sigurnosne prakse u području kibernetičke sigurnosti i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7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mjere za sprečavanje i ublažavanje učinaka incidenata na sigurnost mrežnih i informacijskih sustava.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endParaRPr kumimoji="0" lang="hr-HR" sz="1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6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178DBB"/>
                </a:solidFill>
                <a:latin typeface="Century Gothic"/>
              </a:rPr>
              <a:t>ZKS – </a:t>
            </a:r>
            <a:r>
              <a:rPr lang="hr-HR" sz="3600" dirty="0" smtClean="0">
                <a:solidFill>
                  <a:srgbClr val="178DBB"/>
                </a:solidFill>
                <a:latin typeface="Century Gothic"/>
              </a:rPr>
              <a:t>sektori ključnih usluga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346865"/>
              </p:ext>
            </p:extLst>
          </p:nvPr>
        </p:nvGraphicFramePr>
        <p:xfrm>
          <a:off x="361845" y="2503043"/>
          <a:ext cx="8263291" cy="4036771"/>
        </p:xfrm>
        <a:graphic>
          <a:graphicData uri="http://schemas.openxmlformats.org/drawingml/2006/table">
            <a:tbl>
              <a:tblPr firstRow="1" firstCol="1" bandRow="1"/>
              <a:tblGrid>
                <a:gridCol w="2119267"/>
                <a:gridCol w="2553598"/>
                <a:gridCol w="1836287"/>
                <a:gridCol w="1754139"/>
              </a:tblGrid>
              <a:tr h="6899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Sektor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Nadležno sektorsko tijelo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CSIRT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Tehničko tijelo za ocjenu sukladnosti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4119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Energetika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4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tijelo državne uprave nadležno </a:t>
                      </a:r>
                      <a:r>
                        <a:rPr lang="hr-HR" sz="1200" dirty="0">
                          <a:effectLst/>
                        </a:rPr>
                        <a:t>za </a:t>
                      </a:r>
                      <a:r>
                        <a:rPr lang="hr-HR" sz="1200" dirty="0" smtClean="0">
                          <a:effectLst/>
                        </a:rPr>
                        <a:t>energetiku (MZOE) 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ZSIS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ZSIS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</a:tr>
              <a:tr h="4119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Prijevoz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4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tijelo državne uprave nadležno </a:t>
                      </a:r>
                      <a:r>
                        <a:rPr lang="hr-HR" sz="1200" dirty="0">
                          <a:effectLst/>
                        </a:rPr>
                        <a:t>za </a:t>
                      </a:r>
                      <a:r>
                        <a:rPr lang="hr-HR" sz="1200" dirty="0" smtClean="0">
                          <a:effectLst/>
                        </a:rPr>
                        <a:t>promet (MMPI) 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ZSIS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ZSIS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</a:tr>
              <a:tr h="2059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Bankarstvo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4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Hrvatska narodna </a:t>
                      </a:r>
                      <a:r>
                        <a:rPr lang="hr-HR" sz="1200" dirty="0" smtClean="0">
                          <a:effectLst/>
                        </a:rPr>
                        <a:t>banka (HNB)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Nacionalni CERT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-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</a:tr>
              <a:tr h="4119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Infrastrukture financijskog tržišta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4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Hrvatska agencija za nadzor financijskih </a:t>
                      </a:r>
                      <a:r>
                        <a:rPr lang="hr-HR" sz="1200" dirty="0" smtClean="0">
                          <a:effectLst/>
                        </a:rPr>
                        <a:t>usluga (HANFA)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Nacionalni CERT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-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</a:tr>
              <a:tr h="481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Zdravstveni sektor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4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tijelo državne uprave nadležno </a:t>
                      </a:r>
                      <a:r>
                        <a:rPr lang="hr-HR" sz="1200" dirty="0">
                          <a:effectLst/>
                        </a:rPr>
                        <a:t>za </a:t>
                      </a:r>
                      <a:r>
                        <a:rPr lang="hr-HR" sz="1200" dirty="0" smtClean="0">
                          <a:effectLst/>
                        </a:rPr>
                        <a:t>zdravstvo (MZ) 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ZSIS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ZSIS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</a:tr>
              <a:tr h="4119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Opskrba vodom za piće i njezina distribucija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4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tijelo državne uprave nadležno </a:t>
                      </a:r>
                      <a:r>
                        <a:rPr lang="hr-HR" sz="1200" dirty="0">
                          <a:effectLst/>
                        </a:rPr>
                        <a:t>za </a:t>
                      </a:r>
                      <a:r>
                        <a:rPr lang="hr-HR" sz="1200" dirty="0" smtClean="0">
                          <a:effectLst/>
                        </a:rPr>
                        <a:t>vodno gospodarstvo (MZOE) 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ZSIS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ZSIS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</a:tr>
              <a:tr h="5998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Digitalna infrastruktura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4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</a:rPr>
                        <a:t>Središnji državni ured za razvoj digitalnog društva (SDU RDD)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Nacionalni CERT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Hrvatska akademska i istraživačka mreža -CARNet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40000"/>
                      </a:srgbClr>
                    </a:solidFill>
                  </a:tcPr>
                </a:tc>
              </a:tr>
              <a:tr h="4119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rgbClr val="FFFF00"/>
                          </a:solidFill>
                          <a:effectLst/>
                        </a:rPr>
                        <a:t>Poslovne usluge za državna tijela</a:t>
                      </a:r>
                      <a:endParaRPr lang="hr-HR" sz="12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4E6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C00000"/>
                          </a:solidFill>
                          <a:effectLst/>
                        </a:rPr>
                        <a:t>Središnji državni ured za razvoj digitalnog </a:t>
                      </a:r>
                      <a:r>
                        <a:rPr lang="hr-HR" sz="1200" dirty="0" smtClean="0">
                          <a:solidFill>
                            <a:srgbClr val="C00000"/>
                          </a:solidFill>
                          <a:effectLst/>
                        </a:rPr>
                        <a:t>društva (SDU RDD)</a:t>
                      </a:r>
                      <a:endParaRPr lang="hr-HR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rgbClr val="C00000"/>
                          </a:solidFill>
                          <a:effectLst/>
                        </a:rPr>
                        <a:t>ZSIS ili </a:t>
                      </a:r>
                      <a:r>
                        <a:rPr lang="hr-HR" sz="1200" dirty="0">
                          <a:solidFill>
                            <a:srgbClr val="C00000"/>
                          </a:solidFill>
                          <a:effectLst/>
                        </a:rPr>
                        <a:t>Nacionalni CERT</a:t>
                      </a:r>
                      <a:r>
                        <a:rPr lang="hr-HR" sz="1200" baseline="300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endParaRPr lang="hr-HR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rgbClr val="C00000"/>
                          </a:solidFill>
                          <a:effectLst/>
                        </a:rPr>
                        <a:t>ZSIS </a:t>
                      </a:r>
                      <a:r>
                        <a:rPr lang="hr-HR" sz="1200" dirty="0">
                          <a:solidFill>
                            <a:srgbClr val="C00000"/>
                          </a:solidFill>
                          <a:effectLst/>
                        </a:rPr>
                        <a:t>ili Nacionalni CERT</a:t>
                      </a:r>
                      <a:r>
                        <a:rPr lang="hr-HR" sz="1200" baseline="30000" dirty="0">
                          <a:solidFill>
                            <a:srgbClr val="C00000"/>
                          </a:solidFill>
                          <a:effectLst/>
                        </a:rPr>
                        <a:t>**</a:t>
                      </a:r>
                      <a:endParaRPr lang="hr-HR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3535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2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3333" y="1124744"/>
            <a:ext cx="8676267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ZKS – mjere za postizanje visoke razine </a:t>
            </a:r>
            <a:r>
              <a:rPr lang="hr-HR" sz="3600" dirty="0" smtClean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	  </a:t>
            </a:r>
            <a:r>
              <a:rPr lang="hr-HR" sz="3600" dirty="0" err="1" smtClean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kibernetičke</a:t>
            </a:r>
            <a:r>
              <a:rPr lang="hr-HR" sz="3600" dirty="0" smtClean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 </a:t>
            </a:r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sigurnosti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503043"/>
            <a:ext cx="5448963" cy="2652294"/>
          </a:xfrm>
          <a:prstGeom prst="rect">
            <a:avLst/>
          </a:prstGeom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351814" y="5738546"/>
            <a:ext cx="1328825" cy="37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r-H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ea typeface="+mn-ea"/>
                <a:cs typeface="+mn-cs"/>
              </a:rPr>
              <a:t>Ljudi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178DBB"/>
              </a:solidFill>
              <a:effectLst/>
              <a:uLnTx/>
              <a:uFillTx/>
              <a:latin typeface="CS Frutiger Light" pitchFamily="34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8364" y="5738546"/>
            <a:ext cx="2325444" cy="37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r-H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Tehnologija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S Frutiger Light" pitchFamily="34" charset="0"/>
              <a:ea typeface="+mn-ea"/>
              <a:cs typeface="+mn-cs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31314" y="5738546"/>
            <a:ext cx="2325444" cy="37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r-H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Organizacija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S Frutiger Ligh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79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3259" y="1124744"/>
            <a:ext cx="8316416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Tehnologija: oprema, rješenja i okoliš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55889" y="2147951"/>
            <a:ext cx="8915400" cy="7101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Uporaba rješenja i opreme za sprječavanje neželjenog ponašanja: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IPS/IDS, 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Web/</a:t>
            </a:r>
            <a:r>
              <a:rPr kumimoji="0" lang="hr-HR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e-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mail security gateway,</a:t>
            </a:r>
            <a:r>
              <a:rPr kumimoji="0" lang="hr-HR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Anti-Virus</a:t>
            </a:r>
            <a:r>
              <a:rPr kumimoji="0" lang="hr-HR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Anti-malware</a:t>
            </a:r>
            <a:r>
              <a:rPr kumimoji="0" lang="hr-HR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Black/White list</a:t>
            </a:r>
            <a:r>
              <a:rPr kumimoji="0" lang="hr-HR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</a:t>
            </a:r>
            <a:endParaRPr kumimoji="0" lang="hr-H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20625" y="2931287"/>
            <a:ext cx="4473004" cy="374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Oprema i rješenja se mogu: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ispitati i nadzirati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zamijeniti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udvostručiti (redundancija)</a:t>
            </a:r>
          </a:p>
          <a:p>
            <a:pPr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Utjecaj okoliša se može smanjiti: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kontinuiranim nadzorom i dodatnim mjerama zaštite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izgradnjom </a:t>
            </a:r>
            <a:r>
              <a:rPr lang="hr-HR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back-up</a:t>
            </a: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 rješenja</a:t>
            </a:r>
            <a:b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</a:b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na više lokacija 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mjerama automatskog odgovora na incidente</a:t>
            </a:r>
            <a:endParaRPr lang="hr-HR" dirty="0">
              <a:solidFill>
                <a:prstClr val="black">
                  <a:lumMod val="75000"/>
                  <a:lumOff val="25000"/>
                </a:prstClr>
              </a:solidFill>
              <a:latin typeface="Century Gothic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602" y="2931287"/>
            <a:ext cx="4473004" cy="374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Oprema i rješenja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kvarovi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niska kvaliteta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pogreške u dizajnu</a:t>
            </a:r>
          </a:p>
          <a:p>
            <a:pPr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Okoliš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prekidi u napajanju energijom,</a:t>
            </a:r>
            <a:b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</a:b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komunikacijama…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uvjeti: temperatura, vlaga,</a:t>
            </a:r>
            <a:b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</a:b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prašina,</a:t>
            </a:r>
            <a:r>
              <a:rPr lang="hr-HR" dirty="0">
                <a:solidFill>
                  <a:prstClr val="white">
                    <a:lumMod val="75000"/>
                  </a:prstClr>
                </a:solidFill>
                <a:latin typeface="Century Gothic"/>
              </a:rPr>
              <a:t> </a:t>
            </a: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vibracije</a:t>
            </a:r>
            <a:r>
              <a:rPr lang="hr-HR" dirty="0">
                <a:solidFill>
                  <a:prstClr val="white">
                    <a:lumMod val="75000"/>
                  </a:prstClr>
                </a:solidFill>
                <a:latin typeface="Century Gothic"/>
              </a:rPr>
              <a:t>, </a:t>
            </a: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udarci,</a:t>
            </a:r>
            <a:b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</a:b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agresivna atmosfera…</a:t>
            </a:r>
          </a:p>
          <a:p>
            <a:pPr lvl="1">
              <a:buClr>
                <a:srgbClr val="353535"/>
              </a:buClr>
              <a:defRPr/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katastrofe: poplava, požar, potres…</a:t>
            </a:r>
            <a:endParaRPr lang="hr-HR" dirty="0">
              <a:solidFill>
                <a:prstClr val="white">
                  <a:lumMod val="75000"/>
                </a:prstClr>
              </a:solidFill>
              <a:latin typeface="Century Gothic"/>
            </a:endParaRPr>
          </a:p>
        </p:txBody>
      </p:sp>
      <p:pic>
        <p:nvPicPr>
          <p:cNvPr id="13" name="Picture 2" descr="Image result for computer rack clipart"/>
          <p:cNvPicPr>
            <a:picLocks noChangeAspect="1" noChangeArrowheads="1"/>
          </p:cNvPicPr>
          <p:nvPr/>
        </p:nvPicPr>
        <p:blipFill>
          <a:blip r:embed="rId4" cstate="print"/>
          <a:srcRect r="49506"/>
          <a:stretch>
            <a:fillRect/>
          </a:stretch>
        </p:blipFill>
        <p:spPr bwMode="auto">
          <a:xfrm>
            <a:off x="3095773" y="3068960"/>
            <a:ext cx="1303357" cy="116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Image result for thunderstorm clip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93001" y="5157192"/>
            <a:ext cx="1020588" cy="77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Image result for umbrella clipart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0671" y="5157192"/>
            <a:ext cx="1035772" cy="103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344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667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Organizacija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589212" y="1694688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19441" y="1694688"/>
            <a:ext cx="7956826" cy="5075986"/>
            <a:chOff x="2522198" y="1353497"/>
            <a:chExt cx="7956826" cy="5075986"/>
          </a:xfrm>
        </p:grpSpPr>
        <p:pic>
          <p:nvPicPr>
            <p:cNvPr id="13" name="Picture 12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5862" y="3088540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1574" y="3529326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1574" y="2543331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5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9206" y="1943268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6" descr="http://www.iconsdownload.net/icons/256/10206-user-black-close-up-shape-icon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410" y="1759383"/>
              <a:ext cx="322689" cy="322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2522198" y="3566308"/>
              <a:ext cx="1008112" cy="3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S Frutiger Light" pitchFamily="34" charset="0"/>
                  <a:ea typeface="+mn-ea"/>
                  <a:cs typeface="+mn-cs"/>
                </a:rPr>
                <a:t>IT </a:t>
              </a:r>
              <a:r>
                <a:rPr kumimoji="0" lang="hr-H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odjel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pic>
          <p:nvPicPr>
            <p:cNvPr id="19" name="Picture 18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1401" y="3167404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 descr="http://www.iconsdownload.net/icons/256/10206-user-black-close-up-shape-icon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8605" y="2983519"/>
              <a:ext cx="322689" cy="322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0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3596" y="4391540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1" descr="http://www.iconsdownload.net/icons/256/10206-user-black-close-up-shape-icon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0800" y="4207655"/>
              <a:ext cx="322689" cy="322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4213814" y="3032428"/>
              <a:ext cx="1296144" cy="3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S Frutiger Light" pitchFamily="34" charset="0"/>
                  <a:ea typeface="+mn-ea"/>
                  <a:cs typeface="+mn-cs"/>
                </a:rPr>
                <a:t>IT </a:t>
              </a:r>
              <a:r>
                <a:rPr kumimoji="0" lang="hr-H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sustavi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4213814" y="4032644"/>
              <a:ext cx="1296144" cy="3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S Frutiger Light" pitchFamily="34" charset="0"/>
                  <a:ea typeface="+mn-ea"/>
                  <a:cs typeface="+mn-cs"/>
                </a:rPr>
                <a:t>IT </a:t>
              </a:r>
              <a:r>
                <a:rPr kumimoji="0" lang="hr-H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mreže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6058590" y="2434975"/>
              <a:ext cx="1296144" cy="3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S Frutiger Light" pitchFamily="34" charset="0"/>
                  <a:ea typeface="+mn-ea"/>
                  <a:cs typeface="+mn-cs"/>
                </a:rPr>
                <a:t>IT </a:t>
              </a:r>
              <a:r>
                <a:rPr kumimoji="0" lang="hr-H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sustavi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6031158" y="3670917"/>
              <a:ext cx="1296144" cy="3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S Frutiger Light" pitchFamily="34" charset="0"/>
                  <a:ea typeface="+mn-ea"/>
                  <a:cs typeface="+mn-cs"/>
                </a:rPr>
                <a:t>IT </a:t>
              </a:r>
              <a:r>
                <a:rPr kumimoji="0" lang="hr-H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mreže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5815134" y="4897166"/>
              <a:ext cx="1728192" cy="3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Baze podataka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pic>
          <p:nvPicPr>
            <p:cNvPr id="28" name="Picture 27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6310" y="1480225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8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38505" y="2592484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9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30700" y="3672604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8256550" y="1990220"/>
              <a:ext cx="1296144" cy="3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S Frutiger Light" pitchFamily="34" charset="0"/>
                  <a:ea typeface="+mn-ea"/>
                  <a:cs typeface="+mn-cs"/>
                </a:rPr>
                <a:t>IT </a:t>
              </a:r>
              <a:r>
                <a:rPr kumimoji="0" lang="hr-H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sustavi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8265694" y="3086853"/>
              <a:ext cx="1296144" cy="3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S Frutiger Light" pitchFamily="34" charset="0"/>
                  <a:ea typeface="+mn-ea"/>
                  <a:cs typeface="+mn-cs"/>
                </a:rPr>
                <a:t>IT </a:t>
              </a:r>
              <a:r>
                <a:rPr kumimoji="0" lang="hr-H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mreže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sp>
          <p:nvSpPr>
            <p:cNvPr id="33" name="TextBox 32"/>
            <p:cNvSpPr txBox="1">
              <a:spLocks noChangeArrowheads="1"/>
            </p:cNvSpPr>
            <p:nvPr/>
          </p:nvSpPr>
          <p:spPr bwMode="auto">
            <a:xfrm>
              <a:off x="8214262" y="4159942"/>
              <a:ext cx="1728192" cy="3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Baze podataka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pic>
          <p:nvPicPr>
            <p:cNvPr id="34" name="Picture 33" descr="Image result for peop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30700" y="4945598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Right Arrow 34"/>
            <p:cNvSpPr/>
            <p:nvPr/>
          </p:nvSpPr>
          <p:spPr bwMode="auto">
            <a:xfrm>
              <a:off x="2597018" y="6039312"/>
              <a:ext cx="7882006" cy="390171"/>
            </a:xfrm>
            <a:prstGeom prst="rightArrow">
              <a:avLst/>
            </a:prstGeom>
            <a:gradFill flip="none" rotWithShape="1">
              <a:gsLst>
                <a:gs pos="0">
                  <a:srgbClr val="353535">
                    <a:lumMod val="0"/>
                    <a:lumOff val="100000"/>
                  </a:srgbClr>
                </a:gs>
                <a:gs pos="68000">
                  <a:srgbClr val="353535">
                    <a:lumMod val="10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VRIJEME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8142254" y="4752724"/>
              <a:ext cx="1512168" cy="1128977"/>
            </a:xfrm>
            <a:prstGeom prst="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hr-HR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CS Frutiger Light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 flipH="1">
              <a:off x="3864062" y="1648380"/>
              <a:ext cx="72008" cy="429732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>
              <a:off x="5808278" y="1648380"/>
              <a:ext cx="72008" cy="429732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9" name="Picture 38" descr="http://www.iconsdownload.net/icons/256/10206-user-black-close-up-shape-icon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0423" y="1353497"/>
              <a:ext cx="322689" cy="322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39" descr="http://www.iconsdownload.net/icons/256/10206-user-black-close-up-shape-icon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2584" y="2491961"/>
              <a:ext cx="322689" cy="322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40" descr="http://www.iconsdownload.net/icons/256/10206-user-black-close-up-shape-icon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28995" y="3518290"/>
              <a:ext cx="322689" cy="322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463966" y="5835368"/>
            <a:ext cx="1296144" cy="3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r-H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CS Frutiger Light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S Frutiger Light" pitchFamily="34" charset="0"/>
                <a:ea typeface="+mn-ea"/>
                <a:cs typeface="+mn-cs"/>
              </a:rPr>
              <a:t>IT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sigurnost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S Frutiger Light" pitchFamily="34" charset="0"/>
              <a:ea typeface="+mn-ea"/>
              <a:cs typeface="+mn-cs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5894588" y="2004368"/>
            <a:ext cx="72008" cy="429732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1685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48324"/>
            <a:ext cx="6670084" cy="839534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hr-HR" sz="1600" b="1" spc="-1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hr-HR" sz="1800" b="1" cap="small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Mario Posavec</a:t>
            </a:r>
            <a:r>
              <a:rPr lang="hr-HR" sz="1800" b="1" spc="-1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hr-HR" sz="1800" b="1" spc="-1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3200" b="1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251520" y="2348880"/>
            <a:ext cx="9144000" cy="544512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/>
            <a:r>
              <a:rPr lang="hr-HR" sz="2400" dirty="0">
                <a:latin typeface="Century Gothic" panose="020B0502020202020204" pitchFamily="34" charset="0"/>
              </a:rPr>
              <a:t>Digitalna transformacija -&gt; Industrija 4.0</a:t>
            </a:r>
          </a:p>
          <a:p>
            <a:pPr lvl="0"/>
            <a:r>
              <a:rPr lang="hr-HR" sz="2400" dirty="0" err="1">
                <a:latin typeface="Century Gothic" panose="020B0502020202020204" pitchFamily="34" charset="0"/>
              </a:rPr>
              <a:t>Kibernetička</a:t>
            </a:r>
            <a:r>
              <a:rPr lang="hr-HR" sz="2400" dirty="0">
                <a:latin typeface="Century Gothic" panose="020B0502020202020204" pitchFamily="34" charset="0"/>
              </a:rPr>
              <a:t> sigurnost u RH</a:t>
            </a:r>
          </a:p>
          <a:p>
            <a:pPr lvl="0"/>
            <a:r>
              <a:rPr lang="hr-HR" sz="2400" dirty="0">
                <a:latin typeface="Century Gothic" panose="020B0502020202020204" pitchFamily="34" charset="0"/>
              </a:rPr>
              <a:t>Uloga državnih tijela</a:t>
            </a:r>
          </a:p>
          <a:p>
            <a:pPr lvl="0"/>
            <a:r>
              <a:rPr lang="hr-HR" sz="2400" dirty="0">
                <a:latin typeface="Century Gothic" panose="020B0502020202020204" pitchFamily="34" charset="0"/>
              </a:rPr>
              <a:t>Uloga sektorskih </a:t>
            </a:r>
            <a:r>
              <a:rPr lang="hr-HR" sz="2400" dirty="0" smtClean="0">
                <a:latin typeface="Century Gothic" panose="020B0502020202020204" pitchFamily="34" charset="0"/>
              </a:rPr>
              <a:t>nositelja</a:t>
            </a:r>
            <a:endParaRPr lang="hr-HR" sz="2400" dirty="0">
              <a:latin typeface="Century Gothic" panose="020B0502020202020204" pitchFamily="34" charset="0"/>
            </a:endParaRPr>
          </a:p>
          <a:p>
            <a:pPr lvl="0"/>
            <a:r>
              <a:rPr lang="hr-HR" sz="2400" dirty="0">
                <a:latin typeface="Century Gothic" panose="020B0502020202020204" pitchFamily="34" charset="0"/>
              </a:rPr>
              <a:t>NIS Direktiva i specifičnosti transpozicije u zakonodavni okvir RH</a:t>
            </a:r>
          </a:p>
          <a:p>
            <a:pPr lvl="0"/>
            <a:r>
              <a:rPr lang="hr-HR" sz="2400" dirty="0">
                <a:latin typeface="Century Gothic" panose="020B0502020202020204" pitchFamily="34" charset="0"/>
              </a:rPr>
              <a:t>Trendovi sigurnosne politike u RH</a:t>
            </a:r>
          </a:p>
          <a:p>
            <a:pPr algn="ctr"/>
            <a:endParaRPr lang="hr-HR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11"/>
          <p:cNvSpPr txBox="1">
            <a:spLocks/>
          </p:cNvSpPr>
          <p:nvPr/>
        </p:nvSpPr>
        <p:spPr>
          <a:xfrm>
            <a:off x="385003" y="1412875"/>
            <a:ext cx="8352928" cy="80716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 sz="2400" dirty="0"/>
          </a:p>
        </p:txBody>
      </p:sp>
      <p:sp>
        <p:nvSpPr>
          <p:cNvPr id="3" name="Rectangle 2"/>
          <p:cNvSpPr/>
          <p:nvPr/>
        </p:nvSpPr>
        <p:spPr>
          <a:xfrm>
            <a:off x="3084139" y="1411288"/>
            <a:ext cx="30000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+mj-cs"/>
              </a:rPr>
              <a:t>SADRŽAJ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	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8953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7085" y="1124744"/>
            <a:ext cx="8568764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Korisnici – jačanje najslabije karike!***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312434" y="2267744"/>
            <a:ext cx="8915400" cy="4174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Podizanje </a:t>
            </a: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motivacije</a:t>
            </a: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i </a:t>
            </a: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svjesnosti</a:t>
            </a: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o računalnim ugrozama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što se može dogoditi nama i onima za koje se brinemo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što se može dogoditi onome o čemu brinemo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Podizanje razine </a:t>
            </a: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znanja i vještina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upoznavanje sa stvarnim računalnim prijetnjama i ugrozama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prijenos znanja: e-učenje, tečajevi, mediji, predavanja…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Osigurati </a:t>
            </a: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resurse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osigurati programska rješenja i opremu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osigurati provedbu edukacije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Uspostaviti </a:t>
            </a: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sigurnosnu kulturu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utvrditi</a:t>
            </a:r>
            <a:r>
              <a:rPr kumimoji="0" lang="hr-HR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pravila i procedure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uspostaviti </a:t>
            </a:r>
            <a:r>
              <a:rPr kumimoji="0" lang="hr-HR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provedbu </a:t>
            </a:r>
            <a:r>
              <a:rPr kumimoji="0" lang="hr-HR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pravila i procedura</a:t>
            </a:r>
            <a:endParaRPr kumimoji="0" lang="hr-HR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402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2974" y="1124744"/>
            <a:ext cx="8856985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178DBB"/>
                </a:solidFill>
                <a:latin typeface="Century Gothic"/>
              </a:rPr>
              <a:t>Zaključak − trendovi sigurnosne politike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32974" y="2267744"/>
            <a:ext cx="8915400" cy="37776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charset="2"/>
              <a:buChar char=""/>
              <a:tabLst/>
              <a:defRPr/>
            </a:pPr>
            <a:endParaRPr kumimoji="0" lang="hr-HR" sz="1800" b="0" i="0" u="none" strike="noStrike" kern="1200" cap="none" spc="0" normalizeH="0" baseline="0" noProof="0" dirty="0" smtClean="0">
              <a:ln>
                <a:noFill/>
              </a:ln>
              <a:solidFill>
                <a:srgbClr val="178DBB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ZKS – trend(ovi) sigurnosne politike:</a:t>
            </a:r>
          </a:p>
          <a:p>
            <a:pPr marL="742950" marR="0" lvl="1" indent="-28575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Sektori OES-a </a:t>
            </a: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</a:t>
            </a: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sektori kritične komunikacijske i informacijske infrastrukture</a:t>
            </a:r>
          </a:p>
          <a:p>
            <a:pPr marL="742950" marR="0" lvl="1" indent="-28575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OES i DSP – tvrtke u privatnom ili državnom vlasništvu</a:t>
            </a:r>
          </a:p>
          <a:p>
            <a:pPr marL="800100" marR="0" lvl="1" indent="-342900" algn="l" defTabSz="457200" rtl="0" eaLnBrk="1" fontAlgn="t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charset="2"/>
              <a:buChar char=""/>
              <a:tabLst/>
              <a:defRPr/>
            </a:pPr>
            <a:r>
              <a:rPr kumimoji="0" lang="hr-H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Državni sektor </a:t>
            </a:r>
            <a:r>
              <a:rPr kumimoji="0" lang="hr-H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 privatni sektor  društvo u cjelini</a:t>
            </a:r>
          </a:p>
          <a:p>
            <a:pPr marL="800100" marR="0" lvl="1" indent="-342900" algn="l" defTabSz="457200" rtl="0" eaLnBrk="1" fontAlgn="t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charset="2"/>
              <a:buChar char=""/>
              <a:tabLst/>
              <a:defRPr/>
            </a:pPr>
            <a:r>
              <a:rPr kumimoji="0" lang="hr-H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Klasificirani podatci  osjetljivi podatci</a:t>
            </a:r>
          </a:p>
          <a:p>
            <a:pPr marL="800100" marR="0" lvl="1" indent="-342900" algn="l" defTabSz="457200" rtl="0" eaLnBrk="1" fontAlgn="t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charset="2"/>
              <a:buChar char=""/>
              <a:tabLst/>
              <a:defRPr/>
            </a:pPr>
            <a:r>
              <a:rPr kumimoji="0" lang="hr-HR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Need</a:t>
            </a:r>
            <a:r>
              <a:rPr kumimoji="0" lang="hr-H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 to </a:t>
            </a:r>
            <a:r>
              <a:rPr kumimoji="0" lang="hr-HR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know</a:t>
            </a:r>
            <a:r>
              <a:rPr kumimoji="0" lang="hr-H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  </a:t>
            </a:r>
            <a:r>
              <a:rPr kumimoji="0" lang="hr-HR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Information</a:t>
            </a:r>
            <a:r>
              <a:rPr kumimoji="0" lang="hr-H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 to </a:t>
            </a:r>
            <a:r>
              <a:rPr kumimoji="0" lang="hr-HR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/>
                <a:ea typeface="+mn-ea"/>
                <a:cs typeface="+mn-cs"/>
                <a:sym typeface="Wingdings 3" panose="05040102010807070707" pitchFamily="18" charset="2"/>
              </a:rPr>
              <a:t>share</a:t>
            </a:r>
            <a:endParaRPr kumimoji="0" lang="hr-HR" sz="2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entury Gothic"/>
              <a:ea typeface="+mn-ea"/>
              <a:cs typeface="+mn-cs"/>
              <a:sym typeface="Wingdings 3" panose="05040102010807070707" pitchFamily="18" charset="2"/>
            </a:endParaRPr>
          </a:p>
          <a:p>
            <a:pPr marL="857250" marR="0" lvl="2" indent="0" algn="l" defTabSz="4572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charset="2"/>
              <a:buNone/>
              <a:tabLst/>
              <a:defRPr/>
            </a:pPr>
            <a:endParaRPr kumimoji="0" lang="hr-HR" sz="1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36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32974" y="2267744"/>
            <a:ext cx="8915400" cy="37776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None/>
              <a:tabLst/>
              <a:defRPr/>
            </a:pPr>
            <a:endParaRPr kumimoji="0" lang="hr-HR" sz="1800" b="0" i="0" u="none" strike="noStrike" kern="1200" cap="none" spc="0" normalizeH="0" baseline="0" noProof="0" dirty="0" smtClean="0">
              <a:ln>
                <a:noFill/>
              </a:ln>
              <a:solidFill>
                <a:srgbClr val="178DBB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4572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None/>
              <a:tabLst/>
              <a:defRPr/>
            </a:pPr>
            <a:r>
              <a:rPr kumimoji="0" lang="hr-H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Hvala na pozornosti!</a:t>
            </a:r>
          </a:p>
          <a:p>
            <a:pPr marL="0" marR="0" lvl="0" indent="0" algn="ctr" defTabSz="4572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None/>
              <a:tabLst/>
              <a:defRPr/>
            </a:pPr>
            <a:endParaRPr kumimoji="0" lang="hr-HR" sz="4400" b="0" i="0" u="none" strike="noStrike" kern="1200" cap="none" spc="0" normalizeH="0" baseline="0" noProof="0" dirty="0" smtClean="0">
              <a:ln>
                <a:noFill/>
              </a:ln>
              <a:solidFill>
                <a:srgbClr val="178DBB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4572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None/>
              <a:tabLst/>
              <a:defRPr/>
            </a:pPr>
            <a:endParaRPr lang="hr-HR" sz="4400" noProof="0" dirty="0" smtClean="0">
              <a:solidFill>
                <a:srgbClr val="178DBB"/>
              </a:solidFill>
              <a:latin typeface="Century Gothic"/>
            </a:endParaRPr>
          </a:p>
          <a:p>
            <a:pPr marL="0" marR="0" lvl="0" indent="0" algn="ctr" defTabSz="4572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None/>
              <a:tabLst/>
              <a:defRPr/>
            </a:pPr>
            <a:endParaRPr kumimoji="0" lang="hr-HR" sz="4400" b="0" i="0" u="none" strike="noStrike" kern="1200" cap="none" spc="0" normalizeH="0" baseline="0" dirty="0">
              <a:ln>
                <a:noFill/>
              </a:ln>
              <a:solidFill>
                <a:srgbClr val="178DBB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457200" rtl="0" eaLnBrk="1" fontAlgn="t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None/>
              <a:tabLst/>
              <a:defRPr/>
            </a:pPr>
            <a:r>
              <a:rPr kumimoji="0" lang="hr-H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78DBB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www.zsis.hr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3928" y="3573016"/>
            <a:ext cx="1299102" cy="129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99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/>
          <a:lstStyle/>
          <a:p>
            <a:pPr algn="l"/>
            <a:r>
              <a:rPr lang="hr-HR" sz="3600" dirty="0">
                <a:solidFill>
                  <a:srgbClr val="0070C0"/>
                </a:solidFill>
                <a:latin typeface="Century Gothic" panose="020B0502020202020204" pitchFamily="34" charset="0"/>
              </a:rPr>
              <a:t>Digitalno</a:t>
            </a:r>
            <a:r>
              <a:rPr lang="hr-HR" sz="3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hr-HR" sz="3600" dirty="0">
                <a:solidFill>
                  <a:srgbClr val="0070C0"/>
                </a:solidFill>
                <a:latin typeface="Century Gothic" panose="020B0502020202020204" pitchFamily="34" charset="0"/>
              </a:rPr>
              <a:t>doba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3877" y="2267744"/>
            <a:ext cx="8171259" cy="36496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1800" dirty="0" smtClean="0">
                <a:latin typeface="Century Gothic" panose="020B0502020202020204" pitchFamily="34" charset="0"/>
              </a:rPr>
              <a:t>Doba elektroničkih uređaja na kojima stvaramo, obrađujemo, pohranjujemo i putem kojih prenosimo digitalne podatke</a:t>
            </a:r>
          </a:p>
          <a:p>
            <a:endParaRPr lang="hr-HR" sz="1800" dirty="0">
              <a:latin typeface="Century Gothic" panose="020B0502020202020204" pitchFamily="34" charset="0"/>
            </a:endParaRPr>
          </a:p>
          <a:p>
            <a:endParaRPr lang="hr-HR" sz="1800" dirty="0" smtClean="0">
              <a:latin typeface="Century Gothic" panose="020B0502020202020204" pitchFamily="34" charset="0"/>
            </a:endParaRPr>
          </a:p>
          <a:p>
            <a:endParaRPr lang="hr-HR" sz="1800" dirty="0" smtClean="0">
              <a:latin typeface="Century Gothic" panose="020B0502020202020204" pitchFamily="34" charset="0"/>
            </a:endParaRPr>
          </a:p>
          <a:p>
            <a:endParaRPr lang="hr-HR" sz="1800" dirty="0">
              <a:latin typeface="Century Gothic" panose="020B0502020202020204" pitchFamily="34" charset="0"/>
            </a:endParaRPr>
          </a:p>
          <a:p>
            <a:endParaRPr lang="hr-HR" sz="1800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sz="1800" dirty="0" smtClean="0">
                <a:latin typeface="Century Gothic" panose="020B0502020202020204" pitchFamily="34" charset="0"/>
              </a:rPr>
              <a:t>Internet – razvoj novih načina komunikacije i društvenih mreža</a:t>
            </a:r>
            <a:endParaRPr lang="hr-HR" sz="1800" dirty="0">
              <a:latin typeface="Century Gothic" panose="020B0502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92" y="3068849"/>
            <a:ext cx="1297396" cy="10453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394" y="3237337"/>
            <a:ext cx="797627" cy="85523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426" y="3237248"/>
            <a:ext cx="1224173" cy="91813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246" y="3356726"/>
            <a:ext cx="1135590" cy="7576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711" y="5360393"/>
            <a:ext cx="848357" cy="7937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346" y="5413476"/>
            <a:ext cx="1217474" cy="80505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578" y="5353553"/>
            <a:ext cx="1529258" cy="86497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862" y="5360393"/>
            <a:ext cx="848357" cy="7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9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2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Digitalna transformacija → Industrija 4.0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/>
          <p:cNvSpPr txBox="1">
            <a:spLocks/>
          </p:cNvSpPr>
          <p:nvPr/>
        </p:nvSpPr>
        <p:spPr>
          <a:xfrm>
            <a:off x="395536" y="2852936"/>
            <a:ext cx="8661227" cy="1127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Digitalnu transformaciju kao proces preobrazbe, odnosno unaprjeđenja  poslovnog subjekta, njegove organizacije i poslovnih modela u Republici Hrvatskoj prepoznali su i država i gospodarstvo i društvo u cjelini. </a:t>
            </a:r>
          </a:p>
          <a:p>
            <a:pPr marL="742950" marR="0" lvl="1" indent="-28575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endParaRPr kumimoji="0" lang="hr-H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42900" marR="0" lvl="1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None/>
              <a:tabLst/>
              <a:defRPr/>
            </a:pPr>
            <a:endParaRPr kumimoji="0" lang="hr-H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None/>
              <a:tabLst/>
              <a:defRPr/>
            </a:pP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51520" y="4015171"/>
            <a:ext cx="3154348" cy="2163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0000"/>
              </a:lnSpc>
              <a:buClr>
                <a:srgbClr val="353535"/>
              </a:buClr>
            </a:pPr>
            <a:r>
              <a:rPr lang="hr-HR" dirty="0">
                <a:solidFill>
                  <a:srgbClr val="FF0000"/>
                </a:solidFill>
                <a:latin typeface="Century Gothic"/>
              </a:rPr>
              <a:t>Mobilnost</a:t>
            </a:r>
          </a:p>
          <a:p>
            <a:pPr lvl="1">
              <a:lnSpc>
                <a:spcPct val="110000"/>
              </a:lnSpc>
              <a:buClr>
                <a:srgbClr val="353535"/>
              </a:buClr>
            </a:pPr>
            <a:r>
              <a:rPr lang="hr-HR" dirty="0">
                <a:solidFill>
                  <a:srgbClr val="FF0000"/>
                </a:solidFill>
                <a:latin typeface="Century Gothic"/>
              </a:rPr>
              <a:t>Veliki podaci</a:t>
            </a:r>
          </a:p>
          <a:p>
            <a:pPr lvl="1">
              <a:lnSpc>
                <a:spcPct val="110000"/>
              </a:lnSpc>
              <a:buClr>
                <a:srgbClr val="353535"/>
              </a:buClr>
            </a:pPr>
            <a:r>
              <a:rPr lang="hr-HR" dirty="0" smtClean="0">
                <a:solidFill>
                  <a:srgbClr val="FF0000"/>
                </a:solidFill>
                <a:latin typeface="Century Gothic"/>
              </a:rPr>
              <a:t>Računarstvo </a:t>
            </a:r>
            <a:r>
              <a:rPr lang="hr-HR" dirty="0">
                <a:solidFill>
                  <a:srgbClr val="FF0000"/>
                </a:solidFill>
                <a:latin typeface="Century Gothic"/>
              </a:rPr>
              <a:t>u oblaku</a:t>
            </a:r>
          </a:p>
          <a:p>
            <a:pPr lvl="1">
              <a:lnSpc>
                <a:spcPct val="110000"/>
              </a:lnSpc>
              <a:buClr>
                <a:srgbClr val="353535"/>
              </a:buClr>
            </a:pPr>
            <a:r>
              <a:rPr lang="hr-HR" dirty="0">
                <a:solidFill>
                  <a:srgbClr val="FF0000"/>
                </a:solidFill>
                <a:latin typeface="Century Gothic"/>
              </a:rPr>
              <a:t>IoT – internet stvari</a:t>
            </a:r>
          </a:p>
          <a:p>
            <a:pPr lvl="1">
              <a:lnSpc>
                <a:spcPct val="110000"/>
              </a:lnSpc>
              <a:buClr>
                <a:srgbClr val="353535"/>
              </a:buClr>
            </a:pPr>
            <a:r>
              <a:rPr lang="hr-HR" dirty="0">
                <a:solidFill>
                  <a:srgbClr val="FF0000"/>
                </a:solidFill>
                <a:latin typeface="Century Gothic"/>
              </a:rPr>
              <a:t>Društvene mreže</a:t>
            </a: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3239335" y="4231235"/>
            <a:ext cx="2542001" cy="2100460"/>
            <a:chOff x="3072203" y="934829"/>
            <a:chExt cx="3238401" cy="2520411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442952" y="3048998"/>
              <a:ext cx="539891" cy="406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rgbClr val="0070C0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70C0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7200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1600" b="1" dirty="0">
                  <a:solidFill>
                    <a:prstClr val="black"/>
                  </a:solidFill>
                  <a:latin typeface="Century Gothic"/>
                </a:rPr>
                <a:t>ICT</a:t>
              </a:r>
              <a:endParaRPr lang="hr-HR" altLang="sr-Latn-RS" sz="1600" dirty="0">
                <a:solidFill>
                  <a:prstClr val="black"/>
                </a:solidFill>
                <a:latin typeface="Century Gothic"/>
              </a:endParaRPr>
            </a:p>
          </p:txBody>
        </p:sp>
        <p:pic>
          <p:nvPicPr>
            <p:cNvPr id="23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203" y="934829"/>
              <a:ext cx="3238401" cy="2029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Content Placeholder 2"/>
          <p:cNvSpPr txBox="1">
            <a:spLocks/>
          </p:cNvSpPr>
          <p:nvPr/>
        </p:nvSpPr>
        <p:spPr>
          <a:xfrm>
            <a:off x="5436096" y="4015171"/>
            <a:ext cx="3858768" cy="2163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0000"/>
              </a:lnSpc>
              <a:buClr>
                <a:srgbClr val="353535"/>
              </a:buClr>
            </a:pPr>
            <a:r>
              <a:rPr lang="hr-HR" dirty="0" smtClean="0">
                <a:solidFill>
                  <a:srgbClr val="178DBB"/>
                </a:solidFill>
                <a:latin typeface="Century Gothic"/>
              </a:rPr>
              <a:t>Umjetna inteligencija </a:t>
            </a:r>
          </a:p>
          <a:p>
            <a:pPr lvl="1">
              <a:lnSpc>
                <a:spcPct val="110000"/>
              </a:lnSpc>
              <a:buClr>
                <a:srgbClr val="353535"/>
              </a:buClr>
            </a:pPr>
            <a:r>
              <a:rPr lang="hr-HR" dirty="0" smtClean="0">
                <a:solidFill>
                  <a:srgbClr val="178DBB"/>
                </a:solidFill>
                <a:latin typeface="Century Gothic"/>
              </a:rPr>
              <a:t>Robotika</a:t>
            </a:r>
          </a:p>
          <a:p>
            <a:pPr lvl="1">
              <a:lnSpc>
                <a:spcPct val="110000"/>
              </a:lnSpc>
              <a:buClr>
                <a:srgbClr val="353535"/>
              </a:buClr>
            </a:pPr>
            <a:r>
              <a:rPr lang="hr-HR" dirty="0" smtClean="0">
                <a:solidFill>
                  <a:srgbClr val="178DBB"/>
                </a:solidFill>
                <a:latin typeface="Century Gothic"/>
              </a:rPr>
              <a:t>3D printanje...</a:t>
            </a:r>
          </a:p>
          <a:p>
            <a:pPr lvl="1">
              <a:lnSpc>
                <a:spcPct val="110000"/>
              </a:lnSpc>
              <a:buClr>
                <a:srgbClr val="353535"/>
              </a:buClr>
            </a:pPr>
            <a:r>
              <a:rPr lang="hr-HR" dirty="0" smtClean="0">
                <a:solidFill>
                  <a:srgbClr val="178DBB"/>
                </a:solidFill>
                <a:latin typeface="Century Gothic"/>
              </a:rPr>
              <a:t>Kibernetičko-fizički sustavi</a:t>
            </a:r>
            <a:br>
              <a:rPr lang="hr-HR" dirty="0" smtClean="0">
                <a:solidFill>
                  <a:srgbClr val="178DBB"/>
                </a:solidFill>
                <a:latin typeface="Century Gothic"/>
              </a:rPr>
            </a:br>
            <a:r>
              <a:rPr lang="hr-HR" dirty="0" smtClean="0">
                <a:solidFill>
                  <a:srgbClr val="178DBB"/>
                </a:solidFill>
                <a:latin typeface="Century Gothic"/>
              </a:rPr>
              <a:t>(fizička i virtualna stvarnost)</a:t>
            </a:r>
          </a:p>
          <a:p>
            <a:pPr marL="342900" lvl="1" indent="0">
              <a:buClr>
                <a:srgbClr val="353535"/>
              </a:buClr>
              <a:buFont typeface="Wingdings 3" charset="2"/>
              <a:buNone/>
            </a:pPr>
            <a:endParaRPr lang="hr-HR" dirty="0" smtClean="0">
              <a:solidFill>
                <a:prstClr val="black">
                  <a:lumMod val="75000"/>
                  <a:lumOff val="25000"/>
                </a:prstClr>
              </a:solidFill>
              <a:latin typeface="Century Gothic"/>
            </a:endParaRPr>
          </a:p>
          <a:p>
            <a:pPr>
              <a:buClr>
                <a:srgbClr val="353535"/>
              </a:buClr>
            </a:pPr>
            <a:endParaRPr lang="hr-HR" dirty="0">
              <a:solidFill>
                <a:prstClr val="black">
                  <a:lumMod val="75000"/>
                  <a:lumOff val="25000"/>
                </a:prst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8067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Nove informacijske tehnologije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36912"/>
            <a:ext cx="6103020" cy="3419475"/>
          </a:xfrm>
          <a:prstGeom prst="rect">
            <a:avLst/>
          </a:prstGeom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6678176" y="3566361"/>
            <a:ext cx="2455291" cy="1560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IoT is a King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Big Data is a Queen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Cloud is a Palace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srgbClr val="178DBB"/>
                </a:solidFill>
                <a:latin typeface="Century Gothic"/>
              </a:rPr>
              <a:t>Mobile…</a:t>
            </a:r>
            <a:endParaRPr lang="hr-HR" dirty="0">
              <a:solidFill>
                <a:srgbClr val="178DBB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1417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Život budućnosti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109" y="2267744"/>
            <a:ext cx="6738716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40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3" y="1124744"/>
            <a:ext cx="8517633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>
                <a:solidFill>
                  <a:srgbClr val="31B4E6">
                    <a:lumMod val="75000"/>
                  </a:srgbClr>
                </a:solidFill>
                <a:latin typeface="Century Gothic"/>
              </a:rPr>
              <a:t>Zašto, tko i s kojim ciljem nam prijeti?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4585937" y="2261648"/>
            <a:ext cx="4645777" cy="42971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Dokazivanje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Uskraćivanje usluge (DDOS)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Izmjena sadržaja web stranica (</a:t>
            </a:r>
            <a:r>
              <a:rPr lang="hr-HR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web defacement</a:t>
            </a: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)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Kibernetički kriminal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Prije svega stjecanje materijalne koristi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Kibernetička špijunaža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Prikupljanje osjetljivih podataka gospodarskih subjekata i državnih organizacija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Kibernetički terorizam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Širenje panike, teroristički napadi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Kibernetičko ratovanje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Napadi na državnu (kritičnu) infrastrukturu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/>
              </a:rPr>
              <a:t>Priprema za klasično ili hibridno ratovanje</a:t>
            </a:r>
          </a:p>
          <a:p>
            <a:pPr>
              <a:buClr>
                <a:srgbClr val="353535"/>
              </a:buClr>
            </a:pPr>
            <a:endParaRPr lang="hr-HR" dirty="0">
              <a:solidFill>
                <a:prstClr val="black">
                  <a:lumMod val="75000"/>
                  <a:lumOff val="25000"/>
                </a:prstClr>
              </a:solidFill>
              <a:latin typeface="Century Gothic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51520" y="2267744"/>
            <a:ext cx="4397125" cy="42971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Dokazivanje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Hakeri – pojedinci i skupine</a:t>
            </a:r>
          </a:p>
          <a:p>
            <a:pPr lvl="1">
              <a:buClr>
                <a:srgbClr val="353535"/>
              </a:buClr>
            </a:pPr>
            <a:r>
              <a:rPr lang="hr-HR" i="1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Script kiddies</a:t>
            </a: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 (</a:t>
            </a:r>
            <a:r>
              <a:rPr lang="hr-HR" i="1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skiddies</a:t>
            </a: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)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Kibernetički kriminal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Pojedinci ili organizirane grupe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Kibernetička špijunaža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Organizirane skupine (povezane s državom?)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Kibernetički terorizam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Terorističke organizacije</a:t>
            </a:r>
          </a:p>
          <a:p>
            <a:pPr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Kibernetičko ratovanje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Državne organizacije</a:t>
            </a:r>
          </a:p>
          <a:p>
            <a:pPr lvl="1">
              <a:buClr>
                <a:srgbClr val="353535"/>
              </a:buClr>
            </a:pPr>
            <a:r>
              <a:rPr lang="hr-HR" dirty="0" smtClean="0">
                <a:solidFill>
                  <a:prstClr val="white">
                    <a:lumMod val="75000"/>
                  </a:prstClr>
                </a:solidFill>
                <a:latin typeface="Century Gothic"/>
              </a:rPr>
              <a:t>Organizirane skupine (ne)formalno povezane s državom</a:t>
            </a:r>
          </a:p>
          <a:p>
            <a:pPr>
              <a:buClr>
                <a:srgbClr val="353535"/>
              </a:buClr>
            </a:pPr>
            <a:endParaRPr lang="hr-HR" dirty="0">
              <a:solidFill>
                <a:prstClr val="white">
                  <a:lumMod val="75000"/>
                </a:prst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1476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8845" y="1124744"/>
            <a:ext cx="8805243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 err="1">
                <a:solidFill>
                  <a:srgbClr val="178DBB"/>
                </a:solidFill>
                <a:latin typeface="Century Gothic"/>
              </a:rPr>
              <a:t>Kibernetička</a:t>
            </a:r>
            <a:r>
              <a:rPr lang="hr-HR" sz="3600" dirty="0">
                <a:solidFill>
                  <a:srgbClr val="178DBB"/>
                </a:solidFill>
                <a:latin typeface="Century Gothic"/>
              </a:rPr>
              <a:t> sigurnost u RH, 2015.-2017.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87824" y="2348880"/>
            <a:ext cx="8915400" cy="37776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t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panose="05040102010807070707" pitchFamily="18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Nacionalna strategija kibernetičke sigurnosti i Akcijski plan za</a:t>
            </a:r>
            <a:b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</a:b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provedbu Nacionalne strategije kibernetičke sigurnosti (2015.)</a:t>
            </a:r>
          </a:p>
          <a:p>
            <a:pPr marL="342900" marR="0" lvl="0" indent="-342900" algn="l" defTabSz="457200" rtl="0" eaLnBrk="1" fontAlgn="t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panose="05040102010807070707" pitchFamily="18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Odluka Vlade Republike Hrvatske o uspostavi međuresornih tijela</a:t>
            </a:r>
            <a:b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</a:b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za kibernetičku sigurnost (2016.)</a:t>
            </a:r>
          </a:p>
          <a:p>
            <a:pPr marL="742950" marR="0" lvl="1" indent="-285750" algn="l" defTabSz="457200" rtl="0" eaLnBrk="1" fontAlgn="t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panose="05040102010807070707" pitchFamily="18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Nacionalno vijeće za kibernetičku sigurnost (2017.)</a:t>
            </a:r>
          </a:p>
          <a:p>
            <a:pPr marL="1143000" marR="0" lvl="2" indent="-228600" algn="l" defTabSz="457200" rtl="0" eaLnBrk="1" fontAlgn="t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panose="05040102010807070707" pitchFamily="18" charset="2"/>
              <a:buChar char=""/>
              <a:tabLst/>
              <a:defRPr/>
            </a:pPr>
            <a:r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strateško usmjeravanje i praćenje provedbe Strategije</a:t>
            </a:r>
          </a:p>
          <a:p>
            <a:pPr marL="1143000" marR="0" lvl="2" indent="-228600" algn="l" defTabSz="457200" rtl="0" eaLnBrk="1" fontAlgn="t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panose="05040102010807070707" pitchFamily="18" charset="2"/>
              <a:buChar char=""/>
              <a:tabLst/>
              <a:defRPr/>
            </a:pPr>
            <a:r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predsjedatelj UVNS</a:t>
            </a:r>
          </a:p>
          <a:p>
            <a:pPr marL="1143000" marR="0" lvl="2" indent="-228600" algn="l" defTabSz="457200" rtl="0" eaLnBrk="1" fontAlgn="t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panose="05040102010807070707" pitchFamily="18" charset="2"/>
              <a:buChar char=""/>
              <a:tabLst/>
              <a:defRPr/>
            </a:pPr>
            <a:r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članovi iz 18 institucija</a:t>
            </a:r>
          </a:p>
          <a:p>
            <a:pPr marL="742950" marR="0" lvl="1" indent="-285750" algn="l" defTabSz="457200" rtl="0" eaLnBrk="1" fontAlgn="t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panose="05040102010807070707" pitchFamily="18" charset="2"/>
              <a:buChar char=""/>
              <a:tabLst/>
              <a:defRPr/>
            </a:pPr>
            <a:r>
              <a:rPr kumimoji="0" lang="hr-HR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Operativno-tehnička koordinacija za kibernetičku sigurnost (2017.)</a:t>
            </a:r>
          </a:p>
          <a:p>
            <a:pPr marL="1143000" marR="0" lvl="2" indent="-228600" algn="l" defTabSz="457200" rtl="0" eaLnBrk="1" fontAlgn="t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panose="05040102010807070707" pitchFamily="18" charset="2"/>
              <a:buChar char=""/>
              <a:tabLst/>
              <a:defRPr/>
            </a:pPr>
            <a:r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koordinira MUP</a:t>
            </a:r>
          </a:p>
          <a:p>
            <a:pPr marL="1143000" marR="0" lvl="2" indent="-228600" algn="l" defTabSz="457200" rtl="0" eaLnBrk="1" fontAlgn="t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E2E7">
                  <a:lumMod val="25000"/>
                </a:srgbClr>
              </a:buClr>
              <a:buSzPct val="100000"/>
              <a:buFont typeface="Wingdings 3" panose="05040102010807070707" pitchFamily="18" charset="2"/>
              <a:buChar char=""/>
              <a:tabLst/>
              <a:defRPr/>
            </a:pPr>
            <a:r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članovi iz 8 institucija s resursima i operativnim nadležnostima</a:t>
            </a:r>
            <a:endParaRPr kumimoji="0" lang="hr-HR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79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231" y="1124744"/>
            <a:ext cx="8820472" cy="1143000"/>
          </a:xfrm>
        </p:spPr>
        <p:txBody>
          <a:bodyPr>
            <a:noAutofit/>
          </a:bodyPr>
          <a:lstStyle/>
          <a:p>
            <a:pPr algn="l"/>
            <a:r>
              <a:rPr lang="hr-HR" sz="2800" dirty="0">
                <a:solidFill>
                  <a:srgbClr val="178DBB"/>
                </a:solidFill>
                <a:latin typeface="Century Gothic"/>
              </a:rPr>
              <a:t>Zakon o </a:t>
            </a:r>
            <a:r>
              <a:rPr lang="hr-HR" sz="2800" dirty="0" err="1">
                <a:solidFill>
                  <a:srgbClr val="178DBB"/>
                </a:solidFill>
                <a:latin typeface="Century Gothic"/>
              </a:rPr>
              <a:t>kibernetičkoj</a:t>
            </a:r>
            <a:r>
              <a:rPr lang="hr-HR" sz="2800" dirty="0">
                <a:solidFill>
                  <a:srgbClr val="178DBB"/>
                </a:solidFill>
                <a:latin typeface="Century Gothic"/>
              </a:rPr>
              <a:t> sigurnosti operatora ključnih usluga i davatelja digitalnih usluga i NIS direktiva</a:t>
            </a:r>
            <a:endParaRPr lang="hr-HR" sz="32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KIBERNETIČKA SIGURNOST KAO TEMELJ DIGITALNE TRANSFORMACIJE GOSPODARSTVA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 smtClean="0">
                <a:latin typeface="Arial" pitchFamily="34" charset="0"/>
                <a:cs typeface="Arial" pitchFamily="34" charset="0"/>
              </a:rPr>
              <a:t>Mario Posavec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51231" y="2780928"/>
            <a:ext cx="8915400" cy="4006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NIS direktiva: Direktiva (EU) 2016/1148 Europskog parlamenta i Vijeća od</a:t>
            </a:r>
            <a:b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</a:br>
            <a: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6. srpnja 2016. o mjerama za visoku zajedničku razinu sigurnosti mrežnih i informacijskih sustava širom Unije</a:t>
            </a:r>
            <a:endParaRPr kumimoji="0" lang="hr-HR" sz="1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Zakon o kibernetičkoj sigurnosti operatora ključnih usluga i davatelja digitalnih usluga (ZKS) transpozicija je NIS direktive (</a:t>
            </a: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Directive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on the </a:t>
            </a: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security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of </a:t>
            </a: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network and information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systems </a:t>
            </a: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) u nacionalno zakonodavstvo RH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NIS Direktiva utvrđuje mjere za postizanje visoke razine sigurnosti</a:t>
            </a:r>
            <a:b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</a:b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mrežnih i informacijskih sustava država članica </a:t>
            </a:r>
            <a:r>
              <a:rPr kumimoji="0" lang="hr-HR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 ciljem </a:t>
            </a: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poboljšanja funkcioniranja unutarnjeg tržišta Unije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hr-HR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NIS direktiva utvrđuje obveze na nacionalnoj razini kao i na razini EU-a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92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1118</Words>
  <Application>Microsoft Office PowerPoint</Application>
  <PresentationFormat>On-screen Show (4:3)</PresentationFormat>
  <Paragraphs>249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Century Gothic</vt:lpstr>
      <vt:lpstr>CS Frutiger Light</vt:lpstr>
      <vt:lpstr>Times New Roman</vt:lpstr>
      <vt:lpstr>Wingdings</vt:lpstr>
      <vt:lpstr>Wingdings 3</vt:lpstr>
      <vt:lpstr>Office Theme</vt:lpstr>
      <vt:lpstr>1_Office Theme</vt:lpstr>
      <vt:lpstr>  Seminar   DIGITALIZACIJA ELEKTROENERGETSKOG SEKTORA   I  IZAZOVI KIBERNETIČKE SIGURNOSTI 21. ožujka 2019.                       </vt:lpstr>
      <vt:lpstr>    KIBERNETIČKA SIGURNOST KAO TEMELJ DIGITALNE TRANSFORMACIJE GOSPODARSTVA Mario Posavec                      </vt:lpstr>
      <vt:lpstr>Digitalno doba</vt:lpstr>
      <vt:lpstr>Digitalna transformacija → Industrija 4.0</vt:lpstr>
      <vt:lpstr>Nove informacijske tehnologije</vt:lpstr>
      <vt:lpstr>Život budućnosti</vt:lpstr>
      <vt:lpstr>Zašto, tko i s kojim ciljem nam prijeti?</vt:lpstr>
      <vt:lpstr>Kibernetička sigurnost u RH, 2015.-2017.</vt:lpstr>
      <vt:lpstr>Zakon o kibernetičkoj sigurnosti operatora ključnih usluga i davatelja digitalnih usluga i NIS direktiva</vt:lpstr>
      <vt:lpstr>NIS direktiva – EU razina</vt:lpstr>
      <vt:lpstr>NIS direktiva – nacionalna razina</vt:lpstr>
      <vt:lpstr>ZKS – nacionalna nadležna tijela u RH</vt:lpstr>
      <vt:lpstr>ZKS – zadaće jedinstvene nacionalne   kontaktne točke</vt:lpstr>
      <vt:lpstr>ZKS – zadaće nadležnog CSIRT-a</vt:lpstr>
      <vt:lpstr>ZKS – tehničko tijelo za ocjenu sukladnosti</vt:lpstr>
      <vt:lpstr>ZKS – sektori ključnih usluga</vt:lpstr>
      <vt:lpstr>ZKS – mjere za postizanje visoke razine    kibernetičke sigurnosti</vt:lpstr>
      <vt:lpstr>Tehnologija: oprema, rješenja i okoliš</vt:lpstr>
      <vt:lpstr>Organizacija</vt:lpstr>
      <vt:lpstr>Korisnici – jačanje najslabije karike!***</vt:lpstr>
      <vt:lpstr>Zaključak − trendovi sigurnosne politike</vt:lpstr>
      <vt:lpstr>PowerPoint Presentation</vt:lpstr>
    </vt:vector>
  </TitlesOfParts>
  <Company>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HEP</dc:creator>
  <cp:lastModifiedBy>Mario Posavec</cp:lastModifiedBy>
  <cp:revision>13</cp:revision>
  <dcterms:created xsi:type="dcterms:W3CDTF">2016-01-02T11:44:04Z</dcterms:created>
  <dcterms:modified xsi:type="dcterms:W3CDTF">2019-03-20T15:33:23Z</dcterms:modified>
</cp:coreProperties>
</file>