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0" r:id="rId5"/>
    <p:sldId id="266" r:id="rId6"/>
    <p:sldId id="262" r:id="rId7"/>
    <p:sldId id="267" r:id="rId8"/>
    <p:sldId id="26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80" d="100"/>
          <a:sy n="80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21.3.2019.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emf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conarchive.com/show/oxygen-icons-by-oxygen-icons.org/Places-server-database-icon.html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7.jpe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</a:t>
            </a:r>
            <a:r>
              <a:rPr lang="hr-HR" sz="1200">
                <a:latin typeface="Arial" pitchFamily="34" charset="0"/>
                <a:cs typeface="Arial" pitchFamily="34" charset="0"/>
              </a:rPr>
              <a:t>ožujka 2019.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en-US" sz="3000" b="1" dirty="0" err="1"/>
              <a:t>Sigurnosno-tehnički</a:t>
            </a:r>
            <a:r>
              <a:rPr lang="en-US" sz="3000" b="1" dirty="0"/>
              <a:t> </a:t>
            </a:r>
            <a:r>
              <a:rPr lang="en-US" sz="3000" b="1" dirty="0" err="1"/>
              <a:t>aspekti</a:t>
            </a:r>
            <a:r>
              <a:rPr lang="en-US" sz="3000" b="1" dirty="0"/>
              <a:t> </a:t>
            </a:r>
            <a:r>
              <a:rPr lang="hr-HR" sz="3000" b="1" dirty="0"/>
              <a:t/>
            </a:r>
            <a:br>
              <a:rPr lang="hr-HR" sz="3000" b="1" dirty="0"/>
            </a:br>
            <a:r>
              <a:rPr lang="en-US" sz="3000" b="1" dirty="0" err="1"/>
              <a:t>Zakona</a:t>
            </a:r>
            <a:r>
              <a:rPr lang="en-US" sz="3000" b="1" dirty="0"/>
              <a:t> o </a:t>
            </a:r>
            <a:r>
              <a:rPr lang="en-US" sz="3000" b="1" dirty="0" err="1"/>
              <a:t>kibernetičkoj</a:t>
            </a:r>
            <a:r>
              <a:rPr lang="en-US" sz="3000" b="1" dirty="0"/>
              <a:t> </a:t>
            </a:r>
            <a:r>
              <a:rPr lang="en-US" sz="3000" b="1" dirty="0" err="1"/>
              <a:t>sigurnosti</a:t>
            </a:r>
            <a:r>
              <a:rPr lang="en-US" sz="3000" b="1" dirty="0"/>
              <a:t> </a:t>
            </a:r>
            <a:r>
              <a:rPr lang="en-US" sz="3000" b="1" dirty="0" err="1"/>
              <a:t>operatora</a:t>
            </a:r>
            <a:r>
              <a:rPr lang="en-US" sz="3000" b="1" dirty="0"/>
              <a:t> </a:t>
            </a:r>
            <a:r>
              <a:rPr lang="en-US" sz="3000" b="1" dirty="0" err="1"/>
              <a:t>ključnih</a:t>
            </a:r>
            <a:r>
              <a:rPr lang="en-US" sz="3000" b="1" dirty="0"/>
              <a:t> </a:t>
            </a:r>
            <a:r>
              <a:rPr lang="en-US" sz="3000" b="1" dirty="0" err="1"/>
              <a:t>usluga</a:t>
            </a:r>
            <a:r>
              <a:rPr lang="en-US" sz="3000" b="1" dirty="0"/>
              <a:t> i </a:t>
            </a:r>
            <a:r>
              <a:rPr lang="en-US" sz="3000" b="1" dirty="0" err="1"/>
              <a:t>davatelja</a:t>
            </a:r>
            <a:r>
              <a:rPr lang="en-US" sz="3000" b="1" dirty="0"/>
              <a:t> </a:t>
            </a:r>
            <a:r>
              <a:rPr lang="en-US" sz="3000" b="1" dirty="0" err="1"/>
              <a:t>digitalnih</a:t>
            </a:r>
            <a:r>
              <a:rPr lang="en-US" sz="3000" b="1" dirty="0"/>
              <a:t> </a:t>
            </a:r>
            <a:r>
              <a:rPr lang="en-US" sz="3000" b="1" dirty="0" err="1"/>
              <a:t>usluga</a:t>
            </a:r>
            <a:r>
              <a:rPr lang="hr-HR" sz="3000" b="1" dirty="0"/>
              <a:t> </a:t>
            </a:r>
            <a:endParaRPr lang="hr-HR" sz="3000" b="1" dirty="0" smtClean="0"/>
          </a:p>
          <a:p>
            <a:pPr marL="0" indent="0" algn="ctr">
              <a:buNone/>
            </a:pPr>
            <a:r>
              <a:rPr lang="en-US" sz="3000" b="1" dirty="0" smtClean="0"/>
              <a:t>u </a:t>
            </a:r>
            <a:r>
              <a:rPr lang="en-US" sz="3000" b="1" dirty="0" err="1"/>
              <a:t>elektroenergetskim</a:t>
            </a:r>
            <a:r>
              <a:rPr lang="en-US" sz="3000" b="1" dirty="0"/>
              <a:t> </a:t>
            </a:r>
            <a:r>
              <a:rPr lang="en-US" sz="3000" b="1" dirty="0" err="1" smtClean="0"/>
              <a:t>sustavima</a:t>
            </a:r>
            <a:endParaRPr lang="hr-HR" sz="3000" b="1" dirty="0" smtClean="0"/>
          </a:p>
          <a:p>
            <a:pPr marL="0" indent="0" algn="ctr">
              <a:buNone/>
            </a:pPr>
            <a:r>
              <a:rPr lang="hr-HR" sz="2600" dirty="0" smtClean="0"/>
              <a:t>Jure </a:t>
            </a:r>
            <a:r>
              <a:rPr lang="hr-HR" sz="2600" dirty="0" err="1" smtClean="0"/>
              <a:t>Šimundić</a:t>
            </a:r>
            <a:endParaRPr lang="hr-HR" sz="2600" dirty="0"/>
          </a:p>
          <a:p>
            <a:pPr marL="0" indent="0" algn="ctr">
              <a:buNone/>
            </a:pPr>
            <a:r>
              <a:rPr lang="hr-HR" sz="2600" dirty="0" smtClean="0"/>
              <a:t>CS Computer Systems</a:t>
            </a:r>
            <a:endParaRPr lang="hr-HR" sz="2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226789"/>
            <a:ext cx="6694488" cy="969963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en-US" sz="1800" b="1" dirty="0" err="1" smtClean="0"/>
              <a:t>Sigurnosno-tehnički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aspekti</a:t>
            </a:r>
            <a:r>
              <a:rPr lang="hr-HR" sz="1800" b="1" dirty="0" smtClean="0"/>
              <a:t> </a:t>
            </a:r>
            <a:r>
              <a:rPr lang="en-US" sz="1800" b="1" dirty="0" err="1" smtClean="0"/>
              <a:t>Zakona</a:t>
            </a:r>
            <a:r>
              <a:rPr lang="hr-HR" sz="1800" b="1" dirty="0" smtClean="0"/>
              <a:t> </a:t>
            </a:r>
            <a:r>
              <a:rPr lang="en-US" sz="1800" b="1" dirty="0" smtClean="0"/>
              <a:t>u </a:t>
            </a:r>
            <a:r>
              <a:rPr lang="en-US" sz="1800" b="1" dirty="0" err="1"/>
              <a:t>elektroenergetskim</a:t>
            </a:r>
            <a:r>
              <a:rPr lang="en-US" sz="1800" b="1" dirty="0"/>
              <a:t> </a:t>
            </a:r>
            <a:r>
              <a:rPr lang="en-US" sz="1800" b="1" dirty="0" err="1" smtClean="0"/>
              <a:t>sustavima</a:t>
            </a:r>
            <a:r>
              <a:rPr lang="hr-HR" sz="1800" b="1" dirty="0" smtClean="0"/>
              <a:t/>
            </a:r>
            <a:br>
              <a:rPr lang="hr-HR" sz="1800" b="1" dirty="0" smtClean="0"/>
            </a:br>
            <a:r>
              <a:rPr lang="hr-HR" sz="1800" dirty="0" smtClean="0"/>
              <a:t>Jure </a:t>
            </a:r>
            <a:r>
              <a:rPr lang="hr-HR" sz="1800" dirty="0" err="1" smtClean="0"/>
              <a:t>Šimundić</a:t>
            </a:r>
            <a:r>
              <a:rPr lang="hr-HR" sz="1600" b="1" dirty="0"/>
              <a:t/>
            </a:r>
            <a:br>
              <a:rPr lang="hr-HR" sz="1600" b="1" dirty="0"/>
            </a:br>
            <a:r>
              <a:rPr lang="hr-HR" sz="1600" b="1" spc="-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 smtClean="0">
                <a:latin typeface="Arial" pitchFamily="34" charset="0"/>
                <a:cs typeface="Arial" pitchFamily="34" charset="0"/>
              </a:rPr>
            </a:b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252536" y="1412875"/>
            <a:ext cx="9144000" cy="544512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 smtClean="0"/>
              <a:t>SADRŽAJ IZLAGANJA</a:t>
            </a:r>
          </a:p>
          <a:p>
            <a:r>
              <a:rPr lang="hr-BA" sz="2400" smtClean="0"/>
              <a:t>Upravljanje </a:t>
            </a:r>
            <a:r>
              <a:rPr lang="hr-BA" sz="2400" dirty="0"/>
              <a:t>rizicima</a:t>
            </a:r>
          </a:p>
          <a:p>
            <a:r>
              <a:rPr lang="hr-BA" sz="2400" dirty="0"/>
              <a:t>Odabrana poglavlja jednog sistem integratora</a:t>
            </a:r>
          </a:p>
          <a:p>
            <a:pPr lvl="1"/>
            <a:r>
              <a:rPr lang="hr-BA" sz="2400" dirty="0"/>
              <a:t>Fizičko i logičko razdvajanje ključnih sustava</a:t>
            </a:r>
          </a:p>
          <a:p>
            <a:pPr lvl="1"/>
            <a:r>
              <a:rPr lang="hr-BA" sz="2400" dirty="0"/>
              <a:t>Kontrola pristupa ključnim sustavima</a:t>
            </a:r>
          </a:p>
          <a:p>
            <a:pPr lvl="1"/>
            <a:r>
              <a:rPr lang="hr-BA" sz="2400" dirty="0"/>
              <a:t>Zaštita od zlonamjernog programskog koda</a:t>
            </a:r>
          </a:p>
          <a:p>
            <a:pPr lvl="1"/>
            <a:r>
              <a:rPr lang="en-US" sz="2400" dirty="0" err="1"/>
              <a:t>Preventivne</a:t>
            </a:r>
            <a:r>
              <a:rPr lang="en-US" sz="2400" dirty="0"/>
              <a:t> </a:t>
            </a:r>
            <a:r>
              <a:rPr lang="en-US" sz="2400" dirty="0" err="1"/>
              <a:t>provjere</a:t>
            </a:r>
            <a:r>
              <a:rPr lang="en-US" sz="2400" dirty="0"/>
              <a:t> </a:t>
            </a:r>
            <a:r>
              <a:rPr lang="en-US" sz="2400" dirty="0" err="1"/>
              <a:t>ranjivosti</a:t>
            </a:r>
            <a:r>
              <a:rPr lang="en-US" sz="2400" dirty="0"/>
              <a:t> </a:t>
            </a:r>
            <a:r>
              <a:rPr lang="en-US" sz="2400" dirty="0" err="1"/>
              <a:t>ključnih</a:t>
            </a:r>
            <a:r>
              <a:rPr lang="en-US" sz="2400" dirty="0"/>
              <a:t> </a:t>
            </a:r>
            <a:r>
              <a:rPr lang="en-US" sz="2400" dirty="0" err="1" smtClean="0"/>
              <a:t>sustava</a:t>
            </a:r>
            <a:endParaRPr lang="hr-HR" sz="2400" dirty="0" smtClean="0"/>
          </a:p>
          <a:p>
            <a:pPr lvl="1"/>
            <a:r>
              <a:rPr lang="en-US" sz="2400" dirty="0" err="1"/>
              <a:t>Dnevnik</a:t>
            </a:r>
            <a:r>
              <a:rPr lang="en-US" sz="2400" dirty="0"/>
              <a:t> </a:t>
            </a:r>
            <a:r>
              <a:rPr lang="en-US" sz="2400" dirty="0" err="1"/>
              <a:t>aktivnosti</a:t>
            </a:r>
            <a:r>
              <a:rPr lang="en-US" sz="2400" dirty="0"/>
              <a:t> </a:t>
            </a:r>
            <a:r>
              <a:rPr lang="en-US" sz="2400" dirty="0" err="1"/>
              <a:t>ključnih</a:t>
            </a:r>
            <a:r>
              <a:rPr lang="en-US" sz="2400" dirty="0"/>
              <a:t> </a:t>
            </a:r>
            <a:r>
              <a:rPr lang="en-US" sz="2400" dirty="0" err="1"/>
              <a:t>sustava</a:t>
            </a:r>
            <a:endParaRPr lang="en-US" sz="2400" dirty="0"/>
          </a:p>
          <a:p>
            <a:r>
              <a:rPr lang="en-US" sz="2400" dirty="0" err="1"/>
              <a:t>Zaključak</a:t>
            </a:r>
            <a:endParaRPr lang="hr-BA" sz="2400" dirty="0"/>
          </a:p>
          <a:p>
            <a:pPr marL="0" indent="0">
              <a:buNone/>
            </a:pPr>
            <a:endParaRPr lang="hr-HR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3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01297"/>
            <a:ext cx="6825952" cy="68656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Znam li …</a:t>
            </a:r>
            <a:endParaRPr lang="hr-HR" sz="28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14400" y="2780928"/>
            <a:ext cx="7491412" cy="3497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hr-HR" dirty="0" smtClean="0"/>
          </a:p>
          <a:p>
            <a:pPr marL="0" indent="0" algn="ctr">
              <a:buFont typeface="Arial" pitchFamily="34" charset="0"/>
              <a:buNone/>
            </a:pPr>
            <a:r>
              <a:rPr lang="hr-HR" sz="3600" b="1" dirty="0" smtClean="0"/>
              <a:t>Koliko mi je sigurnosti potrebno?</a:t>
            </a:r>
            <a:endParaRPr lang="hr-BA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0423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3200" dirty="0" smtClean="0"/>
              <a:t>Upravljanje rizicima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11560" y="1175152"/>
            <a:ext cx="6096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Mjere</a:t>
            </a:r>
            <a:r>
              <a:rPr lang="en-US" sz="2400" b="1" i="1" dirty="0">
                <a:solidFill>
                  <a:srgbClr val="231F20"/>
                </a:solidFill>
                <a:latin typeface="Minion Pro Cond"/>
              </a:rPr>
              <a:t> za </a:t>
            </a:r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upravljanje</a:t>
            </a:r>
            <a:r>
              <a:rPr lang="en-US" sz="2400" b="1" i="1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rizikom</a:t>
            </a:r>
            <a:r>
              <a:rPr lang="en-US" sz="2400" b="1" i="1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operatora</a:t>
            </a:r>
            <a:r>
              <a:rPr lang="en-US" sz="2400" b="1" i="1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ključnih</a:t>
            </a:r>
            <a:r>
              <a:rPr lang="en-US" sz="2400" b="1" i="1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b="1" i="1" dirty="0" err="1">
                <a:solidFill>
                  <a:srgbClr val="231F20"/>
                </a:solidFill>
                <a:latin typeface="Minion Pro Cond"/>
              </a:rPr>
              <a:t>usluga</a:t>
            </a:r>
            <a:endParaRPr lang="en-US" sz="2400" b="1" i="1" dirty="0">
              <a:solidFill>
                <a:srgbClr val="231F20"/>
              </a:solidFill>
              <a:latin typeface="Minion Pro Cond"/>
            </a:endParaRPr>
          </a:p>
          <a:p>
            <a:endParaRPr lang="hr-HR" sz="2400" b="1" dirty="0" smtClean="0">
              <a:solidFill>
                <a:srgbClr val="231F20"/>
              </a:solidFill>
              <a:latin typeface="Minion Pro Cond"/>
            </a:endParaRPr>
          </a:p>
          <a:p>
            <a:r>
              <a:rPr lang="en-US" sz="2400" dirty="0" err="1" smtClean="0">
                <a:solidFill>
                  <a:srgbClr val="231F20"/>
                </a:solidFill>
                <a:latin typeface="Minion Pro Cond"/>
              </a:rPr>
              <a:t>Članak</a:t>
            </a:r>
            <a:r>
              <a:rPr lang="en-US" sz="2400" dirty="0" smtClean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15</a:t>
            </a:r>
            <a:r>
              <a:rPr lang="en-US" sz="2400" dirty="0" smtClean="0">
                <a:solidFill>
                  <a:srgbClr val="231F20"/>
                </a:solidFill>
                <a:latin typeface="Minion Pro Cond"/>
              </a:rPr>
              <a:t>.</a:t>
            </a:r>
            <a:endParaRPr lang="hr-HR" sz="2400" dirty="0" smtClean="0">
              <a:solidFill>
                <a:srgbClr val="231F20"/>
              </a:solidFill>
              <a:latin typeface="Minion Pro Cond"/>
            </a:endParaRPr>
          </a:p>
          <a:p>
            <a:endParaRPr lang="en-US" sz="2400" dirty="0">
              <a:solidFill>
                <a:srgbClr val="231F20"/>
              </a:solidFill>
              <a:latin typeface="Minion Pro Cond"/>
            </a:endParaRPr>
          </a:p>
          <a:p>
            <a:pPr algn="l"/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Operatori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ključnih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usluga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dužni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su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poduzimati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tehničke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i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organizacijske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mjere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za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upravljanje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rizicima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koje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moraju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obuhvatiti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mjere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za:</a:t>
            </a:r>
          </a:p>
          <a:p>
            <a:pPr algn="l"/>
            <a:r>
              <a:rPr lang="en-US" sz="2400" dirty="0">
                <a:solidFill>
                  <a:srgbClr val="231F20"/>
                </a:solidFill>
                <a:latin typeface="Minion Pro Cond"/>
              </a:rPr>
              <a:t>–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utvrđivanje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rizika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od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incidenata</a:t>
            </a:r>
            <a:endParaRPr lang="en-US" sz="2400" dirty="0">
              <a:solidFill>
                <a:srgbClr val="231F20"/>
              </a:solidFill>
              <a:latin typeface="Minion Pro Cond"/>
            </a:endParaRPr>
          </a:p>
          <a:p>
            <a:pPr algn="l"/>
            <a:r>
              <a:rPr lang="en-US" sz="2400" dirty="0">
                <a:solidFill>
                  <a:srgbClr val="231F20"/>
                </a:solidFill>
                <a:latin typeface="Minion Pro Cond"/>
              </a:rPr>
              <a:t>–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sprječavanje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,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otkrivanje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i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rješavanje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incidenata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i</a:t>
            </a:r>
          </a:p>
          <a:p>
            <a:pPr algn="l"/>
            <a:r>
              <a:rPr lang="en-US" sz="2400" dirty="0">
                <a:solidFill>
                  <a:srgbClr val="231F20"/>
                </a:solidFill>
                <a:latin typeface="Minion Pro Cond"/>
              </a:rPr>
              <a:t>–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ublažavanje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učinka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incidenata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na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najmanju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moguću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 </a:t>
            </a:r>
            <a:r>
              <a:rPr lang="en-US" sz="2400" dirty="0" err="1">
                <a:solidFill>
                  <a:srgbClr val="231F20"/>
                </a:solidFill>
                <a:latin typeface="Minion Pro Cond"/>
              </a:rPr>
              <a:t>mjeru</a:t>
            </a:r>
            <a:r>
              <a:rPr lang="en-US" sz="2400" dirty="0">
                <a:solidFill>
                  <a:srgbClr val="231F20"/>
                </a:solidFill>
                <a:latin typeface="Minion Pro Cond"/>
              </a:rPr>
              <a:t>.</a:t>
            </a:r>
            <a:endParaRPr lang="en-US" sz="2400" b="0" i="0" u="none" strike="noStrike" dirty="0">
              <a:solidFill>
                <a:srgbClr val="231F20"/>
              </a:solidFill>
              <a:effectLst/>
              <a:latin typeface="Minion Pro Cond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539552" y="4453010"/>
            <a:ext cx="0" cy="192831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 bwMode="auto">
          <a:xfrm>
            <a:off x="6912263" y="2164100"/>
            <a:ext cx="1600200" cy="533400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IDENTIFIKACIJA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912263" y="3067055"/>
            <a:ext cx="1600200" cy="533400"/>
          </a:xfrm>
          <a:prstGeom prst="rect">
            <a:avLst/>
          </a:prstGeom>
          <a:solidFill>
            <a:srgbClr val="7030A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400" b="1" dirty="0" smtClean="0">
                <a:solidFill>
                  <a:schemeClr val="bg1"/>
                </a:solidFill>
                <a:latin typeface="CS Frutiger Light" pitchFamily="34" charset="0"/>
              </a:rPr>
              <a:t>ZAŠTITA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912263" y="3970010"/>
            <a:ext cx="1600200" cy="533400"/>
          </a:xfrm>
          <a:prstGeom prst="rect">
            <a:avLst/>
          </a:prstGeom>
          <a:solidFill>
            <a:srgbClr val="FFC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DETEKCIJA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12262" y="4872965"/>
            <a:ext cx="1600200" cy="533400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REAKCIJA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12262" y="5775920"/>
            <a:ext cx="1600200" cy="533400"/>
          </a:xfrm>
          <a:prstGeom prst="rect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OPORAVAK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732240" y="1988840"/>
            <a:ext cx="358140" cy="3505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1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732240" y="2902674"/>
            <a:ext cx="358140" cy="3505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b="1" dirty="0">
                <a:solidFill>
                  <a:schemeClr val="bg1"/>
                </a:solidFill>
              </a:rPr>
              <a:t>2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732240" y="3816508"/>
            <a:ext cx="358140" cy="3505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b="1" dirty="0">
                <a:solidFill>
                  <a:schemeClr val="bg1"/>
                </a:solidFill>
              </a:rPr>
              <a:t>3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732240" y="4730343"/>
            <a:ext cx="358140" cy="3505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4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732240" y="5644178"/>
            <a:ext cx="358140" cy="350520"/>
          </a:xfrm>
          <a:prstGeom prst="ellips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b="1" dirty="0">
                <a:solidFill>
                  <a:schemeClr val="bg1"/>
                </a:solidFill>
              </a:rPr>
              <a:t>5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1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01297"/>
            <a:ext cx="6825952" cy="68656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Upravljanje rizicima</a:t>
            </a:r>
            <a:endParaRPr lang="hr-HR" sz="2800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102701" y="1844824"/>
            <a:ext cx="4917532" cy="36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01297"/>
            <a:ext cx="6825952" cy="68656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Odabrana poglavlja</a:t>
            </a:r>
            <a:endParaRPr lang="hr-HR" sz="2800" dirty="0"/>
          </a:p>
        </p:txBody>
      </p:sp>
      <p:cxnSp>
        <p:nvCxnSpPr>
          <p:cNvPr id="54" name="Straight Connector 53"/>
          <p:cNvCxnSpPr>
            <a:stCxn id="59" idx="0"/>
          </p:cNvCxnSpPr>
          <p:nvPr/>
        </p:nvCxnSpPr>
        <p:spPr bwMode="auto">
          <a:xfrm flipH="1" flipV="1">
            <a:off x="3441986" y="3877056"/>
            <a:ext cx="1073690" cy="304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5" name="Cloud 54"/>
          <p:cNvSpPr/>
          <p:nvPr/>
        </p:nvSpPr>
        <p:spPr bwMode="auto">
          <a:xfrm>
            <a:off x="4002024" y="2590800"/>
            <a:ext cx="3678364" cy="257860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Procesna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mreža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5526026" y="2486025"/>
            <a:ext cx="3173" cy="2235327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flipH="1">
            <a:off x="7964424" y="2452497"/>
            <a:ext cx="9637" cy="225780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flipV="1">
            <a:off x="5678424" y="5097857"/>
            <a:ext cx="2078164" cy="45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9" name="Cloud 58"/>
          <p:cNvSpPr/>
          <p:nvPr/>
        </p:nvSpPr>
        <p:spPr bwMode="auto">
          <a:xfrm>
            <a:off x="1927035" y="3038856"/>
            <a:ext cx="2590800" cy="1682496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Poslovna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mreža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1" name="Cloud 60"/>
          <p:cNvSpPr/>
          <p:nvPr/>
        </p:nvSpPr>
        <p:spPr bwMode="auto">
          <a:xfrm>
            <a:off x="1182624" y="3429000"/>
            <a:ext cx="2590800" cy="1447800"/>
          </a:xfrm>
          <a:prstGeom prst="clou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14400" y="1143000"/>
            <a:ext cx="4032504" cy="3048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Fizičko i logičko razdvajanje</a:t>
            </a:r>
            <a:r>
              <a:rPr kumimoji="0" lang="hr-HR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 ključnih sustava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4946904" y="2133600"/>
            <a:ext cx="1066800" cy="105765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4910328" y="2819400"/>
            <a:ext cx="1066800" cy="105765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400" dirty="0" smtClean="0">
                <a:solidFill>
                  <a:schemeClr val="tx1"/>
                </a:solidFill>
                <a:latin typeface="CS Frutiger Light" pitchFamily="34" charset="0"/>
              </a:rPr>
              <a:t>Centar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4910328" y="3971544"/>
            <a:ext cx="1066800" cy="105765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EE objekti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6" name="Curved Up Arrow 65"/>
          <p:cNvSpPr/>
          <p:nvPr/>
        </p:nvSpPr>
        <p:spPr bwMode="auto">
          <a:xfrm flipV="1">
            <a:off x="3118717" y="2819400"/>
            <a:ext cx="2334155" cy="987552"/>
          </a:xfrm>
          <a:prstGeom prst="curved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7" name="Down Arrow 66"/>
          <p:cNvSpPr/>
          <p:nvPr/>
        </p:nvSpPr>
        <p:spPr bwMode="auto">
          <a:xfrm rot="19281277">
            <a:off x="1550366" y="2315706"/>
            <a:ext cx="110143" cy="70953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8" name="Down Arrow 67"/>
          <p:cNvSpPr/>
          <p:nvPr/>
        </p:nvSpPr>
        <p:spPr bwMode="auto">
          <a:xfrm rot="19281277">
            <a:off x="1717478" y="2210920"/>
            <a:ext cx="110143" cy="70953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69" name="Multiply 68"/>
          <p:cNvSpPr/>
          <p:nvPr/>
        </p:nvSpPr>
        <p:spPr bwMode="auto">
          <a:xfrm>
            <a:off x="4038600" y="2590800"/>
            <a:ext cx="381000" cy="473595"/>
          </a:xfrm>
          <a:prstGeom prst="mathMultiply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3624" y="4038600"/>
            <a:ext cx="427612" cy="291998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 bwMode="auto">
          <a:xfrm>
            <a:off x="7391400" y="2133600"/>
            <a:ext cx="1066800" cy="105765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7354824" y="2819400"/>
            <a:ext cx="1066800" cy="105765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Centar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7354824" y="3971544"/>
            <a:ext cx="1066800" cy="105765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EE objekti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5824" y="4038600"/>
            <a:ext cx="427612" cy="291998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0012" y="4953000"/>
            <a:ext cx="427612" cy="291998"/>
          </a:xfrm>
          <a:prstGeom prst="rect">
            <a:avLst/>
          </a:prstGeom>
        </p:spPr>
      </p:pic>
      <p:cxnSp>
        <p:nvCxnSpPr>
          <p:cNvPr id="76" name="Straight Connector 75"/>
          <p:cNvCxnSpPr>
            <a:stCxn id="70" idx="3"/>
            <a:endCxn id="74" idx="1"/>
          </p:cNvCxnSpPr>
          <p:nvPr/>
        </p:nvCxnSpPr>
        <p:spPr bwMode="auto">
          <a:xfrm>
            <a:off x="5801236" y="4184599"/>
            <a:ext cx="1934588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7" name="Down Arrow 76"/>
          <p:cNvSpPr/>
          <p:nvPr/>
        </p:nvSpPr>
        <p:spPr bwMode="auto">
          <a:xfrm rot="19281277">
            <a:off x="1898486" y="2071289"/>
            <a:ext cx="110143" cy="709531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914400" y="1752600"/>
            <a:ext cx="738018" cy="597255"/>
            <a:chOff x="661014" y="1752753"/>
            <a:chExt cx="936104" cy="728172"/>
          </a:xfrm>
        </p:grpSpPr>
        <p:grpSp>
          <p:nvGrpSpPr>
            <p:cNvPr id="79" name="Group 78"/>
            <p:cNvGrpSpPr/>
            <p:nvPr/>
          </p:nvGrpSpPr>
          <p:grpSpPr>
            <a:xfrm>
              <a:off x="949046" y="1752753"/>
              <a:ext cx="648072" cy="576064"/>
              <a:chOff x="2051720" y="5013176"/>
              <a:chExt cx="468432" cy="432048"/>
            </a:xfrm>
          </p:grpSpPr>
          <p:pic>
            <p:nvPicPr>
              <p:cNvPr id="81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07864" y="5157192"/>
                <a:ext cx="312288" cy="2880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51720" y="5013176"/>
                <a:ext cx="327918" cy="409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80" name="Picture 21" descr="C:\Program Files (x86)\Microsoft Office\MEDIA\CAGCAT10\j0293234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1014" y="2112793"/>
              <a:ext cx="499282" cy="368132"/>
            </a:xfrm>
            <a:prstGeom prst="rect">
              <a:avLst/>
            </a:prstGeom>
            <a:noFill/>
          </p:spPr>
        </p:pic>
      </p:grpSp>
      <p:pic>
        <p:nvPicPr>
          <p:cNvPr id="83" name="Picture 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8624" y="3695700"/>
            <a:ext cx="548576" cy="374599"/>
          </a:xfrm>
          <a:prstGeom prst="rect">
            <a:avLst/>
          </a:prstGeom>
        </p:spPr>
      </p:pic>
      <p:sp>
        <p:nvSpPr>
          <p:cNvPr id="84" name="Rectangle 83"/>
          <p:cNvSpPr/>
          <p:nvPr/>
        </p:nvSpPr>
        <p:spPr bwMode="auto">
          <a:xfrm>
            <a:off x="914400" y="1143000"/>
            <a:ext cx="4032504" cy="3048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Kontrola pristupa ključnim sustavima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517421" y="4023360"/>
            <a:ext cx="871920" cy="2983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800" b="1" dirty="0" smtClean="0"/>
              <a:t>|</a:t>
            </a:r>
            <a:r>
              <a:rPr lang="hr-HR" sz="1200" dirty="0" smtClean="0"/>
              <a:t>proxy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2844800" y="4124640"/>
            <a:ext cx="842772" cy="142560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87" name="Rounded Rectangle 86"/>
          <p:cNvSpPr/>
          <p:nvPr/>
        </p:nvSpPr>
        <p:spPr bwMode="auto">
          <a:xfrm>
            <a:off x="321531" y="3809510"/>
            <a:ext cx="1205015" cy="272136"/>
          </a:xfrm>
          <a:prstGeom prst="roundRect">
            <a:avLst/>
          </a:prstGeom>
          <a:solidFill>
            <a:srgbClr val="B2DE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Mail</a:t>
            </a:r>
            <a:r>
              <a:rPr kumimoji="0" lang="hr-H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 Security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304800" y="3429000"/>
            <a:ext cx="1205015" cy="272136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Web</a:t>
            </a:r>
            <a:r>
              <a:rPr kumimoji="0" lang="hr-H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 Security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321531" y="4180605"/>
            <a:ext cx="1205015" cy="272136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Net</a:t>
            </a:r>
            <a:r>
              <a:rPr kumimoji="0" lang="hr-H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 Security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920496" y="1143000"/>
            <a:ext cx="4032504" cy="3048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Zaštita od zlonamjernog programskog koda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81200" y="4495800"/>
            <a:ext cx="617695" cy="34505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0105" y="5334000"/>
            <a:ext cx="617695" cy="34505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78505" y="2855347"/>
            <a:ext cx="617695" cy="345053"/>
          </a:xfrm>
          <a:prstGeom prst="rect">
            <a:avLst/>
          </a:prstGeom>
        </p:spPr>
      </p:pic>
      <p:sp>
        <p:nvSpPr>
          <p:cNvPr id="94" name="Rounded Rectangle 93"/>
          <p:cNvSpPr/>
          <p:nvPr/>
        </p:nvSpPr>
        <p:spPr bwMode="auto">
          <a:xfrm>
            <a:off x="318985" y="4639563"/>
            <a:ext cx="1205015" cy="465837"/>
          </a:xfrm>
          <a:prstGeom prst="roundRect">
            <a:avLst/>
          </a:prstGeom>
          <a:solidFill>
            <a:srgbClr val="FF3399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Endpoint</a:t>
            </a:r>
            <a:r>
              <a:rPr kumimoji="0" lang="hr-H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rPr>
              <a:t> Security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7400" y="5330714"/>
            <a:ext cx="427612" cy="291998"/>
          </a:xfrm>
          <a:prstGeom prst="rect">
            <a:avLst/>
          </a:prstGeom>
        </p:spPr>
      </p:pic>
      <p:sp>
        <p:nvSpPr>
          <p:cNvPr id="96" name="Right Arrow 95"/>
          <p:cNvSpPr/>
          <p:nvPr/>
        </p:nvSpPr>
        <p:spPr bwMode="auto">
          <a:xfrm rot="13024080">
            <a:off x="6032374" y="5687729"/>
            <a:ext cx="546205" cy="17711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917067" y="1140300"/>
            <a:ext cx="4032504" cy="3048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Preventivne provjere ranjivosti</a:t>
            </a:r>
            <a:r>
              <a:rPr kumimoji="0" lang="hr-HR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 sustava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7988298" y="5010034"/>
            <a:ext cx="599653" cy="514250"/>
            <a:chOff x="3124200" y="5497974"/>
            <a:chExt cx="589823" cy="505873"/>
          </a:xfrm>
        </p:grpSpPr>
        <p:sp>
          <p:nvSpPr>
            <p:cNvPr id="99" name="Right Arrow 98"/>
            <p:cNvSpPr/>
            <p:nvPr/>
          </p:nvSpPr>
          <p:spPr bwMode="auto">
            <a:xfrm rot="10800000">
              <a:off x="3124200" y="584056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00" name="Right Arrow 99"/>
            <p:cNvSpPr/>
            <p:nvPr/>
          </p:nvSpPr>
          <p:spPr bwMode="auto">
            <a:xfrm rot="16200000">
              <a:off x="3212600" y="565339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grpSp>
          <p:nvGrpSpPr>
            <p:cNvPr id="101" name="Group 100"/>
            <p:cNvGrpSpPr/>
            <p:nvPr/>
          </p:nvGrpSpPr>
          <p:grpSpPr>
            <a:xfrm flipH="1">
              <a:off x="3209734" y="5638800"/>
              <a:ext cx="504289" cy="365047"/>
              <a:chOff x="6660232" y="4941168"/>
              <a:chExt cx="859889" cy="576064"/>
            </a:xfrm>
          </p:grpSpPr>
          <p:pic>
            <p:nvPicPr>
              <p:cNvPr id="102" name="Picture 6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flipH="1">
                <a:off x="6660232" y="5013176"/>
                <a:ext cx="468432" cy="43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" name="Picture 5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4248" y="4941168"/>
                <a:ext cx="715873" cy="5760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04" name="Group 103"/>
          <p:cNvGrpSpPr/>
          <p:nvPr/>
        </p:nvGrpSpPr>
        <p:grpSpPr>
          <a:xfrm>
            <a:off x="2449158" y="3235608"/>
            <a:ext cx="687740" cy="498192"/>
            <a:chOff x="3209734" y="5638800"/>
            <a:chExt cx="676466" cy="490076"/>
          </a:xfrm>
        </p:grpSpPr>
        <p:sp>
          <p:nvSpPr>
            <p:cNvPr id="105" name="Right Arrow 104"/>
            <p:cNvSpPr/>
            <p:nvPr/>
          </p:nvSpPr>
          <p:spPr bwMode="auto">
            <a:xfrm rot="5400000">
              <a:off x="3201744" y="5870420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06" name="Right Arrow 105"/>
            <p:cNvSpPr/>
            <p:nvPr/>
          </p:nvSpPr>
          <p:spPr bwMode="auto">
            <a:xfrm>
              <a:off x="3472324" y="584056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grpSp>
          <p:nvGrpSpPr>
            <p:cNvPr id="107" name="Group 106"/>
            <p:cNvGrpSpPr/>
            <p:nvPr/>
          </p:nvGrpSpPr>
          <p:grpSpPr>
            <a:xfrm flipH="1">
              <a:off x="3209734" y="5638800"/>
              <a:ext cx="504289" cy="365047"/>
              <a:chOff x="6660232" y="4941168"/>
              <a:chExt cx="859889" cy="576064"/>
            </a:xfrm>
          </p:grpSpPr>
          <p:pic>
            <p:nvPicPr>
              <p:cNvPr id="108" name="Picture 6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flipH="1">
                <a:off x="6660232" y="5013176"/>
                <a:ext cx="468432" cy="43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9" name="Picture 5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4248" y="4941168"/>
                <a:ext cx="715873" cy="5760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110" name="Group 109"/>
          <p:cNvGrpSpPr/>
          <p:nvPr/>
        </p:nvGrpSpPr>
        <p:grpSpPr>
          <a:xfrm>
            <a:off x="6692900" y="3321050"/>
            <a:ext cx="774700" cy="641350"/>
            <a:chOff x="3124200" y="5497974"/>
            <a:chExt cx="762000" cy="630902"/>
          </a:xfrm>
        </p:grpSpPr>
        <p:sp>
          <p:nvSpPr>
            <p:cNvPr id="111" name="Right Arrow 110"/>
            <p:cNvSpPr/>
            <p:nvPr/>
          </p:nvSpPr>
          <p:spPr bwMode="auto">
            <a:xfrm rot="10800000">
              <a:off x="3124200" y="584056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12" name="Right Arrow 111"/>
            <p:cNvSpPr/>
            <p:nvPr/>
          </p:nvSpPr>
          <p:spPr bwMode="auto">
            <a:xfrm rot="5400000">
              <a:off x="3201744" y="5870420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13" name="Right Arrow 112"/>
            <p:cNvSpPr/>
            <p:nvPr/>
          </p:nvSpPr>
          <p:spPr bwMode="auto">
            <a:xfrm>
              <a:off x="3472324" y="584056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14" name="Right Arrow 113"/>
            <p:cNvSpPr/>
            <p:nvPr/>
          </p:nvSpPr>
          <p:spPr bwMode="auto">
            <a:xfrm rot="16200000">
              <a:off x="3212600" y="5653394"/>
              <a:ext cx="413876" cy="103036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S Frutiger Light" pitchFamily="34" charset="0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 flipH="1">
              <a:off x="3209734" y="5638802"/>
              <a:ext cx="504289" cy="365047"/>
              <a:chOff x="6660232" y="4941172"/>
              <a:chExt cx="859889" cy="576064"/>
            </a:xfrm>
          </p:grpSpPr>
          <p:pic>
            <p:nvPicPr>
              <p:cNvPr id="116" name="Picture 6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 flipH="1">
                <a:off x="6660232" y="5013176"/>
                <a:ext cx="468432" cy="43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7" name="Picture 5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04248" y="4941172"/>
                <a:ext cx="715873" cy="5760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98794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28 -0.00069 L -0.11476 -0.000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0.05729 0.0106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092 L 0.00261 -0.11134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553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0.00226 -0.110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53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-0.0026 0.0756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77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022E-16 L 0.00226 0.0784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9" grpId="0" animBg="1"/>
      <p:bldP spid="64" grpId="0" animBg="1"/>
      <p:bldP spid="64" grpId="1" animBg="1"/>
      <p:bldP spid="65" grpId="0" animBg="1"/>
      <p:bldP spid="65" grpId="1" animBg="1"/>
      <p:bldP spid="66" grpId="0" animBg="1"/>
      <p:bldP spid="67" grpId="0" animBg="1"/>
      <p:bldP spid="68" grpId="0" animBg="1"/>
      <p:bldP spid="69" grpId="0" animBg="1"/>
      <p:bldP spid="72" grpId="0" animBg="1"/>
      <p:bldP spid="72" grpId="1" animBg="1"/>
      <p:bldP spid="73" grpId="0" animBg="1"/>
      <p:bldP spid="73" grpId="1" animBg="1"/>
      <p:bldP spid="77" grpId="0" animBg="1"/>
      <p:bldP spid="84" grpId="0" animBg="1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4" grpId="0" animBg="1"/>
      <p:bldP spid="96" grpId="0" animBg="1"/>
      <p:bldP spid="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01297"/>
            <a:ext cx="6825952" cy="68656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Odabrana poglavlja</a:t>
            </a:r>
            <a:endParaRPr lang="hr-HR" sz="2800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914400" y="1143000"/>
            <a:ext cx="4032504" cy="3048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Dnevnik</a:t>
            </a:r>
            <a:r>
              <a:rPr kumimoji="0" lang="hr-HR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rPr>
              <a:t> aktivnosti ključnih sustava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S Frutiger Light" pitchFamily="34" charset="0"/>
            </a:endParaRPr>
          </a:p>
        </p:txBody>
      </p:sp>
      <p:sp>
        <p:nvSpPr>
          <p:cNvPr id="118" name="Left Brace 117"/>
          <p:cNvSpPr/>
          <p:nvPr/>
        </p:nvSpPr>
        <p:spPr bwMode="auto">
          <a:xfrm rot="5400000">
            <a:off x="4067944" y="692696"/>
            <a:ext cx="1008112" cy="7344816"/>
          </a:xfrm>
          <a:prstGeom prst="leftBrace">
            <a:avLst>
              <a:gd name="adj1" fmla="val 42269"/>
              <a:gd name="adj2" fmla="val 50234"/>
            </a:avLst>
          </a:prstGeom>
          <a:ln w="508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S Frutiger Light" pitchFamily="34" charset="0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1411228" y="4509120"/>
            <a:ext cx="6257116" cy="936105"/>
            <a:chOff x="1411228" y="4588189"/>
            <a:chExt cx="6257116" cy="936105"/>
          </a:xfrm>
        </p:grpSpPr>
        <p:sp>
          <p:nvSpPr>
            <p:cNvPr id="120" name="Right Arrow 119"/>
            <p:cNvSpPr/>
            <p:nvPr/>
          </p:nvSpPr>
          <p:spPr bwMode="auto">
            <a:xfrm rot="16200000">
              <a:off x="2555776" y="4804213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1" name="Right Arrow 120"/>
            <p:cNvSpPr/>
            <p:nvPr/>
          </p:nvSpPr>
          <p:spPr bwMode="auto">
            <a:xfrm rot="16200000">
              <a:off x="1907704" y="4804213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2" name="Right Arrow 121"/>
            <p:cNvSpPr/>
            <p:nvPr/>
          </p:nvSpPr>
          <p:spPr bwMode="auto">
            <a:xfrm rot="16200000">
              <a:off x="6228184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3" name="Right Arrow 122"/>
            <p:cNvSpPr/>
            <p:nvPr/>
          </p:nvSpPr>
          <p:spPr bwMode="auto">
            <a:xfrm rot="16200000">
              <a:off x="3275856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4" name="Right Arrow 123"/>
            <p:cNvSpPr/>
            <p:nvPr/>
          </p:nvSpPr>
          <p:spPr bwMode="auto">
            <a:xfrm rot="16200000">
              <a:off x="1195204" y="4804213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5" name="Right Arrow 124"/>
            <p:cNvSpPr/>
            <p:nvPr/>
          </p:nvSpPr>
          <p:spPr bwMode="auto">
            <a:xfrm rot="16200000">
              <a:off x="6948264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6" name="Right Arrow 125"/>
            <p:cNvSpPr/>
            <p:nvPr/>
          </p:nvSpPr>
          <p:spPr bwMode="auto">
            <a:xfrm rot="16200000">
              <a:off x="4860032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7" name="Right Arrow 126"/>
            <p:cNvSpPr/>
            <p:nvPr/>
          </p:nvSpPr>
          <p:spPr bwMode="auto">
            <a:xfrm rot="16200000">
              <a:off x="5580112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  <p:sp>
          <p:nvSpPr>
            <p:cNvPr id="128" name="Right Arrow 127"/>
            <p:cNvSpPr/>
            <p:nvPr/>
          </p:nvSpPr>
          <p:spPr bwMode="auto">
            <a:xfrm rot="16200000">
              <a:off x="4158620" y="4804214"/>
              <a:ext cx="936104" cy="504056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accent5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BA" sz="12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S Frutiger Light" pitchFamily="34" charset="0"/>
                </a:rPr>
                <a:t>LOGS</a:t>
              </a:r>
              <a:endParaRPr kumimoji="0" lang="hr-HR" sz="1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S Frutiger Light" pitchFamily="34" charset="0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033821" y="5449406"/>
            <a:ext cx="6994563" cy="1060576"/>
            <a:chOff x="1033821" y="5449406"/>
            <a:chExt cx="6994563" cy="1060576"/>
          </a:xfrm>
        </p:grpSpPr>
        <p:pic>
          <p:nvPicPr>
            <p:cNvPr id="1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33821" y="5449406"/>
              <a:ext cx="6958608" cy="1060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458198" y="5733256"/>
              <a:ext cx="570186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2" name="TextBox 131"/>
          <p:cNvSpPr txBox="1"/>
          <p:nvPr/>
        </p:nvSpPr>
        <p:spPr>
          <a:xfrm>
            <a:off x="3851920" y="234888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400" u="sng" smtClean="0"/>
              <a:t>SIEM</a:t>
            </a:r>
            <a:endParaRPr lang="hr-HR" sz="2400" u="sng"/>
          </a:p>
        </p:txBody>
      </p:sp>
      <p:pic>
        <p:nvPicPr>
          <p:cNvPr id="13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1628800"/>
            <a:ext cx="2120024" cy="2243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" name="Picture 2" descr="C:\Users\semo\AppData\Local\Microsoft\Windows\Temporary Internet Files\Content.Outlook\CZMYZKSW\Appliance_CHK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836" y="2836812"/>
            <a:ext cx="2620986" cy="9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2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648072" cy="9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Picture 6" descr="http://t0.gstatic.com/images?q=tbn:ANd9GcQrWoIRf_Bu0Vphjk6MhgwBHB02jC4Yw2yBxBjs28Zgs8PjY8jm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628800"/>
            <a:ext cx="1440160" cy="1440160"/>
          </a:xfrm>
          <a:prstGeom prst="rect">
            <a:avLst/>
          </a:prstGeom>
          <a:noFill/>
        </p:spPr>
      </p:pic>
      <p:pic>
        <p:nvPicPr>
          <p:cNvPr id="137" name="Picture 2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2312918"/>
            <a:ext cx="720080" cy="107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58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18837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01297"/>
            <a:ext cx="6825952" cy="68656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Zaključak</a:t>
            </a:r>
            <a:endParaRPr lang="hr-HR" sz="2800" dirty="0"/>
          </a:p>
        </p:txBody>
      </p:sp>
      <p:pic>
        <p:nvPicPr>
          <p:cNvPr id="10" name="Picture 8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227" y="1756369"/>
            <a:ext cx="2621758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9227" y="1756369"/>
            <a:ext cx="2621756" cy="3495675"/>
          </a:xfrm>
          <a:prstGeom prst="rect">
            <a:avLst/>
          </a:prstGeom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004048" y="3994744"/>
            <a:ext cx="362555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None/>
              <a:defRPr/>
            </a:pPr>
            <a:r>
              <a:rPr lang="hr-HR" sz="3600" b="1" kern="0" dirty="0" smtClean="0">
                <a:solidFill>
                  <a:srgbClr val="002060"/>
                </a:solidFill>
                <a:latin typeface="+mn-lt"/>
              </a:rPr>
              <a:t>C</a:t>
            </a:r>
            <a:r>
              <a:rPr lang="hr-HR" sz="3600" b="1" kern="0" dirty="0" smtClean="0">
                <a:latin typeface="+mn-lt"/>
              </a:rPr>
              <a:t> </a:t>
            </a:r>
            <a:r>
              <a:rPr lang="hr-HR" sz="3600" b="1" kern="0" dirty="0" smtClean="0">
                <a:solidFill>
                  <a:srgbClr val="FF714F"/>
                </a:solidFill>
                <a:latin typeface="+mn-lt"/>
              </a:rPr>
              <a:t>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None/>
              <a:defRPr/>
            </a:pPr>
            <a:r>
              <a:rPr lang="hr-HR" sz="2000" b="1" kern="0" dirty="0" smtClean="0">
                <a:latin typeface="+mn-lt"/>
              </a:rPr>
              <a:t>CS Computer </a:t>
            </a:r>
            <a:r>
              <a:rPr lang="hr-HR" sz="2000" b="1" kern="0" dirty="0">
                <a:latin typeface="+mn-lt"/>
              </a:rPr>
              <a:t>Systems d.o.o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None/>
              <a:defRPr/>
            </a:pPr>
            <a:r>
              <a:rPr lang="hr-HR" sz="2000" kern="0" dirty="0">
                <a:latin typeface="+mn-lt"/>
              </a:rPr>
              <a:t>Prečko 1a | HR -10110 Zagreb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None/>
              <a:defRPr/>
            </a:pPr>
            <a:r>
              <a:rPr lang="hr-HR" sz="2000" b="1" kern="0" dirty="0" smtClean="0">
                <a:latin typeface="+mn-lt"/>
              </a:rPr>
              <a:t>W</a:t>
            </a:r>
            <a:r>
              <a:rPr lang="hr-HR" sz="2000" b="1" kern="0" dirty="0">
                <a:latin typeface="+mn-lt"/>
              </a:rPr>
              <a:t>.</a:t>
            </a:r>
            <a:r>
              <a:rPr lang="hr-HR" sz="2000" kern="0" dirty="0">
                <a:latin typeface="+mn-lt"/>
              </a:rPr>
              <a:t> www.cs.hr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None/>
              <a:defRPr/>
            </a:pPr>
            <a:r>
              <a:rPr lang="hr-HR" sz="2000" b="1" kern="0" dirty="0">
                <a:latin typeface="+mn-lt"/>
              </a:rPr>
              <a:t>E.</a:t>
            </a:r>
            <a:r>
              <a:rPr lang="hr-HR" sz="2000" kern="0" dirty="0">
                <a:latin typeface="+mn-lt"/>
              </a:rPr>
              <a:t> info@cs.hr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2E65"/>
              </a:buClr>
              <a:buFont typeface="Wingdings" pitchFamily="2" charset="2"/>
              <a:buChar char="§"/>
              <a:defRPr/>
            </a:pPr>
            <a:endParaRPr lang="hr-HR" sz="22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949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186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CS Frutiger Light</vt:lpstr>
      <vt:lpstr>Minion Pro Cond</vt:lpstr>
      <vt:lpstr>Wingdings</vt:lpstr>
      <vt:lpstr>Office Theme</vt:lpstr>
      <vt:lpstr>  Seminar   DIGITALIZACIJA ELEKTROENERGETSKOG SEKTORA   I  IZAZOVI KIBERNETIČKE SIGURNOSTI 21. ožujka 2019.                       </vt:lpstr>
      <vt:lpstr>  Sigurnosno-tehnički aspekti Zakona u elektroenergetskim sustavima Jure Šimundić                       </vt:lpstr>
      <vt:lpstr>Znam li …</vt:lpstr>
      <vt:lpstr>PowerPoint Presentation</vt:lpstr>
      <vt:lpstr>Upravljanje rizicima</vt:lpstr>
      <vt:lpstr>Odabrana poglavlja</vt:lpstr>
      <vt:lpstr>Odabrana poglavlja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Jure Simundic</cp:lastModifiedBy>
  <cp:revision>31</cp:revision>
  <dcterms:created xsi:type="dcterms:W3CDTF">2015-02-06T07:22:36Z</dcterms:created>
  <dcterms:modified xsi:type="dcterms:W3CDTF">2019-03-21T06:47:25Z</dcterms:modified>
</cp:coreProperties>
</file>