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18.xml" ContentType="application/vnd.openxmlformats-officedocument.presentationml.tags+xml"/>
  <Override PartName="/ppt/notesSlides/notesSlide1.xml" ContentType="application/vnd.openxmlformats-officedocument.presentationml.notesSlide+xml"/>
  <Override PartName="/ppt/tags/tag119.xml" ContentType="application/vnd.openxmlformats-officedocument.presentationml.tags+xml"/>
  <Override PartName="/ppt/notesSlides/notesSlide2.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xml" ContentType="application/vnd.openxmlformats-officedocument.presentationml.notesSlide+xml"/>
  <Override PartName="/ppt/tags/tag128.xml" ContentType="application/vnd.openxmlformats-officedocument.presentationml.tags+xml"/>
  <Override PartName="/ppt/notesSlides/notesSlide4.xml" ContentType="application/vnd.openxmlformats-officedocument.presentationml.notesSlide+xml"/>
  <Override PartName="/ppt/tags/tag129.xml" ContentType="application/vnd.openxmlformats-officedocument.presentationml.tags+xml"/>
  <Override PartName="/ppt/notesSlides/notesSlide5.xml" ContentType="application/vnd.openxmlformats-officedocument.presentationml.notesSlide+xml"/>
  <Override PartName="/ppt/tags/tag130.xml" ContentType="application/vnd.openxmlformats-officedocument.presentationml.tags+xml"/>
  <Override PartName="/ppt/notesSlides/notesSlide6.xml" ContentType="application/vnd.openxmlformats-officedocument.presentationml.notesSlide+xml"/>
  <Override PartName="/ppt/tags/tag13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0.xml" ContentType="application/vnd.openxmlformats-officedocument.presentationml.notesSlide+xml"/>
  <Override PartName="/ppt/tags/tag139.xml" ContentType="application/vnd.openxmlformats-officedocument.presentationml.tags+xml"/>
  <Override PartName="/ppt/notesSlides/notesSlide11.xml" ContentType="application/vnd.openxmlformats-officedocument.presentationml.notesSlide+xml"/>
  <Override PartName="/ppt/tags/tag140.xml" ContentType="application/vnd.openxmlformats-officedocument.presentationml.tags+xml"/>
  <Override PartName="/ppt/notesSlides/notesSlide12.xml" ContentType="application/vnd.openxmlformats-officedocument.presentationml.notesSlide+xml"/>
  <Override PartName="/ppt/tags/tag14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50"/>
    <p:sldMasterId id="2147483720" r:id="rId51"/>
    <p:sldMasterId id="2147483732" r:id="rId52"/>
    <p:sldMasterId id="2147483776" r:id="rId53"/>
    <p:sldMasterId id="2147483820" r:id="rId54"/>
    <p:sldMasterId id="2147483864" r:id="rId55"/>
    <p:sldMasterId id="2147483908" r:id="rId56"/>
  </p:sldMasterIdLst>
  <p:notesMasterIdLst>
    <p:notesMasterId r:id="rId72"/>
  </p:notesMasterIdLst>
  <p:handoutMasterIdLst>
    <p:handoutMasterId r:id="rId73"/>
  </p:handoutMasterIdLst>
  <p:sldIdLst>
    <p:sldId id="902" r:id="rId57"/>
    <p:sldId id="1125" r:id="rId58"/>
    <p:sldId id="1137" r:id="rId59"/>
    <p:sldId id="1116" r:id="rId60"/>
    <p:sldId id="1136" r:id="rId61"/>
    <p:sldId id="1138" r:id="rId62"/>
    <p:sldId id="1127" r:id="rId63"/>
    <p:sldId id="1122" r:id="rId64"/>
    <p:sldId id="1140" r:id="rId65"/>
    <p:sldId id="1131" r:id="rId66"/>
    <p:sldId id="1060" r:id="rId67"/>
    <p:sldId id="1061" r:id="rId68"/>
    <p:sldId id="1062" r:id="rId69"/>
    <p:sldId id="1046" r:id="rId70"/>
    <p:sldId id="1132" r:id="rId71"/>
  </p:sldIdLst>
  <p:sldSz cx="12198350" cy="6858000"/>
  <p:notesSz cx="6669088" cy="9926638"/>
  <p:custDataLst>
    <p:custData r:id="rId16"/>
    <p:tags r:id="rId74"/>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3884">
          <p15:clr>
            <a:srgbClr val="A4A3A4"/>
          </p15:clr>
        </p15:guide>
        <p15:guide id="2" orient="horz" pos="618">
          <p15:clr>
            <a:srgbClr val="A4A3A4"/>
          </p15:clr>
        </p15:guide>
        <p15:guide id="3" orient="horz" pos="2432">
          <p15:clr>
            <a:srgbClr val="A4A3A4"/>
          </p15:clr>
        </p15:guide>
        <p15:guide id="4" orient="horz" pos="2341">
          <p15:clr>
            <a:srgbClr val="A4A3A4"/>
          </p15:clr>
        </p15:guide>
        <p15:guide id="5" orient="horz" pos="890">
          <p15:clr>
            <a:srgbClr val="A4A3A4"/>
          </p15:clr>
        </p15:guide>
        <p15:guide id="6" orient="horz" pos="210">
          <p15:clr>
            <a:srgbClr val="A4A3A4"/>
          </p15:clr>
        </p15:guide>
        <p15:guide id="7" pos="395">
          <p15:clr>
            <a:srgbClr val="A4A3A4"/>
          </p15:clr>
        </p15:guide>
        <p15:guide id="8" pos="3842">
          <p15:clr>
            <a:srgbClr val="A4A3A4"/>
          </p15:clr>
        </p15:guide>
        <p15:guide id="9" pos="3933">
          <p15:clr>
            <a:srgbClr val="A4A3A4"/>
          </p15:clr>
        </p15:guide>
        <p15:guide id="10" pos="7380">
          <p15:clr>
            <a:srgbClr val="A4A3A4"/>
          </p15:clr>
        </p15:guide>
        <p15:guide id="11" pos="5566">
          <p15:clr>
            <a:srgbClr val="A4A3A4"/>
          </p15:clr>
        </p15:guide>
        <p15:guide id="12" orient="horz" pos="3906">
          <p15:clr>
            <a:srgbClr val="A4A3A4"/>
          </p15:clr>
        </p15:guide>
        <p15:guide id="13" orient="horz" pos="654">
          <p15:clr>
            <a:srgbClr val="A4A3A4"/>
          </p15:clr>
        </p15:guide>
        <p15:guide id="14" orient="horz" pos="2455">
          <p15:clr>
            <a:srgbClr val="A4A3A4"/>
          </p15:clr>
        </p15:guide>
        <p15:guide id="15" orient="horz" pos="2360">
          <p15:clr>
            <a:srgbClr val="A4A3A4"/>
          </p15:clr>
        </p15:guide>
        <p15:guide id="16" orient="horz" pos="909">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0000"/>
    <a:srgbClr val="DFE6ED"/>
    <a:srgbClr val="5B677C"/>
    <a:srgbClr val="92A2BD"/>
    <a:srgbClr val="5F769C"/>
    <a:srgbClr val="5C677C"/>
    <a:srgbClr val="93A2BD"/>
    <a:srgbClr val="60769C"/>
    <a:srgbClr val="E0E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5" autoAdjust="0"/>
    <p:restoredTop sz="79073" autoAdjust="0"/>
  </p:normalViewPr>
  <p:slideViewPr>
    <p:cSldViewPr snapToObjects="1" showGuides="1">
      <p:cViewPr varScale="1">
        <p:scale>
          <a:sx n="103" d="100"/>
          <a:sy n="103" d="100"/>
        </p:scale>
        <p:origin x="306" y="72"/>
      </p:cViewPr>
      <p:guideLst>
        <p:guide orient="horz" pos="3884"/>
        <p:guide orient="horz" pos="618"/>
        <p:guide orient="horz" pos="2432"/>
        <p:guide orient="horz" pos="2341"/>
        <p:guide orient="horz" pos="890"/>
        <p:guide orient="horz" pos="210"/>
        <p:guide pos="395"/>
        <p:guide pos="3842"/>
        <p:guide pos="3933"/>
        <p:guide pos="7380"/>
        <p:guide pos="5566"/>
        <p:guide orient="horz" pos="3906"/>
        <p:guide orient="horz" pos="654"/>
        <p:guide orient="horz" pos="2455"/>
        <p:guide orient="horz" pos="2360"/>
        <p:guide orient="horz" pos="909"/>
      </p:guideLst>
    </p:cSldViewPr>
  </p:slideViewPr>
  <p:outlineViewPr>
    <p:cViewPr>
      <p:scale>
        <a:sx n="33" d="100"/>
        <a:sy n="33" d="100"/>
      </p:scale>
      <p:origin x="0" y="1278"/>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76" d="100"/>
          <a:sy n="76" d="100"/>
        </p:scale>
        <p:origin x="2982" y="120"/>
      </p:cViewPr>
      <p:guideLst>
        <p:guide orient="horz" pos="3224"/>
        <p:guide pos="2236"/>
        <p:guide orient="horz" pos="3127"/>
        <p:guide pos="210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slideMaster" Target="slideMasters/slideMaster1.xml"/><Relationship Id="rId55" Type="http://schemas.openxmlformats.org/officeDocument/2006/relationships/slideMaster" Target="slideMasters/slideMaster6.xml"/><Relationship Id="rId63" Type="http://schemas.openxmlformats.org/officeDocument/2006/relationships/slide" Target="slides/slide7.xml"/><Relationship Id="rId68" Type="http://schemas.openxmlformats.org/officeDocument/2006/relationships/slide" Target="slides/slide12.xml"/><Relationship Id="rId76"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Master" Target="slideMasters/slideMaster4.xml"/><Relationship Id="rId58" Type="http://schemas.openxmlformats.org/officeDocument/2006/relationships/slide" Target="slides/slide2.xml"/><Relationship Id="rId66" Type="http://schemas.openxmlformats.org/officeDocument/2006/relationships/slide" Target="slides/slide10.xml"/><Relationship Id="rId7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1.xml"/><Relationship Id="rId61" Type="http://schemas.openxmlformats.org/officeDocument/2006/relationships/slide" Target="slides/slide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3.xml"/><Relationship Id="rId60" Type="http://schemas.openxmlformats.org/officeDocument/2006/relationships/slide" Target="slides/slide4.xml"/><Relationship Id="rId65" Type="http://schemas.openxmlformats.org/officeDocument/2006/relationships/slide" Target="slides/slide9.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Master" Target="slideMasters/slideMaster7.xml"/><Relationship Id="rId64" Type="http://schemas.openxmlformats.org/officeDocument/2006/relationships/slide" Target="slides/slide8.xml"/><Relationship Id="rId69" Type="http://schemas.openxmlformats.org/officeDocument/2006/relationships/slide" Target="slides/slide13.xml"/><Relationship Id="rId77"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Master" Target="slideMasters/slideMaster2.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3.xml"/><Relationship Id="rId67" Type="http://schemas.openxmlformats.org/officeDocument/2006/relationships/slide" Target="slides/slide1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5.xml"/><Relationship Id="rId62" Type="http://schemas.openxmlformats.org/officeDocument/2006/relationships/slide" Target="slides/slide6.xml"/><Relationship Id="rId70" Type="http://schemas.openxmlformats.org/officeDocument/2006/relationships/slide" Target="slides/slide1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6669088" cy="677481"/>
          </a:xfrm>
          <a:prstGeom prst="rect">
            <a:avLst/>
          </a:prstGeom>
          <a:solidFill>
            <a:srgbClr val="879BAA"/>
          </a:solidFill>
          <a:ln w="9525" algn="ctr">
            <a:noFill/>
            <a:miter lim="800000"/>
            <a:headEnd/>
            <a:tailEnd/>
          </a:ln>
          <a:effectLst/>
        </p:spPr>
        <p:txBody>
          <a:bodyPr wrap="none" lIns="87545" tIns="43772" rIns="87545" bIns="43772" anchor="ctr"/>
          <a:lstStyle/>
          <a:p>
            <a:endParaRPr lang="de-DE"/>
          </a:p>
        </p:txBody>
      </p:sp>
      <p:sp>
        <p:nvSpPr>
          <p:cNvPr id="173058" name="Rectangle 2"/>
          <p:cNvSpPr>
            <a:spLocks noGrp="1" noChangeArrowheads="1"/>
          </p:cNvSpPr>
          <p:nvPr>
            <p:ph type="hdr" sz="quarter"/>
          </p:nvPr>
        </p:nvSpPr>
        <p:spPr bwMode="auto">
          <a:xfrm>
            <a:off x="0" y="0"/>
            <a:ext cx="3052689" cy="535826"/>
          </a:xfrm>
          <a:prstGeom prst="rect">
            <a:avLst/>
          </a:prstGeom>
          <a:noFill/>
          <a:ln w="9525">
            <a:noFill/>
            <a:miter lim="800000"/>
            <a:headEnd/>
            <a:tailEnd/>
          </a:ln>
          <a:effectLst/>
        </p:spPr>
        <p:txBody>
          <a:bodyPr vert="horz" wrap="square" lIns="142222" tIns="142222" rIns="142222" bIns="142222" numCol="1" anchor="t" anchorCtr="0" compatLnSpc="1">
            <a:prstTxWarp prst="textNoShape">
              <a:avLst/>
            </a:prstTxWarp>
          </a:bodyPr>
          <a:lstStyle>
            <a:lvl1pPr defTabSz="902804">
              <a:spcBef>
                <a:spcPct val="0"/>
              </a:spcBef>
              <a:defRPr sz="1100">
                <a:solidFill>
                  <a:schemeClr val="bg1"/>
                </a:solidFill>
                <a:latin typeface="Siemens Sans" pitchFamily="2" charset="0"/>
              </a:defRPr>
            </a:lvl1pPr>
          </a:lstStyle>
          <a:p>
            <a:endParaRPr lang="en-US" dirty="0">
              <a:latin typeface="Arial" pitchFamily="34" charset="0"/>
            </a:endParaRPr>
          </a:p>
        </p:txBody>
      </p:sp>
      <p:sp>
        <p:nvSpPr>
          <p:cNvPr id="173059" name="Rectangle 3"/>
          <p:cNvSpPr>
            <a:spLocks noGrp="1" noChangeArrowheads="1"/>
          </p:cNvSpPr>
          <p:nvPr>
            <p:ph type="dt" sz="quarter" idx="1"/>
          </p:nvPr>
        </p:nvSpPr>
        <p:spPr bwMode="auto">
          <a:xfrm>
            <a:off x="3616400" y="0"/>
            <a:ext cx="3052688" cy="535826"/>
          </a:xfrm>
          <a:prstGeom prst="rect">
            <a:avLst/>
          </a:prstGeom>
          <a:noFill/>
          <a:ln w="9525">
            <a:noFill/>
            <a:miter lim="800000"/>
            <a:headEnd/>
            <a:tailEnd/>
          </a:ln>
          <a:effectLst/>
        </p:spPr>
        <p:txBody>
          <a:bodyPr vert="horz" wrap="square" lIns="142222" tIns="142222" rIns="142222" bIns="142222" numCol="1" anchor="t" anchorCtr="0" compatLnSpc="1">
            <a:prstTxWarp prst="textNoShape">
              <a:avLst/>
            </a:prstTxWarp>
          </a:bodyPr>
          <a:lstStyle>
            <a:lvl1pPr algn="r" defTabSz="902804">
              <a:spcBef>
                <a:spcPct val="0"/>
              </a:spcBef>
              <a:defRPr sz="1100">
                <a:solidFill>
                  <a:schemeClr val="bg1"/>
                </a:solidFill>
                <a:latin typeface="Siemens Sans" pitchFamily="2" charset="0"/>
              </a:defRPr>
            </a:lvl1pPr>
          </a:lstStyle>
          <a:p>
            <a:endParaRPr lang="en-US" dirty="0">
              <a:latin typeface="Arial" pitchFamily="34" charset="0"/>
            </a:endParaRPr>
          </a:p>
        </p:txBody>
      </p:sp>
      <p:sp>
        <p:nvSpPr>
          <p:cNvPr id="173060" name="Rectangle 4"/>
          <p:cNvSpPr>
            <a:spLocks noGrp="1" noChangeArrowheads="1"/>
          </p:cNvSpPr>
          <p:nvPr>
            <p:ph type="ftr" sz="quarter" idx="2"/>
          </p:nvPr>
        </p:nvSpPr>
        <p:spPr bwMode="auto">
          <a:xfrm>
            <a:off x="0" y="9390812"/>
            <a:ext cx="3052689" cy="535826"/>
          </a:xfrm>
          <a:prstGeom prst="rect">
            <a:avLst/>
          </a:prstGeom>
          <a:noFill/>
          <a:ln w="9525">
            <a:noFill/>
            <a:miter lim="800000"/>
            <a:headEnd/>
            <a:tailEnd/>
          </a:ln>
          <a:effectLst/>
        </p:spPr>
        <p:txBody>
          <a:bodyPr vert="horz" wrap="square" lIns="142222" tIns="142222" rIns="142222" bIns="142222" numCol="1" anchor="b" anchorCtr="0" compatLnSpc="1">
            <a:prstTxWarp prst="textNoShape">
              <a:avLst/>
            </a:prstTxWarp>
          </a:bodyPr>
          <a:lstStyle>
            <a:lvl1pPr defTabSz="902804">
              <a:spcBef>
                <a:spcPct val="0"/>
              </a:spcBef>
              <a:defRPr sz="11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616400" y="9390812"/>
            <a:ext cx="3052688" cy="535826"/>
          </a:xfrm>
          <a:prstGeom prst="rect">
            <a:avLst/>
          </a:prstGeom>
          <a:noFill/>
          <a:ln w="9525">
            <a:noFill/>
            <a:miter lim="800000"/>
            <a:headEnd/>
            <a:tailEnd/>
          </a:ln>
          <a:effectLst/>
        </p:spPr>
        <p:txBody>
          <a:bodyPr vert="horz" wrap="square" lIns="142222" tIns="142222" rIns="142222" bIns="142222" numCol="1" anchor="b" anchorCtr="0" compatLnSpc="1">
            <a:prstTxWarp prst="textNoShape">
              <a:avLst/>
            </a:prstTxWarp>
          </a:bodyPr>
          <a:lstStyle>
            <a:lvl1pPr algn="r" defTabSz="902804">
              <a:spcBef>
                <a:spcPct val="0"/>
              </a:spcBef>
              <a:defRPr sz="1100">
                <a:solidFill>
                  <a:schemeClr val="tx1"/>
                </a:solidFill>
                <a:latin typeface="Siemens Sans" pitchFamily="2" charset="0"/>
              </a:defRPr>
            </a:lvl1pPr>
          </a:lstStyle>
          <a:p>
            <a:r>
              <a:rPr lang="de-DE" dirty="0">
                <a:latin typeface="Arial" pitchFamily="34" charset="0"/>
              </a:rPr>
              <a:t>Handout </a:t>
            </a:r>
            <a:fld id="{BFC713D8-7968-482B-A79F-9C586FE5053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2323172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52689" cy="535826"/>
          </a:xfrm>
          <a:prstGeom prst="rect">
            <a:avLst/>
          </a:prstGeom>
          <a:noFill/>
          <a:ln w="9525">
            <a:noFill/>
            <a:miter lim="800000"/>
            <a:headEnd/>
            <a:tailEnd/>
          </a:ln>
          <a:effectLst/>
        </p:spPr>
        <p:txBody>
          <a:bodyPr vert="horz" wrap="square" lIns="142222" tIns="142222" rIns="142222" bIns="142222" numCol="1" anchor="t" anchorCtr="0" compatLnSpc="1">
            <a:prstTxWarp prst="textNoShape">
              <a:avLst/>
            </a:prstTxWarp>
          </a:bodyPr>
          <a:lstStyle>
            <a:lvl1pPr defTabSz="902804">
              <a:spcBef>
                <a:spcPct val="0"/>
              </a:spcBef>
              <a:defRPr sz="11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616401" y="0"/>
            <a:ext cx="3051197" cy="535826"/>
          </a:xfrm>
          <a:prstGeom prst="rect">
            <a:avLst/>
          </a:prstGeom>
          <a:noFill/>
          <a:ln w="9525">
            <a:noFill/>
            <a:miter lim="800000"/>
            <a:headEnd/>
            <a:tailEnd/>
          </a:ln>
          <a:effectLst/>
        </p:spPr>
        <p:txBody>
          <a:bodyPr vert="horz" wrap="square" lIns="142222" tIns="142222" rIns="142222" bIns="142222" numCol="1" anchor="t" anchorCtr="0" compatLnSpc="1">
            <a:prstTxWarp prst="textNoShape">
              <a:avLst/>
            </a:prstTxWarp>
          </a:bodyPr>
          <a:lstStyle>
            <a:lvl1pPr algn="r" defTabSz="902804">
              <a:spcBef>
                <a:spcPct val="0"/>
              </a:spcBef>
              <a:defRPr sz="11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25400" y="744538"/>
            <a:ext cx="66198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23695" y="4677699"/>
            <a:ext cx="6221698" cy="44282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7830" name="Rectangle 6"/>
          <p:cNvSpPr>
            <a:spLocks noGrp="1" noChangeArrowheads="1"/>
          </p:cNvSpPr>
          <p:nvPr>
            <p:ph type="ftr" sz="quarter" idx="4"/>
          </p:nvPr>
        </p:nvSpPr>
        <p:spPr bwMode="auto">
          <a:xfrm>
            <a:off x="0" y="9390812"/>
            <a:ext cx="3052689" cy="534286"/>
          </a:xfrm>
          <a:prstGeom prst="rect">
            <a:avLst/>
          </a:prstGeom>
          <a:noFill/>
          <a:ln w="9525">
            <a:noFill/>
            <a:miter lim="800000"/>
            <a:headEnd/>
            <a:tailEnd/>
          </a:ln>
          <a:effectLst/>
        </p:spPr>
        <p:txBody>
          <a:bodyPr vert="horz" wrap="square" lIns="142222" tIns="142222" rIns="142222" bIns="142222" numCol="1" anchor="b" anchorCtr="0" compatLnSpc="1">
            <a:prstTxWarp prst="textNoShape">
              <a:avLst/>
            </a:prstTxWarp>
          </a:bodyPr>
          <a:lstStyle>
            <a:lvl1pPr defTabSz="902804">
              <a:spcBef>
                <a:spcPct val="0"/>
              </a:spcBef>
              <a:defRPr sz="11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616401" y="9390812"/>
            <a:ext cx="3051197" cy="534286"/>
          </a:xfrm>
          <a:prstGeom prst="rect">
            <a:avLst/>
          </a:prstGeom>
          <a:noFill/>
          <a:ln w="9525">
            <a:noFill/>
            <a:miter lim="800000"/>
            <a:headEnd/>
            <a:tailEnd/>
          </a:ln>
          <a:effectLst/>
        </p:spPr>
        <p:txBody>
          <a:bodyPr vert="horz" wrap="square" lIns="142222" tIns="142222" rIns="142222" bIns="142222" numCol="1" anchor="b" anchorCtr="0" compatLnSpc="1">
            <a:prstTxWarp prst="textNoShape">
              <a:avLst/>
            </a:prstTxWarp>
          </a:bodyPr>
          <a:lstStyle>
            <a:lvl1pPr algn="r" defTabSz="902804">
              <a:spcBef>
                <a:spcPct val="0"/>
              </a:spcBef>
              <a:defRPr sz="1100">
                <a:solidFill>
                  <a:schemeClr val="tx1"/>
                </a:solidFill>
                <a:latin typeface="Siemens Sans" pitchFamily="2" charset="0"/>
              </a:defRPr>
            </a:lvl1pPr>
          </a:lstStyle>
          <a:p>
            <a:r>
              <a:rPr lang="de-DE" dirty="0">
                <a:latin typeface="Arial" pitchFamily="34" charset="0"/>
              </a:rPr>
              <a:t>Notes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1963877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a:t>Digitalization</a:t>
            </a:r>
            <a:r>
              <a:rPr lang="de-DE" dirty="0"/>
              <a:t> </a:t>
            </a:r>
            <a:r>
              <a:rPr lang="de-DE" dirty="0" err="1"/>
              <a:t>is</a:t>
            </a:r>
            <a:r>
              <a:rPr lang="de-DE" dirty="0"/>
              <a:t> </a:t>
            </a:r>
            <a:r>
              <a:rPr lang="de-DE" dirty="0" err="1"/>
              <a:t>currently</a:t>
            </a:r>
            <a:r>
              <a:rPr lang="de-DE" dirty="0"/>
              <a:t> </a:t>
            </a:r>
            <a:r>
              <a:rPr lang="de-DE" dirty="0" err="1"/>
              <a:t>being</a:t>
            </a:r>
            <a:r>
              <a:rPr lang="de-DE" dirty="0"/>
              <a:t> </a:t>
            </a:r>
            <a:r>
              <a:rPr lang="de-DE" dirty="0" err="1"/>
              <a:t>discussed</a:t>
            </a:r>
            <a:r>
              <a:rPr lang="de-DE" dirty="0"/>
              <a:t> in all </a:t>
            </a:r>
            <a:r>
              <a:rPr lang="de-DE" dirty="0" err="1"/>
              <a:t>industrial</a:t>
            </a:r>
            <a:r>
              <a:rPr lang="de-DE" baseline="0" dirty="0"/>
              <a:t> </a:t>
            </a:r>
            <a:r>
              <a:rPr lang="de-DE" baseline="0" dirty="0" err="1"/>
              <a:t>sectors</a:t>
            </a:r>
            <a:r>
              <a:rPr lang="de-DE" baseline="0" dirty="0"/>
              <a:t> and </a:t>
            </a:r>
            <a:r>
              <a:rPr lang="de-DE" baseline="0" dirty="0" err="1"/>
              <a:t>simply</a:t>
            </a:r>
            <a:r>
              <a:rPr lang="de-DE" baseline="0" dirty="0"/>
              <a:t> </a:t>
            </a:r>
            <a:r>
              <a:rPr lang="de-DE" baseline="0" dirty="0" err="1"/>
              <a:t>everywhere</a:t>
            </a:r>
            <a:r>
              <a:rPr lang="de-DE" baseline="0" dirty="0"/>
              <a:t> in </a:t>
            </a:r>
            <a:r>
              <a:rPr lang="de-DE" baseline="0" dirty="0" err="1"/>
              <a:t>society</a:t>
            </a:r>
            <a:r>
              <a:rPr lang="de-DE" baseline="0" dirty="0"/>
              <a:t>. Also </a:t>
            </a:r>
            <a:r>
              <a:rPr lang="de-DE" baseline="0" dirty="0" err="1"/>
              <a:t>our</a:t>
            </a:r>
            <a:r>
              <a:rPr lang="de-DE" baseline="0" dirty="0"/>
              <a:t> </a:t>
            </a:r>
            <a:r>
              <a:rPr lang="de-DE" baseline="0" dirty="0" err="1"/>
              <a:t>customers</a:t>
            </a:r>
            <a:r>
              <a:rPr lang="de-DE" baseline="0" dirty="0"/>
              <a:t> </a:t>
            </a:r>
            <a:r>
              <a:rPr lang="de-DE" baseline="0" dirty="0" err="1"/>
              <a:t>are</a:t>
            </a:r>
            <a:r>
              <a:rPr lang="de-DE" baseline="0" dirty="0"/>
              <a:t> </a:t>
            </a:r>
            <a:r>
              <a:rPr lang="de-DE" baseline="0" dirty="0" err="1"/>
              <a:t>very</a:t>
            </a:r>
            <a:r>
              <a:rPr lang="de-DE" baseline="0" dirty="0"/>
              <a:t> </a:t>
            </a:r>
            <a:r>
              <a:rPr lang="de-DE" baseline="0" dirty="0" err="1"/>
              <a:t>concerned</a:t>
            </a:r>
            <a:r>
              <a:rPr lang="de-DE" baseline="0" dirty="0"/>
              <a:t> </a:t>
            </a:r>
            <a:r>
              <a:rPr lang="de-DE" baseline="0" dirty="0" err="1"/>
              <a:t>about</a:t>
            </a:r>
            <a:r>
              <a:rPr lang="de-DE" baseline="0" dirty="0"/>
              <a:t> </a:t>
            </a:r>
            <a:r>
              <a:rPr lang="de-DE" baseline="0" dirty="0" err="1"/>
              <a:t>this</a:t>
            </a:r>
            <a:r>
              <a:rPr lang="de-DE" baseline="0" dirty="0"/>
              <a:t> </a:t>
            </a:r>
            <a:r>
              <a:rPr lang="de-DE" baseline="0" dirty="0" err="1"/>
              <a:t>topic</a:t>
            </a:r>
            <a:r>
              <a:rPr lang="de-DE" baseline="0" dirty="0"/>
              <a:t> – </a:t>
            </a:r>
            <a:r>
              <a:rPr lang="de-DE" baseline="0" dirty="0" err="1"/>
              <a:t>did</a:t>
            </a:r>
            <a:r>
              <a:rPr lang="de-DE" baseline="0" dirty="0"/>
              <a:t> </a:t>
            </a:r>
            <a:r>
              <a:rPr lang="de-DE" baseline="0" dirty="0" err="1"/>
              <a:t>they</a:t>
            </a:r>
            <a:r>
              <a:rPr lang="de-DE" baseline="0" dirty="0"/>
              <a:t> </a:t>
            </a:r>
            <a:r>
              <a:rPr lang="de-DE" baseline="0" dirty="0" err="1"/>
              <a:t>already</a:t>
            </a:r>
            <a:r>
              <a:rPr lang="de-DE" baseline="0" dirty="0"/>
              <a:t> </a:t>
            </a:r>
            <a:r>
              <a:rPr lang="de-DE" baseline="0" dirty="0" err="1"/>
              <a:t>ask</a:t>
            </a:r>
            <a:r>
              <a:rPr lang="de-DE" baseline="0" dirty="0"/>
              <a:t> </a:t>
            </a:r>
            <a:r>
              <a:rPr lang="de-DE" baseline="0" dirty="0" err="1"/>
              <a:t>you</a:t>
            </a:r>
            <a:r>
              <a:rPr lang="de-DE" baseline="0" dirty="0"/>
              <a:t>? </a:t>
            </a:r>
            <a:r>
              <a:rPr lang="de-DE" baseline="0" dirty="0" err="1"/>
              <a:t>Everybody</a:t>
            </a:r>
            <a:r>
              <a:rPr lang="de-DE" baseline="0" dirty="0"/>
              <a:t> </a:t>
            </a:r>
            <a:r>
              <a:rPr lang="de-DE" baseline="0" dirty="0" err="1"/>
              <a:t>feels</a:t>
            </a:r>
            <a:r>
              <a:rPr lang="de-DE" baseline="0" dirty="0"/>
              <a:t> </a:t>
            </a:r>
            <a:r>
              <a:rPr lang="de-DE" baseline="0" dirty="0" err="1"/>
              <a:t>there</a:t>
            </a:r>
            <a:r>
              <a:rPr lang="de-DE" baseline="0" dirty="0"/>
              <a:t> must </a:t>
            </a:r>
            <a:r>
              <a:rPr lang="de-DE" baseline="0" dirty="0" err="1"/>
              <a:t>be</a:t>
            </a:r>
            <a:r>
              <a:rPr lang="de-DE" baseline="0" dirty="0"/>
              <a:t> </a:t>
            </a:r>
            <a:r>
              <a:rPr lang="de-DE" baseline="0" dirty="0" err="1"/>
              <a:t>potentials</a:t>
            </a:r>
            <a:r>
              <a:rPr lang="de-DE" baseline="0" dirty="0"/>
              <a:t> </a:t>
            </a:r>
            <a:r>
              <a:rPr lang="de-DE" baseline="0" dirty="0" err="1"/>
              <a:t>resulting</a:t>
            </a:r>
            <a:r>
              <a:rPr lang="de-DE" baseline="0" dirty="0"/>
              <a:t> </a:t>
            </a:r>
            <a:r>
              <a:rPr lang="de-DE" baseline="0" dirty="0" err="1"/>
              <a:t>from</a:t>
            </a:r>
            <a:r>
              <a:rPr lang="de-DE" baseline="0" dirty="0"/>
              <a:t> </a:t>
            </a:r>
            <a:r>
              <a:rPr lang="de-DE" baseline="0" dirty="0" err="1"/>
              <a:t>Digitalization</a:t>
            </a:r>
            <a:r>
              <a:rPr lang="de-DE" baseline="0" dirty="0"/>
              <a:t>, but </a:t>
            </a:r>
            <a:r>
              <a:rPr lang="de-DE" baseline="0" dirty="0" err="1"/>
              <a:t>making</a:t>
            </a:r>
            <a:r>
              <a:rPr lang="de-DE" baseline="0" dirty="0"/>
              <a:t> </a:t>
            </a:r>
            <a:r>
              <a:rPr lang="de-DE" baseline="0" dirty="0" err="1"/>
              <a:t>them</a:t>
            </a:r>
            <a:r>
              <a:rPr lang="de-DE" baseline="0" dirty="0"/>
              <a:t> </a:t>
            </a:r>
            <a:r>
              <a:rPr lang="de-DE" baseline="0" dirty="0" err="1"/>
              <a:t>concrete</a:t>
            </a:r>
            <a:r>
              <a:rPr lang="de-DE" baseline="0" dirty="0"/>
              <a:t> </a:t>
            </a:r>
            <a:r>
              <a:rPr lang="de-DE" baseline="0" dirty="0" err="1"/>
              <a:t>is</a:t>
            </a:r>
            <a:r>
              <a:rPr lang="de-DE" baseline="0" dirty="0"/>
              <a:t> </a:t>
            </a:r>
            <a:r>
              <a:rPr lang="de-DE" baseline="0" dirty="0" err="1"/>
              <a:t>mostly</a:t>
            </a:r>
            <a:r>
              <a:rPr lang="de-DE" baseline="0" dirty="0"/>
              <a:t> still </a:t>
            </a:r>
            <a:r>
              <a:rPr lang="de-DE" baseline="0" dirty="0" err="1"/>
              <a:t>quite</a:t>
            </a:r>
            <a:r>
              <a:rPr lang="de-DE" baseline="0" dirty="0"/>
              <a:t> a </a:t>
            </a:r>
            <a:r>
              <a:rPr lang="de-DE" baseline="0" dirty="0" err="1"/>
              <a:t>challenge</a:t>
            </a:r>
            <a:r>
              <a:rPr lang="de-DE" baseline="0" dirty="0"/>
              <a:t>.</a:t>
            </a:r>
          </a:p>
          <a:p>
            <a:r>
              <a:rPr lang="de-DE" baseline="0" dirty="0" err="1"/>
              <a:t>Electricial</a:t>
            </a:r>
            <a:r>
              <a:rPr lang="de-DE" baseline="0" dirty="0"/>
              <a:t> </a:t>
            </a:r>
            <a:r>
              <a:rPr lang="de-DE" baseline="0" dirty="0" err="1"/>
              <a:t>Substations</a:t>
            </a:r>
            <a:r>
              <a:rPr lang="de-DE" baseline="0" dirty="0"/>
              <a:t> </a:t>
            </a:r>
            <a:r>
              <a:rPr lang="de-DE" baseline="0" dirty="0" err="1"/>
              <a:t>are</a:t>
            </a:r>
            <a:r>
              <a:rPr lang="de-DE" baseline="0" dirty="0"/>
              <a:t> a </a:t>
            </a:r>
            <a:r>
              <a:rPr lang="de-DE" baseline="0" dirty="0" err="1"/>
              <a:t>core</a:t>
            </a:r>
            <a:r>
              <a:rPr lang="de-DE" baseline="0" dirty="0"/>
              <a:t> </a:t>
            </a:r>
            <a:r>
              <a:rPr lang="de-DE" baseline="0" dirty="0" err="1"/>
              <a:t>portfolio</a:t>
            </a:r>
            <a:r>
              <a:rPr lang="de-DE" baseline="0" dirty="0"/>
              <a:t> </a:t>
            </a:r>
            <a:r>
              <a:rPr lang="de-DE" baseline="0" dirty="0" err="1"/>
              <a:t>element</a:t>
            </a:r>
            <a:r>
              <a:rPr lang="de-DE" baseline="0" dirty="0"/>
              <a:t> </a:t>
            </a:r>
            <a:r>
              <a:rPr lang="de-DE" baseline="0" dirty="0" err="1"/>
              <a:t>of</a:t>
            </a:r>
            <a:r>
              <a:rPr lang="de-DE" baseline="0" dirty="0"/>
              <a:t> Siemens Energy Management. In </a:t>
            </a:r>
            <a:r>
              <a:rPr lang="de-DE" baseline="0" dirty="0" err="1"/>
              <a:t>this</a:t>
            </a:r>
            <a:r>
              <a:rPr lang="de-DE" baseline="0" dirty="0"/>
              <a:t> </a:t>
            </a:r>
            <a:r>
              <a:rPr lang="de-DE" baseline="0" dirty="0" err="1"/>
              <a:t>presentation</a:t>
            </a:r>
            <a:r>
              <a:rPr lang="de-DE" baseline="0" dirty="0"/>
              <a:t>, </a:t>
            </a:r>
            <a:r>
              <a:rPr lang="de-DE" baseline="0" dirty="0" err="1"/>
              <a:t>answers</a:t>
            </a:r>
            <a:r>
              <a:rPr lang="de-DE" baseline="0" dirty="0"/>
              <a:t> </a:t>
            </a:r>
            <a:r>
              <a:rPr lang="de-DE" baseline="0" dirty="0" err="1"/>
              <a:t>are</a:t>
            </a:r>
            <a:r>
              <a:rPr lang="de-DE" baseline="0" dirty="0"/>
              <a:t> </a:t>
            </a:r>
            <a:r>
              <a:rPr lang="de-DE" baseline="0" dirty="0" err="1"/>
              <a:t>provided</a:t>
            </a:r>
            <a:r>
              <a:rPr lang="de-DE" baseline="0" dirty="0"/>
              <a:t> </a:t>
            </a:r>
            <a:r>
              <a:rPr lang="de-DE" baseline="0" dirty="0" err="1"/>
              <a:t>to</a:t>
            </a:r>
            <a:r>
              <a:rPr lang="de-DE" baseline="0" dirty="0"/>
              <a:t> </a:t>
            </a:r>
            <a:r>
              <a:rPr lang="de-DE" baseline="0" dirty="0" err="1"/>
              <a:t>the</a:t>
            </a:r>
            <a:r>
              <a:rPr lang="de-DE" baseline="0" dirty="0"/>
              <a:t> </a:t>
            </a:r>
            <a:r>
              <a:rPr lang="de-DE" baseline="0" dirty="0" err="1"/>
              <a:t>questions</a:t>
            </a:r>
            <a:r>
              <a:rPr lang="de-DE" baseline="0" dirty="0"/>
              <a:t> </a:t>
            </a:r>
            <a:r>
              <a:rPr lang="de-DE" baseline="0" dirty="0" err="1"/>
              <a:t>how</a:t>
            </a:r>
            <a:r>
              <a:rPr lang="de-DE" baseline="0" dirty="0"/>
              <a:t> </a:t>
            </a:r>
            <a:r>
              <a:rPr lang="de-DE" baseline="0" dirty="0" err="1"/>
              <a:t>Digitalization</a:t>
            </a:r>
            <a:r>
              <a:rPr lang="de-DE" baseline="0" dirty="0"/>
              <a:t> </a:t>
            </a:r>
            <a:r>
              <a:rPr lang="de-DE" baseline="0" dirty="0" err="1"/>
              <a:t>can</a:t>
            </a:r>
            <a:r>
              <a:rPr lang="de-DE" baseline="0" dirty="0"/>
              <a:t> </a:t>
            </a:r>
            <a:r>
              <a:rPr lang="de-DE" baseline="0" dirty="0" err="1"/>
              <a:t>conceretely</a:t>
            </a:r>
            <a:r>
              <a:rPr lang="de-DE" baseline="0" dirty="0"/>
              <a:t> </a:t>
            </a:r>
            <a:r>
              <a:rPr lang="de-DE" baseline="0" dirty="0" err="1"/>
              <a:t>be</a:t>
            </a:r>
            <a:r>
              <a:rPr lang="de-DE" baseline="0" dirty="0"/>
              <a:t> </a:t>
            </a:r>
            <a:r>
              <a:rPr lang="de-DE" baseline="0" dirty="0" err="1"/>
              <a:t>applied</a:t>
            </a:r>
            <a:r>
              <a:rPr lang="de-DE" baseline="0" dirty="0"/>
              <a:t> </a:t>
            </a:r>
            <a:r>
              <a:rPr lang="de-DE" baseline="0" dirty="0" err="1"/>
              <a:t>within</a:t>
            </a:r>
            <a:r>
              <a:rPr lang="de-DE" baseline="0" dirty="0"/>
              <a:t> a Substation and </a:t>
            </a:r>
            <a:r>
              <a:rPr lang="de-DE" baseline="0" dirty="0" err="1"/>
              <a:t>what</a:t>
            </a:r>
            <a:r>
              <a:rPr lang="de-DE" baseline="0" dirty="0"/>
              <a:t> </a:t>
            </a:r>
            <a:r>
              <a:rPr lang="de-DE" baseline="0" dirty="0" err="1"/>
              <a:t>benefits</a:t>
            </a:r>
            <a:r>
              <a:rPr lang="de-DE" baseline="0" dirty="0"/>
              <a:t> </a:t>
            </a:r>
            <a:r>
              <a:rPr lang="de-DE" baseline="0" dirty="0" err="1"/>
              <a:t>this</a:t>
            </a:r>
            <a:r>
              <a:rPr lang="de-DE" baseline="0" dirty="0"/>
              <a:t> </a:t>
            </a:r>
            <a:r>
              <a:rPr lang="de-DE" baseline="0" dirty="0" err="1"/>
              <a:t>may</a:t>
            </a:r>
            <a:r>
              <a:rPr lang="de-DE" baseline="0" dirty="0"/>
              <a:t> bring.</a:t>
            </a:r>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a:t>
            </a:fld>
            <a:endParaRPr lang="de-DE"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875447">
              <a:defRPr/>
            </a:pPr>
            <a:r>
              <a:rPr lang="en-US" baseline="0" dirty="0"/>
              <a:t>Here we see now which of the tasks identified earlier can be supported by digitalizing a substation in which field.</a:t>
            </a:r>
          </a:p>
          <a:p>
            <a:pPr defTabSz="875447">
              <a:defRPr/>
            </a:pPr>
            <a:r>
              <a:rPr lang="en-US" baseline="0" dirty="0"/>
              <a:t>Certainly not all action fields are relevant to all customers, and certainly not to all stakeholders within a customer organization.</a:t>
            </a:r>
          </a:p>
          <a:p>
            <a:pPr defTabSz="875447">
              <a:defRPr/>
            </a:pPr>
            <a:r>
              <a:rPr lang="en-US" baseline="0" dirty="0"/>
              <a:t>This concept shall serve as an overview, to start the discussion. Based on the most important tasks of your counterpart, one or another aspect may be the natural focus of your following discussion. In this context, this internal “selection guide” may help you for orientation.</a:t>
            </a:r>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10</a:t>
            </a:fld>
            <a:endParaRPr lang="de-DE"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noTextEdit="1"/>
          </p:cNvSpPr>
          <p:nvPr>
            <p:ph type="sldImg"/>
          </p:nvPr>
        </p:nvSpPr>
        <p:spPr>
          <a:ln/>
        </p:spPr>
      </p:sp>
      <p:sp>
        <p:nvSpPr>
          <p:cNvPr id="2969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2969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95" eaLnBrk="0" hangingPunct="0">
              <a:defRPr sz="2500">
                <a:solidFill>
                  <a:schemeClr val="bg2"/>
                </a:solidFill>
                <a:latin typeface="Arial" pitchFamily="34" charset="0"/>
                <a:ea typeface="ＭＳ Ｐゴシック" pitchFamily="34" charset="-128"/>
              </a:defRPr>
            </a:lvl1pPr>
            <a:lvl2pPr marL="778314" indent="-299352" defTabSz="941295" eaLnBrk="0" hangingPunct="0">
              <a:defRPr sz="2500">
                <a:solidFill>
                  <a:schemeClr val="bg2"/>
                </a:solidFill>
                <a:latin typeface="Arial" pitchFamily="34" charset="0"/>
                <a:ea typeface="ＭＳ Ｐゴシック" pitchFamily="34" charset="-128"/>
              </a:defRPr>
            </a:lvl2pPr>
            <a:lvl3pPr marL="1197407" indent="-239481" defTabSz="941295" eaLnBrk="0" hangingPunct="0">
              <a:defRPr sz="2500">
                <a:solidFill>
                  <a:schemeClr val="bg2"/>
                </a:solidFill>
                <a:latin typeface="Arial" pitchFamily="34" charset="0"/>
                <a:ea typeface="ＭＳ Ｐゴシック" pitchFamily="34" charset="-128"/>
              </a:defRPr>
            </a:lvl3pPr>
            <a:lvl4pPr marL="1676370" indent="-239481" defTabSz="941295" eaLnBrk="0" hangingPunct="0">
              <a:defRPr sz="2500">
                <a:solidFill>
                  <a:schemeClr val="bg2"/>
                </a:solidFill>
                <a:latin typeface="Arial" pitchFamily="34" charset="0"/>
                <a:ea typeface="ＭＳ Ｐゴシック" pitchFamily="34" charset="-128"/>
              </a:defRPr>
            </a:lvl4pPr>
            <a:lvl5pPr marL="2155332" indent="-239481" defTabSz="941295" eaLnBrk="0" hangingPunct="0">
              <a:defRPr sz="2500">
                <a:solidFill>
                  <a:schemeClr val="bg2"/>
                </a:solidFill>
                <a:latin typeface="Arial" pitchFamily="34" charset="0"/>
                <a:ea typeface="ＭＳ Ｐゴシック" pitchFamily="34" charset="-128"/>
              </a:defRPr>
            </a:lvl5pPr>
            <a:lvl6pPr marL="2634295"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6pPr>
            <a:lvl7pPr marL="3113258"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7pPr>
            <a:lvl8pPr marL="3592220"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8pPr>
            <a:lvl9pPr marL="4071183"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9pPr>
          </a:lstStyle>
          <a:p>
            <a:pPr eaLnBrk="1" hangingPunct="1"/>
            <a:r>
              <a:rPr lang="en-US" sz="1200" dirty="0">
                <a:solidFill>
                  <a:schemeClr val="tx1"/>
                </a:solidFill>
              </a:rPr>
              <a:t>Notes </a:t>
            </a:r>
            <a:fld id="{4D86D1A3-867D-4A5A-AB0A-E90330B7B977}" type="slidenum">
              <a:rPr lang="en-US" sz="1200">
                <a:solidFill>
                  <a:schemeClr val="tx1"/>
                </a:solidFill>
              </a:rPr>
              <a:pPr eaLnBrk="1" hangingPunct="1"/>
              <a:t>11</a:t>
            </a:fld>
            <a:endParaRPr lang="en-US" sz="1200" dirty="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noTextEdit="1"/>
          </p:cNvSpPr>
          <p:nvPr>
            <p:ph type="sldImg"/>
          </p:nvPr>
        </p:nvSpPr>
        <p:spPr>
          <a:ln/>
        </p:spPr>
      </p:sp>
      <p:sp>
        <p:nvSpPr>
          <p:cNvPr id="2969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969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95" eaLnBrk="0" hangingPunct="0">
              <a:defRPr sz="2500">
                <a:solidFill>
                  <a:schemeClr val="bg2"/>
                </a:solidFill>
                <a:latin typeface="Arial" pitchFamily="34" charset="0"/>
                <a:ea typeface="ＭＳ Ｐゴシック" pitchFamily="34" charset="-128"/>
              </a:defRPr>
            </a:lvl1pPr>
            <a:lvl2pPr marL="778314" indent="-299352" defTabSz="941295" eaLnBrk="0" hangingPunct="0">
              <a:defRPr sz="2500">
                <a:solidFill>
                  <a:schemeClr val="bg2"/>
                </a:solidFill>
                <a:latin typeface="Arial" pitchFamily="34" charset="0"/>
                <a:ea typeface="ＭＳ Ｐゴシック" pitchFamily="34" charset="-128"/>
              </a:defRPr>
            </a:lvl2pPr>
            <a:lvl3pPr marL="1197407" indent="-239481" defTabSz="941295" eaLnBrk="0" hangingPunct="0">
              <a:defRPr sz="2500">
                <a:solidFill>
                  <a:schemeClr val="bg2"/>
                </a:solidFill>
                <a:latin typeface="Arial" pitchFamily="34" charset="0"/>
                <a:ea typeface="ＭＳ Ｐゴシック" pitchFamily="34" charset="-128"/>
              </a:defRPr>
            </a:lvl3pPr>
            <a:lvl4pPr marL="1676370" indent="-239481" defTabSz="941295" eaLnBrk="0" hangingPunct="0">
              <a:defRPr sz="2500">
                <a:solidFill>
                  <a:schemeClr val="bg2"/>
                </a:solidFill>
                <a:latin typeface="Arial" pitchFamily="34" charset="0"/>
                <a:ea typeface="ＭＳ Ｐゴシック" pitchFamily="34" charset="-128"/>
              </a:defRPr>
            </a:lvl4pPr>
            <a:lvl5pPr marL="2155332" indent="-239481" defTabSz="941295" eaLnBrk="0" hangingPunct="0">
              <a:defRPr sz="2500">
                <a:solidFill>
                  <a:schemeClr val="bg2"/>
                </a:solidFill>
                <a:latin typeface="Arial" pitchFamily="34" charset="0"/>
                <a:ea typeface="ＭＳ Ｐゴシック" pitchFamily="34" charset="-128"/>
              </a:defRPr>
            </a:lvl5pPr>
            <a:lvl6pPr marL="2634295"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6pPr>
            <a:lvl7pPr marL="3113258"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7pPr>
            <a:lvl8pPr marL="3592220"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8pPr>
            <a:lvl9pPr marL="4071183"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9pPr>
          </a:lstStyle>
          <a:p>
            <a:pPr eaLnBrk="1" hangingPunct="1"/>
            <a:r>
              <a:rPr lang="en-US" sz="1200" dirty="0">
                <a:solidFill>
                  <a:schemeClr val="tx1"/>
                </a:solidFill>
              </a:rPr>
              <a:t>Notes </a:t>
            </a:r>
            <a:fld id="{4D86D1A3-867D-4A5A-AB0A-E90330B7B977}" type="slidenum">
              <a:rPr lang="en-US" sz="1200">
                <a:solidFill>
                  <a:schemeClr val="tx1"/>
                </a:solidFill>
              </a:rPr>
              <a:pPr eaLnBrk="1" hangingPunct="1"/>
              <a:t>12</a:t>
            </a:fld>
            <a:endParaRPr lang="en-US" sz="1200" dirty="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noTextEdit="1"/>
          </p:cNvSpPr>
          <p:nvPr>
            <p:ph type="sldImg"/>
          </p:nvPr>
        </p:nvSpPr>
        <p:spPr>
          <a:ln/>
        </p:spPr>
      </p:sp>
      <p:sp>
        <p:nvSpPr>
          <p:cNvPr id="2969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969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95" eaLnBrk="0" hangingPunct="0">
              <a:defRPr sz="2500">
                <a:solidFill>
                  <a:schemeClr val="bg2"/>
                </a:solidFill>
                <a:latin typeface="Arial" pitchFamily="34" charset="0"/>
                <a:ea typeface="ＭＳ Ｐゴシック" pitchFamily="34" charset="-128"/>
              </a:defRPr>
            </a:lvl1pPr>
            <a:lvl2pPr marL="778314" indent="-299352" defTabSz="941295" eaLnBrk="0" hangingPunct="0">
              <a:defRPr sz="2500">
                <a:solidFill>
                  <a:schemeClr val="bg2"/>
                </a:solidFill>
                <a:latin typeface="Arial" pitchFamily="34" charset="0"/>
                <a:ea typeface="ＭＳ Ｐゴシック" pitchFamily="34" charset="-128"/>
              </a:defRPr>
            </a:lvl2pPr>
            <a:lvl3pPr marL="1197407" indent="-239481" defTabSz="941295" eaLnBrk="0" hangingPunct="0">
              <a:defRPr sz="2500">
                <a:solidFill>
                  <a:schemeClr val="bg2"/>
                </a:solidFill>
                <a:latin typeface="Arial" pitchFamily="34" charset="0"/>
                <a:ea typeface="ＭＳ Ｐゴシック" pitchFamily="34" charset="-128"/>
              </a:defRPr>
            </a:lvl3pPr>
            <a:lvl4pPr marL="1676370" indent="-239481" defTabSz="941295" eaLnBrk="0" hangingPunct="0">
              <a:defRPr sz="2500">
                <a:solidFill>
                  <a:schemeClr val="bg2"/>
                </a:solidFill>
                <a:latin typeface="Arial" pitchFamily="34" charset="0"/>
                <a:ea typeface="ＭＳ Ｐゴシック" pitchFamily="34" charset="-128"/>
              </a:defRPr>
            </a:lvl4pPr>
            <a:lvl5pPr marL="2155332" indent="-239481" defTabSz="941295" eaLnBrk="0" hangingPunct="0">
              <a:defRPr sz="2500">
                <a:solidFill>
                  <a:schemeClr val="bg2"/>
                </a:solidFill>
                <a:latin typeface="Arial" pitchFamily="34" charset="0"/>
                <a:ea typeface="ＭＳ Ｐゴシック" pitchFamily="34" charset="-128"/>
              </a:defRPr>
            </a:lvl5pPr>
            <a:lvl6pPr marL="2634295"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6pPr>
            <a:lvl7pPr marL="3113258"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7pPr>
            <a:lvl8pPr marL="3592220"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8pPr>
            <a:lvl9pPr marL="4071183" indent="-239481" defTabSz="941295" eaLnBrk="0" fontAlgn="base" hangingPunct="0">
              <a:spcBef>
                <a:spcPct val="0"/>
              </a:spcBef>
              <a:spcAft>
                <a:spcPct val="0"/>
              </a:spcAft>
              <a:defRPr sz="2500">
                <a:solidFill>
                  <a:schemeClr val="bg2"/>
                </a:solidFill>
                <a:latin typeface="Arial" pitchFamily="34" charset="0"/>
                <a:ea typeface="ＭＳ Ｐゴシック" pitchFamily="34" charset="-128"/>
              </a:defRPr>
            </a:lvl9pPr>
          </a:lstStyle>
          <a:p>
            <a:pPr eaLnBrk="1" hangingPunct="1"/>
            <a:r>
              <a:rPr lang="en-US" sz="1200" dirty="0">
                <a:solidFill>
                  <a:schemeClr val="tx1"/>
                </a:solidFill>
              </a:rPr>
              <a:t>Notes </a:t>
            </a:r>
            <a:fld id="{4D86D1A3-867D-4A5A-AB0A-E90330B7B977}" type="slidenum">
              <a:rPr lang="en-US" sz="1200">
                <a:solidFill>
                  <a:schemeClr val="tx1"/>
                </a:solidFill>
              </a:rPr>
              <a:pPr eaLnBrk="1" hangingPunct="1"/>
              <a:t>13</a:t>
            </a:fld>
            <a:endParaRPr lang="en-US" sz="1200" dirty="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Notizen </a:t>
            </a:r>
            <a:fld id="{AD141568-5488-4AC9-B82D-9F5CE1225E2A}" type="slidenum">
              <a:rPr lang="de-DE" smtClean="0">
                <a:latin typeface="Arial" pitchFamily="34" charset="0"/>
              </a:rPr>
              <a:pPr/>
              <a:t>14</a:t>
            </a:fld>
            <a:endParaRPr lang="de-DE" dirty="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noFill/>
        </p:spPr>
      </p:sp>
      <p:sp>
        <p:nvSpPr>
          <p:cNvPr id="177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8793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000" dirty="0" err="1"/>
              <a:t>This</a:t>
            </a:r>
            <a:r>
              <a:rPr lang="de-DE" sz="1000" dirty="0"/>
              <a:t> </a:t>
            </a:r>
            <a:r>
              <a:rPr lang="de-DE" sz="1000" dirty="0" err="1"/>
              <a:t>is</a:t>
            </a:r>
            <a:r>
              <a:rPr lang="de-DE" sz="1000" dirty="0"/>
              <a:t> a </a:t>
            </a:r>
            <a:r>
              <a:rPr lang="de-DE" sz="1000" dirty="0" err="1"/>
              <a:t>substation</a:t>
            </a:r>
            <a:r>
              <a:rPr lang="de-DE" sz="1000" dirty="0"/>
              <a:t>, </a:t>
            </a:r>
            <a:r>
              <a:rPr lang="de-DE" sz="1000" dirty="0" err="1"/>
              <a:t>including</a:t>
            </a:r>
            <a:r>
              <a:rPr lang="de-DE" sz="1000" dirty="0"/>
              <a:t> a </a:t>
            </a:r>
            <a:r>
              <a:rPr lang="de-DE" sz="1000" dirty="0" err="1"/>
              <a:t>high-voltage</a:t>
            </a:r>
            <a:r>
              <a:rPr lang="de-DE" sz="1000" dirty="0"/>
              <a:t> </a:t>
            </a:r>
            <a:r>
              <a:rPr lang="de-DE" sz="1000" dirty="0" err="1"/>
              <a:t>part</a:t>
            </a:r>
            <a:r>
              <a:rPr lang="de-DE" sz="1000" dirty="0"/>
              <a:t> and </a:t>
            </a:r>
            <a:r>
              <a:rPr lang="de-DE" sz="1000" dirty="0" err="1"/>
              <a:t>potentially</a:t>
            </a:r>
            <a:r>
              <a:rPr lang="de-DE" sz="1000" dirty="0"/>
              <a:t> a medium-</a:t>
            </a:r>
            <a:r>
              <a:rPr lang="de-DE" sz="1000" dirty="0" err="1"/>
              <a:t>voltage</a:t>
            </a:r>
            <a:r>
              <a:rPr lang="de-DE" sz="1000" dirty="0"/>
              <a:t> part. </a:t>
            </a:r>
            <a:r>
              <a:rPr lang="de-DE" sz="1000" dirty="0" err="1"/>
              <a:t>Now</a:t>
            </a:r>
            <a:r>
              <a:rPr lang="de-DE" sz="1000" dirty="0"/>
              <a:t> </a:t>
            </a:r>
            <a:r>
              <a:rPr lang="de-DE" sz="1000" dirty="0" err="1"/>
              <a:t>you</a:t>
            </a:r>
            <a:r>
              <a:rPr lang="de-DE" sz="1000" dirty="0"/>
              <a:t> </a:t>
            </a:r>
            <a:r>
              <a:rPr lang="de-DE" sz="1000" dirty="0" err="1"/>
              <a:t>may</a:t>
            </a:r>
            <a:r>
              <a:rPr lang="de-DE" sz="1000" dirty="0"/>
              <a:t> </a:t>
            </a:r>
            <a:r>
              <a:rPr lang="de-DE" sz="1000" dirty="0" err="1"/>
              <a:t>ask</a:t>
            </a:r>
            <a:r>
              <a:rPr lang="de-DE" sz="1000" dirty="0"/>
              <a:t>: </a:t>
            </a:r>
            <a:r>
              <a:rPr lang="de-DE" sz="1000" dirty="0" err="1"/>
              <a:t>Why</a:t>
            </a:r>
            <a:r>
              <a:rPr lang="de-DE" sz="1000" dirty="0"/>
              <a:t> </a:t>
            </a:r>
            <a:r>
              <a:rPr lang="de-DE" sz="1000" dirty="0" err="1"/>
              <a:t>should</a:t>
            </a:r>
            <a:r>
              <a:rPr lang="de-DE" sz="1000" dirty="0"/>
              <a:t> </a:t>
            </a:r>
            <a:r>
              <a:rPr lang="de-DE" sz="1000" dirty="0" err="1"/>
              <a:t>we</a:t>
            </a:r>
            <a:r>
              <a:rPr lang="de-DE" sz="1000" dirty="0"/>
              <a:t> </a:t>
            </a:r>
            <a:r>
              <a:rPr lang="de-DE" sz="1000" dirty="0" err="1"/>
              <a:t>make</a:t>
            </a:r>
            <a:r>
              <a:rPr lang="de-DE" sz="1000" dirty="0"/>
              <a:t> </a:t>
            </a:r>
            <a:r>
              <a:rPr lang="de-DE" sz="1000" dirty="0" err="1"/>
              <a:t>it</a:t>
            </a:r>
            <a:r>
              <a:rPr lang="de-DE" sz="1000" dirty="0"/>
              <a:t> digital?</a:t>
            </a:r>
          </a:p>
          <a:p>
            <a:endParaRPr lang="de-DE" sz="1000" dirty="0"/>
          </a:p>
          <a:p>
            <a:r>
              <a:rPr lang="de-DE" sz="1000" dirty="0"/>
              <a:t>Well, </a:t>
            </a:r>
            <a:r>
              <a:rPr lang="de-DE" sz="1000" dirty="0" err="1"/>
              <a:t>the</a:t>
            </a:r>
            <a:r>
              <a:rPr lang="de-DE" sz="1000" dirty="0"/>
              <a:t> </a:t>
            </a:r>
            <a:r>
              <a:rPr lang="de-DE" sz="1000" dirty="0" err="1"/>
              <a:t>world</a:t>
            </a:r>
            <a:r>
              <a:rPr lang="de-DE" sz="1000" dirty="0"/>
              <a:t> </a:t>
            </a:r>
            <a:r>
              <a:rPr lang="de-DE" sz="1000" dirty="0" err="1"/>
              <a:t>is</a:t>
            </a:r>
            <a:r>
              <a:rPr lang="de-DE" sz="1000" dirty="0"/>
              <a:t> not </a:t>
            </a:r>
            <a:r>
              <a:rPr lang="de-DE" sz="1000" dirty="0" err="1"/>
              <a:t>at</a:t>
            </a:r>
            <a:r>
              <a:rPr lang="de-DE" sz="1000" baseline="0" dirty="0"/>
              <a:t> all </a:t>
            </a:r>
            <a:r>
              <a:rPr lang="de-DE" sz="1000" baseline="0" dirty="0" err="1"/>
              <a:t>static</a:t>
            </a:r>
            <a:r>
              <a:rPr lang="de-DE" sz="1000" baseline="0" dirty="0"/>
              <a:t>. </a:t>
            </a:r>
            <a:r>
              <a:rPr lang="de-DE" sz="1000" baseline="0" dirty="0" err="1"/>
              <a:t>Grid</a:t>
            </a:r>
            <a:r>
              <a:rPr lang="de-DE" sz="1000" baseline="0" dirty="0"/>
              <a:t> </a:t>
            </a:r>
            <a:r>
              <a:rPr lang="de-DE" sz="1000" baseline="0" dirty="0" err="1"/>
              <a:t>operators</a:t>
            </a:r>
            <a:r>
              <a:rPr lang="de-DE" sz="1000" baseline="0" dirty="0"/>
              <a:t> </a:t>
            </a:r>
            <a:r>
              <a:rPr lang="de-DE" sz="1000" baseline="0" dirty="0" err="1"/>
              <a:t>are</a:t>
            </a:r>
            <a:r>
              <a:rPr lang="de-DE" sz="1000" baseline="0" dirty="0"/>
              <a:t> </a:t>
            </a:r>
            <a:r>
              <a:rPr lang="de-DE" sz="1000" baseline="0" dirty="0" err="1"/>
              <a:t>facing</a:t>
            </a:r>
            <a:r>
              <a:rPr lang="de-DE" sz="1000" baseline="0" dirty="0"/>
              <a:t> </a:t>
            </a:r>
            <a:r>
              <a:rPr lang="de-DE" sz="1000" baseline="0" dirty="0" err="1"/>
              <a:t>new</a:t>
            </a:r>
            <a:r>
              <a:rPr lang="de-DE" sz="1000" baseline="0" dirty="0"/>
              <a:t> </a:t>
            </a:r>
            <a:r>
              <a:rPr lang="de-DE" sz="1000" baseline="0" dirty="0" err="1"/>
              <a:t>challenges</a:t>
            </a:r>
            <a:r>
              <a:rPr lang="de-DE" sz="1000" baseline="0" dirty="0"/>
              <a:t>:</a:t>
            </a:r>
          </a:p>
          <a:p>
            <a:pPr>
              <a:buFont typeface="Arial" pitchFamily="34" charset="0"/>
              <a:buChar char="•"/>
            </a:pPr>
            <a:r>
              <a:rPr lang="de-DE" sz="1000" baseline="0" dirty="0"/>
              <a:t> </a:t>
            </a:r>
            <a:r>
              <a:rPr lang="de-DE" sz="1000" baseline="0" dirty="0" err="1"/>
              <a:t>Fluctuating</a:t>
            </a:r>
            <a:r>
              <a:rPr lang="de-DE" sz="1000" baseline="0" dirty="0"/>
              <a:t> </a:t>
            </a:r>
            <a:r>
              <a:rPr lang="de-DE" sz="1000" baseline="0" dirty="0" err="1"/>
              <a:t>infeed</a:t>
            </a:r>
            <a:r>
              <a:rPr lang="de-DE" sz="1000" baseline="0" dirty="0"/>
              <a:t> and </a:t>
            </a:r>
            <a:r>
              <a:rPr lang="de-DE" sz="1000" baseline="0" dirty="0" err="1"/>
              <a:t>dynamic</a:t>
            </a:r>
            <a:r>
              <a:rPr lang="de-DE" sz="1000" baseline="0" dirty="0"/>
              <a:t> </a:t>
            </a:r>
            <a:r>
              <a:rPr lang="de-DE" sz="1000" baseline="0" dirty="0" err="1"/>
              <a:t>consumption</a:t>
            </a:r>
            <a:r>
              <a:rPr lang="de-DE" sz="1000" baseline="0" dirty="0"/>
              <a:t>, but also </a:t>
            </a:r>
            <a:r>
              <a:rPr lang="de-DE" sz="1000" baseline="0" dirty="0" err="1"/>
              <a:t>ageing</a:t>
            </a:r>
            <a:r>
              <a:rPr lang="de-DE" sz="1000" baseline="0" dirty="0"/>
              <a:t> </a:t>
            </a:r>
            <a:r>
              <a:rPr lang="de-DE" sz="1000" baseline="0" dirty="0" err="1"/>
              <a:t>grids</a:t>
            </a:r>
            <a:r>
              <a:rPr lang="de-DE" sz="1000" baseline="0" dirty="0"/>
              <a:t> </a:t>
            </a:r>
            <a:r>
              <a:rPr lang="de-DE" sz="1000" baseline="0" dirty="0" err="1"/>
              <a:t>are</a:t>
            </a:r>
            <a:r>
              <a:rPr lang="de-DE" sz="1000" baseline="0" dirty="0"/>
              <a:t> </a:t>
            </a:r>
            <a:r>
              <a:rPr lang="de-DE" sz="1000" baseline="0" dirty="0" err="1"/>
              <a:t>threatening</a:t>
            </a:r>
            <a:r>
              <a:rPr lang="de-DE" sz="1000" baseline="0" dirty="0"/>
              <a:t> </a:t>
            </a:r>
            <a:r>
              <a:rPr lang="de-DE" sz="1000" baseline="0" dirty="0" err="1"/>
              <a:t>grid</a:t>
            </a:r>
            <a:r>
              <a:rPr lang="de-DE" sz="1000" baseline="0" dirty="0"/>
              <a:t> </a:t>
            </a:r>
            <a:r>
              <a:rPr lang="de-DE" sz="1000" baseline="0" dirty="0" err="1"/>
              <a:t>availability</a:t>
            </a:r>
            <a:r>
              <a:rPr lang="de-DE" sz="1000" baseline="0" dirty="0"/>
              <a:t> and </a:t>
            </a:r>
            <a:r>
              <a:rPr lang="de-DE" sz="1000" baseline="0" dirty="0" err="1"/>
              <a:t>reliability</a:t>
            </a:r>
            <a:r>
              <a:rPr lang="de-DE" sz="1000" baseline="0" dirty="0"/>
              <a:t>.</a:t>
            </a:r>
          </a:p>
          <a:p>
            <a:pPr>
              <a:buFont typeface="Arial" pitchFamily="34" charset="0"/>
              <a:buChar char="•"/>
            </a:pPr>
            <a:r>
              <a:rPr lang="de-DE" sz="1000" baseline="0" dirty="0"/>
              <a:t> </a:t>
            </a:r>
            <a:r>
              <a:rPr lang="de-DE" sz="1000" baseline="0" dirty="0" err="1"/>
              <a:t>Grid</a:t>
            </a:r>
            <a:r>
              <a:rPr lang="de-DE" sz="1000" baseline="0" dirty="0"/>
              <a:t> </a:t>
            </a:r>
            <a:r>
              <a:rPr lang="de-DE" sz="1000" baseline="0" dirty="0" err="1"/>
              <a:t>operators</a:t>
            </a:r>
            <a:r>
              <a:rPr lang="de-DE" sz="1000" baseline="0" dirty="0"/>
              <a:t> </a:t>
            </a:r>
            <a:r>
              <a:rPr lang="de-DE" sz="1000" baseline="0" dirty="0" err="1"/>
              <a:t>are</a:t>
            </a:r>
            <a:r>
              <a:rPr lang="de-DE" sz="1000" baseline="0" dirty="0"/>
              <a:t> </a:t>
            </a:r>
            <a:r>
              <a:rPr lang="de-DE" sz="1000" baseline="0" dirty="0" err="1"/>
              <a:t>acting</a:t>
            </a:r>
            <a:r>
              <a:rPr lang="de-DE" sz="1000" baseline="0" dirty="0"/>
              <a:t> in </a:t>
            </a:r>
            <a:r>
              <a:rPr lang="de-DE" sz="1000" baseline="0" dirty="0" err="1"/>
              <a:t>increasingly</a:t>
            </a:r>
            <a:r>
              <a:rPr lang="de-DE" sz="1000" baseline="0" dirty="0"/>
              <a:t> </a:t>
            </a:r>
            <a:r>
              <a:rPr lang="de-DE" sz="1000" baseline="0" dirty="0" err="1"/>
              <a:t>competitive</a:t>
            </a:r>
            <a:r>
              <a:rPr lang="de-DE" sz="1000" baseline="0" dirty="0"/>
              <a:t> </a:t>
            </a:r>
            <a:r>
              <a:rPr lang="de-DE" sz="1000" baseline="0" dirty="0" err="1"/>
              <a:t>business</a:t>
            </a:r>
            <a:r>
              <a:rPr lang="de-DE" sz="1000" baseline="0" dirty="0"/>
              <a:t> </a:t>
            </a:r>
            <a:r>
              <a:rPr lang="de-DE" sz="1000" baseline="0" dirty="0" err="1"/>
              <a:t>environments</a:t>
            </a:r>
            <a:r>
              <a:rPr lang="de-DE" sz="1000" baseline="0" dirty="0"/>
              <a:t>. </a:t>
            </a:r>
            <a:r>
              <a:rPr lang="de-DE" sz="1000" baseline="0" dirty="0" err="1"/>
              <a:t>They</a:t>
            </a:r>
            <a:r>
              <a:rPr lang="de-DE" sz="1000" baseline="0" dirty="0"/>
              <a:t> </a:t>
            </a:r>
            <a:r>
              <a:rPr lang="de-DE" sz="1000" baseline="0" dirty="0" err="1"/>
              <a:t>need</a:t>
            </a:r>
            <a:r>
              <a:rPr lang="de-DE" sz="1000" baseline="0" dirty="0"/>
              <a:t> </a:t>
            </a:r>
            <a:r>
              <a:rPr lang="de-DE" sz="1000" baseline="0" dirty="0" err="1"/>
              <a:t>to</a:t>
            </a:r>
            <a:r>
              <a:rPr lang="de-DE" sz="1000" baseline="0" dirty="0"/>
              <a:t> manage </a:t>
            </a:r>
            <a:r>
              <a:rPr lang="de-DE" sz="1000" baseline="0" dirty="0" err="1"/>
              <a:t>their</a:t>
            </a:r>
            <a:r>
              <a:rPr lang="de-DE" sz="1000" baseline="0" dirty="0"/>
              <a:t> </a:t>
            </a:r>
            <a:r>
              <a:rPr lang="de-DE" sz="1000" baseline="0" dirty="0" err="1"/>
              <a:t>investments</a:t>
            </a:r>
            <a:r>
              <a:rPr lang="de-DE" sz="1000" baseline="0" dirty="0"/>
              <a:t> </a:t>
            </a:r>
            <a:r>
              <a:rPr lang="de-DE" sz="1000" baseline="0" dirty="0" err="1"/>
              <a:t>carefully</a:t>
            </a:r>
            <a:r>
              <a:rPr lang="de-DE" sz="1000" baseline="0" dirty="0"/>
              <a:t>…</a:t>
            </a:r>
          </a:p>
          <a:p>
            <a:pPr>
              <a:buFont typeface="Arial" pitchFamily="34" charset="0"/>
              <a:buChar char="•"/>
            </a:pPr>
            <a:r>
              <a:rPr lang="de-DE" sz="1000" baseline="0" dirty="0"/>
              <a:t> …and </a:t>
            </a:r>
            <a:r>
              <a:rPr lang="de-DE" sz="1000" baseline="0" dirty="0" err="1"/>
              <a:t>continuously</a:t>
            </a:r>
            <a:r>
              <a:rPr lang="de-DE" sz="1000" baseline="0" dirty="0"/>
              <a:t> </a:t>
            </a:r>
            <a:r>
              <a:rPr lang="de-DE" sz="1000" baseline="0" dirty="0" err="1"/>
              <a:t>improve</a:t>
            </a:r>
            <a:r>
              <a:rPr lang="de-DE" sz="1000" baseline="0" dirty="0"/>
              <a:t> </a:t>
            </a:r>
            <a:r>
              <a:rPr lang="de-DE" sz="1000" baseline="0" dirty="0" err="1"/>
              <a:t>their</a:t>
            </a:r>
            <a:r>
              <a:rPr lang="de-DE" sz="1000" baseline="0" dirty="0"/>
              <a:t> operational </a:t>
            </a:r>
            <a:r>
              <a:rPr lang="de-DE" sz="1000" baseline="0" dirty="0" err="1"/>
              <a:t>efficiency</a:t>
            </a:r>
            <a:r>
              <a:rPr lang="de-DE" sz="1000" baseline="0" dirty="0"/>
              <a:t>.</a:t>
            </a:r>
          </a:p>
          <a:p>
            <a:pPr>
              <a:buFont typeface="Arial" pitchFamily="34" charset="0"/>
              <a:buChar char="•"/>
            </a:pPr>
            <a:r>
              <a:rPr lang="de-DE" sz="1000" baseline="0" dirty="0"/>
              <a:t> And </a:t>
            </a:r>
            <a:r>
              <a:rPr lang="de-DE" sz="1000" baseline="0" dirty="0" err="1"/>
              <a:t>the</a:t>
            </a:r>
            <a:r>
              <a:rPr lang="de-DE" sz="1000" baseline="0" dirty="0"/>
              <a:t> </a:t>
            </a:r>
            <a:r>
              <a:rPr lang="de-DE" sz="1000" baseline="0" dirty="0" err="1"/>
              <a:t>world</a:t>
            </a:r>
            <a:r>
              <a:rPr lang="de-DE" sz="1000" baseline="0" dirty="0"/>
              <a:t> </a:t>
            </a:r>
            <a:r>
              <a:rPr lang="de-DE" sz="1000" baseline="0" dirty="0" err="1"/>
              <a:t>is</a:t>
            </a:r>
            <a:r>
              <a:rPr lang="de-DE" sz="1000" baseline="0" dirty="0"/>
              <a:t> </a:t>
            </a:r>
            <a:r>
              <a:rPr lang="de-DE" sz="1000" baseline="0" dirty="0" err="1"/>
              <a:t>changing</a:t>
            </a:r>
            <a:r>
              <a:rPr lang="de-DE" sz="1000" baseline="0" dirty="0"/>
              <a:t> </a:t>
            </a:r>
            <a:r>
              <a:rPr lang="de-DE" sz="1000" baseline="0" dirty="0" err="1"/>
              <a:t>faster</a:t>
            </a:r>
            <a:r>
              <a:rPr lang="de-DE" sz="1000" baseline="0" dirty="0"/>
              <a:t> and </a:t>
            </a:r>
            <a:r>
              <a:rPr lang="de-DE" sz="1000" baseline="0" dirty="0" err="1"/>
              <a:t>faster</a:t>
            </a:r>
            <a:r>
              <a:rPr lang="de-DE" sz="1000" baseline="0" dirty="0"/>
              <a:t>. </a:t>
            </a:r>
            <a:r>
              <a:rPr lang="de-DE" sz="1000" baseline="0" dirty="0" err="1"/>
              <a:t>Whatever</a:t>
            </a:r>
            <a:r>
              <a:rPr lang="de-DE" sz="1000" baseline="0" dirty="0"/>
              <a:t> </a:t>
            </a:r>
            <a:r>
              <a:rPr lang="de-DE" sz="1000" baseline="0" dirty="0" err="1"/>
              <a:t>decisions</a:t>
            </a:r>
            <a:r>
              <a:rPr lang="de-DE" sz="1000" baseline="0" dirty="0"/>
              <a:t> </a:t>
            </a:r>
            <a:r>
              <a:rPr lang="de-DE" sz="1000" baseline="0" dirty="0" err="1"/>
              <a:t>are</a:t>
            </a:r>
            <a:r>
              <a:rPr lang="de-DE" sz="1000" baseline="0" dirty="0"/>
              <a:t> </a:t>
            </a:r>
            <a:r>
              <a:rPr lang="de-DE" sz="1000" baseline="0" dirty="0" err="1"/>
              <a:t>made</a:t>
            </a:r>
            <a:r>
              <a:rPr lang="de-DE" sz="1000" baseline="0" dirty="0"/>
              <a:t> </a:t>
            </a:r>
            <a:r>
              <a:rPr lang="de-DE" sz="1000" baseline="0" dirty="0" err="1"/>
              <a:t>today</a:t>
            </a:r>
            <a:r>
              <a:rPr lang="de-DE" sz="1000" baseline="0" dirty="0"/>
              <a:t>, </a:t>
            </a:r>
            <a:r>
              <a:rPr lang="de-DE" sz="1000" baseline="0" dirty="0" err="1"/>
              <a:t>every</a:t>
            </a:r>
            <a:r>
              <a:rPr lang="de-DE" sz="1000" baseline="0" dirty="0"/>
              <a:t> </a:t>
            </a:r>
            <a:r>
              <a:rPr lang="de-DE" sz="1000" baseline="0" dirty="0" err="1"/>
              <a:t>grid</a:t>
            </a:r>
            <a:r>
              <a:rPr lang="de-DE" sz="1000" baseline="0" dirty="0"/>
              <a:t> </a:t>
            </a:r>
            <a:r>
              <a:rPr lang="de-DE" sz="1000" baseline="0" dirty="0" err="1"/>
              <a:t>operator</a:t>
            </a:r>
            <a:r>
              <a:rPr lang="de-DE" sz="1000" baseline="0" dirty="0"/>
              <a:t> must </a:t>
            </a:r>
            <a:r>
              <a:rPr lang="de-DE" sz="1000" baseline="0" dirty="0" err="1"/>
              <a:t>assure</a:t>
            </a:r>
            <a:r>
              <a:rPr lang="de-DE" sz="1000" baseline="0" dirty="0"/>
              <a:t> </a:t>
            </a:r>
            <a:r>
              <a:rPr lang="de-DE" sz="1000" baseline="0" dirty="0" err="1"/>
              <a:t>the</a:t>
            </a:r>
            <a:r>
              <a:rPr lang="de-DE" sz="1000" baseline="0" dirty="0"/>
              <a:t> </a:t>
            </a:r>
            <a:r>
              <a:rPr lang="de-DE" sz="1000" baseline="0" dirty="0" err="1"/>
              <a:t>ability</a:t>
            </a:r>
            <a:r>
              <a:rPr lang="de-DE" sz="1000" baseline="0" dirty="0"/>
              <a:t> </a:t>
            </a:r>
            <a:r>
              <a:rPr lang="de-DE" sz="1000" baseline="0" dirty="0" err="1"/>
              <a:t>to</a:t>
            </a:r>
            <a:r>
              <a:rPr lang="de-DE" sz="1000" baseline="0" dirty="0"/>
              <a:t> </a:t>
            </a:r>
            <a:r>
              <a:rPr lang="de-DE" sz="1000" baseline="0" dirty="0" err="1"/>
              <a:t>new</a:t>
            </a:r>
            <a:r>
              <a:rPr lang="de-DE" sz="1000" baseline="0" dirty="0"/>
              <a:t> </a:t>
            </a:r>
            <a:r>
              <a:rPr lang="de-DE" sz="1000" baseline="0" dirty="0" err="1"/>
              <a:t>situations</a:t>
            </a:r>
            <a:r>
              <a:rPr lang="de-DE" sz="1000" baseline="0" dirty="0"/>
              <a:t> and </a:t>
            </a:r>
            <a:r>
              <a:rPr lang="de-DE" sz="1000" baseline="0" dirty="0" err="1"/>
              <a:t>challenges</a:t>
            </a:r>
            <a:r>
              <a:rPr lang="de-DE" sz="1000" baseline="0" dirty="0"/>
              <a:t> in </a:t>
            </a:r>
            <a:r>
              <a:rPr lang="de-DE" sz="1000" baseline="0" dirty="0" err="1"/>
              <a:t>the</a:t>
            </a:r>
            <a:r>
              <a:rPr lang="de-DE" sz="1000" baseline="0" dirty="0"/>
              <a:t> </a:t>
            </a:r>
            <a:r>
              <a:rPr lang="de-DE" sz="1000" baseline="0" dirty="0" err="1"/>
              <a:t>future</a:t>
            </a:r>
            <a:r>
              <a:rPr lang="de-DE" sz="1000" baseline="0" dirty="0"/>
              <a:t> in an agile </a:t>
            </a:r>
            <a:r>
              <a:rPr lang="de-DE" sz="1000" baseline="0" dirty="0" err="1"/>
              <a:t>manner</a:t>
            </a:r>
            <a:r>
              <a:rPr lang="de-DE" sz="1000" baseline="0" dirty="0"/>
              <a:t>.</a:t>
            </a:r>
          </a:p>
          <a:p>
            <a:pPr>
              <a:buFont typeface="Arial" pitchFamily="34" charset="0"/>
              <a:buNone/>
            </a:pPr>
            <a:endParaRPr lang="de-DE" sz="1000" baseline="0" dirty="0"/>
          </a:p>
          <a:p>
            <a:pPr>
              <a:buFont typeface="Arial" pitchFamily="34" charset="0"/>
              <a:buNone/>
            </a:pPr>
            <a:r>
              <a:rPr lang="de-DE" sz="1000" baseline="0" dirty="0"/>
              <a:t>These </a:t>
            </a:r>
            <a:r>
              <a:rPr lang="de-DE" sz="1000" baseline="0" dirty="0" err="1"/>
              <a:t>challenges</a:t>
            </a:r>
            <a:r>
              <a:rPr lang="de-DE" sz="1000" baseline="0" dirty="0"/>
              <a:t> </a:t>
            </a:r>
            <a:r>
              <a:rPr lang="de-DE" sz="1000" baseline="0" dirty="0" err="1"/>
              <a:t>result</a:t>
            </a:r>
            <a:r>
              <a:rPr lang="de-DE" sz="1000" baseline="0" dirty="0"/>
              <a:t> in </a:t>
            </a:r>
            <a:r>
              <a:rPr lang="de-DE" sz="1000" baseline="0" dirty="0" err="1"/>
              <a:t>concrete</a:t>
            </a:r>
            <a:r>
              <a:rPr lang="de-DE" sz="1000" baseline="0" dirty="0"/>
              <a:t> </a:t>
            </a:r>
            <a:r>
              <a:rPr lang="de-DE" sz="1000" baseline="0" dirty="0" err="1"/>
              <a:t>tasks</a:t>
            </a:r>
            <a:r>
              <a:rPr lang="de-DE" sz="1000" baseline="0" dirty="0"/>
              <a:t>.</a:t>
            </a:r>
          </a:p>
          <a:p>
            <a:pPr>
              <a:buFont typeface="Arial" pitchFamily="34" charset="0"/>
              <a:buNone/>
            </a:pPr>
            <a:r>
              <a:rPr lang="de-DE" sz="1000" baseline="0" dirty="0" err="1"/>
              <a:t>For</a:t>
            </a:r>
            <a:r>
              <a:rPr lang="de-DE" sz="1000" baseline="0" dirty="0"/>
              <a:t> </a:t>
            </a:r>
            <a:r>
              <a:rPr lang="de-DE" sz="1000" baseline="0" dirty="0" err="1"/>
              <a:t>example</a:t>
            </a:r>
            <a:r>
              <a:rPr lang="de-DE" sz="1000" baseline="0" dirty="0"/>
              <a:t>:</a:t>
            </a:r>
          </a:p>
          <a:p>
            <a:pPr>
              <a:buFont typeface="Arial" pitchFamily="34" charset="0"/>
              <a:buChar char="•"/>
            </a:pPr>
            <a:r>
              <a:rPr lang="de-DE" sz="1000" baseline="0" dirty="0"/>
              <a:t> </a:t>
            </a:r>
            <a:r>
              <a:rPr lang="de-DE" sz="1000" baseline="0" dirty="0" err="1"/>
              <a:t>Reduced</a:t>
            </a:r>
            <a:r>
              <a:rPr lang="de-DE" sz="1000" baseline="0" dirty="0"/>
              <a:t> </a:t>
            </a:r>
            <a:r>
              <a:rPr lang="de-DE" sz="1000" baseline="0" dirty="0" err="1"/>
              <a:t>outage</a:t>
            </a:r>
            <a:r>
              <a:rPr lang="de-DE" sz="1000" baseline="0" dirty="0"/>
              <a:t> time </a:t>
            </a:r>
            <a:r>
              <a:rPr lang="de-DE" sz="1000" baseline="0" dirty="0" err="1"/>
              <a:t>is</a:t>
            </a:r>
            <a:r>
              <a:rPr lang="de-DE" sz="1000" baseline="0" dirty="0"/>
              <a:t> a </a:t>
            </a:r>
            <a:r>
              <a:rPr lang="de-DE" sz="1000" baseline="0" dirty="0" err="1"/>
              <a:t>task</a:t>
            </a:r>
            <a:r>
              <a:rPr lang="de-DE" sz="1000" baseline="0" dirty="0"/>
              <a:t> in </a:t>
            </a:r>
            <a:r>
              <a:rPr lang="de-DE" sz="1000" baseline="0" dirty="0" err="1"/>
              <a:t>the</a:t>
            </a:r>
            <a:r>
              <a:rPr lang="de-DE" sz="1000" baseline="0" dirty="0"/>
              <a:t> </a:t>
            </a:r>
            <a:r>
              <a:rPr lang="de-DE" sz="1000" baseline="0" dirty="0" err="1"/>
              <a:t>context</a:t>
            </a:r>
            <a:r>
              <a:rPr lang="de-DE" sz="1000" baseline="0" dirty="0"/>
              <a:t> </a:t>
            </a:r>
            <a:r>
              <a:rPr lang="de-DE" sz="1000" baseline="0" dirty="0" err="1"/>
              <a:t>of</a:t>
            </a:r>
            <a:r>
              <a:rPr lang="de-DE" sz="1000" baseline="0" dirty="0"/>
              <a:t> </a:t>
            </a:r>
            <a:r>
              <a:rPr lang="de-DE" sz="1000" baseline="0" dirty="0" err="1"/>
              <a:t>both</a:t>
            </a:r>
            <a:r>
              <a:rPr lang="de-DE" sz="1000" baseline="0" dirty="0"/>
              <a:t> </a:t>
            </a:r>
            <a:r>
              <a:rPr lang="de-DE" sz="1000" baseline="0" dirty="0" err="1"/>
              <a:t>grid</a:t>
            </a:r>
            <a:r>
              <a:rPr lang="de-DE" sz="1000" baseline="0" dirty="0"/>
              <a:t> </a:t>
            </a:r>
            <a:r>
              <a:rPr lang="de-DE" sz="1000" baseline="0" dirty="0" err="1"/>
              <a:t>availability</a:t>
            </a:r>
            <a:r>
              <a:rPr lang="de-DE" sz="1000" baseline="0" dirty="0"/>
              <a:t> and </a:t>
            </a:r>
            <a:r>
              <a:rPr lang="de-DE" sz="1000" baseline="0" dirty="0" err="1"/>
              <a:t>reliability</a:t>
            </a:r>
            <a:r>
              <a:rPr lang="de-DE" sz="1000" baseline="0" dirty="0"/>
              <a:t> </a:t>
            </a:r>
            <a:r>
              <a:rPr lang="de-DE" sz="1000" i="1" baseline="0" dirty="0"/>
              <a:t>and</a:t>
            </a:r>
            <a:r>
              <a:rPr lang="de-DE" sz="1000" baseline="0" dirty="0"/>
              <a:t> operational </a:t>
            </a:r>
            <a:r>
              <a:rPr lang="de-DE" sz="1000" baseline="0" dirty="0" err="1"/>
              <a:t>efficiency</a:t>
            </a:r>
            <a:r>
              <a:rPr lang="de-DE" sz="1000" baseline="0" dirty="0"/>
              <a:t>.</a:t>
            </a:r>
          </a:p>
          <a:p>
            <a:pPr>
              <a:buFont typeface="Arial" pitchFamily="34" charset="0"/>
              <a:buChar char="•"/>
            </a:pPr>
            <a:r>
              <a:rPr lang="de-DE" sz="1000" baseline="0" dirty="0"/>
              <a:t> Investment </a:t>
            </a:r>
            <a:r>
              <a:rPr lang="de-DE" sz="1000" baseline="0" dirty="0" err="1"/>
              <a:t>security</a:t>
            </a:r>
            <a:r>
              <a:rPr lang="de-DE" sz="1000" baseline="0" dirty="0"/>
              <a:t> </a:t>
            </a:r>
            <a:r>
              <a:rPr lang="de-DE" sz="1000" baseline="0" dirty="0" err="1"/>
              <a:t>is</a:t>
            </a:r>
            <a:r>
              <a:rPr lang="de-DE" sz="1000" baseline="0" dirty="0"/>
              <a:t> a must </a:t>
            </a:r>
            <a:r>
              <a:rPr lang="de-DE" sz="1000" baseline="0" dirty="0" err="1"/>
              <a:t>when</a:t>
            </a:r>
            <a:r>
              <a:rPr lang="de-DE" sz="1000" baseline="0" dirty="0"/>
              <a:t> </a:t>
            </a:r>
            <a:r>
              <a:rPr lang="de-DE" sz="1000" baseline="0" dirty="0" err="1"/>
              <a:t>managing</a:t>
            </a:r>
            <a:r>
              <a:rPr lang="de-DE" sz="1000" baseline="0" dirty="0"/>
              <a:t> </a:t>
            </a:r>
            <a:r>
              <a:rPr lang="de-DE" sz="1000" baseline="0" dirty="0" err="1"/>
              <a:t>investments</a:t>
            </a:r>
            <a:r>
              <a:rPr lang="de-DE" sz="1000" baseline="0" dirty="0"/>
              <a:t>, but </a:t>
            </a:r>
            <a:r>
              <a:rPr lang="de-DE" sz="1000" baseline="0" dirty="0" err="1"/>
              <a:t>it</a:t>
            </a:r>
            <a:r>
              <a:rPr lang="de-DE" sz="1000" baseline="0" dirty="0"/>
              <a:t> </a:t>
            </a:r>
            <a:r>
              <a:rPr lang="de-DE" sz="1000" baseline="0" dirty="0" err="1"/>
              <a:t>is</a:t>
            </a:r>
            <a:r>
              <a:rPr lang="de-DE" sz="1000" baseline="0" dirty="0"/>
              <a:t> also a </a:t>
            </a:r>
            <a:r>
              <a:rPr lang="de-DE" sz="1000" baseline="0" dirty="0" err="1"/>
              <a:t>precondition</a:t>
            </a:r>
            <a:r>
              <a:rPr lang="de-DE" sz="1000" baseline="0" dirty="0"/>
              <a:t> </a:t>
            </a:r>
            <a:r>
              <a:rPr lang="de-DE" sz="1000" baseline="0" dirty="0" err="1"/>
              <a:t>to</a:t>
            </a:r>
            <a:r>
              <a:rPr lang="de-DE" sz="1000" baseline="0" dirty="0"/>
              <a:t> </a:t>
            </a:r>
            <a:r>
              <a:rPr lang="de-DE" sz="1000" baseline="0" dirty="0" err="1"/>
              <a:t>be</a:t>
            </a:r>
            <a:r>
              <a:rPr lang="de-DE" sz="1000" baseline="0" dirty="0"/>
              <a:t> agile and not </a:t>
            </a:r>
            <a:r>
              <a:rPr lang="de-DE" sz="1000" baseline="0" dirty="0" err="1"/>
              <a:t>to</a:t>
            </a:r>
            <a:r>
              <a:rPr lang="de-DE" sz="1000" baseline="0" dirty="0"/>
              <a:t> </a:t>
            </a:r>
            <a:r>
              <a:rPr lang="de-DE" sz="1000" baseline="0" dirty="0" err="1"/>
              <a:t>be</a:t>
            </a:r>
            <a:r>
              <a:rPr lang="de-DE" sz="1000" baseline="0" dirty="0"/>
              <a:t> </a:t>
            </a:r>
            <a:r>
              <a:rPr lang="de-DE" sz="1000" baseline="0" dirty="0" err="1"/>
              <a:t>locked</a:t>
            </a:r>
            <a:r>
              <a:rPr lang="de-DE" sz="1000" baseline="0" dirty="0"/>
              <a:t> in </a:t>
            </a:r>
            <a:r>
              <a:rPr lang="de-DE" sz="1000" baseline="0" dirty="0" err="1"/>
              <a:t>by</a:t>
            </a:r>
            <a:r>
              <a:rPr lang="de-DE" sz="1000" baseline="0" dirty="0"/>
              <a:t> </a:t>
            </a:r>
            <a:r>
              <a:rPr lang="de-DE" sz="1000" baseline="0" dirty="0" err="1"/>
              <a:t>investment</a:t>
            </a:r>
            <a:r>
              <a:rPr lang="de-DE" sz="1000" baseline="0" dirty="0"/>
              <a:t> </a:t>
            </a:r>
            <a:r>
              <a:rPr lang="de-DE" sz="1000" baseline="0" dirty="0" err="1"/>
              <a:t>decisions</a:t>
            </a:r>
            <a:r>
              <a:rPr lang="de-DE" sz="1000" baseline="0" dirty="0"/>
              <a:t> </a:t>
            </a:r>
            <a:r>
              <a:rPr lang="de-DE" sz="1000" baseline="0" dirty="0" err="1"/>
              <a:t>made</a:t>
            </a:r>
            <a:r>
              <a:rPr lang="de-DE" sz="1000" baseline="0" dirty="0"/>
              <a:t> </a:t>
            </a:r>
            <a:r>
              <a:rPr lang="de-DE" sz="1000" baseline="0" dirty="0" err="1"/>
              <a:t>previously</a:t>
            </a:r>
            <a:r>
              <a:rPr lang="de-DE" sz="1000" baseline="0" dirty="0"/>
              <a:t>.</a:t>
            </a:r>
          </a:p>
          <a:p>
            <a:pPr>
              <a:buFont typeface="Arial" pitchFamily="34" charset="0"/>
              <a:buNone/>
            </a:pPr>
            <a:endParaRPr lang="de-DE" sz="1000" baseline="0" dirty="0"/>
          </a:p>
          <a:p>
            <a:pPr>
              <a:buFont typeface="Arial" pitchFamily="34" charset="0"/>
              <a:buNone/>
            </a:pPr>
            <a:r>
              <a:rPr lang="de-DE" sz="1000" baseline="0" dirty="0"/>
              <a:t>Making a </a:t>
            </a:r>
            <a:r>
              <a:rPr lang="de-DE" sz="1000" baseline="0" dirty="0" err="1"/>
              <a:t>substation</a:t>
            </a:r>
            <a:r>
              <a:rPr lang="de-DE" sz="1000" baseline="0" dirty="0"/>
              <a:t> digital </a:t>
            </a:r>
            <a:r>
              <a:rPr lang="de-DE" sz="1000" baseline="0" dirty="0" err="1"/>
              <a:t>may</a:t>
            </a:r>
            <a:r>
              <a:rPr lang="de-DE" sz="1000" baseline="0" dirty="0"/>
              <a:t> </a:t>
            </a:r>
            <a:r>
              <a:rPr lang="de-DE" sz="1000" baseline="0" dirty="0" err="1"/>
              <a:t>help</a:t>
            </a:r>
            <a:r>
              <a:rPr lang="de-DE" sz="1000" baseline="0" dirty="0"/>
              <a:t> a </a:t>
            </a:r>
            <a:r>
              <a:rPr lang="de-DE" sz="1000" baseline="0" dirty="0" err="1"/>
              <a:t>lot</a:t>
            </a:r>
            <a:r>
              <a:rPr lang="de-DE" sz="1000" baseline="0" dirty="0"/>
              <a:t> </a:t>
            </a:r>
            <a:r>
              <a:rPr lang="de-DE" sz="1000" baseline="0" dirty="0" err="1"/>
              <a:t>to</a:t>
            </a:r>
            <a:r>
              <a:rPr lang="de-DE" sz="1000" baseline="0" dirty="0"/>
              <a:t> </a:t>
            </a:r>
            <a:r>
              <a:rPr lang="de-DE" sz="1000" baseline="0" dirty="0" err="1"/>
              <a:t>perform</a:t>
            </a:r>
            <a:r>
              <a:rPr lang="de-DE" sz="1000" baseline="0" dirty="0"/>
              <a:t> </a:t>
            </a:r>
            <a:r>
              <a:rPr lang="de-DE" sz="1000" baseline="0" dirty="0" err="1"/>
              <a:t>these</a:t>
            </a:r>
            <a:r>
              <a:rPr lang="de-DE" sz="1000" baseline="0" dirty="0"/>
              <a:t> </a:t>
            </a:r>
            <a:r>
              <a:rPr lang="de-DE" sz="1000" baseline="0" dirty="0" err="1"/>
              <a:t>tasks</a:t>
            </a:r>
            <a:r>
              <a:rPr lang="de-DE" sz="1000" baseline="0" dirty="0"/>
              <a:t>. </a:t>
            </a:r>
            <a:r>
              <a:rPr lang="de-DE" sz="1000" baseline="0" dirty="0" err="1"/>
              <a:t>Later</a:t>
            </a:r>
            <a:r>
              <a:rPr lang="de-DE" sz="1000" baseline="0" dirty="0"/>
              <a:t> </a:t>
            </a:r>
            <a:r>
              <a:rPr lang="de-DE" sz="1000" baseline="0" dirty="0" err="1"/>
              <a:t>we</a:t>
            </a:r>
            <a:r>
              <a:rPr lang="de-DE" sz="1000" baseline="0" dirty="0"/>
              <a:t> will </a:t>
            </a:r>
            <a:r>
              <a:rPr lang="de-DE" sz="1000" baseline="0" dirty="0" err="1"/>
              <a:t>transparently</a:t>
            </a:r>
            <a:r>
              <a:rPr lang="de-DE" sz="1000" baseline="0" dirty="0"/>
              <a:t> </a:t>
            </a:r>
            <a:r>
              <a:rPr lang="de-DE" sz="1000" baseline="0" dirty="0" err="1"/>
              <a:t>show</a:t>
            </a:r>
            <a:r>
              <a:rPr lang="de-DE" sz="1000" baseline="0" dirty="0"/>
              <a:t> </a:t>
            </a:r>
            <a:r>
              <a:rPr lang="de-DE" sz="1000" baseline="0" dirty="0" err="1"/>
              <a:t>how</a:t>
            </a:r>
            <a:r>
              <a:rPr lang="de-DE" sz="1000" baseline="0" dirty="0"/>
              <a:t> </a:t>
            </a:r>
            <a:r>
              <a:rPr lang="de-DE" sz="1000" baseline="0" dirty="0" err="1"/>
              <a:t>each</a:t>
            </a:r>
            <a:r>
              <a:rPr lang="de-DE" sz="1000" baseline="0" dirty="0"/>
              <a:t> </a:t>
            </a:r>
            <a:r>
              <a:rPr lang="de-DE" sz="1000" baseline="0" dirty="0" err="1"/>
              <a:t>of</a:t>
            </a:r>
            <a:r>
              <a:rPr lang="de-DE" sz="1000" baseline="0" dirty="0"/>
              <a:t> </a:t>
            </a:r>
            <a:r>
              <a:rPr lang="de-DE" sz="1000" baseline="0" dirty="0" err="1"/>
              <a:t>these</a:t>
            </a:r>
            <a:r>
              <a:rPr lang="de-DE" sz="1000" baseline="0" dirty="0"/>
              <a:t> </a:t>
            </a:r>
            <a:r>
              <a:rPr lang="de-DE" sz="1000" baseline="0" dirty="0" err="1"/>
              <a:t>tasks</a:t>
            </a:r>
            <a:r>
              <a:rPr lang="de-DE" sz="1000" baseline="0" dirty="0"/>
              <a:t> </a:t>
            </a:r>
            <a:r>
              <a:rPr lang="de-DE" sz="1000" baseline="0" dirty="0" err="1"/>
              <a:t>may</a:t>
            </a:r>
            <a:r>
              <a:rPr lang="de-DE" sz="1000" baseline="0" dirty="0"/>
              <a:t> </a:t>
            </a:r>
            <a:r>
              <a:rPr lang="de-DE" sz="1000" baseline="0" dirty="0" err="1"/>
              <a:t>be</a:t>
            </a:r>
            <a:r>
              <a:rPr lang="de-DE" sz="1000" baseline="0" dirty="0"/>
              <a:t> </a:t>
            </a:r>
            <a:r>
              <a:rPr lang="de-DE" sz="1000" baseline="0" dirty="0" err="1"/>
              <a:t>supported</a:t>
            </a:r>
            <a:r>
              <a:rPr lang="de-DE" sz="1000" baseline="0" dirty="0"/>
              <a:t> </a:t>
            </a:r>
            <a:r>
              <a:rPr lang="de-DE" sz="1000" baseline="0" dirty="0" err="1"/>
              <a:t>by</a:t>
            </a:r>
            <a:r>
              <a:rPr lang="de-DE" sz="1000" baseline="0" dirty="0"/>
              <a:t> a Digital Substation.</a:t>
            </a:r>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2</a:t>
            </a:fld>
            <a:endParaRPr lang="de-DE"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en-GB" sz="1200" dirty="0"/>
              <a:t>Your customers might say:</a:t>
            </a:r>
            <a:r>
              <a:rPr lang="en-GB" sz="1200" baseline="0" dirty="0"/>
              <a:t> “Why do you start talking about Digital Substations </a:t>
            </a:r>
            <a:r>
              <a:rPr lang="en-GB" sz="1200" i="1" baseline="0" dirty="0"/>
              <a:t>now</a:t>
            </a:r>
            <a:r>
              <a:rPr lang="en-GB" sz="1200" baseline="0" dirty="0"/>
              <a:t>? I have been purchasing Digital Substations, including digital protection relays, bay controllers, digital Station Bus based on IEC 61850 etc. for many years.” This is of course true – a digitalized Station Bus is of course the first action field when making a substation digital. And we will see that further digitalization brings some advantages here, too.</a:t>
            </a:r>
          </a:p>
          <a:p>
            <a:endParaRPr lang="de-DE" sz="1200" baseline="0" dirty="0"/>
          </a:p>
          <a:p>
            <a:r>
              <a:rPr lang="de-DE" sz="1200" baseline="0" dirty="0"/>
              <a:t>In </a:t>
            </a:r>
            <a:r>
              <a:rPr lang="de-DE" sz="1200" baseline="0" dirty="0" err="1"/>
              <a:t>addition</a:t>
            </a:r>
            <a:r>
              <a:rPr lang="de-DE" sz="1200" baseline="0" dirty="0"/>
              <a:t>, digital </a:t>
            </a:r>
            <a:r>
              <a:rPr lang="de-DE" sz="1200" baseline="0" dirty="0" err="1"/>
              <a:t>technologies</a:t>
            </a:r>
            <a:r>
              <a:rPr lang="de-DE" sz="1200" baseline="0" dirty="0"/>
              <a:t> </a:t>
            </a:r>
            <a:r>
              <a:rPr lang="de-DE" sz="1200" baseline="0" dirty="0" err="1"/>
              <a:t>are</a:t>
            </a:r>
            <a:r>
              <a:rPr lang="de-DE" sz="1200" baseline="0" dirty="0"/>
              <a:t> </a:t>
            </a:r>
            <a:r>
              <a:rPr lang="de-DE" sz="1200" baseline="0" dirty="0" err="1"/>
              <a:t>now</a:t>
            </a:r>
            <a:r>
              <a:rPr lang="de-DE" sz="1200" baseline="0" dirty="0"/>
              <a:t> </a:t>
            </a:r>
            <a:r>
              <a:rPr lang="de-DE" sz="1200" baseline="0" dirty="0" err="1"/>
              <a:t>used</a:t>
            </a:r>
            <a:r>
              <a:rPr lang="de-DE" sz="1200" baseline="0" dirty="0"/>
              <a:t> </a:t>
            </a:r>
            <a:r>
              <a:rPr lang="de-DE" sz="1200" baseline="0" dirty="0" err="1"/>
              <a:t>even</a:t>
            </a:r>
            <a:r>
              <a:rPr lang="de-DE" sz="1200" baseline="0" dirty="0"/>
              <a:t> </a:t>
            </a:r>
            <a:r>
              <a:rPr lang="de-DE" sz="1200" baseline="0" dirty="0" err="1"/>
              <a:t>one</a:t>
            </a:r>
            <a:r>
              <a:rPr lang="de-DE" sz="1200" baseline="0" dirty="0"/>
              <a:t> </a:t>
            </a:r>
            <a:r>
              <a:rPr lang="de-DE" sz="1200" baseline="0" dirty="0" err="1"/>
              <a:t>level</a:t>
            </a:r>
            <a:r>
              <a:rPr lang="de-DE" sz="1200" baseline="0" dirty="0"/>
              <a:t> </a:t>
            </a:r>
            <a:r>
              <a:rPr lang="de-DE" sz="1200" baseline="0" dirty="0" err="1"/>
              <a:t>further</a:t>
            </a:r>
            <a:r>
              <a:rPr lang="de-DE" sz="1200" baseline="0" dirty="0"/>
              <a:t> down </a:t>
            </a:r>
            <a:r>
              <a:rPr lang="de-DE" sz="1200" baseline="0" dirty="0" err="1"/>
              <a:t>to</a:t>
            </a:r>
            <a:r>
              <a:rPr lang="de-DE" sz="1200" baseline="0" dirty="0"/>
              <a:t> </a:t>
            </a:r>
            <a:r>
              <a:rPr lang="de-DE" sz="1200" baseline="0" dirty="0" err="1"/>
              <a:t>the</a:t>
            </a:r>
            <a:r>
              <a:rPr lang="de-DE" sz="1200" baseline="0" dirty="0"/>
              <a:t> </a:t>
            </a:r>
            <a:r>
              <a:rPr lang="de-DE" sz="1200" baseline="0" dirty="0" err="1"/>
              <a:t>process</a:t>
            </a:r>
            <a:r>
              <a:rPr lang="de-DE" sz="1200" baseline="0" dirty="0"/>
              <a:t>. </a:t>
            </a:r>
            <a:r>
              <a:rPr lang="de-DE" sz="1200" baseline="0" dirty="0" err="1"/>
              <a:t>Current</a:t>
            </a:r>
            <a:r>
              <a:rPr lang="de-DE" sz="1200" baseline="0" dirty="0"/>
              <a:t> and </a:t>
            </a:r>
            <a:r>
              <a:rPr lang="de-DE" sz="1200" baseline="0" dirty="0" err="1"/>
              <a:t>voltage</a:t>
            </a:r>
            <a:r>
              <a:rPr lang="de-DE" sz="1200" baseline="0" dirty="0"/>
              <a:t> </a:t>
            </a:r>
            <a:r>
              <a:rPr lang="de-DE" sz="1200" baseline="0" dirty="0" err="1"/>
              <a:t>are</a:t>
            </a:r>
            <a:r>
              <a:rPr lang="de-DE" sz="1200" baseline="0" dirty="0"/>
              <a:t> </a:t>
            </a:r>
            <a:r>
              <a:rPr lang="de-DE" sz="1200" baseline="0" dirty="0" err="1"/>
              <a:t>now</a:t>
            </a:r>
            <a:r>
              <a:rPr lang="de-DE" sz="1200" baseline="0" dirty="0"/>
              <a:t> </a:t>
            </a:r>
            <a:r>
              <a:rPr lang="de-DE" sz="1200" baseline="0" dirty="0" err="1"/>
              <a:t>acquired</a:t>
            </a:r>
            <a:r>
              <a:rPr lang="de-DE" sz="1200" baseline="0" dirty="0"/>
              <a:t> </a:t>
            </a:r>
            <a:r>
              <a:rPr lang="de-DE" sz="1200" baseline="0" dirty="0" err="1"/>
              <a:t>using</a:t>
            </a:r>
            <a:r>
              <a:rPr lang="de-DE" sz="1200" baseline="0" dirty="0"/>
              <a:t> </a:t>
            </a:r>
            <a:r>
              <a:rPr lang="de-DE" sz="1200" baseline="0" dirty="0" err="1"/>
              <a:t>new</a:t>
            </a:r>
            <a:r>
              <a:rPr lang="de-DE" sz="1200" baseline="0" dirty="0"/>
              <a:t>, </a:t>
            </a:r>
            <a:r>
              <a:rPr lang="de-DE" sz="1200" baseline="0" dirty="0" err="1"/>
              <a:t>low</a:t>
            </a:r>
            <a:r>
              <a:rPr lang="de-DE" sz="1200" baseline="0" dirty="0"/>
              <a:t>-power </a:t>
            </a:r>
            <a:r>
              <a:rPr lang="de-DE" sz="1200" baseline="0" dirty="0" err="1"/>
              <a:t>measuring</a:t>
            </a:r>
            <a:r>
              <a:rPr lang="de-DE" sz="1200" baseline="0" dirty="0"/>
              <a:t> </a:t>
            </a:r>
            <a:r>
              <a:rPr lang="de-DE" sz="1200" baseline="0" dirty="0" err="1"/>
              <a:t>principles</a:t>
            </a:r>
            <a:r>
              <a:rPr lang="de-DE" sz="1200" baseline="0" dirty="0"/>
              <a:t>, </a:t>
            </a:r>
            <a:r>
              <a:rPr lang="de-DE" sz="1200" baseline="0" dirty="0" err="1"/>
              <a:t>by</a:t>
            </a:r>
            <a:r>
              <a:rPr lang="de-DE" sz="1200" baseline="0" dirty="0"/>
              <a:t> so-</a:t>
            </a:r>
            <a:r>
              <a:rPr lang="de-DE" sz="1200" baseline="0" dirty="0" err="1"/>
              <a:t>called</a:t>
            </a:r>
            <a:r>
              <a:rPr lang="de-DE" sz="1200" baseline="0" dirty="0"/>
              <a:t> NCITs (Non-</a:t>
            </a:r>
            <a:r>
              <a:rPr lang="de-DE" sz="1200" baseline="0" dirty="0" err="1"/>
              <a:t>conventional</a:t>
            </a:r>
            <a:r>
              <a:rPr lang="de-DE" sz="1200" baseline="0" dirty="0"/>
              <a:t> </a:t>
            </a:r>
            <a:r>
              <a:rPr lang="de-DE" sz="1200" baseline="0" dirty="0" err="1"/>
              <a:t>instrument</a:t>
            </a:r>
            <a:r>
              <a:rPr lang="de-DE" sz="1200" baseline="0" dirty="0"/>
              <a:t> </a:t>
            </a:r>
            <a:r>
              <a:rPr lang="de-DE" sz="1200" baseline="0" dirty="0" err="1"/>
              <a:t>transformers</a:t>
            </a:r>
            <a:r>
              <a:rPr lang="de-DE" sz="1200" baseline="0" dirty="0"/>
              <a:t>). So-</a:t>
            </a:r>
            <a:r>
              <a:rPr lang="de-DE" sz="1200" baseline="0" dirty="0" err="1"/>
              <a:t>called</a:t>
            </a:r>
            <a:r>
              <a:rPr lang="de-DE" sz="1200" baseline="0" dirty="0"/>
              <a:t> </a:t>
            </a:r>
            <a:r>
              <a:rPr lang="de-DE" sz="1200" baseline="0" dirty="0" err="1"/>
              <a:t>Merging</a:t>
            </a:r>
            <a:r>
              <a:rPr lang="de-DE" sz="1200" baseline="0" dirty="0"/>
              <a:t> Units, </a:t>
            </a:r>
            <a:r>
              <a:rPr lang="de-DE" sz="1200" baseline="0" dirty="0" err="1"/>
              <a:t>installed</a:t>
            </a:r>
            <a:r>
              <a:rPr lang="de-DE" sz="1200" baseline="0" dirty="0"/>
              <a:t> </a:t>
            </a:r>
            <a:r>
              <a:rPr lang="de-DE" sz="1200" baseline="0" dirty="0" err="1"/>
              <a:t>next</a:t>
            </a:r>
            <a:r>
              <a:rPr lang="de-DE" sz="1200" baseline="0" dirty="0"/>
              <a:t> </a:t>
            </a:r>
            <a:r>
              <a:rPr lang="de-DE" sz="1200" baseline="0" dirty="0" err="1"/>
              <a:t>to</a:t>
            </a:r>
            <a:r>
              <a:rPr lang="de-DE" sz="1200" baseline="0" dirty="0"/>
              <a:t> </a:t>
            </a:r>
            <a:r>
              <a:rPr lang="de-DE" sz="1200" baseline="0" dirty="0" err="1"/>
              <a:t>the</a:t>
            </a:r>
            <a:r>
              <a:rPr lang="de-DE" sz="1200" baseline="0" dirty="0"/>
              <a:t> </a:t>
            </a:r>
            <a:r>
              <a:rPr lang="de-DE" sz="1200" baseline="0" dirty="0" err="1"/>
              <a:t>switchyard</a:t>
            </a:r>
            <a:r>
              <a:rPr lang="de-DE" sz="1200" baseline="0" dirty="0"/>
              <a:t>, </a:t>
            </a:r>
            <a:r>
              <a:rPr lang="de-DE" sz="1200" baseline="0" dirty="0" err="1"/>
              <a:t>convert</a:t>
            </a:r>
            <a:r>
              <a:rPr lang="de-DE" sz="1200" baseline="0" dirty="0"/>
              <a:t> </a:t>
            </a:r>
            <a:r>
              <a:rPr lang="de-DE" sz="1200" baseline="0" dirty="0" err="1"/>
              <a:t>their</a:t>
            </a:r>
            <a:r>
              <a:rPr lang="de-DE" sz="1200" baseline="0" dirty="0"/>
              <a:t> </a:t>
            </a:r>
            <a:r>
              <a:rPr lang="de-DE" sz="1200" baseline="0" dirty="0" err="1"/>
              <a:t>outputs</a:t>
            </a:r>
            <a:r>
              <a:rPr lang="de-DE" sz="1200" baseline="0" dirty="0"/>
              <a:t> </a:t>
            </a:r>
            <a:r>
              <a:rPr lang="de-DE" sz="1200" baseline="0" dirty="0" err="1"/>
              <a:t>into</a:t>
            </a:r>
            <a:r>
              <a:rPr lang="de-DE" sz="1200" baseline="0" dirty="0"/>
              <a:t> digital </a:t>
            </a:r>
            <a:r>
              <a:rPr lang="de-DE" sz="1200" baseline="0" dirty="0" err="1"/>
              <a:t>data</a:t>
            </a:r>
            <a:r>
              <a:rPr lang="de-DE" sz="1200" baseline="0" dirty="0"/>
              <a:t> </a:t>
            </a:r>
            <a:r>
              <a:rPr lang="de-DE" sz="1200" baseline="0" dirty="0" err="1"/>
              <a:t>points</a:t>
            </a:r>
            <a:r>
              <a:rPr lang="de-DE" sz="1200" baseline="0" dirty="0"/>
              <a:t>, so-</a:t>
            </a:r>
            <a:r>
              <a:rPr lang="de-DE" sz="1200" baseline="0" dirty="0" err="1"/>
              <a:t>called</a:t>
            </a:r>
            <a:r>
              <a:rPr lang="de-DE" sz="1200" baseline="0" dirty="0"/>
              <a:t> </a:t>
            </a:r>
            <a:r>
              <a:rPr lang="de-DE" sz="1200" baseline="0" dirty="0" err="1"/>
              <a:t>Sampled</a:t>
            </a:r>
            <a:r>
              <a:rPr lang="de-DE" sz="1200" baseline="0" dirty="0"/>
              <a:t> </a:t>
            </a:r>
            <a:r>
              <a:rPr lang="de-DE" sz="1200" baseline="0" dirty="0" err="1"/>
              <a:t>Measured</a:t>
            </a:r>
            <a:r>
              <a:rPr lang="de-DE" sz="1200" baseline="0" dirty="0"/>
              <a:t> Values (SMV), </a:t>
            </a:r>
            <a:r>
              <a:rPr lang="de-DE" sz="1200" baseline="0" dirty="0" err="1"/>
              <a:t>that</a:t>
            </a:r>
            <a:r>
              <a:rPr lang="de-DE" sz="1200" baseline="0" dirty="0"/>
              <a:t> </a:t>
            </a:r>
            <a:r>
              <a:rPr lang="de-DE" sz="1200" baseline="0" dirty="0" err="1"/>
              <a:t>are</a:t>
            </a:r>
            <a:r>
              <a:rPr lang="de-DE" sz="1200" baseline="0" dirty="0"/>
              <a:t> </a:t>
            </a:r>
            <a:r>
              <a:rPr lang="de-DE" sz="1200" baseline="0" dirty="0" err="1"/>
              <a:t>available</a:t>
            </a:r>
            <a:r>
              <a:rPr lang="de-DE" sz="1200" baseline="0" dirty="0"/>
              <a:t> </a:t>
            </a:r>
            <a:r>
              <a:rPr lang="de-DE" sz="1200" baseline="0" dirty="0" err="1"/>
              <a:t>to</a:t>
            </a:r>
            <a:r>
              <a:rPr lang="de-DE" sz="1200" baseline="0" dirty="0"/>
              <a:t> all </a:t>
            </a:r>
            <a:r>
              <a:rPr lang="de-DE" sz="1200" baseline="0" dirty="0" err="1"/>
              <a:t>subscribers</a:t>
            </a:r>
            <a:r>
              <a:rPr lang="de-DE" sz="1200" baseline="0" dirty="0"/>
              <a:t> </a:t>
            </a:r>
            <a:r>
              <a:rPr lang="de-DE" sz="1200" baseline="0" dirty="0" err="1"/>
              <a:t>of</a:t>
            </a:r>
            <a:r>
              <a:rPr lang="de-DE" sz="1200" baseline="0" dirty="0"/>
              <a:t> </a:t>
            </a:r>
            <a:r>
              <a:rPr lang="de-DE" sz="1200" baseline="0" dirty="0" err="1"/>
              <a:t>the</a:t>
            </a:r>
            <a:r>
              <a:rPr lang="de-DE" sz="1200" baseline="0" dirty="0"/>
              <a:t> </a:t>
            </a:r>
            <a:r>
              <a:rPr lang="de-DE" sz="1200" baseline="0" dirty="0" err="1"/>
              <a:t>Process</a:t>
            </a:r>
            <a:r>
              <a:rPr lang="de-DE" sz="1200" baseline="0" dirty="0"/>
              <a:t> Bus, </a:t>
            </a:r>
            <a:r>
              <a:rPr lang="de-DE" sz="1200" baseline="0" dirty="0" err="1"/>
              <a:t>based</a:t>
            </a:r>
            <a:r>
              <a:rPr lang="de-DE" sz="1200" baseline="0" dirty="0"/>
              <a:t> on </a:t>
            </a:r>
            <a:r>
              <a:rPr lang="de-DE" sz="1200" baseline="0" dirty="0" err="1"/>
              <a:t>the</a:t>
            </a:r>
            <a:r>
              <a:rPr lang="de-DE" sz="1200" baseline="0" dirty="0"/>
              <a:t> IEC61850-9-2 </a:t>
            </a:r>
            <a:r>
              <a:rPr lang="de-DE" sz="1200" baseline="0" dirty="0" err="1"/>
              <a:t>protocol</a:t>
            </a:r>
            <a:r>
              <a:rPr lang="de-DE" sz="1200" baseline="0" dirty="0"/>
              <a:t>.</a:t>
            </a:r>
          </a:p>
          <a:p>
            <a:endParaRPr lang="de-DE" sz="1200" baseline="0" dirty="0"/>
          </a:p>
          <a:p>
            <a:r>
              <a:rPr lang="de-DE" sz="1200" baseline="0" dirty="0"/>
              <a:t>Additional </a:t>
            </a:r>
            <a:r>
              <a:rPr lang="de-DE" sz="1200" baseline="0" dirty="0" err="1"/>
              <a:t>sensors</a:t>
            </a:r>
            <a:r>
              <a:rPr lang="de-DE" sz="1200" baseline="0" dirty="0"/>
              <a:t> </a:t>
            </a:r>
            <a:r>
              <a:rPr lang="de-DE" sz="1200" baseline="0" dirty="0" err="1"/>
              <a:t>may</a:t>
            </a:r>
            <a:r>
              <a:rPr lang="de-DE" sz="1200" baseline="0" dirty="0"/>
              <a:t> </a:t>
            </a:r>
            <a:r>
              <a:rPr lang="de-DE" sz="1200" baseline="0" dirty="0" err="1"/>
              <a:t>acquire</a:t>
            </a:r>
            <a:r>
              <a:rPr lang="de-DE" sz="1200" baseline="0" dirty="0"/>
              <a:t> </a:t>
            </a:r>
            <a:r>
              <a:rPr lang="de-DE" sz="1200" baseline="0" dirty="0" err="1"/>
              <a:t>more</a:t>
            </a:r>
            <a:r>
              <a:rPr lang="de-DE" sz="1200" baseline="0" dirty="0"/>
              <a:t> </a:t>
            </a:r>
            <a:r>
              <a:rPr lang="de-DE" sz="1200" baseline="0" dirty="0" err="1"/>
              <a:t>data</a:t>
            </a:r>
            <a:r>
              <a:rPr lang="de-DE" sz="1200" baseline="0" dirty="0"/>
              <a:t> </a:t>
            </a:r>
            <a:r>
              <a:rPr lang="de-DE" sz="1200" baseline="0" dirty="0" err="1"/>
              <a:t>about</a:t>
            </a:r>
            <a:r>
              <a:rPr lang="de-DE" sz="1200" baseline="0" dirty="0"/>
              <a:t> </a:t>
            </a:r>
            <a:r>
              <a:rPr lang="de-DE" sz="1200" baseline="0" dirty="0" err="1"/>
              <a:t>the</a:t>
            </a:r>
            <a:r>
              <a:rPr lang="de-DE" sz="1200" baseline="0" dirty="0"/>
              <a:t> </a:t>
            </a:r>
            <a:r>
              <a:rPr lang="de-DE" sz="1200" baseline="0" dirty="0" err="1"/>
              <a:t>current</a:t>
            </a:r>
            <a:r>
              <a:rPr lang="de-DE" sz="1200" baseline="0" dirty="0"/>
              <a:t> </a:t>
            </a:r>
            <a:r>
              <a:rPr lang="de-DE" sz="1200" baseline="0" dirty="0" err="1"/>
              <a:t>status</a:t>
            </a:r>
            <a:r>
              <a:rPr lang="de-DE" sz="1200" baseline="0" dirty="0"/>
              <a:t> </a:t>
            </a:r>
            <a:r>
              <a:rPr lang="de-DE" sz="1200" baseline="0" dirty="0" err="1"/>
              <a:t>of</a:t>
            </a:r>
            <a:r>
              <a:rPr lang="de-DE" sz="1200" baseline="0" dirty="0"/>
              <a:t> </a:t>
            </a:r>
            <a:r>
              <a:rPr lang="de-DE" sz="1200" baseline="0" dirty="0" err="1"/>
              <a:t>the</a:t>
            </a:r>
            <a:r>
              <a:rPr lang="de-DE" sz="1200" baseline="0" dirty="0"/>
              <a:t> </a:t>
            </a:r>
            <a:r>
              <a:rPr lang="de-DE" sz="1200" baseline="0" dirty="0" err="1"/>
              <a:t>electrical</a:t>
            </a:r>
            <a:r>
              <a:rPr lang="de-DE" sz="1200" baseline="0" dirty="0"/>
              <a:t> </a:t>
            </a:r>
            <a:r>
              <a:rPr lang="de-DE" sz="1200" baseline="0" dirty="0" err="1"/>
              <a:t>equipment</a:t>
            </a:r>
            <a:r>
              <a:rPr lang="de-DE" sz="1200" baseline="0" dirty="0"/>
              <a:t> in </a:t>
            </a:r>
            <a:r>
              <a:rPr lang="de-DE" sz="1200" baseline="0" dirty="0" err="1"/>
              <a:t>the</a:t>
            </a:r>
            <a:r>
              <a:rPr lang="de-DE" sz="1200" baseline="0" dirty="0"/>
              <a:t> </a:t>
            </a:r>
            <a:r>
              <a:rPr lang="de-DE" sz="1200" baseline="0" dirty="0" err="1"/>
              <a:t>field</a:t>
            </a:r>
            <a:r>
              <a:rPr lang="de-DE" sz="1200" baseline="0" dirty="0"/>
              <a:t>.</a:t>
            </a:r>
          </a:p>
          <a:p>
            <a:endParaRPr lang="de-DE" sz="1200" baseline="0" dirty="0"/>
          </a:p>
          <a:p>
            <a:r>
              <a:rPr lang="de-DE" sz="1200" baseline="0" dirty="0"/>
              <a:t>All </a:t>
            </a:r>
            <a:r>
              <a:rPr lang="de-DE" sz="1200" baseline="0" dirty="0" err="1"/>
              <a:t>data</a:t>
            </a:r>
            <a:r>
              <a:rPr lang="de-DE" sz="1200" baseline="0" dirty="0"/>
              <a:t> </a:t>
            </a:r>
            <a:r>
              <a:rPr lang="de-DE" sz="1200" baseline="0" dirty="0" err="1"/>
              <a:t>is</a:t>
            </a:r>
            <a:r>
              <a:rPr lang="de-DE" sz="1200" baseline="0" dirty="0"/>
              <a:t> </a:t>
            </a:r>
            <a:r>
              <a:rPr lang="de-DE" sz="1200" baseline="0" dirty="0" err="1"/>
              <a:t>acquired</a:t>
            </a:r>
            <a:r>
              <a:rPr lang="de-DE" sz="1200" baseline="0" dirty="0"/>
              <a:t> in </a:t>
            </a:r>
            <a:r>
              <a:rPr lang="de-DE" sz="1200" baseline="0" dirty="0" err="1"/>
              <a:t>the</a:t>
            </a:r>
            <a:r>
              <a:rPr lang="de-DE" sz="1200" baseline="0" dirty="0"/>
              <a:t> Digital </a:t>
            </a:r>
            <a:r>
              <a:rPr lang="de-DE" sz="1200" baseline="0" dirty="0" err="1"/>
              <a:t>Control</a:t>
            </a:r>
            <a:r>
              <a:rPr lang="de-DE" sz="1200" baseline="0" dirty="0"/>
              <a:t> </a:t>
            </a:r>
            <a:r>
              <a:rPr lang="de-DE" sz="1200" baseline="0" dirty="0" err="1"/>
              <a:t>Room</a:t>
            </a:r>
            <a:r>
              <a:rPr lang="de-DE" sz="1200" baseline="0" dirty="0"/>
              <a:t>, and intelligent </a:t>
            </a:r>
            <a:r>
              <a:rPr lang="de-DE" sz="1200" baseline="0" dirty="0" err="1"/>
              <a:t>applications</a:t>
            </a:r>
            <a:r>
              <a:rPr lang="de-DE" sz="1200" baseline="0" dirty="0"/>
              <a:t> </a:t>
            </a:r>
            <a:r>
              <a:rPr lang="de-DE" sz="1200" baseline="0" dirty="0" err="1"/>
              <a:t>using</a:t>
            </a:r>
            <a:r>
              <a:rPr lang="de-DE" sz="1200" baseline="0" dirty="0"/>
              <a:t> </a:t>
            </a:r>
            <a:r>
              <a:rPr lang="de-DE" sz="1200" baseline="0" dirty="0" err="1"/>
              <a:t>this</a:t>
            </a:r>
            <a:r>
              <a:rPr lang="de-DE" sz="1200" baseline="0" dirty="0"/>
              <a:t> </a:t>
            </a:r>
            <a:r>
              <a:rPr lang="de-DE" sz="1200" baseline="0" dirty="0" err="1"/>
              <a:t>data</a:t>
            </a:r>
            <a:r>
              <a:rPr lang="de-DE" sz="1200" baseline="0" dirty="0"/>
              <a:t> </a:t>
            </a:r>
            <a:r>
              <a:rPr lang="de-DE" sz="1200" baseline="0" dirty="0" err="1"/>
              <a:t>may</a:t>
            </a:r>
            <a:r>
              <a:rPr lang="de-DE" sz="1200" baseline="0" dirty="0"/>
              <a:t> </a:t>
            </a:r>
            <a:r>
              <a:rPr lang="de-DE" sz="1200" baseline="0" dirty="0" err="1"/>
              <a:t>be</a:t>
            </a:r>
            <a:r>
              <a:rPr lang="de-DE" sz="1200" baseline="0" dirty="0"/>
              <a:t> </a:t>
            </a:r>
            <a:r>
              <a:rPr lang="de-DE" sz="1200" baseline="0" dirty="0" err="1"/>
              <a:t>implemented</a:t>
            </a:r>
            <a:r>
              <a:rPr lang="de-DE" sz="1200" baseline="0" dirty="0"/>
              <a:t> </a:t>
            </a:r>
            <a:r>
              <a:rPr lang="de-DE" sz="1200" baseline="0" dirty="0" err="1"/>
              <a:t>here</a:t>
            </a:r>
            <a:r>
              <a:rPr lang="de-DE" sz="1200" baseline="0" dirty="0"/>
              <a:t>.</a:t>
            </a:r>
          </a:p>
          <a:p>
            <a:r>
              <a:rPr lang="de-DE" sz="1200" baseline="0" dirty="0" err="1"/>
              <a:t>Cyber</a:t>
            </a:r>
            <a:r>
              <a:rPr lang="de-DE" sz="1200" baseline="0" dirty="0"/>
              <a:t> Security </a:t>
            </a:r>
            <a:r>
              <a:rPr lang="de-DE" sz="1200" baseline="0" dirty="0" err="1"/>
              <a:t>is</a:t>
            </a:r>
            <a:r>
              <a:rPr lang="de-DE" sz="1200" baseline="0" dirty="0"/>
              <a:t> a fundamental </a:t>
            </a:r>
            <a:r>
              <a:rPr lang="de-DE" sz="1200" baseline="0" dirty="0" err="1"/>
              <a:t>requirement</a:t>
            </a:r>
            <a:r>
              <a:rPr lang="de-DE" sz="1200" baseline="0" dirty="0"/>
              <a:t> in </a:t>
            </a:r>
            <a:r>
              <a:rPr lang="de-DE" sz="1200" baseline="0" dirty="0" err="1"/>
              <a:t>the</a:t>
            </a:r>
            <a:r>
              <a:rPr lang="de-DE" sz="1200" baseline="0" dirty="0"/>
              <a:t> </a:t>
            </a:r>
            <a:r>
              <a:rPr lang="de-DE" sz="1200" baseline="0" dirty="0" err="1"/>
              <a:t>context</a:t>
            </a:r>
            <a:r>
              <a:rPr lang="de-DE" sz="1200" baseline="0" dirty="0"/>
              <a:t> </a:t>
            </a:r>
            <a:r>
              <a:rPr lang="de-DE" sz="1200" baseline="0" dirty="0" err="1"/>
              <a:t>of</a:t>
            </a:r>
            <a:r>
              <a:rPr lang="de-DE" sz="1200" baseline="0" dirty="0"/>
              <a:t> </a:t>
            </a:r>
            <a:r>
              <a:rPr lang="de-DE" sz="1200" baseline="0" dirty="0" err="1"/>
              <a:t>Digitalization</a:t>
            </a:r>
            <a:r>
              <a:rPr lang="de-DE" sz="1200" baseline="0" dirty="0"/>
              <a:t> and well-</a:t>
            </a:r>
            <a:r>
              <a:rPr lang="de-DE" sz="1200" baseline="0" dirty="0" err="1"/>
              <a:t>defined</a:t>
            </a:r>
            <a:r>
              <a:rPr lang="de-DE" sz="1200" baseline="0" dirty="0"/>
              <a:t> </a:t>
            </a:r>
            <a:r>
              <a:rPr lang="de-DE" sz="1200" baseline="0" dirty="0" err="1"/>
              <a:t>measures</a:t>
            </a:r>
            <a:r>
              <a:rPr lang="de-DE" sz="1200" baseline="0" dirty="0"/>
              <a:t>, </a:t>
            </a:r>
            <a:r>
              <a:rPr lang="de-DE" sz="1200" baseline="0" dirty="0" err="1"/>
              <a:t>following</a:t>
            </a:r>
            <a:r>
              <a:rPr lang="de-DE" sz="1200" baseline="0" dirty="0"/>
              <a:t> a </a:t>
            </a:r>
            <a:r>
              <a:rPr lang="de-DE" sz="1200" baseline="0" dirty="0" err="1"/>
              <a:t>holistic</a:t>
            </a:r>
            <a:r>
              <a:rPr lang="de-DE" sz="1200" baseline="0" dirty="0"/>
              <a:t> </a:t>
            </a:r>
            <a:r>
              <a:rPr lang="de-DE" sz="1200" baseline="0" dirty="0" err="1"/>
              <a:t>concept</a:t>
            </a:r>
            <a:r>
              <a:rPr lang="de-DE" sz="1200" baseline="0" dirty="0"/>
              <a:t>, </a:t>
            </a:r>
            <a:r>
              <a:rPr lang="de-DE" sz="1200" baseline="0" dirty="0" err="1"/>
              <a:t>need</a:t>
            </a:r>
            <a:r>
              <a:rPr lang="de-DE" sz="1200" baseline="0" dirty="0"/>
              <a:t> </a:t>
            </a:r>
            <a:r>
              <a:rPr lang="de-DE" sz="1200" baseline="0" dirty="0" err="1"/>
              <a:t>to</a:t>
            </a:r>
            <a:r>
              <a:rPr lang="de-DE" sz="1200" baseline="0" dirty="0"/>
              <a:t> </a:t>
            </a:r>
            <a:r>
              <a:rPr lang="de-DE" sz="1200" baseline="0" dirty="0" err="1"/>
              <a:t>be</a:t>
            </a:r>
            <a:r>
              <a:rPr lang="de-DE" sz="1200" baseline="0" dirty="0"/>
              <a:t> </a:t>
            </a:r>
            <a:r>
              <a:rPr lang="de-DE" sz="1200" baseline="0" dirty="0" err="1"/>
              <a:t>implemented</a:t>
            </a:r>
            <a:r>
              <a:rPr lang="de-DE" sz="1200" baseline="0" dirty="0"/>
              <a:t>.</a:t>
            </a:r>
          </a:p>
          <a:p>
            <a:endParaRPr lang="de-DE" sz="1200" baseline="0" dirty="0"/>
          </a:p>
          <a:p>
            <a:r>
              <a:rPr lang="de-DE" sz="1200" dirty="0" err="1"/>
              <a:t>Previously</a:t>
            </a:r>
            <a:r>
              <a:rPr lang="de-DE" sz="1200" dirty="0"/>
              <a:t>, </a:t>
            </a:r>
            <a:r>
              <a:rPr lang="de-DE" sz="1200" dirty="0" err="1"/>
              <a:t>the</a:t>
            </a:r>
            <a:r>
              <a:rPr lang="de-DE" sz="1200" dirty="0"/>
              <a:t> </a:t>
            </a:r>
            <a:r>
              <a:rPr lang="de-DE" sz="1200" dirty="0" err="1"/>
              <a:t>data</a:t>
            </a:r>
            <a:r>
              <a:rPr lang="de-DE" sz="1200" dirty="0"/>
              <a:t> </a:t>
            </a:r>
            <a:r>
              <a:rPr lang="de-DE" sz="1200" dirty="0" err="1"/>
              <a:t>that</a:t>
            </a:r>
            <a:r>
              <a:rPr lang="de-DE" sz="1200" dirty="0"/>
              <a:t> </a:t>
            </a:r>
            <a:r>
              <a:rPr lang="de-DE" sz="1200" dirty="0" err="1"/>
              <a:t>left</a:t>
            </a:r>
            <a:r>
              <a:rPr lang="de-DE" sz="1200" dirty="0"/>
              <a:t> </a:t>
            </a:r>
            <a:r>
              <a:rPr lang="de-DE" sz="1200" dirty="0" err="1"/>
              <a:t>the</a:t>
            </a:r>
            <a:r>
              <a:rPr lang="de-DE" sz="1200" dirty="0"/>
              <a:t> </a:t>
            </a:r>
            <a:r>
              <a:rPr lang="de-DE" sz="1200" dirty="0" err="1"/>
              <a:t>substation</a:t>
            </a:r>
            <a:r>
              <a:rPr lang="de-DE" sz="1200" dirty="0"/>
              <a:t> </a:t>
            </a:r>
            <a:r>
              <a:rPr lang="de-DE" sz="1200" dirty="0" err="1"/>
              <a:t>towards</a:t>
            </a:r>
            <a:r>
              <a:rPr lang="de-DE" sz="1200" dirty="0"/>
              <a:t> a </a:t>
            </a:r>
            <a:r>
              <a:rPr lang="de-DE" sz="1200" dirty="0" err="1"/>
              <a:t>central</a:t>
            </a:r>
            <a:r>
              <a:rPr lang="de-DE" sz="1200" dirty="0"/>
              <a:t> </a:t>
            </a:r>
            <a:r>
              <a:rPr lang="de-DE" sz="1200" dirty="0" err="1"/>
              <a:t>level</a:t>
            </a:r>
            <a:r>
              <a:rPr lang="de-DE" sz="1200" dirty="0"/>
              <a:t> </a:t>
            </a:r>
            <a:r>
              <a:rPr lang="de-DE" sz="1200" dirty="0" err="1"/>
              <a:t>were</a:t>
            </a:r>
            <a:r>
              <a:rPr lang="de-DE" sz="1200" dirty="0"/>
              <a:t> </a:t>
            </a:r>
            <a:r>
              <a:rPr lang="de-DE" sz="1200" dirty="0" err="1"/>
              <a:t>basically</a:t>
            </a:r>
            <a:r>
              <a:rPr lang="de-DE" sz="1200" dirty="0"/>
              <a:t> </a:t>
            </a:r>
            <a:r>
              <a:rPr lang="de-DE" sz="1200" dirty="0" err="1"/>
              <a:t>monitoring</a:t>
            </a:r>
            <a:r>
              <a:rPr lang="de-DE" sz="1200" dirty="0"/>
              <a:t> and </a:t>
            </a:r>
            <a:r>
              <a:rPr lang="de-DE" sz="1200" dirty="0" err="1"/>
              <a:t>control</a:t>
            </a:r>
            <a:r>
              <a:rPr lang="de-DE" sz="1200" dirty="0"/>
              <a:t> </a:t>
            </a:r>
            <a:r>
              <a:rPr lang="de-DE" sz="1200" dirty="0" err="1"/>
              <a:t>signals</a:t>
            </a:r>
            <a:r>
              <a:rPr lang="de-DE" sz="1200" dirty="0"/>
              <a:t> </a:t>
            </a:r>
            <a:r>
              <a:rPr lang="de-DE" sz="1200" dirty="0" err="1"/>
              <a:t>to</a:t>
            </a:r>
            <a:r>
              <a:rPr lang="de-DE" sz="1200" dirty="0"/>
              <a:t> </a:t>
            </a:r>
            <a:r>
              <a:rPr lang="de-DE" sz="1200" dirty="0" err="1"/>
              <a:t>the</a:t>
            </a:r>
            <a:r>
              <a:rPr lang="de-DE" sz="1200" dirty="0"/>
              <a:t> </a:t>
            </a:r>
            <a:r>
              <a:rPr lang="de-DE" sz="1200" dirty="0" err="1"/>
              <a:t>control</a:t>
            </a:r>
            <a:r>
              <a:rPr lang="de-DE" sz="1200" dirty="0"/>
              <a:t> </a:t>
            </a:r>
            <a:r>
              <a:rPr lang="de-DE" sz="1200" dirty="0" err="1"/>
              <a:t>centre</a:t>
            </a:r>
            <a:r>
              <a:rPr lang="de-DE" sz="1200" dirty="0"/>
              <a:t>. In </a:t>
            </a:r>
            <a:r>
              <a:rPr lang="de-DE" sz="1200" dirty="0" err="1"/>
              <a:t>the</a:t>
            </a:r>
            <a:r>
              <a:rPr lang="de-DE" sz="1200" dirty="0"/>
              <a:t> digital </a:t>
            </a:r>
            <a:r>
              <a:rPr lang="de-DE" sz="1200" dirty="0" err="1"/>
              <a:t>age</a:t>
            </a:r>
            <a:r>
              <a:rPr lang="de-DE" sz="1200" dirty="0"/>
              <a:t>, in a </a:t>
            </a:r>
            <a:r>
              <a:rPr lang="de-DE" sz="1200" dirty="0" err="1"/>
              <a:t>IoT</a:t>
            </a:r>
            <a:r>
              <a:rPr lang="de-DE" sz="1200" dirty="0"/>
              <a:t> </a:t>
            </a:r>
            <a:r>
              <a:rPr lang="de-DE" sz="1200" dirty="0" err="1"/>
              <a:t>approach</a:t>
            </a:r>
            <a:r>
              <a:rPr lang="de-DE" sz="1200" dirty="0"/>
              <a:t>, all </a:t>
            </a:r>
            <a:r>
              <a:rPr lang="de-DE" sz="1200" dirty="0" err="1"/>
              <a:t>kind</a:t>
            </a:r>
            <a:r>
              <a:rPr lang="de-DE" sz="1200" dirty="0"/>
              <a:t> </a:t>
            </a:r>
            <a:r>
              <a:rPr lang="de-DE" sz="1200" dirty="0" err="1"/>
              <a:t>of</a:t>
            </a:r>
            <a:r>
              <a:rPr lang="de-DE" sz="1200" dirty="0"/>
              <a:t> </a:t>
            </a:r>
            <a:r>
              <a:rPr lang="de-DE" sz="1200" dirty="0" err="1"/>
              <a:t>data</a:t>
            </a:r>
            <a:r>
              <a:rPr lang="de-DE" sz="1200" dirty="0"/>
              <a:t> </a:t>
            </a:r>
            <a:r>
              <a:rPr lang="de-DE" sz="1200" dirty="0" err="1"/>
              <a:t>availble</a:t>
            </a:r>
            <a:r>
              <a:rPr lang="de-DE" sz="1200" dirty="0"/>
              <a:t> in a </a:t>
            </a:r>
            <a:r>
              <a:rPr lang="de-DE" sz="1200" dirty="0" err="1"/>
              <a:t>substation</a:t>
            </a:r>
            <a:r>
              <a:rPr lang="de-DE" sz="1200" dirty="0"/>
              <a:t> </a:t>
            </a:r>
            <a:r>
              <a:rPr lang="de-DE" sz="1200" dirty="0" err="1"/>
              <a:t>can</a:t>
            </a:r>
            <a:r>
              <a:rPr lang="de-DE" sz="1200" dirty="0"/>
              <a:t> </a:t>
            </a:r>
            <a:r>
              <a:rPr lang="de-DE" sz="1200" dirty="0" err="1"/>
              <a:t>be</a:t>
            </a:r>
            <a:r>
              <a:rPr lang="de-DE" sz="1200" baseline="0" dirty="0"/>
              <a:t> </a:t>
            </a:r>
            <a:r>
              <a:rPr lang="de-DE" sz="1200" baseline="0" dirty="0" err="1"/>
              <a:t>brought</a:t>
            </a:r>
            <a:r>
              <a:rPr lang="de-DE" sz="1200" baseline="0" dirty="0"/>
              <a:t> </a:t>
            </a:r>
            <a:r>
              <a:rPr lang="de-DE" sz="1200" baseline="0" dirty="0" err="1"/>
              <a:t>to</a:t>
            </a:r>
            <a:r>
              <a:rPr lang="de-DE" sz="1200" baseline="0" dirty="0"/>
              <a:t> a </a:t>
            </a:r>
            <a:r>
              <a:rPr lang="de-DE" sz="1200" baseline="0" dirty="0" err="1"/>
              <a:t>central</a:t>
            </a:r>
            <a:r>
              <a:rPr lang="de-DE" sz="1200" baseline="0" dirty="0"/>
              <a:t> </a:t>
            </a:r>
            <a:r>
              <a:rPr lang="de-DE" sz="1200" baseline="0" dirty="0" err="1"/>
              <a:t>level</a:t>
            </a:r>
            <a:r>
              <a:rPr lang="de-DE" sz="1200" baseline="0" dirty="0"/>
              <a:t>, </a:t>
            </a:r>
            <a:r>
              <a:rPr lang="de-DE" sz="1200" baseline="0" dirty="0" err="1"/>
              <a:t>to</a:t>
            </a:r>
            <a:r>
              <a:rPr lang="de-DE" sz="1200" baseline="0" dirty="0"/>
              <a:t> a „</a:t>
            </a:r>
            <a:r>
              <a:rPr lang="de-DE" sz="1200" baseline="0" dirty="0" err="1"/>
              <a:t>data</a:t>
            </a:r>
            <a:r>
              <a:rPr lang="de-DE" sz="1200" baseline="0" dirty="0"/>
              <a:t> </a:t>
            </a:r>
            <a:r>
              <a:rPr lang="de-DE" sz="1200" baseline="0" dirty="0" err="1"/>
              <a:t>lake</a:t>
            </a:r>
            <a:r>
              <a:rPr lang="de-DE" sz="1200" baseline="0" dirty="0"/>
              <a:t>“, </a:t>
            </a:r>
            <a:r>
              <a:rPr lang="de-DE" sz="1200" baseline="0" dirty="0" err="1"/>
              <a:t>to</a:t>
            </a:r>
            <a:r>
              <a:rPr lang="de-DE" sz="1200" baseline="0" dirty="0"/>
              <a:t> a powerful open, </a:t>
            </a:r>
            <a:r>
              <a:rPr lang="de-DE" sz="1200" baseline="0" dirty="0" err="1"/>
              <a:t>scalable</a:t>
            </a:r>
            <a:r>
              <a:rPr lang="de-DE" sz="1200" baseline="0" dirty="0"/>
              <a:t> and </a:t>
            </a:r>
            <a:r>
              <a:rPr lang="de-DE" sz="1200" baseline="0" dirty="0" err="1"/>
              <a:t>therefore</a:t>
            </a:r>
            <a:r>
              <a:rPr lang="de-DE" sz="1200" baseline="0" dirty="0"/>
              <a:t> </a:t>
            </a:r>
            <a:r>
              <a:rPr lang="de-DE" sz="1200" baseline="0" dirty="0" err="1"/>
              <a:t>future-proof</a:t>
            </a:r>
            <a:r>
              <a:rPr lang="de-DE" sz="1200" baseline="0" dirty="0"/>
              <a:t> </a:t>
            </a:r>
            <a:r>
              <a:rPr lang="de-DE" sz="1200" baseline="0" dirty="0" err="1"/>
              <a:t>IoT</a:t>
            </a:r>
            <a:r>
              <a:rPr lang="de-DE" sz="1200" baseline="0" dirty="0"/>
              <a:t> </a:t>
            </a:r>
            <a:r>
              <a:rPr lang="de-DE" sz="1200" baseline="0" dirty="0" err="1"/>
              <a:t>platform</a:t>
            </a:r>
            <a:r>
              <a:rPr lang="de-DE" sz="1200" baseline="0" dirty="0"/>
              <a:t> </a:t>
            </a:r>
            <a:r>
              <a:rPr lang="de-DE" sz="1200" baseline="0" dirty="0" err="1"/>
              <a:t>like</a:t>
            </a:r>
            <a:r>
              <a:rPr lang="de-DE" sz="1200" baseline="0" dirty="0"/>
              <a:t> </a:t>
            </a:r>
            <a:r>
              <a:rPr lang="de-DE" sz="1200" baseline="0" dirty="0" err="1"/>
              <a:t>MindSphere</a:t>
            </a:r>
            <a:r>
              <a:rPr lang="de-DE" sz="1200" baseline="0" dirty="0"/>
              <a:t>, </a:t>
            </a:r>
            <a:r>
              <a:rPr lang="de-DE" sz="1200" baseline="0" dirty="0" err="1"/>
              <a:t>to</a:t>
            </a:r>
            <a:r>
              <a:rPr lang="de-DE" sz="1200" baseline="0" dirty="0"/>
              <a:t> </a:t>
            </a:r>
            <a:r>
              <a:rPr lang="de-DE" sz="1200" baseline="0" dirty="0" err="1"/>
              <a:t>enable</a:t>
            </a:r>
            <a:r>
              <a:rPr lang="de-DE" sz="1200" baseline="0" dirty="0"/>
              <a:t> </a:t>
            </a:r>
            <a:r>
              <a:rPr lang="de-DE" sz="1200" baseline="0" dirty="0" err="1"/>
              <a:t>value-adding</a:t>
            </a:r>
            <a:r>
              <a:rPr lang="de-DE" sz="1200" baseline="0" dirty="0"/>
              <a:t> </a:t>
            </a:r>
            <a:r>
              <a:rPr lang="de-DE" sz="1200" baseline="0" dirty="0" err="1"/>
              <a:t>central</a:t>
            </a:r>
            <a:r>
              <a:rPr lang="de-DE" sz="1200" baseline="0" dirty="0"/>
              <a:t> </a:t>
            </a:r>
            <a:r>
              <a:rPr lang="de-DE" sz="1200" baseline="0" dirty="0" err="1"/>
              <a:t>applications</a:t>
            </a:r>
            <a:r>
              <a:rPr lang="de-DE" sz="1200" baseline="0" dirty="0"/>
              <a:t>, </a:t>
            </a:r>
            <a:r>
              <a:rPr lang="de-DE" sz="1200" baseline="0" dirty="0" err="1"/>
              <a:t>correlate</a:t>
            </a:r>
            <a:r>
              <a:rPr lang="de-DE" sz="1200" baseline="0" dirty="0"/>
              <a:t> </a:t>
            </a:r>
            <a:r>
              <a:rPr lang="de-DE" sz="1200" baseline="0" dirty="0" err="1"/>
              <a:t>data</a:t>
            </a:r>
            <a:r>
              <a:rPr lang="de-DE" sz="1200" baseline="0" dirty="0"/>
              <a:t> </a:t>
            </a:r>
            <a:r>
              <a:rPr lang="de-DE" sz="1200" baseline="0" dirty="0" err="1"/>
              <a:t>from</a:t>
            </a:r>
            <a:r>
              <a:rPr lang="de-DE" sz="1200" baseline="0" dirty="0"/>
              <a:t> different </a:t>
            </a:r>
            <a:r>
              <a:rPr lang="de-DE" sz="1200" baseline="0" dirty="0" err="1"/>
              <a:t>sources</a:t>
            </a:r>
            <a:r>
              <a:rPr lang="de-DE" sz="1200" baseline="0" dirty="0"/>
              <a:t> and </a:t>
            </a:r>
            <a:r>
              <a:rPr lang="de-DE" sz="1200" baseline="0" dirty="0" err="1"/>
              <a:t>perform</a:t>
            </a:r>
            <a:r>
              <a:rPr lang="de-DE" sz="1200" baseline="0" dirty="0"/>
              <a:t> </a:t>
            </a:r>
            <a:r>
              <a:rPr lang="de-DE" sz="1200" baseline="0" dirty="0" err="1"/>
              <a:t>big</a:t>
            </a:r>
            <a:r>
              <a:rPr lang="de-DE" sz="1200" baseline="0" dirty="0"/>
              <a:t> </a:t>
            </a:r>
            <a:r>
              <a:rPr lang="de-DE" sz="1200" baseline="0" dirty="0" err="1"/>
              <a:t>data</a:t>
            </a:r>
            <a:r>
              <a:rPr lang="de-DE" sz="1200" baseline="0" dirty="0"/>
              <a:t> </a:t>
            </a:r>
            <a:r>
              <a:rPr lang="de-DE" sz="1200" baseline="0" dirty="0" err="1"/>
              <a:t>analytics</a:t>
            </a:r>
            <a:r>
              <a:rPr lang="de-DE" sz="1200" baseline="0" dirty="0"/>
              <a:t>, and </a:t>
            </a:r>
            <a:r>
              <a:rPr lang="de-DE" sz="1200" baseline="0" dirty="0" err="1"/>
              <a:t>create</a:t>
            </a:r>
            <a:r>
              <a:rPr lang="de-DE" sz="1200" baseline="0" dirty="0"/>
              <a:t> </a:t>
            </a:r>
            <a:r>
              <a:rPr lang="de-DE" sz="1200" baseline="0" dirty="0" err="1"/>
              <a:t>the</a:t>
            </a:r>
            <a:r>
              <a:rPr lang="de-DE" sz="1200" baseline="0" dirty="0"/>
              <a:t> </a:t>
            </a:r>
            <a:r>
              <a:rPr lang="de-DE" sz="1200" baseline="0" dirty="0" err="1"/>
              <a:t>basis</a:t>
            </a:r>
            <a:r>
              <a:rPr lang="de-DE" sz="1200" baseline="0" dirty="0"/>
              <a:t> </a:t>
            </a:r>
            <a:r>
              <a:rPr lang="de-DE" sz="1200" baseline="0" dirty="0" err="1"/>
              <a:t>for</a:t>
            </a:r>
            <a:r>
              <a:rPr lang="de-DE" sz="1200" baseline="0" dirty="0"/>
              <a:t> IT/OT </a:t>
            </a:r>
            <a:r>
              <a:rPr lang="de-DE" sz="1200" baseline="0" dirty="0" err="1"/>
              <a:t>integration</a:t>
            </a:r>
            <a:r>
              <a:rPr lang="de-DE" sz="1200" baseline="0" dirty="0"/>
              <a:t>.</a:t>
            </a:r>
          </a:p>
          <a:p>
            <a:endParaRPr lang="de-DE" sz="1200" baseline="0" dirty="0"/>
          </a:p>
          <a:p>
            <a:r>
              <a:rPr lang="de-DE" sz="1200" baseline="0" dirty="0"/>
              <a:t>These </a:t>
            </a:r>
            <a:r>
              <a:rPr lang="de-DE" sz="1200" baseline="0" dirty="0" err="1"/>
              <a:t>technological</a:t>
            </a:r>
            <a:r>
              <a:rPr lang="de-DE" sz="1200" baseline="0" dirty="0"/>
              <a:t> </a:t>
            </a:r>
            <a:r>
              <a:rPr lang="de-DE" sz="1200" baseline="0" dirty="0" err="1"/>
              <a:t>possibilities</a:t>
            </a:r>
            <a:r>
              <a:rPr lang="de-DE" sz="1200" baseline="0" dirty="0"/>
              <a:t> </a:t>
            </a:r>
            <a:r>
              <a:rPr lang="de-DE" sz="1200" baseline="0" dirty="0" err="1"/>
              <a:t>may</a:t>
            </a:r>
            <a:r>
              <a:rPr lang="de-DE" sz="1200" baseline="0" dirty="0"/>
              <a:t> </a:t>
            </a:r>
            <a:r>
              <a:rPr lang="de-DE" sz="1200" baseline="0" dirty="0" err="1"/>
              <a:t>enable</a:t>
            </a:r>
            <a:r>
              <a:rPr lang="de-DE" sz="1200" baseline="0" dirty="0"/>
              <a:t> </a:t>
            </a:r>
            <a:r>
              <a:rPr lang="de-DE" sz="1200" baseline="0" dirty="0" err="1"/>
              <a:t>use</a:t>
            </a:r>
            <a:r>
              <a:rPr lang="de-DE" sz="1200" baseline="0" dirty="0"/>
              <a:t> </a:t>
            </a:r>
            <a:r>
              <a:rPr lang="de-DE" sz="1200" baseline="0" dirty="0" err="1"/>
              <a:t>cases</a:t>
            </a:r>
            <a:r>
              <a:rPr lang="de-DE" sz="1200" baseline="0" dirty="0"/>
              <a:t> </a:t>
            </a:r>
            <a:r>
              <a:rPr lang="de-DE" sz="1200" baseline="0" dirty="0" err="1"/>
              <a:t>to</a:t>
            </a:r>
            <a:r>
              <a:rPr lang="de-DE" sz="1200" baseline="0" dirty="0"/>
              <a:t> support </a:t>
            </a:r>
            <a:r>
              <a:rPr lang="de-DE" sz="1200" baseline="0" dirty="0" err="1"/>
              <a:t>Cyber</a:t>
            </a:r>
            <a:r>
              <a:rPr lang="de-DE" sz="1200" baseline="0" dirty="0"/>
              <a:t> Security Management, Asset Management and </a:t>
            </a:r>
            <a:r>
              <a:rPr lang="de-DE" sz="1200" baseline="0" dirty="0" err="1"/>
              <a:t>Grid</a:t>
            </a:r>
            <a:r>
              <a:rPr lang="de-DE" sz="1200" baseline="0" dirty="0"/>
              <a:t> Operation.</a:t>
            </a:r>
          </a:p>
          <a:p>
            <a:endParaRPr lang="de-DE" sz="1200" baseline="0" dirty="0"/>
          </a:p>
          <a:p>
            <a:r>
              <a:rPr lang="de-DE" sz="1200" baseline="0" dirty="0"/>
              <a:t>Last but not least, </a:t>
            </a:r>
            <a:r>
              <a:rPr lang="de-DE" sz="1200" baseline="0" dirty="0" err="1"/>
              <a:t>substation</a:t>
            </a:r>
            <a:r>
              <a:rPr lang="de-DE" sz="1200" baseline="0" dirty="0"/>
              <a:t> </a:t>
            </a:r>
            <a:r>
              <a:rPr lang="de-DE" sz="1200" baseline="0" dirty="0" err="1"/>
              <a:t>engineering</a:t>
            </a:r>
            <a:r>
              <a:rPr lang="de-DE" sz="1200" baseline="0" dirty="0"/>
              <a:t> </a:t>
            </a:r>
            <a:r>
              <a:rPr lang="de-DE" sz="1200" baseline="0" dirty="0" err="1"/>
              <a:t>is</a:t>
            </a:r>
            <a:r>
              <a:rPr lang="de-DE" sz="1200" baseline="0" dirty="0"/>
              <a:t> a </a:t>
            </a:r>
            <a:r>
              <a:rPr lang="de-DE" sz="1200" baseline="0" dirty="0" err="1"/>
              <a:t>task</a:t>
            </a:r>
            <a:r>
              <a:rPr lang="de-DE" sz="1200" baseline="0" dirty="0"/>
              <a:t> </a:t>
            </a:r>
            <a:r>
              <a:rPr lang="de-DE" sz="1200" baseline="0" dirty="0" err="1"/>
              <a:t>that</a:t>
            </a:r>
            <a:r>
              <a:rPr lang="de-DE" sz="1200" baseline="0" dirty="0"/>
              <a:t> </a:t>
            </a:r>
            <a:r>
              <a:rPr lang="de-DE" sz="1200" baseline="0" dirty="0" err="1"/>
              <a:t>requires</a:t>
            </a:r>
            <a:r>
              <a:rPr lang="de-DE" sz="1200" baseline="0" dirty="0"/>
              <a:t> and </a:t>
            </a:r>
            <a:r>
              <a:rPr lang="de-DE" sz="1200" baseline="0" dirty="0" err="1"/>
              <a:t>produces</a:t>
            </a:r>
            <a:r>
              <a:rPr lang="de-DE" sz="1200" baseline="0" dirty="0"/>
              <a:t> </a:t>
            </a:r>
            <a:r>
              <a:rPr lang="de-DE" sz="1200" baseline="0" dirty="0" err="1"/>
              <a:t>huge</a:t>
            </a:r>
            <a:r>
              <a:rPr lang="de-DE" sz="1200" baseline="0" dirty="0"/>
              <a:t> </a:t>
            </a:r>
            <a:r>
              <a:rPr lang="de-DE" sz="1200" baseline="0" dirty="0" err="1"/>
              <a:t>amounts</a:t>
            </a:r>
            <a:r>
              <a:rPr lang="de-DE" sz="1200" baseline="0" dirty="0"/>
              <a:t> </a:t>
            </a:r>
            <a:r>
              <a:rPr lang="de-DE" sz="1200" baseline="0" dirty="0" err="1"/>
              <a:t>of</a:t>
            </a:r>
            <a:r>
              <a:rPr lang="de-DE" sz="1200" baseline="0" dirty="0"/>
              <a:t> </a:t>
            </a:r>
            <a:r>
              <a:rPr lang="de-DE" sz="1200" baseline="0" dirty="0" err="1"/>
              <a:t>data</a:t>
            </a:r>
            <a:r>
              <a:rPr lang="de-DE" sz="1200" baseline="0" dirty="0"/>
              <a:t>. Managing </a:t>
            </a:r>
            <a:r>
              <a:rPr lang="de-DE" sz="1200" baseline="0" dirty="0" err="1"/>
              <a:t>this</a:t>
            </a:r>
            <a:r>
              <a:rPr lang="de-DE" sz="1200" baseline="0" dirty="0"/>
              <a:t> </a:t>
            </a:r>
            <a:r>
              <a:rPr lang="de-DE" sz="1200" baseline="0" dirty="0" err="1"/>
              <a:t>data</a:t>
            </a:r>
            <a:r>
              <a:rPr lang="de-DE" sz="1200" baseline="0" dirty="0"/>
              <a:t> in </a:t>
            </a:r>
            <a:r>
              <a:rPr lang="de-DE" sz="1200" baseline="0" dirty="0" err="1"/>
              <a:t>one</a:t>
            </a:r>
            <a:r>
              <a:rPr lang="de-DE" sz="1200" baseline="0" dirty="0"/>
              <a:t> </a:t>
            </a:r>
            <a:r>
              <a:rPr lang="de-DE" sz="1200" baseline="0" dirty="0" err="1"/>
              <a:t>master</a:t>
            </a:r>
            <a:r>
              <a:rPr lang="de-DE" sz="1200" baseline="0" dirty="0"/>
              <a:t> </a:t>
            </a:r>
            <a:r>
              <a:rPr lang="de-DE" sz="1200" baseline="0" dirty="0" err="1"/>
              <a:t>data</a:t>
            </a:r>
            <a:r>
              <a:rPr lang="de-DE" sz="1200" baseline="0" dirty="0"/>
              <a:t> </a:t>
            </a:r>
            <a:r>
              <a:rPr lang="de-DE" sz="1200" baseline="0" dirty="0" err="1"/>
              <a:t>set</a:t>
            </a:r>
            <a:r>
              <a:rPr lang="de-DE" sz="1200" baseline="0" dirty="0"/>
              <a:t> and </a:t>
            </a:r>
            <a:r>
              <a:rPr lang="de-DE" sz="1200" baseline="0" dirty="0" err="1"/>
              <a:t>integrating</a:t>
            </a:r>
            <a:r>
              <a:rPr lang="de-DE" sz="1200" baseline="0" dirty="0"/>
              <a:t> </a:t>
            </a:r>
            <a:r>
              <a:rPr lang="de-DE" sz="1200" baseline="0" dirty="0" err="1"/>
              <a:t>the</a:t>
            </a:r>
            <a:r>
              <a:rPr lang="de-DE" sz="1200" baseline="0" dirty="0"/>
              <a:t> </a:t>
            </a:r>
            <a:r>
              <a:rPr lang="de-DE" sz="1200" baseline="0" dirty="0" err="1"/>
              <a:t>data</a:t>
            </a:r>
            <a:r>
              <a:rPr lang="de-DE" sz="1200" baseline="0" dirty="0"/>
              <a:t> </a:t>
            </a:r>
            <a:r>
              <a:rPr lang="de-DE" sz="1200" baseline="0" dirty="0" err="1"/>
              <a:t>flow</a:t>
            </a:r>
            <a:r>
              <a:rPr lang="de-DE" sz="1200" baseline="0" dirty="0"/>
              <a:t> </a:t>
            </a:r>
            <a:r>
              <a:rPr lang="de-DE" sz="1200" baseline="0" dirty="0" err="1"/>
              <a:t>between</a:t>
            </a:r>
            <a:r>
              <a:rPr lang="de-DE" sz="1200" baseline="0" dirty="0"/>
              <a:t> all </a:t>
            </a:r>
            <a:r>
              <a:rPr lang="de-DE" sz="1200" baseline="0" dirty="0" err="1"/>
              <a:t>engineering</a:t>
            </a:r>
            <a:r>
              <a:rPr lang="de-DE" sz="1200" baseline="0" dirty="0"/>
              <a:t> </a:t>
            </a:r>
            <a:r>
              <a:rPr lang="de-DE" sz="1200" baseline="0" dirty="0" err="1"/>
              <a:t>steps</a:t>
            </a:r>
            <a:r>
              <a:rPr lang="de-DE" sz="1200" baseline="0" dirty="0"/>
              <a:t>, </a:t>
            </a:r>
            <a:r>
              <a:rPr lang="de-DE" sz="1200" baseline="0" dirty="0" err="1"/>
              <a:t>this</a:t>
            </a:r>
            <a:r>
              <a:rPr lang="de-DE" sz="1200" baseline="0" dirty="0"/>
              <a:t> </a:t>
            </a:r>
            <a:r>
              <a:rPr lang="de-DE" sz="1200" baseline="0" dirty="0" err="1"/>
              <a:t>is</a:t>
            </a:r>
            <a:r>
              <a:rPr lang="de-DE" sz="1200" baseline="0" dirty="0"/>
              <a:t> </a:t>
            </a:r>
            <a:r>
              <a:rPr lang="de-DE" sz="1200" baseline="0" dirty="0" err="1"/>
              <a:t>another</a:t>
            </a:r>
            <a:r>
              <a:rPr lang="de-DE" sz="1200" baseline="0" dirty="0"/>
              <a:t> </a:t>
            </a:r>
            <a:r>
              <a:rPr lang="de-DE" sz="1200" baseline="0" dirty="0" err="1"/>
              <a:t>significant</a:t>
            </a:r>
            <a:r>
              <a:rPr lang="de-DE" sz="1200" baseline="0" dirty="0"/>
              <a:t> </a:t>
            </a:r>
            <a:r>
              <a:rPr lang="de-DE" sz="1200" baseline="0" dirty="0" err="1"/>
              <a:t>aspect</a:t>
            </a:r>
            <a:r>
              <a:rPr lang="de-DE" sz="1200" baseline="0" dirty="0"/>
              <a:t> </a:t>
            </a:r>
            <a:r>
              <a:rPr lang="de-DE" sz="1200" baseline="0" dirty="0" err="1"/>
              <a:t>of</a:t>
            </a:r>
            <a:r>
              <a:rPr lang="de-DE" sz="1200" baseline="0" dirty="0"/>
              <a:t> a digital </a:t>
            </a:r>
            <a:r>
              <a:rPr lang="de-DE" sz="1200" baseline="0" dirty="0" err="1"/>
              <a:t>substation</a:t>
            </a:r>
            <a:r>
              <a:rPr lang="de-DE" sz="1200" baseline="0" dirty="0"/>
              <a:t>.</a:t>
            </a:r>
          </a:p>
          <a:p>
            <a:endParaRPr lang="de-DE" sz="1200" baseline="0" dirty="0"/>
          </a:p>
          <a:p>
            <a:r>
              <a:rPr lang="de-DE" sz="1200" baseline="0" dirty="0"/>
              <a:t>The </a:t>
            </a:r>
            <a:r>
              <a:rPr lang="de-DE" sz="1200" baseline="0" dirty="0" err="1"/>
              <a:t>main</a:t>
            </a:r>
            <a:r>
              <a:rPr lang="de-DE" sz="1200" baseline="0" dirty="0"/>
              <a:t> </a:t>
            </a:r>
            <a:r>
              <a:rPr lang="de-DE" sz="1200" baseline="0" dirty="0" err="1"/>
              <a:t>target</a:t>
            </a:r>
            <a:r>
              <a:rPr lang="de-DE" sz="1200" baseline="0" dirty="0"/>
              <a:t> </a:t>
            </a:r>
            <a:r>
              <a:rPr lang="de-DE" sz="1200" baseline="0" dirty="0" err="1"/>
              <a:t>group</a:t>
            </a:r>
            <a:r>
              <a:rPr lang="de-DE" sz="1200" baseline="0" dirty="0"/>
              <a:t> </a:t>
            </a:r>
            <a:r>
              <a:rPr lang="de-DE" sz="1200" baseline="0" dirty="0" err="1"/>
              <a:t>of</a:t>
            </a:r>
            <a:r>
              <a:rPr lang="de-DE" sz="1200" baseline="0" dirty="0"/>
              <a:t> </a:t>
            </a:r>
            <a:r>
              <a:rPr lang="de-DE" sz="1200" baseline="0" dirty="0" err="1"/>
              <a:t>this</a:t>
            </a:r>
            <a:r>
              <a:rPr lang="de-DE" sz="1200" baseline="0" dirty="0"/>
              <a:t> </a:t>
            </a:r>
            <a:r>
              <a:rPr lang="de-DE" sz="1200" baseline="0" dirty="0" err="1"/>
              <a:t>concept</a:t>
            </a:r>
            <a:r>
              <a:rPr lang="de-DE" sz="1200" baseline="0" dirty="0"/>
              <a:t> </a:t>
            </a:r>
            <a:r>
              <a:rPr lang="de-DE" sz="1200" baseline="0" dirty="0" err="1"/>
              <a:t>are</a:t>
            </a:r>
            <a:r>
              <a:rPr lang="de-DE" sz="1200" baseline="0" dirty="0"/>
              <a:t> utilities, </a:t>
            </a:r>
            <a:r>
              <a:rPr lang="de-DE" sz="1200" baseline="0" dirty="0" err="1"/>
              <a:t>this</a:t>
            </a:r>
            <a:r>
              <a:rPr lang="de-DE" sz="1200" baseline="0" dirty="0"/>
              <a:t> </a:t>
            </a:r>
            <a:r>
              <a:rPr lang="de-DE" sz="1200" baseline="0" dirty="0" err="1"/>
              <a:t>means</a:t>
            </a:r>
            <a:r>
              <a:rPr lang="de-DE" sz="1200" baseline="0" dirty="0"/>
              <a:t> DSOs and TSOs. </a:t>
            </a:r>
            <a:r>
              <a:rPr lang="de-DE" sz="1200" baseline="0" dirty="0" err="1"/>
              <a:t>They</a:t>
            </a:r>
            <a:r>
              <a:rPr lang="de-DE" sz="1200" baseline="0" dirty="0"/>
              <a:t> </a:t>
            </a:r>
            <a:r>
              <a:rPr lang="de-DE" sz="1200" baseline="0" dirty="0" err="1"/>
              <a:t>are</a:t>
            </a:r>
            <a:r>
              <a:rPr lang="de-DE" sz="1200" baseline="0" dirty="0"/>
              <a:t> </a:t>
            </a:r>
            <a:r>
              <a:rPr lang="de-DE" sz="1200" baseline="0" dirty="0" err="1"/>
              <a:t>facing</a:t>
            </a:r>
            <a:r>
              <a:rPr lang="de-DE" sz="1200" baseline="0" dirty="0"/>
              <a:t> </a:t>
            </a:r>
            <a:r>
              <a:rPr lang="de-DE" sz="1200" baseline="0" dirty="0" err="1"/>
              <a:t>the</a:t>
            </a:r>
            <a:r>
              <a:rPr lang="de-DE" sz="1200" baseline="0" dirty="0"/>
              <a:t> </a:t>
            </a:r>
            <a:r>
              <a:rPr lang="de-DE" sz="1200" baseline="0" dirty="0" err="1"/>
              <a:t>challenges</a:t>
            </a:r>
            <a:r>
              <a:rPr lang="de-DE" sz="1200" baseline="0" dirty="0"/>
              <a:t> and </a:t>
            </a:r>
            <a:r>
              <a:rPr lang="de-DE" sz="1200" baseline="0" dirty="0" err="1"/>
              <a:t>tasks</a:t>
            </a:r>
            <a:r>
              <a:rPr lang="de-DE" sz="1200" baseline="0" dirty="0"/>
              <a:t> </a:t>
            </a:r>
            <a:r>
              <a:rPr lang="de-DE" sz="1200" baseline="0" dirty="0" err="1"/>
              <a:t>mentionmed</a:t>
            </a:r>
            <a:r>
              <a:rPr lang="de-DE" sz="1200" baseline="0" dirty="0"/>
              <a:t> </a:t>
            </a:r>
            <a:r>
              <a:rPr lang="de-DE" sz="1200" baseline="0" dirty="0" err="1"/>
              <a:t>before</a:t>
            </a:r>
            <a:r>
              <a:rPr lang="de-DE" sz="1200" baseline="0" dirty="0"/>
              <a:t>, and </a:t>
            </a:r>
            <a:r>
              <a:rPr lang="de-DE" sz="1200" baseline="0" dirty="0" err="1"/>
              <a:t>some</a:t>
            </a:r>
            <a:r>
              <a:rPr lang="de-DE" sz="1200" baseline="0" dirty="0"/>
              <a:t> </a:t>
            </a:r>
            <a:r>
              <a:rPr lang="de-DE" sz="1200" baseline="0" dirty="0" err="1"/>
              <a:t>of</a:t>
            </a:r>
            <a:r>
              <a:rPr lang="de-DE" sz="1200" baseline="0" dirty="0"/>
              <a:t> </a:t>
            </a:r>
            <a:r>
              <a:rPr lang="de-DE" sz="1200" baseline="0" dirty="0" err="1"/>
              <a:t>these</a:t>
            </a:r>
            <a:r>
              <a:rPr lang="de-DE" sz="1200" baseline="0" dirty="0"/>
              <a:t> </a:t>
            </a:r>
            <a:r>
              <a:rPr lang="de-DE" sz="1200" baseline="0" dirty="0" err="1"/>
              <a:t>offerings</a:t>
            </a:r>
            <a:r>
              <a:rPr lang="de-DE" sz="1200" baseline="0" dirty="0"/>
              <a:t> </a:t>
            </a:r>
            <a:r>
              <a:rPr lang="de-DE" sz="1200" baseline="0" dirty="0" err="1"/>
              <a:t>are</a:t>
            </a:r>
            <a:r>
              <a:rPr lang="de-DE" sz="1200" baseline="0" dirty="0"/>
              <a:t> </a:t>
            </a:r>
            <a:r>
              <a:rPr lang="de-DE" sz="1200" baseline="0" dirty="0" err="1"/>
              <a:t>taylored</a:t>
            </a:r>
            <a:r>
              <a:rPr lang="de-DE" sz="1200" baseline="0" dirty="0"/>
              <a:t> </a:t>
            </a:r>
            <a:r>
              <a:rPr lang="de-DE" sz="1200" baseline="0" dirty="0" err="1"/>
              <a:t>to</a:t>
            </a:r>
            <a:r>
              <a:rPr lang="de-DE" sz="1200" baseline="0" dirty="0"/>
              <a:t> </a:t>
            </a:r>
            <a:r>
              <a:rPr lang="de-DE" sz="1200" baseline="0" dirty="0" err="1"/>
              <a:t>these</a:t>
            </a:r>
            <a:r>
              <a:rPr lang="de-DE" sz="1200" baseline="0" dirty="0"/>
              <a:t> </a:t>
            </a:r>
            <a:r>
              <a:rPr lang="de-DE" sz="1200" baseline="0" dirty="0" err="1"/>
              <a:t>target</a:t>
            </a:r>
            <a:r>
              <a:rPr lang="de-DE" sz="1200" baseline="0" dirty="0"/>
              <a:t> </a:t>
            </a:r>
            <a:r>
              <a:rPr lang="de-DE" sz="1200" baseline="0" dirty="0" err="1"/>
              <a:t>groups</a:t>
            </a:r>
            <a:r>
              <a:rPr lang="de-DE" sz="1200" baseline="0" dirty="0"/>
              <a:t>. A </a:t>
            </a:r>
            <a:r>
              <a:rPr lang="de-DE" sz="1200" baseline="0" dirty="0" err="1"/>
              <a:t>couple</a:t>
            </a:r>
            <a:r>
              <a:rPr lang="de-DE" sz="1200" baseline="0" dirty="0"/>
              <a:t> </a:t>
            </a:r>
            <a:r>
              <a:rPr lang="de-DE" sz="1200" baseline="0" dirty="0" err="1"/>
              <a:t>of</a:t>
            </a:r>
            <a:r>
              <a:rPr lang="de-DE" sz="1200" baseline="0" dirty="0"/>
              <a:t> </a:t>
            </a:r>
            <a:r>
              <a:rPr lang="de-DE" sz="1200" baseline="0" dirty="0" err="1"/>
              <a:t>other</a:t>
            </a:r>
            <a:r>
              <a:rPr lang="de-DE" sz="1200" baseline="0" dirty="0"/>
              <a:t> </a:t>
            </a:r>
            <a:r>
              <a:rPr lang="de-DE" sz="1200" baseline="0" dirty="0" err="1"/>
              <a:t>elements</a:t>
            </a:r>
            <a:r>
              <a:rPr lang="de-DE" sz="1200" baseline="0" dirty="0"/>
              <a:t> </a:t>
            </a:r>
            <a:r>
              <a:rPr lang="de-DE" sz="1200" baseline="0" dirty="0" err="1"/>
              <a:t>are</a:t>
            </a:r>
            <a:r>
              <a:rPr lang="de-DE" sz="1200" baseline="0" dirty="0"/>
              <a:t> </a:t>
            </a:r>
            <a:r>
              <a:rPr lang="de-DE" sz="1200" baseline="0" dirty="0" err="1"/>
              <a:t>however</a:t>
            </a:r>
            <a:r>
              <a:rPr lang="de-DE" sz="1200" baseline="0" dirty="0"/>
              <a:t> </a:t>
            </a:r>
            <a:r>
              <a:rPr lang="de-DE" sz="1200" baseline="0" dirty="0" err="1"/>
              <a:t>definitely</a:t>
            </a:r>
            <a:r>
              <a:rPr lang="de-DE" sz="1200" baseline="0" dirty="0"/>
              <a:t> relevant </a:t>
            </a:r>
            <a:r>
              <a:rPr lang="de-DE" sz="1200" baseline="0" dirty="0" err="1"/>
              <a:t>for</a:t>
            </a:r>
            <a:r>
              <a:rPr lang="de-DE" sz="1200" baseline="0" dirty="0"/>
              <a:t> </a:t>
            </a:r>
            <a:r>
              <a:rPr lang="de-DE" sz="1200" baseline="0" dirty="0" err="1"/>
              <a:t>industrial</a:t>
            </a:r>
            <a:r>
              <a:rPr lang="de-DE" sz="1200" baseline="0" dirty="0"/>
              <a:t> </a:t>
            </a:r>
            <a:r>
              <a:rPr lang="de-DE" sz="1200" baseline="0" dirty="0" err="1"/>
              <a:t>grid</a:t>
            </a:r>
            <a:r>
              <a:rPr lang="de-DE" sz="1200" baseline="0" dirty="0"/>
              <a:t> </a:t>
            </a:r>
            <a:r>
              <a:rPr lang="de-DE" sz="1200" baseline="0" dirty="0" err="1"/>
              <a:t>operators</a:t>
            </a:r>
            <a:r>
              <a:rPr lang="de-DE" sz="1200" baseline="0" dirty="0"/>
              <a:t>, </a:t>
            </a:r>
            <a:r>
              <a:rPr lang="de-DE" sz="1200" baseline="0" dirty="0" err="1"/>
              <a:t>too</a:t>
            </a:r>
            <a:r>
              <a:rPr lang="de-DE" sz="1200" baseline="0" dirty="0"/>
              <a:t>, so </a:t>
            </a:r>
            <a:r>
              <a:rPr lang="de-DE" sz="1200" baseline="0" dirty="0" err="1"/>
              <a:t>you</a:t>
            </a:r>
            <a:r>
              <a:rPr lang="de-DE" sz="1200" baseline="0" dirty="0"/>
              <a:t> </a:t>
            </a:r>
            <a:r>
              <a:rPr lang="de-DE" sz="1200" baseline="0" dirty="0" err="1"/>
              <a:t>might</a:t>
            </a:r>
            <a:r>
              <a:rPr lang="de-DE" sz="1200" baseline="0" dirty="0"/>
              <a:t> </a:t>
            </a:r>
            <a:r>
              <a:rPr lang="de-DE" sz="1200" baseline="0" dirty="0" err="1"/>
              <a:t>use</a:t>
            </a:r>
            <a:r>
              <a:rPr lang="de-DE" sz="1200" baseline="0" dirty="0"/>
              <a:t> </a:t>
            </a:r>
            <a:r>
              <a:rPr lang="de-DE" sz="1200" baseline="0" dirty="0" err="1"/>
              <a:t>at</a:t>
            </a:r>
            <a:r>
              <a:rPr lang="de-DE" sz="1200" baseline="0" dirty="0"/>
              <a:t> least </a:t>
            </a:r>
            <a:r>
              <a:rPr lang="de-DE" sz="1200" baseline="0" dirty="0" err="1"/>
              <a:t>parts</a:t>
            </a:r>
            <a:r>
              <a:rPr lang="de-DE" sz="1200" baseline="0" dirty="0"/>
              <a:t> </a:t>
            </a:r>
            <a:r>
              <a:rPr lang="de-DE" sz="1200" baseline="0" dirty="0" err="1"/>
              <a:t>of</a:t>
            </a:r>
            <a:r>
              <a:rPr lang="de-DE" sz="1200" baseline="0" dirty="0"/>
              <a:t> </a:t>
            </a:r>
            <a:r>
              <a:rPr lang="de-DE" sz="1200" baseline="0" dirty="0" err="1"/>
              <a:t>this</a:t>
            </a:r>
            <a:r>
              <a:rPr lang="de-DE" sz="1200" baseline="0" dirty="0"/>
              <a:t> </a:t>
            </a:r>
            <a:r>
              <a:rPr lang="de-DE" sz="1200" baseline="0" dirty="0" err="1"/>
              <a:t>concept</a:t>
            </a:r>
            <a:r>
              <a:rPr lang="de-DE" sz="1200" baseline="0" dirty="0"/>
              <a:t> </a:t>
            </a:r>
            <a:r>
              <a:rPr lang="de-DE" sz="1200" baseline="0" dirty="0" err="1"/>
              <a:t>for</a:t>
            </a:r>
            <a:r>
              <a:rPr lang="de-DE" sz="1200" baseline="0" dirty="0"/>
              <a:t> </a:t>
            </a:r>
            <a:r>
              <a:rPr lang="de-DE" sz="1200" baseline="0" dirty="0" err="1"/>
              <a:t>this</a:t>
            </a:r>
            <a:r>
              <a:rPr lang="de-DE" sz="1200" baseline="0" dirty="0"/>
              <a:t> </a:t>
            </a:r>
            <a:r>
              <a:rPr lang="de-DE" sz="1200" baseline="0" dirty="0" err="1"/>
              <a:t>target</a:t>
            </a:r>
            <a:r>
              <a:rPr lang="de-DE" sz="1200" baseline="0" dirty="0"/>
              <a:t> </a:t>
            </a:r>
            <a:r>
              <a:rPr lang="de-DE" sz="1200" baseline="0" dirty="0" err="1"/>
              <a:t>group</a:t>
            </a:r>
            <a:r>
              <a:rPr lang="de-DE" sz="1200" baseline="0" dirty="0"/>
              <a:t>, </a:t>
            </a:r>
            <a:r>
              <a:rPr lang="de-DE" sz="1200" baseline="0" dirty="0" err="1"/>
              <a:t>too</a:t>
            </a:r>
            <a:r>
              <a:rPr lang="de-DE" sz="1200" baseline="0" dirty="0"/>
              <a:t>.</a:t>
            </a:r>
            <a:endParaRPr lang="de-DE" sz="1200"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3</a:t>
            </a:fld>
            <a:endParaRPr lang="de-DE"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As </a:t>
            </a:r>
            <a:r>
              <a:rPr lang="de-DE" dirty="0" err="1"/>
              <a:t>said</a:t>
            </a:r>
            <a:r>
              <a:rPr lang="de-DE" dirty="0"/>
              <a:t> </a:t>
            </a:r>
            <a:r>
              <a:rPr lang="de-DE" dirty="0" err="1"/>
              <a:t>before</a:t>
            </a:r>
            <a:r>
              <a:rPr lang="de-DE" dirty="0"/>
              <a:t>, a Digital Station Level, </a:t>
            </a:r>
            <a:r>
              <a:rPr lang="de-DE" dirty="0" err="1"/>
              <a:t>including</a:t>
            </a:r>
            <a:r>
              <a:rPr lang="de-DE" dirty="0"/>
              <a:t> digital </a:t>
            </a:r>
            <a:r>
              <a:rPr lang="de-DE" dirty="0" err="1"/>
              <a:t>protection</a:t>
            </a:r>
            <a:r>
              <a:rPr lang="de-DE" dirty="0"/>
              <a:t> </a:t>
            </a:r>
            <a:r>
              <a:rPr lang="de-DE" dirty="0" err="1"/>
              <a:t>relays</a:t>
            </a:r>
            <a:r>
              <a:rPr lang="de-DE" dirty="0"/>
              <a:t> and RTUs and Ethernet </a:t>
            </a:r>
            <a:r>
              <a:rPr lang="de-DE" dirty="0" err="1"/>
              <a:t>communication</a:t>
            </a:r>
            <a:r>
              <a:rPr lang="de-DE" dirty="0"/>
              <a:t> on </a:t>
            </a:r>
            <a:r>
              <a:rPr lang="de-DE" dirty="0" err="1"/>
              <a:t>station</a:t>
            </a:r>
            <a:r>
              <a:rPr lang="de-DE" dirty="0"/>
              <a:t> </a:t>
            </a:r>
            <a:r>
              <a:rPr lang="de-DE" dirty="0" err="1"/>
              <a:t>level</a:t>
            </a:r>
            <a:r>
              <a:rPr lang="de-DE" dirty="0"/>
              <a:t>, </a:t>
            </a:r>
            <a:r>
              <a:rPr lang="de-DE" dirty="0" err="1"/>
              <a:t>is</a:t>
            </a:r>
            <a:r>
              <a:rPr lang="de-DE" dirty="0"/>
              <a:t> </a:t>
            </a:r>
            <a:r>
              <a:rPr lang="de-DE" dirty="0" err="1"/>
              <a:t>actually</a:t>
            </a:r>
            <a:r>
              <a:rPr lang="de-DE" dirty="0"/>
              <a:t> </a:t>
            </a:r>
            <a:r>
              <a:rPr lang="de-DE" dirty="0" err="1"/>
              <a:t>something</a:t>
            </a:r>
            <a:r>
              <a:rPr lang="de-DE" dirty="0"/>
              <a:t> </a:t>
            </a:r>
            <a:r>
              <a:rPr lang="de-DE" dirty="0" err="1"/>
              <a:t>usual</a:t>
            </a:r>
            <a:r>
              <a:rPr lang="de-DE" dirty="0"/>
              <a:t> in </a:t>
            </a:r>
            <a:r>
              <a:rPr lang="de-DE" dirty="0" err="1"/>
              <a:t>the</a:t>
            </a:r>
            <a:r>
              <a:rPr lang="de-DE" dirty="0"/>
              <a:t> </a:t>
            </a:r>
            <a:r>
              <a:rPr lang="de-DE" dirty="0" err="1"/>
              <a:t>market</a:t>
            </a:r>
            <a:r>
              <a:rPr lang="de-DE" dirty="0"/>
              <a:t> </a:t>
            </a:r>
            <a:r>
              <a:rPr lang="de-DE" dirty="0" err="1"/>
              <a:t>for</a:t>
            </a:r>
            <a:r>
              <a:rPr lang="de-DE" dirty="0"/>
              <a:t> </a:t>
            </a:r>
            <a:r>
              <a:rPr lang="de-DE" dirty="0" err="1"/>
              <a:t>quite</a:t>
            </a:r>
            <a:r>
              <a:rPr lang="de-DE" dirty="0"/>
              <a:t> </a:t>
            </a:r>
            <a:r>
              <a:rPr lang="de-DE" dirty="0" err="1"/>
              <a:t>some</a:t>
            </a:r>
            <a:r>
              <a:rPr lang="de-DE" baseline="0" dirty="0"/>
              <a:t> </a:t>
            </a:r>
            <a:r>
              <a:rPr lang="de-DE" baseline="0" dirty="0" err="1"/>
              <a:t>years</a:t>
            </a:r>
            <a:r>
              <a:rPr lang="de-DE" baseline="0" dirty="0"/>
              <a:t> </a:t>
            </a:r>
            <a:r>
              <a:rPr lang="de-DE" baseline="0" dirty="0" err="1"/>
              <a:t>now</a:t>
            </a:r>
            <a:r>
              <a:rPr lang="de-DE" baseline="0" dirty="0"/>
              <a:t>. But also in </a:t>
            </a:r>
            <a:r>
              <a:rPr lang="de-DE" baseline="0" dirty="0" err="1"/>
              <a:t>this</a:t>
            </a:r>
            <a:r>
              <a:rPr lang="de-DE" baseline="0" dirty="0"/>
              <a:t> </a:t>
            </a:r>
            <a:r>
              <a:rPr lang="de-DE" baseline="0" dirty="0" err="1"/>
              <a:t>area</a:t>
            </a:r>
            <a:r>
              <a:rPr lang="de-DE" baseline="0" dirty="0"/>
              <a:t> </a:t>
            </a:r>
            <a:r>
              <a:rPr lang="de-DE" baseline="0" dirty="0" err="1"/>
              <a:t>there</a:t>
            </a:r>
            <a:r>
              <a:rPr lang="de-DE" baseline="0" dirty="0"/>
              <a:t> </a:t>
            </a:r>
            <a:r>
              <a:rPr lang="de-DE" baseline="0" dirty="0" err="1"/>
              <a:t>are</a:t>
            </a:r>
            <a:r>
              <a:rPr lang="de-DE" baseline="0" dirty="0"/>
              <a:t> </a:t>
            </a:r>
            <a:r>
              <a:rPr lang="de-DE" baseline="0" dirty="0" err="1"/>
              <a:t>significant</a:t>
            </a:r>
            <a:r>
              <a:rPr lang="de-DE" baseline="0" dirty="0"/>
              <a:t> </a:t>
            </a:r>
            <a:r>
              <a:rPr lang="de-DE" baseline="0" dirty="0" err="1"/>
              <a:t>innovations</a:t>
            </a:r>
            <a:r>
              <a:rPr lang="de-DE" baseline="0" dirty="0"/>
              <a:t>, </a:t>
            </a:r>
            <a:r>
              <a:rPr lang="de-DE" baseline="0" dirty="0" err="1"/>
              <a:t>preparing</a:t>
            </a:r>
            <a:r>
              <a:rPr lang="de-DE" baseline="0" dirty="0"/>
              <a:t> </a:t>
            </a:r>
            <a:r>
              <a:rPr lang="de-DE" baseline="0" dirty="0" err="1"/>
              <a:t>the</a:t>
            </a:r>
            <a:r>
              <a:rPr lang="de-DE" baseline="0" dirty="0"/>
              <a:t> </a:t>
            </a:r>
            <a:r>
              <a:rPr lang="de-DE" baseline="0" dirty="0" err="1"/>
              <a:t>ground</a:t>
            </a:r>
            <a:r>
              <a:rPr lang="de-DE" baseline="0" dirty="0"/>
              <a:t> </a:t>
            </a:r>
            <a:r>
              <a:rPr lang="de-DE" baseline="0" dirty="0" err="1"/>
              <a:t>for</a:t>
            </a:r>
            <a:r>
              <a:rPr lang="de-DE" baseline="0" dirty="0"/>
              <a:t> </a:t>
            </a:r>
            <a:r>
              <a:rPr lang="de-DE" baseline="0" dirty="0" err="1"/>
              <a:t>the</a:t>
            </a:r>
            <a:r>
              <a:rPr lang="de-DE" baseline="0" dirty="0"/>
              <a:t> </a:t>
            </a:r>
            <a:r>
              <a:rPr lang="de-DE" baseline="0" dirty="0" err="1"/>
              <a:t>use</a:t>
            </a:r>
            <a:r>
              <a:rPr lang="de-DE" baseline="0" dirty="0"/>
              <a:t> </a:t>
            </a:r>
            <a:r>
              <a:rPr lang="de-DE" baseline="0" dirty="0" err="1"/>
              <a:t>of</a:t>
            </a:r>
            <a:r>
              <a:rPr lang="de-DE" baseline="0" dirty="0"/>
              <a:t> </a:t>
            </a:r>
            <a:r>
              <a:rPr lang="de-DE" baseline="0" dirty="0" err="1"/>
              <a:t>future</a:t>
            </a:r>
            <a:r>
              <a:rPr lang="de-DE" baseline="0" dirty="0"/>
              <a:t> </a:t>
            </a:r>
            <a:r>
              <a:rPr lang="de-DE" baseline="0" dirty="0" err="1"/>
              <a:t>technologies</a:t>
            </a:r>
            <a:r>
              <a:rPr lang="de-DE" baseline="0" dirty="0"/>
              <a:t> </a:t>
            </a:r>
            <a:r>
              <a:rPr lang="de-DE" baseline="0" dirty="0" err="1"/>
              <a:t>that</a:t>
            </a:r>
            <a:r>
              <a:rPr lang="de-DE" baseline="0" dirty="0"/>
              <a:t> </a:t>
            </a:r>
            <a:r>
              <a:rPr lang="de-DE" baseline="0" dirty="0" err="1"/>
              <a:t>may</a:t>
            </a:r>
            <a:r>
              <a:rPr lang="de-DE" baseline="0" dirty="0"/>
              <a:t> not </a:t>
            </a:r>
            <a:r>
              <a:rPr lang="de-DE" baseline="0" dirty="0" err="1"/>
              <a:t>even</a:t>
            </a:r>
            <a:r>
              <a:rPr lang="de-DE" baseline="0" dirty="0"/>
              <a:t> </a:t>
            </a:r>
            <a:r>
              <a:rPr lang="de-DE" baseline="0" dirty="0" err="1"/>
              <a:t>be</a:t>
            </a:r>
            <a:r>
              <a:rPr lang="de-DE" baseline="0" dirty="0"/>
              <a:t> </a:t>
            </a:r>
            <a:r>
              <a:rPr lang="de-DE" baseline="0" dirty="0" err="1"/>
              <a:t>known</a:t>
            </a:r>
            <a:r>
              <a:rPr lang="de-DE" baseline="0" dirty="0"/>
              <a:t> </a:t>
            </a:r>
            <a:r>
              <a:rPr lang="de-DE" baseline="0" dirty="0" err="1"/>
              <a:t>today</a:t>
            </a:r>
            <a:r>
              <a:rPr lang="de-DE" baseline="0" dirty="0"/>
              <a:t>.</a:t>
            </a:r>
          </a:p>
          <a:p>
            <a:r>
              <a:rPr lang="de-DE" baseline="0" dirty="0"/>
              <a:t>The </a:t>
            </a:r>
            <a:r>
              <a:rPr lang="de-DE" baseline="0" dirty="0" err="1"/>
              <a:t>key</a:t>
            </a:r>
            <a:r>
              <a:rPr lang="de-DE" baseline="0" dirty="0"/>
              <a:t> </a:t>
            </a:r>
            <a:r>
              <a:rPr lang="de-DE" baseline="0" dirty="0" err="1"/>
              <a:t>is</a:t>
            </a:r>
            <a:r>
              <a:rPr lang="de-DE" baseline="0" dirty="0"/>
              <a:t> </a:t>
            </a:r>
            <a:r>
              <a:rPr lang="de-DE" baseline="0" dirty="0" err="1"/>
              <a:t>modularity</a:t>
            </a:r>
            <a:r>
              <a:rPr lang="de-DE" baseline="0" dirty="0"/>
              <a:t> and </a:t>
            </a:r>
            <a:r>
              <a:rPr lang="de-DE" baseline="0" dirty="0" err="1"/>
              <a:t>scalability</a:t>
            </a:r>
            <a:r>
              <a:rPr lang="de-DE" baseline="0" dirty="0"/>
              <a:t> </a:t>
            </a:r>
            <a:r>
              <a:rPr lang="de-DE" baseline="0" dirty="0" err="1"/>
              <a:t>of</a:t>
            </a:r>
            <a:r>
              <a:rPr lang="de-DE" baseline="0" dirty="0"/>
              <a:t> IEDs </a:t>
            </a:r>
            <a:r>
              <a:rPr lang="de-DE" baseline="0" dirty="0" err="1"/>
              <a:t>throughout</a:t>
            </a:r>
            <a:r>
              <a:rPr lang="de-DE" baseline="0" dirty="0"/>
              <a:t> </a:t>
            </a:r>
            <a:r>
              <a:rPr lang="de-DE" baseline="0" dirty="0" err="1"/>
              <a:t>their</a:t>
            </a:r>
            <a:r>
              <a:rPr lang="de-DE" baseline="0" dirty="0"/>
              <a:t> </a:t>
            </a:r>
            <a:r>
              <a:rPr lang="de-DE" baseline="0" dirty="0" err="1"/>
              <a:t>lifetime</a:t>
            </a:r>
            <a:r>
              <a:rPr lang="de-DE" baseline="0" dirty="0"/>
              <a:t>, </a:t>
            </a:r>
            <a:r>
              <a:rPr lang="de-DE" baseline="0" dirty="0" err="1"/>
              <a:t>for</a:t>
            </a:r>
            <a:r>
              <a:rPr lang="de-DE" baseline="0" dirty="0"/>
              <a:t> </a:t>
            </a:r>
            <a:r>
              <a:rPr lang="de-DE" baseline="0" dirty="0" err="1"/>
              <a:t>both</a:t>
            </a:r>
            <a:r>
              <a:rPr lang="de-DE" baseline="0" dirty="0"/>
              <a:t> </a:t>
            </a:r>
            <a:r>
              <a:rPr lang="de-DE" baseline="0" dirty="0" err="1"/>
              <a:t>hardware</a:t>
            </a:r>
            <a:r>
              <a:rPr lang="de-DE" baseline="0" dirty="0"/>
              <a:t> and </a:t>
            </a:r>
            <a:r>
              <a:rPr lang="de-DE" baseline="0" dirty="0" err="1"/>
              <a:t>software</a:t>
            </a:r>
            <a:r>
              <a:rPr lang="de-DE" baseline="0" dirty="0"/>
              <a:t>. Extension </a:t>
            </a:r>
            <a:r>
              <a:rPr lang="de-DE" baseline="0" dirty="0" err="1"/>
              <a:t>modules</a:t>
            </a:r>
            <a:r>
              <a:rPr lang="de-DE" baseline="0" dirty="0"/>
              <a:t> </a:t>
            </a:r>
            <a:r>
              <a:rPr lang="de-DE" baseline="0" dirty="0" err="1"/>
              <a:t>enabling</a:t>
            </a:r>
            <a:r>
              <a:rPr lang="de-DE" baseline="0" dirty="0"/>
              <a:t> </a:t>
            </a:r>
            <a:r>
              <a:rPr lang="de-DE" baseline="0" dirty="0" err="1"/>
              <a:t>for</a:t>
            </a:r>
            <a:r>
              <a:rPr lang="de-DE" baseline="0" dirty="0"/>
              <a:t> </a:t>
            </a:r>
            <a:r>
              <a:rPr lang="de-DE" baseline="0" dirty="0" err="1"/>
              <a:t>instance</a:t>
            </a:r>
            <a:r>
              <a:rPr lang="de-DE" baseline="0" dirty="0"/>
              <a:t> </a:t>
            </a:r>
            <a:r>
              <a:rPr lang="de-DE" baseline="0" dirty="0" err="1"/>
              <a:t>new</a:t>
            </a:r>
            <a:r>
              <a:rPr lang="de-DE" baseline="0" dirty="0"/>
              <a:t> </a:t>
            </a:r>
            <a:r>
              <a:rPr lang="de-DE" baseline="0" dirty="0" err="1"/>
              <a:t>communication</a:t>
            </a:r>
            <a:r>
              <a:rPr lang="de-DE" baseline="0" dirty="0"/>
              <a:t> </a:t>
            </a:r>
            <a:r>
              <a:rPr lang="de-DE" baseline="0" dirty="0" err="1"/>
              <a:t>possibilities</a:t>
            </a:r>
            <a:r>
              <a:rPr lang="de-DE" baseline="0" dirty="0"/>
              <a:t> </a:t>
            </a:r>
            <a:r>
              <a:rPr lang="de-DE" baseline="0" dirty="0" err="1"/>
              <a:t>can</a:t>
            </a:r>
            <a:r>
              <a:rPr lang="de-DE" baseline="0" dirty="0"/>
              <a:t> </a:t>
            </a:r>
            <a:r>
              <a:rPr lang="de-DE" baseline="0" dirty="0" err="1"/>
              <a:t>be</a:t>
            </a:r>
            <a:r>
              <a:rPr lang="de-DE" baseline="0" dirty="0"/>
              <a:t> </a:t>
            </a:r>
            <a:r>
              <a:rPr lang="de-DE" baseline="0" dirty="0" err="1"/>
              <a:t>added</a:t>
            </a:r>
            <a:r>
              <a:rPr lang="de-DE" baseline="0" dirty="0"/>
              <a:t> </a:t>
            </a:r>
            <a:r>
              <a:rPr lang="de-DE" baseline="0" dirty="0" err="1"/>
              <a:t>to</a:t>
            </a:r>
            <a:r>
              <a:rPr lang="de-DE" baseline="0" dirty="0"/>
              <a:t> </a:t>
            </a:r>
            <a:r>
              <a:rPr lang="de-DE" baseline="0" dirty="0" err="1"/>
              <a:t>existing</a:t>
            </a:r>
            <a:r>
              <a:rPr lang="de-DE" baseline="0" dirty="0"/>
              <a:t> </a:t>
            </a:r>
            <a:r>
              <a:rPr lang="de-DE" baseline="0" dirty="0" err="1"/>
              <a:t>devices</a:t>
            </a:r>
            <a:r>
              <a:rPr lang="de-DE" baseline="0" dirty="0"/>
              <a:t> </a:t>
            </a:r>
            <a:r>
              <a:rPr lang="de-DE" baseline="0" dirty="0" err="1"/>
              <a:t>even</a:t>
            </a:r>
            <a:r>
              <a:rPr lang="de-DE" baseline="0" dirty="0"/>
              <a:t> </a:t>
            </a:r>
            <a:r>
              <a:rPr lang="de-DE" baseline="0" dirty="0" err="1"/>
              <a:t>years</a:t>
            </a:r>
            <a:r>
              <a:rPr lang="de-DE" baseline="0" dirty="0"/>
              <a:t> after </a:t>
            </a:r>
            <a:r>
              <a:rPr lang="de-DE" baseline="0" dirty="0" err="1"/>
              <a:t>commissioning</a:t>
            </a:r>
            <a:r>
              <a:rPr lang="de-DE" baseline="0" dirty="0"/>
              <a:t>. </a:t>
            </a:r>
            <a:r>
              <a:rPr lang="de-DE" baseline="0" dirty="0" err="1"/>
              <a:t>Using</a:t>
            </a:r>
            <a:r>
              <a:rPr lang="de-DE" baseline="0" dirty="0"/>
              <a:t> </a:t>
            </a:r>
            <a:r>
              <a:rPr lang="de-DE" baseline="0" dirty="0" err="1"/>
              <a:t>new</a:t>
            </a:r>
            <a:r>
              <a:rPr lang="de-DE" baseline="0" dirty="0"/>
              <a:t> </a:t>
            </a:r>
            <a:r>
              <a:rPr lang="de-DE" baseline="0" dirty="0" err="1"/>
              <a:t>protection</a:t>
            </a:r>
            <a:r>
              <a:rPr lang="de-DE" baseline="0" dirty="0"/>
              <a:t> </a:t>
            </a:r>
            <a:r>
              <a:rPr lang="de-DE" baseline="0" dirty="0" err="1"/>
              <a:t>functions</a:t>
            </a:r>
            <a:r>
              <a:rPr lang="de-DE" baseline="0" dirty="0"/>
              <a:t> in an </a:t>
            </a:r>
            <a:r>
              <a:rPr lang="de-DE" baseline="0" dirty="0" err="1"/>
              <a:t>existing</a:t>
            </a:r>
            <a:r>
              <a:rPr lang="de-DE" baseline="0" dirty="0"/>
              <a:t> </a:t>
            </a:r>
            <a:r>
              <a:rPr lang="de-DE" baseline="0" dirty="0" err="1"/>
              <a:t>relay</a:t>
            </a:r>
            <a:r>
              <a:rPr lang="de-DE" baseline="0" dirty="0"/>
              <a:t> </a:t>
            </a:r>
            <a:r>
              <a:rPr lang="de-DE" baseline="0" dirty="0" err="1"/>
              <a:t>is</a:t>
            </a:r>
            <a:r>
              <a:rPr lang="de-DE" baseline="0" dirty="0"/>
              <a:t> just a </a:t>
            </a:r>
            <a:r>
              <a:rPr lang="de-DE" baseline="0" dirty="0" err="1"/>
              <a:t>question</a:t>
            </a:r>
            <a:r>
              <a:rPr lang="de-DE" baseline="0" dirty="0"/>
              <a:t> </a:t>
            </a:r>
            <a:r>
              <a:rPr lang="de-DE" baseline="0" dirty="0" err="1"/>
              <a:t>of</a:t>
            </a:r>
            <a:r>
              <a:rPr lang="de-DE" baseline="0" dirty="0"/>
              <a:t> </a:t>
            </a:r>
            <a:r>
              <a:rPr lang="de-DE" baseline="0" dirty="0" err="1"/>
              <a:t>configuration</a:t>
            </a:r>
            <a:r>
              <a:rPr lang="de-DE" baseline="0" dirty="0"/>
              <a:t>. And powerful </a:t>
            </a:r>
            <a:r>
              <a:rPr lang="de-DE" baseline="0" dirty="0" err="1"/>
              <a:t>automation</a:t>
            </a:r>
            <a:r>
              <a:rPr lang="de-DE" baseline="0" dirty="0"/>
              <a:t> </a:t>
            </a:r>
            <a:r>
              <a:rPr lang="de-DE" baseline="0" dirty="0" err="1"/>
              <a:t>devices</a:t>
            </a:r>
            <a:r>
              <a:rPr lang="de-DE" baseline="0" dirty="0"/>
              <a:t> </a:t>
            </a:r>
            <a:r>
              <a:rPr lang="de-DE" baseline="0" dirty="0" err="1"/>
              <a:t>may</a:t>
            </a:r>
            <a:r>
              <a:rPr lang="de-DE" baseline="0" dirty="0"/>
              <a:t> </a:t>
            </a:r>
            <a:r>
              <a:rPr lang="de-DE" baseline="0" dirty="0" err="1"/>
              <a:t>host</a:t>
            </a:r>
            <a:r>
              <a:rPr lang="de-DE" baseline="0" dirty="0"/>
              <a:t> </a:t>
            </a:r>
            <a:r>
              <a:rPr lang="de-DE" baseline="0" dirty="0" err="1"/>
              <a:t>decentral</a:t>
            </a:r>
            <a:r>
              <a:rPr lang="de-DE" baseline="0" dirty="0"/>
              <a:t>, </a:t>
            </a:r>
            <a:r>
              <a:rPr lang="de-DE" baseline="0" dirty="0" err="1"/>
              <a:t>evolving</a:t>
            </a:r>
            <a:r>
              <a:rPr lang="de-DE" baseline="0" dirty="0"/>
              <a:t> </a:t>
            </a:r>
            <a:r>
              <a:rPr lang="de-DE" baseline="0" dirty="0" err="1"/>
              <a:t>applications</a:t>
            </a:r>
            <a:r>
              <a:rPr lang="de-DE" baseline="0" dirty="0"/>
              <a:t> </a:t>
            </a:r>
            <a:r>
              <a:rPr lang="de-DE" baseline="0" dirty="0" err="1"/>
              <a:t>that</a:t>
            </a:r>
            <a:r>
              <a:rPr lang="de-DE" baseline="0" dirty="0"/>
              <a:t> </a:t>
            </a:r>
            <a:r>
              <a:rPr lang="de-DE" baseline="0" dirty="0" err="1"/>
              <a:t>help</a:t>
            </a:r>
            <a:r>
              <a:rPr lang="de-DE" baseline="0" dirty="0"/>
              <a:t> </a:t>
            </a:r>
            <a:r>
              <a:rPr lang="de-DE" baseline="0" dirty="0" err="1"/>
              <a:t>to</a:t>
            </a:r>
            <a:r>
              <a:rPr lang="de-DE" baseline="0" dirty="0"/>
              <a:t> </a:t>
            </a:r>
            <a:r>
              <a:rPr lang="de-DE" baseline="0" dirty="0" err="1"/>
              <a:t>master</a:t>
            </a:r>
            <a:r>
              <a:rPr lang="de-DE" baseline="0" dirty="0"/>
              <a:t> </a:t>
            </a:r>
            <a:r>
              <a:rPr lang="de-DE" baseline="0" dirty="0" err="1"/>
              <a:t>the</a:t>
            </a:r>
            <a:r>
              <a:rPr lang="de-DE" baseline="0" dirty="0"/>
              <a:t> </a:t>
            </a:r>
            <a:r>
              <a:rPr lang="de-DE" baseline="0" dirty="0" err="1"/>
              <a:t>complex</a:t>
            </a:r>
            <a:r>
              <a:rPr lang="de-DE" baseline="0" dirty="0"/>
              <a:t> </a:t>
            </a:r>
            <a:r>
              <a:rPr lang="de-DE" baseline="0" dirty="0" err="1"/>
              <a:t>challenges</a:t>
            </a:r>
            <a:r>
              <a:rPr lang="de-DE" baseline="0" dirty="0"/>
              <a:t> in a </a:t>
            </a:r>
            <a:r>
              <a:rPr lang="de-DE" baseline="0" dirty="0" err="1"/>
              <a:t>dynamically</a:t>
            </a:r>
            <a:r>
              <a:rPr lang="de-DE" baseline="0" dirty="0"/>
              <a:t> </a:t>
            </a:r>
            <a:r>
              <a:rPr lang="de-DE" baseline="0" dirty="0" err="1"/>
              <a:t>changing</a:t>
            </a:r>
            <a:r>
              <a:rPr lang="de-DE" baseline="0" dirty="0"/>
              <a:t> </a:t>
            </a:r>
            <a:r>
              <a:rPr lang="de-DE" baseline="0" dirty="0" err="1"/>
              <a:t>technical</a:t>
            </a:r>
            <a:r>
              <a:rPr lang="de-DE" baseline="0" dirty="0"/>
              <a:t> and </a:t>
            </a:r>
            <a:r>
              <a:rPr lang="de-DE" baseline="0" dirty="0" err="1"/>
              <a:t>economical</a:t>
            </a:r>
            <a:r>
              <a:rPr lang="de-DE" baseline="0" dirty="0"/>
              <a:t> </a:t>
            </a:r>
            <a:r>
              <a:rPr lang="de-DE" baseline="0" dirty="0" err="1"/>
              <a:t>environment</a:t>
            </a:r>
            <a:r>
              <a:rPr lang="de-DE" baseline="0" dirty="0"/>
              <a:t>.</a:t>
            </a:r>
          </a:p>
          <a:p>
            <a:r>
              <a:rPr lang="de-DE" baseline="0" dirty="0"/>
              <a:t>The powerful Siemens </a:t>
            </a:r>
            <a:r>
              <a:rPr lang="de-DE" baseline="0" dirty="0" err="1"/>
              <a:t>platforms</a:t>
            </a:r>
            <a:r>
              <a:rPr lang="de-DE" baseline="0" dirty="0"/>
              <a:t> SIPROTEC 5 and SICAM A8000 </a:t>
            </a:r>
            <a:r>
              <a:rPr lang="de-DE" baseline="0" dirty="0" err="1"/>
              <a:t>perfectly</a:t>
            </a:r>
            <a:r>
              <a:rPr lang="de-DE" baseline="0" dirty="0"/>
              <a:t> </a:t>
            </a:r>
            <a:r>
              <a:rPr lang="de-DE" baseline="0" dirty="0" err="1"/>
              <a:t>fulfil</a:t>
            </a:r>
            <a:r>
              <a:rPr lang="de-DE" baseline="0" dirty="0"/>
              <a:t> </a:t>
            </a:r>
            <a:r>
              <a:rPr lang="de-DE" baseline="0" dirty="0" err="1"/>
              <a:t>these</a:t>
            </a:r>
            <a:r>
              <a:rPr lang="de-DE" baseline="0" dirty="0"/>
              <a:t> </a:t>
            </a:r>
            <a:r>
              <a:rPr lang="de-DE" baseline="0" dirty="0" err="1"/>
              <a:t>requirements</a:t>
            </a:r>
            <a:r>
              <a:rPr lang="de-DE" baseline="0" dirty="0"/>
              <a:t>.</a:t>
            </a:r>
          </a:p>
          <a:p>
            <a:endParaRPr lang="de-DE" baseline="0" dirty="0"/>
          </a:p>
          <a:p>
            <a:r>
              <a:rPr lang="de-DE" baseline="0" dirty="0" err="1"/>
              <a:t>This</a:t>
            </a:r>
            <a:r>
              <a:rPr lang="de-DE" baseline="0" dirty="0"/>
              <a:t> </a:t>
            </a:r>
            <a:r>
              <a:rPr lang="de-DE" baseline="0" dirty="0" err="1"/>
              <a:t>agility</a:t>
            </a:r>
            <a:r>
              <a:rPr lang="de-DE" baseline="0" dirty="0"/>
              <a:t> </a:t>
            </a:r>
            <a:r>
              <a:rPr lang="de-DE" baseline="0" dirty="0" err="1"/>
              <a:t>to</a:t>
            </a:r>
            <a:r>
              <a:rPr lang="de-DE" baseline="0" dirty="0"/>
              <a:t> </a:t>
            </a:r>
            <a:r>
              <a:rPr lang="de-DE" baseline="0" dirty="0" err="1"/>
              <a:t>cope</a:t>
            </a:r>
            <a:r>
              <a:rPr lang="de-DE" baseline="0" dirty="0"/>
              <a:t> </a:t>
            </a:r>
            <a:r>
              <a:rPr lang="de-DE" baseline="0" dirty="0" err="1"/>
              <a:t>smoothly</a:t>
            </a:r>
            <a:r>
              <a:rPr lang="de-DE" baseline="0" dirty="0"/>
              <a:t> </a:t>
            </a:r>
            <a:r>
              <a:rPr lang="de-DE" baseline="0" dirty="0" err="1"/>
              <a:t>with</a:t>
            </a:r>
            <a:r>
              <a:rPr lang="de-DE" baseline="0" dirty="0"/>
              <a:t> </a:t>
            </a:r>
            <a:r>
              <a:rPr lang="de-DE" baseline="0" dirty="0" err="1"/>
              <a:t>new</a:t>
            </a:r>
            <a:r>
              <a:rPr lang="de-DE" baseline="0" dirty="0"/>
              <a:t> </a:t>
            </a:r>
            <a:r>
              <a:rPr lang="de-DE" baseline="0" dirty="0" err="1"/>
              <a:t>upcoming</a:t>
            </a:r>
            <a:r>
              <a:rPr lang="de-DE" baseline="0" dirty="0"/>
              <a:t> </a:t>
            </a:r>
            <a:r>
              <a:rPr lang="de-DE" baseline="0" dirty="0" err="1"/>
              <a:t>requirements</a:t>
            </a:r>
            <a:r>
              <a:rPr lang="de-DE" baseline="0" dirty="0"/>
              <a:t> </a:t>
            </a:r>
            <a:r>
              <a:rPr lang="de-DE" baseline="0" dirty="0" err="1"/>
              <a:t>is</a:t>
            </a:r>
            <a:r>
              <a:rPr lang="de-DE" baseline="0" dirty="0"/>
              <a:t> a </a:t>
            </a:r>
            <a:r>
              <a:rPr lang="de-DE" baseline="0" dirty="0" err="1"/>
              <a:t>decisive</a:t>
            </a:r>
            <a:r>
              <a:rPr lang="de-DE" baseline="0" dirty="0"/>
              <a:t> </a:t>
            </a:r>
            <a:r>
              <a:rPr lang="de-DE" baseline="0" dirty="0" err="1"/>
              <a:t>factor</a:t>
            </a:r>
            <a:r>
              <a:rPr lang="de-DE" baseline="0" dirty="0"/>
              <a:t> in </a:t>
            </a:r>
            <a:r>
              <a:rPr lang="de-DE" baseline="0" dirty="0" err="1"/>
              <a:t>the</a:t>
            </a:r>
            <a:r>
              <a:rPr lang="de-DE" baseline="0" dirty="0"/>
              <a:t> </a:t>
            </a:r>
            <a:r>
              <a:rPr lang="de-DE" baseline="0" dirty="0" err="1"/>
              <a:t>context</a:t>
            </a:r>
            <a:r>
              <a:rPr lang="de-DE" baseline="0" dirty="0"/>
              <a:t> </a:t>
            </a:r>
            <a:r>
              <a:rPr lang="de-DE" baseline="0" dirty="0" err="1"/>
              <a:t>of</a:t>
            </a:r>
            <a:r>
              <a:rPr lang="de-DE" baseline="0" dirty="0"/>
              <a:t> </a:t>
            </a:r>
            <a:r>
              <a:rPr lang="de-DE" baseline="0" dirty="0" err="1"/>
              <a:t>digitalization</a:t>
            </a:r>
            <a:r>
              <a:rPr lang="de-DE" baseline="0" dirty="0"/>
              <a:t>, and </a:t>
            </a:r>
            <a:r>
              <a:rPr lang="de-DE" baseline="0" dirty="0" err="1"/>
              <a:t>it</a:t>
            </a:r>
            <a:r>
              <a:rPr lang="de-DE" baseline="0" dirty="0"/>
              <a:t> </a:t>
            </a:r>
            <a:r>
              <a:rPr lang="de-DE" baseline="0" dirty="0" err="1"/>
              <a:t>provides</a:t>
            </a:r>
            <a:r>
              <a:rPr lang="de-DE" baseline="0" dirty="0"/>
              <a:t> </a:t>
            </a:r>
            <a:r>
              <a:rPr lang="de-DE" baseline="0" dirty="0" err="1"/>
              <a:t>investment</a:t>
            </a:r>
            <a:r>
              <a:rPr lang="de-DE" baseline="0" dirty="0"/>
              <a:t> </a:t>
            </a:r>
            <a:r>
              <a:rPr lang="de-DE" baseline="0" dirty="0" err="1"/>
              <a:t>security</a:t>
            </a:r>
            <a:r>
              <a:rPr lang="de-DE" baseline="0" dirty="0"/>
              <a:t> </a:t>
            </a:r>
            <a:r>
              <a:rPr lang="de-DE" baseline="0" dirty="0" err="1"/>
              <a:t>for</a:t>
            </a:r>
            <a:r>
              <a:rPr lang="de-DE" baseline="0" dirty="0"/>
              <a:t> </a:t>
            </a:r>
            <a:r>
              <a:rPr lang="de-DE" baseline="0" dirty="0" err="1"/>
              <a:t>investments</a:t>
            </a:r>
            <a:r>
              <a:rPr lang="de-DE" baseline="0" dirty="0"/>
              <a:t> </a:t>
            </a:r>
            <a:r>
              <a:rPr lang="de-DE" baseline="0" dirty="0" err="1"/>
              <a:t>that</a:t>
            </a:r>
            <a:r>
              <a:rPr lang="de-DE" baseline="0" dirty="0"/>
              <a:t> </a:t>
            </a:r>
            <a:r>
              <a:rPr lang="de-DE" baseline="0" dirty="0" err="1"/>
              <a:t>are</a:t>
            </a:r>
            <a:r>
              <a:rPr lang="de-DE" baseline="0" dirty="0"/>
              <a:t> </a:t>
            </a:r>
            <a:r>
              <a:rPr lang="de-DE" baseline="0" dirty="0" err="1"/>
              <a:t>made</a:t>
            </a:r>
            <a:r>
              <a:rPr lang="de-DE" baseline="0" dirty="0"/>
              <a:t> </a:t>
            </a:r>
            <a:r>
              <a:rPr lang="de-DE" baseline="0" dirty="0" err="1"/>
              <a:t>today</a:t>
            </a:r>
            <a:r>
              <a:rPr lang="de-DE" baseline="0" dirty="0"/>
              <a:t>.</a:t>
            </a:r>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4</a:t>
            </a:fld>
            <a:endParaRPr lang="de-DE"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spcAft>
                <a:spcPts val="0"/>
              </a:spcAft>
            </a:pPr>
            <a:r>
              <a:rPr lang="de-DE" dirty="0"/>
              <a:t>The </a:t>
            </a:r>
            <a:r>
              <a:rPr lang="de-DE" dirty="0" err="1"/>
              <a:t>concept</a:t>
            </a:r>
            <a:r>
              <a:rPr lang="de-DE" dirty="0"/>
              <a:t> </a:t>
            </a:r>
            <a:r>
              <a:rPr lang="de-DE" dirty="0" err="1"/>
              <a:t>of</a:t>
            </a:r>
            <a:r>
              <a:rPr lang="de-DE" dirty="0"/>
              <a:t> a </a:t>
            </a:r>
            <a:r>
              <a:rPr lang="de-DE" dirty="0" err="1"/>
              <a:t>fully</a:t>
            </a:r>
            <a:r>
              <a:rPr lang="de-DE" dirty="0"/>
              <a:t> </a:t>
            </a:r>
            <a:r>
              <a:rPr lang="de-DE" dirty="0" err="1"/>
              <a:t>digitalized</a:t>
            </a:r>
            <a:r>
              <a:rPr lang="de-DE" dirty="0"/>
              <a:t> </a:t>
            </a:r>
            <a:r>
              <a:rPr lang="de-DE" dirty="0" err="1"/>
              <a:t>Process</a:t>
            </a:r>
            <a:r>
              <a:rPr lang="de-DE" dirty="0"/>
              <a:t> Level </a:t>
            </a:r>
            <a:r>
              <a:rPr lang="de-DE" dirty="0" err="1"/>
              <a:t>includes</a:t>
            </a:r>
            <a:r>
              <a:rPr lang="de-DE" dirty="0"/>
              <a:t> so-</a:t>
            </a:r>
            <a:r>
              <a:rPr lang="de-DE" dirty="0" err="1"/>
              <a:t>called</a:t>
            </a:r>
            <a:r>
              <a:rPr lang="de-DE" dirty="0"/>
              <a:t> LPITs (Low-power Instrument</a:t>
            </a:r>
            <a:r>
              <a:rPr lang="de-DE" baseline="0" dirty="0"/>
              <a:t> Transformers) </a:t>
            </a:r>
            <a:r>
              <a:rPr lang="de-DE" baseline="0" dirty="0" err="1"/>
              <a:t>that</a:t>
            </a:r>
            <a:r>
              <a:rPr lang="de-DE" baseline="0" dirty="0"/>
              <a:t> </a:t>
            </a:r>
            <a:r>
              <a:rPr lang="de-DE" baseline="0" dirty="0" err="1"/>
              <a:t>replace</a:t>
            </a:r>
            <a:r>
              <a:rPr lang="de-DE" baseline="0" dirty="0"/>
              <a:t> </a:t>
            </a:r>
            <a:r>
              <a:rPr lang="de-DE" baseline="0" dirty="0" err="1"/>
              <a:t>conventional</a:t>
            </a:r>
            <a:r>
              <a:rPr lang="de-DE" baseline="0" dirty="0"/>
              <a:t> CTs (</a:t>
            </a:r>
            <a:r>
              <a:rPr lang="de-DE" baseline="0" dirty="0" err="1"/>
              <a:t>current</a:t>
            </a:r>
            <a:r>
              <a:rPr lang="de-DE" baseline="0" dirty="0"/>
              <a:t> </a:t>
            </a:r>
            <a:r>
              <a:rPr lang="de-DE" baseline="0" dirty="0" err="1"/>
              <a:t>transaformers</a:t>
            </a:r>
            <a:r>
              <a:rPr lang="de-DE" baseline="0" dirty="0"/>
              <a:t>) and VTs (</a:t>
            </a:r>
            <a:r>
              <a:rPr lang="de-DE" baseline="0" dirty="0" err="1"/>
              <a:t>voltage</a:t>
            </a:r>
            <a:r>
              <a:rPr lang="de-DE" baseline="0" dirty="0"/>
              <a:t> </a:t>
            </a:r>
            <a:r>
              <a:rPr lang="de-DE" baseline="0" dirty="0" err="1"/>
              <a:t>transformers</a:t>
            </a:r>
            <a:r>
              <a:rPr lang="de-DE" baseline="0" dirty="0"/>
              <a:t>), </a:t>
            </a:r>
            <a:r>
              <a:rPr lang="de-DE" baseline="0" dirty="0" err="1"/>
              <a:t>using</a:t>
            </a:r>
            <a:r>
              <a:rPr lang="de-DE" baseline="0" dirty="0"/>
              <a:t> </a:t>
            </a:r>
            <a:r>
              <a:rPr lang="de-DE" baseline="0" dirty="0" err="1"/>
              <a:t>new</a:t>
            </a:r>
            <a:r>
              <a:rPr lang="de-DE" baseline="0" dirty="0"/>
              <a:t> </a:t>
            </a:r>
            <a:r>
              <a:rPr lang="de-DE" baseline="0" dirty="0" err="1"/>
              <a:t>measurement</a:t>
            </a:r>
            <a:r>
              <a:rPr lang="de-DE" baseline="0" dirty="0"/>
              <a:t> </a:t>
            </a:r>
            <a:r>
              <a:rPr lang="de-DE" baseline="0" dirty="0" err="1"/>
              <a:t>principles</a:t>
            </a:r>
            <a:r>
              <a:rPr lang="de-DE" baseline="0" dirty="0"/>
              <a:t> and </a:t>
            </a:r>
            <a:r>
              <a:rPr lang="de-DE" baseline="0" dirty="0" err="1"/>
              <a:t>showing</a:t>
            </a:r>
            <a:r>
              <a:rPr lang="de-DE" baseline="0" dirty="0"/>
              <a:t> an </a:t>
            </a:r>
            <a:r>
              <a:rPr lang="de-DE" baseline="0" dirty="0" err="1"/>
              <a:t>improved</a:t>
            </a:r>
            <a:r>
              <a:rPr lang="de-DE" baseline="0" dirty="0"/>
              <a:t> </a:t>
            </a:r>
            <a:r>
              <a:rPr lang="de-DE" baseline="0" dirty="0" err="1"/>
              <a:t>measurement</a:t>
            </a:r>
            <a:r>
              <a:rPr lang="de-DE" baseline="0" dirty="0"/>
              <a:t> </a:t>
            </a:r>
            <a:r>
              <a:rPr lang="de-DE" baseline="0" dirty="0" err="1"/>
              <a:t>performance</a:t>
            </a:r>
            <a:r>
              <a:rPr lang="de-DE" baseline="0" dirty="0"/>
              <a:t>, </a:t>
            </a:r>
            <a:r>
              <a:rPr lang="de-DE" baseline="0" dirty="0" err="1"/>
              <a:t>namely</a:t>
            </a:r>
            <a:r>
              <a:rPr lang="de-DE" baseline="0" dirty="0"/>
              <a:t> </a:t>
            </a:r>
            <a:r>
              <a:rPr lang="de-DE" baseline="0" dirty="0" err="1"/>
              <a:t>avoiding</a:t>
            </a:r>
            <a:r>
              <a:rPr lang="de-DE" baseline="0" dirty="0"/>
              <a:t> </a:t>
            </a:r>
            <a:r>
              <a:rPr lang="de-DE" baseline="0" dirty="0" err="1"/>
              <a:t>ferro-resonance</a:t>
            </a:r>
            <a:r>
              <a:rPr lang="de-DE" baseline="0" dirty="0"/>
              <a:t> </a:t>
            </a:r>
            <a:r>
              <a:rPr lang="de-DE" baseline="0" dirty="0" err="1"/>
              <a:t>effects</a:t>
            </a:r>
            <a:r>
              <a:rPr lang="de-DE" baseline="0" dirty="0"/>
              <a:t> and </a:t>
            </a:r>
            <a:r>
              <a:rPr lang="de-DE" baseline="0" dirty="0" err="1"/>
              <a:t>covering</a:t>
            </a:r>
            <a:r>
              <a:rPr lang="de-DE" baseline="0" dirty="0"/>
              <a:t> a </a:t>
            </a:r>
            <a:r>
              <a:rPr lang="de-DE" baseline="0" dirty="0" err="1"/>
              <a:t>very</a:t>
            </a:r>
            <a:r>
              <a:rPr lang="de-DE" baseline="0" dirty="0"/>
              <a:t> </a:t>
            </a:r>
            <a:r>
              <a:rPr lang="de-DE" baseline="0" dirty="0" err="1"/>
              <a:t>wide</a:t>
            </a:r>
            <a:r>
              <a:rPr lang="de-DE" baseline="0" dirty="0"/>
              <a:t> </a:t>
            </a:r>
            <a:r>
              <a:rPr lang="de-DE" baseline="0" dirty="0" err="1"/>
              <a:t>measuring</a:t>
            </a:r>
            <a:r>
              <a:rPr lang="de-DE" baseline="0" dirty="0"/>
              <a:t> </a:t>
            </a:r>
            <a:r>
              <a:rPr lang="de-DE" baseline="0" dirty="0" err="1"/>
              <a:t>range</a:t>
            </a:r>
            <a:r>
              <a:rPr lang="de-DE" baseline="0" dirty="0"/>
              <a:t> (</a:t>
            </a:r>
            <a:r>
              <a:rPr lang="de-DE" baseline="0" dirty="0" err="1"/>
              <a:t>there</a:t>
            </a:r>
            <a:r>
              <a:rPr lang="de-DE" baseline="0" dirty="0"/>
              <a:t> </a:t>
            </a:r>
            <a:r>
              <a:rPr lang="de-DE" baseline="0" dirty="0" err="1"/>
              <a:t>is</a:t>
            </a:r>
            <a:r>
              <a:rPr lang="de-DE" baseline="0" dirty="0"/>
              <a:t> </a:t>
            </a:r>
            <a:r>
              <a:rPr lang="de-DE" baseline="0" dirty="0" err="1"/>
              <a:t>no</a:t>
            </a:r>
            <a:r>
              <a:rPr lang="de-DE" baseline="0" dirty="0"/>
              <a:t> </a:t>
            </a:r>
            <a:r>
              <a:rPr lang="de-DE" baseline="0" dirty="0" err="1"/>
              <a:t>ratio</a:t>
            </a:r>
            <a:r>
              <a:rPr lang="de-DE" baseline="0" dirty="0"/>
              <a:t> </a:t>
            </a:r>
            <a:r>
              <a:rPr lang="de-DE" baseline="0" dirty="0" err="1"/>
              <a:t>to</a:t>
            </a:r>
            <a:r>
              <a:rPr lang="de-DE" baseline="0" dirty="0"/>
              <a:t> </a:t>
            </a:r>
            <a:r>
              <a:rPr lang="de-DE" baseline="0" dirty="0" err="1"/>
              <a:t>be</a:t>
            </a:r>
            <a:r>
              <a:rPr lang="de-DE" baseline="0" dirty="0"/>
              <a:t> </a:t>
            </a:r>
            <a:r>
              <a:rPr lang="de-DE" baseline="0" dirty="0" err="1"/>
              <a:t>considered</a:t>
            </a:r>
            <a:r>
              <a:rPr lang="de-DE" baseline="0" dirty="0"/>
              <a:t>). </a:t>
            </a:r>
            <a:r>
              <a:rPr lang="de-DE" baseline="0" dirty="0" err="1"/>
              <a:t>If</a:t>
            </a:r>
            <a:r>
              <a:rPr lang="de-DE" baseline="0" dirty="0"/>
              <a:t> </a:t>
            </a:r>
            <a:r>
              <a:rPr lang="de-DE" baseline="0" dirty="0" err="1"/>
              <a:t>used</a:t>
            </a:r>
            <a:r>
              <a:rPr lang="de-DE" baseline="0" dirty="0"/>
              <a:t> in GIS </a:t>
            </a:r>
            <a:r>
              <a:rPr lang="de-DE" baseline="0" dirty="0" err="1"/>
              <a:t>switchgears</a:t>
            </a:r>
            <a:r>
              <a:rPr lang="de-DE" baseline="0" dirty="0"/>
              <a:t>, </a:t>
            </a:r>
            <a:r>
              <a:rPr lang="de-DE" baseline="0" dirty="0" err="1"/>
              <a:t>their</a:t>
            </a:r>
            <a:r>
              <a:rPr lang="de-DE" baseline="0" dirty="0"/>
              <a:t> </a:t>
            </a:r>
            <a:r>
              <a:rPr lang="de-DE" baseline="0" dirty="0" err="1"/>
              <a:t>size</a:t>
            </a:r>
            <a:r>
              <a:rPr lang="de-DE" baseline="0" dirty="0"/>
              <a:t> and </a:t>
            </a:r>
            <a:r>
              <a:rPr lang="de-DE" baseline="0" dirty="0" err="1"/>
              <a:t>weight</a:t>
            </a:r>
            <a:r>
              <a:rPr lang="de-DE" baseline="0" dirty="0"/>
              <a:t> </a:t>
            </a:r>
            <a:r>
              <a:rPr lang="de-DE" baseline="0" dirty="0" err="1"/>
              <a:t>are</a:t>
            </a:r>
            <a:r>
              <a:rPr lang="de-DE" baseline="0" dirty="0"/>
              <a:t> </a:t>
            </a:r>
            <a:r>
              <a:rPr lang="de-DE" baseline="0" dirty="0" err="1"/>
              <a:t>reduced</a:t>
            </a:r>
            <a:r>
              <a:rPr lang="de-DE" baseline="0" dirty="0"/>
              <a:t> </a:t>
            </a:r>
            <a:r>
              <a:rPr lang="de-DE" baseline="0" dirty="0" err="1"/>
              <a:t>significantly</a:t>
            </a:r>
            <a:r>
              <a:rPr lang="de-DE" baseline="0" dirty="0"/>
              <a:t> </a:t>
            </a:r>
            <a:r>
              <a:rPr lang="de-DE" baseline="0" dirty="0" err="1"/>
              <a:t>compared</a:t>
            </a:r>
            <a:r>
              <a:rPr lang="de-DE" baseline="0" dirty="0"/>
              <a:t> </a:t>
            </a:r>
            <a:r>
              <a:rPr lang="de-DE" baseline="0" dirty="0" err="1"/>
              <a:t>with</a:t>
            </a:r>
            <a:r>
              <a:rPr lang="de-DE" baseline="0" dirty="0"/>
              <a:t> </a:t>
            </a:r>
            <a:r>
              <a:rPr lang="de-DE" baseline="0" dirty="0" err="1"/>
              <a:t>conventional</a:t>
            </a:r>
            <a:r>
              <a:rPr lang="de-DE" baseline="0" dirty="0"/>
              <a:t> CTs and VTs.</a:t>
            </a:r>
          </a:p>
          <a:p>
            <a:pPr>
              <a:spcAft>
                <a:spcPts val="0"/>
              </a:spcAft>
            </a:pPr>
            <a:r>
              <a:rPr lang="de-DE" baseline="0" dirty="0"/>
              <a:t>The </a:t>
            </a:r>
            <a:r>
              <a:rPr lang="de-DE" baseline="0" dirty="0" err="1"/>
              <a:t>Merging</a:t>
            </a:r>
            <a:r>
              <a:rPr lang="de-DE" baseline="0" dirty="0"/>
              <a:t> Units </a:t>
            </a:r>
            <a:r>
              <a:rPr lang="de-DE" baseline="0" dirty="0" err="1"/>
              <a:t>are</a:t>
            </a:r>
            <a:r>
              <a:rPr lang="de-DE" baseline="0" dirty="0"/>
              <a:t> </a:t>
            </a:r>
            <a:r>
              <a:rPr lang="de-DE" baseline="0" dirty="0" err="1"/>
              <a:t>installed</a:t>
            </a:r>
            <a:r>
              <a:rPr lang="de-DE" baseline="0" dirty="0"/>
              <a:t> </a:t>
            </a:r>
            <a:r>
              <a:rPr lang="de-DE" baseline="0" dirty="0" err="1"/>
              <a:t>very</a:t>
            </a:r>
            <a:r>
              <a:rPr lang="de-DE" baseline="0" dirty="0"/>
              <a:t> </a:t>
            </a:r>
            <a:r>
              <a:rPr lang="de-DE" baseline="0" dirty="0" err="1"/>
              <a:t>close</a:t>
            </a:r>
            <a:r>
              <a:rPr lang="de-DE" baseline="0" dirty="0"/>
              <a:t> </a:t>
            </a:r>
            <a:r>
              <a:rPr lang="de-DE" baseline="0" dirty="0" err="1"/>
              <a:t>to</a:t>
            </a:r>
            <a:r>
              <a:rPr lang="de-DE" baseline="0" dirty="0"/>
              <a:t> </a:t>
            </a:r>
            <a:r>
              <a:rPr lang="de-DE" baseline="0" dirty="0" err="1"/>
              <a:t>the</a:t>
            </a:r>
            <a:r>
              <a:rPr lang="de-DE" baseline="0" dirty="0"/>
              <a:t> </a:t>
            </a:r>
            <a:r>
              <a:rPr lang="de-DE" baseline="0" dirty="0" err="1"/>
              <a:t>switchyard</a:t>
            </a:r>
            <a:r>
              <a:rPr lang="de-DE" baseline="0" dirty="0"/>
              <a:t> and </a:t>
            </a:r>
            <a:r>
              <a:rPr lang="de-DE" baseline="0" dirty="0" err="1"/>
              <a:t>transform</a:t>
            </a:r>
            <a:r>
              <a:rPr lang="de-DE" baseline="0" dirty="0"/>
              <a:t> </a:t>
            </a:r>
            <a:r>
              <a:rPr lang="de-DE" baseline="0" dirty="0" err="1"/>
              <a:t>the</a:t>
            </a:r>
            <a:r>
              <a:rPr lang="de-DE" baseline="0" dirty="0"/>
              <a:t> </a:t>
            </a:r>
            <a:r>
              <a:rPr lang="de-DE" baseline="0" dirty="0" err="1"/>
              <a:t>output</a:t>
            </a:r>
            <a:r>
              <a:rPr lang="de-DE" baseline="0" dirty="0"/>
              <a:t> </a:t>
            </a:r>
            <a:r>
              <a:rPr lang="de-DE" baseline="0" dirty="0" err="1"/>
              <a:t>signals</a:t>
            </a:r>
            <a:r>
              <a:rPr lang="de-DE" baseline="0" dirty="0"/>
              <a:t> </a:t>
            </a:r>
            <a:r>
              <a:rPr lang="de-DE" baseline="0" dirty="0" err="1"/>
              <a:t>of</a:t>
            </a:r>
            <a:r>
              <a:rPr lang="de-DE" baseline="0" dirty="0"/>
              <a:t> </a:t>
            </a:r>
            <a:r>
              <a:rPr lang="de-DE" baseline="0" dirty="0" err="1"/>
              <a:t>the</a:t>
            </a:r>
            <a:r>
              <a:rPr lang="de-DE" baseline="0" dirty="0"/>
              <a:t> LPITs </a:t>
            </a:r>
            <a:r>
              <a:rPr lang="de-DE" baseline="0" dirty="0" err="1"/>
              <a:t>or</a:t>
            </a:r>
            <a:r>
              <a:rPr lang="de-DE" baseline="0" dirty="0"/>
              <a:t> – </a:t>
            </a:r>
            <a:r>
              <a:rPr lang="de-DE" baseline="0" dirty="0" err="1"/>
              <a:t>depending</a:t>
            </a:r>
            <a:r>
              <a:rPr lang="de-DE" baseline="0" dirty="0"/>
              <a:t> on </a:t>
            </a:r>
            <a:r>
              <a:rPr lang="de-DE" baseline="0" dirty="0" err="1"/>
              <a:t>their</a:t>
            </a:r>
            <a:r>
              <a:rPr lang="de-DE" baseline="0" dirty="0"/>
              <a:t> type, </a:t>
            </a:r>
            <a:r>
              <a:rPr lang="de-DE" baseline="0" dirty="0" err="1"/>
              <a:t>if</a:t>
            </a:r>
            <a:r>
              <a:rPr lang="de-DE" baseline="0" dirty="0"/>
              <a:t> </a:t>
            </a:r>
            <a:r>
              <a:rPr lang="de-DE" baseline="0" dirty="0" err="1"/>
              <a:t>no</a:t>
            </a:r>
            <a:r>
              <a:rPr lang="de-DE" baseline="0" dirty="0"/>
              <a:t> LPITs </a:t>
            </a:r>
            <a:r>
              <a:rPr lang="de-DE" baseline="0" dirty="0" err="1"/>
              <a:t>are</a:t>
            </a:r>
            <a:r>
              <a:rPr lang="de-DE" baseline="0" dirty="0"/>
              <a:t> </a:t>
            </a:r>
            <a:r>
              <a:rPr lang="de-DE" baseline="0" dirty="0" err="1"/>
              <a:t>used</a:t>
            </a:r>
            <a:r>
              <a:rPr lang="de-DE" baseline="0" dirty="0"/>
              <a:t> – </a:t>
            </a:r>
            <a:r>
              <a:rPr lang="de-DE" baseline="0" dirty="0" err="1"/>
              <a:t>of</a:t>
            </a:r>
            <a:r>
              <a:rPr lang="de-DE" baseline="0" dirty="0"/>
              <a:t> </a:t>
            </a:r>
            <a:r>
              <a:rPr lang="de-DE" baseline="0" dirty="0" err="1"/>
              <a:t>conventional</a:t>
            </a:r>
            <a:r>
              <a:rPr lang="de-DE" baseline="0" dirty="0"/>
              <a:t> CTs and VTs </a:t>
            </a:r>
            <a:r>
              <a:rPr lang="de-DE" baseline="0" dirty="0" err="1"/>
              <a:t>into</a:t>
            </a:r>
            <a:r>
              <a:rPr lang="de-DE" baseline="0" dirty="0"/>
              <a:t> digital </a:t>
            </a:r>
            <a:r>
              <a:rPr lang="de-DE" baseline="0" dirty="0" err="1"/>
              <a:t>data</a:t>
            </a:r>
            <a:r>
              <a:rPr lang="de-DE" baseline="0" dirty="0"/>
              <a:t> </a:t>
            </a:r>
            <a:r>
              <a:rPr lang="de-DE" baseline="0" dirty="0" err="1"/>
              <a:t>points</a:t>
            </a:r>
            <a:r>
              <a:rPr lang="de-DE" baseline="0" dirty="0"/>
              <a:t>, so-</a:t>
            </a:r>
            <a:r>
              <a:rPr lang="de-DE" baseline="0" dirty="0" err="1"/>
              <a:t>called</a:t>
            </a:r>
            <a:r>
              <a:rPr lang="de-DE" baseline="0" dirty="0"/>
              <a:t> </a:t>
            </a:r>
            <a:r>
              <a:rPr lang="de-DE" baseline="0" dirty="0" err="1"/>
              <a:t>Sampled</a:t>
            </a:r>
            <a:r>
              <a:rPr lang="de-DE" baseline="0" dirty="0"/>
              <a:t> </a:t>
            </a:r>
            <a:r>
              <a:rPr lang="de-DE" baseline="0" dirty="0" err="1"/>
              <a:t>Measured</a:t>
            </a:r>
            <a:r>
              <a:rPr lang="de-DE" baseline="0" dirty="0"/>
              <a:t> Values. The </a:t>
            </a:r>
            <a:r>
              <a:rPr lang="de-DE" baseline="0" dirty="0" err="1"/>
              <a:t>measurements</a:t>
            </a:r>
            <a:r>
              <a:rPr lang="de-DE" baseline="0" dirty="0"/>
              <a:t> </a:t>
            </a:r>
            <a:r>
              <a:rPr lang="de-DE" baseline="0" dirty="0" err="1"/>
              <a:t>are</a:t>
            </a:r>
            <a:r>
              <a:rPr lang="de-DE" baseline="0" dirty="0"/>
              <a:t> </a:t>
            </a:r>
            <a:r>
              <a:rPr lang="de-DE" baseline="0" dirty="0" err="1"/>
              <a:t>thus</a:t>
            </a:r>
            <a:r>
              <a:rPr lang="de-DE" baseline="0" dirty="0"/>
              <a:t> </a:t>
            </a:r>
            <a:r>
              <a:rPr lang="de-DE" baseline="0" dirty="0" err="1"/>
              <a:t>available</a:t>
            </a:r>
            <a:r>
              <a:rPr lang="de-DE" baseline="0" dirty="0"/>
              <a:t> – </a:t>
            </a:r>
            <a:r>
              <a:rPr lang="de-DE" baseline="0" dirty="0" err="1"/>
              <a:t>practically</a:t>
            </a:r>
            <a:r>
              <a:rPr lang="de-DE" baseline="0" dirty="0"/>
              <a:t> </a:t>
            </a:r>
            <a:r>
              <a:rPr lang="de-DE" baseline="0" dirty="0" err="1"/>
              <a:t>from</a:t>
            </a:r>
            <a:r>
              <a:rPr lang="de-DE" baseline="0" dirty="0"/>
              <a:t> </a:t>
            </a:r>
            <a:r>
              <a:rPr lang="de-DE" baseline="0" dirty="0" err="1"/>
              <a:t>the</a:t>
            </a:r>
            <a:r>
              <a:rPr lang="de-DE" baseline="0" dirty="0"/>
              <a:t> </a:t>
            </a:r>
            <a:r>
              <a:rPr lang="de-DE" baseline="0" dirty="0" err="1"/>
              <a:t>switchyard</a:t>
            </a:r>
            <a:r>
              <a:rPr lang="de-DE" baseline="0" dirty="0"/>
              <a:t> on – in a digital </a:t>
            </a:r>
            <a:r>
              <a:rPr lang="de-DE" baseline="0" dirty="0" err="1"/>
              <a:t>format</a:t>
            </a:r>
            <a:r>
              <a:rPr lang="de-DE" baseline="0" dirty="0"/>
              <a:t>. </a:t>
            </a:r>
            <a:r>
              <a:rPr lang="de-DE" baseline="0" dirty="0" err="1"/>
              <a:t>This</a:t>
            </a:r>
            <a:r>
              <a:rPr lang="de-DE" baseline="0" dirty="0"/>
              <a:t> </a:t>
            </a:r>
            <a:r>
              <a:rPr lang="de-DE" baseline="0" dirty="0" err="1"/>
              <a:t>reduces</a:t>
            </a:r>
            <a:r>
              <a:rPr lang="de-DE" baseline="0" dirty="0"/>
              <a:t> </a:t>
            </a:r>
            <a:r>
              <a:rPr lang="de-DE" baseline="0" dirty="0" err="1"/>
              <a:t>cost-effective</a:t>
            </a:r>
            <a:r>
              <a:rPr lang="de-DE" baseline="0" dirty="0"/>
              <a:t> </a:t>
            </a:r>
            <a:r>
              <a:rPr lang="de-DE" baseline="0" dirty="0" err="1"/>
              <a:t>hardwiring</a:t>
            </a:r>
            <a:r>
              <a:rPr lang="de-DE" baseline="0" dirty="0"/>
              <a:t> </a:t>
            </a:r>
            <a:r>
              <a:rPr lang="de-DE" baseline="0" dirty="0" err="1"/>
              <a:t>significantly</a:t>
            </a:r>
            <a:r>
              <a:rPr lang="de-DE" baseline="0" dirty="0"/>
              <a:t>. </a:t>
            </a:r>
            <a:r>
              <a:rPr lang="de-DE" baseline="0" dirty="0" err="1"/>
              <a:t>Safety</a:t>
            </a:r>
            <a:r>
              <a:rPr lang="de-DE" baseline="0" dirty="0"/>
              <a:t> </a:t>
            </a:r>
            <a:r>
              <a:rPr lang="de-DE" baseline="0" dirty="0" err="1"/>
              <a:t>is</a:t>
            </a:r>
            <a:r>
              <a:rPr lang="de-DE" baseline="0" dirty="0"/>
              <a:t> </a:t>
            </a:r>
            <a:r>
              <a:rPr lang="de-DE" baseline="0" dirty="0" err="1"/>
              <a:t>improved</a:t>
            </a:r>
            <a:r>
              <a:rPr lang="de-DE" baseline="0" dirty="0"/>
              <a:t>, </a:t>
            </a:r>
            <a:r>
              <a:rPr lang="de-DE" baseline="0" dirty="0" err="1"/>
              <a:t>as</a:t>
            </a:r>
            <a:r>
              <a:rPr lang="de-DE" baseline="0" dirty="0"/>
              <a:t> </a:t>
            </a:r>
            <a:r>
              <a:rPr lang="de-DE" baseline="0" dirty="0" err="1"/>
              <a:t>electrical</a:t>
            </a:r>
            <a:r>
              <a:rPr lang="de-DE" baseline="0" dirty="0"/>
              <a:t> </a:t>
            </a:r>
            <a:r>
              <a:rPr lang="de-DE" baseline="0" dirty="0" err="1"/>
              <a:t>signals</a:t>
            </a:r>
            <a:r>
              <a:rPr lang="de-DE" baseline="0" dirty="0"/>
              <a:t> </a:t>
            </a:r>
            <a:r>
              <a:rPr lang="de-DE" baseline="0" dirty="0" err="1"/>
              <a:t>no</a:t>
            </a:r>
            <a:r>
              <a:rPr lang="de-DE" baseline="0" dirty="0"/>
              <a:t> </a:t>
            </a:r>
            <a:r>
              <a:rPr lang="de-DE" baseline="0" dirty="0" err="1"/>
              <a:t>longer</a:t>
            </a:r>
            <a:r>
              <a:rPr lang="de-DE" baseline="0" dirty="0"/>
              <a:t> </a:t>
            </a:r>
            <a:r>
              <a:rPr lang="de-DE" baseline="0" dirty="0" err="1"/>
              <a:t>reach</a:t>
            </a:r>
            <a:r>
              <a:rPr lang="de-DE" baseline="0" dirty="0"/>
              <a:t> </a:t>
            </a:r>
            <a:r>
              <a:rPr lang="de-DE" baseline="0" dirty="0" err="1"/>
              <a:t>the</a:t>
            </a:r>
            <a:r>
              <a:rPr lang="de-DE" baseline="0" dirty="0"/>
              <a:t> </a:t>
            </a:r>
            <a:r>
              <a:rPr lang="de-DE" baseline="0" dirty="0" err="1"/>
              <a:t>protection</a:t>
            </a:r>
            <a:r>
              <a:rPr lang="de-DE" baseline="0" dirty="0"/>
              <a:t> </a:t>
            </a:r>
            <a:r>
              <a:rPr lang="de-DE" baseline="0" dirty="0" err="1"/>
              <a:t>room</a:t>
            </a:r>
            <a:r>
              <a:rPr lang="de-DE" baseline="0" dirty="0"/>
              <a:t>.</a:t>
            </a:r>
          </a:p>
          <a:p>
            <a:pPr>
              <a:spcAft>
                <a:spcPts val="0"/>
              </a:spcAft>
            </a:pPr>
            <a:r>
              <a:rPr lang="de-DE" baseline="0" dirty="0"/>
              <a:t>The </a:t>
            </a:r>
            <a:r>
              <a:rPr lang="de-DE" baseline="0" dirty="0" err="1"/>
              <a:t>Sampled</a:t>
            </a:r>
            <a:r>
              <a:rPr lang="de-DE" baseline="0" dirty="0"/>
              <a:t> </a:t>
            </a:r>
            <a:r>
              <a:rPr lang="de-DE" baseline="0" dirty="0" err="1"/>
              <a:t>Measured</a:t>
            </a:r>
            <a:r>
              <a:rPr lang="de-DE" baseline="0" dirty="0"/>
              <a:t> Values </a:t>
            </a:r>
            <a:r>
              <a:rPr lang="de-DE" baseline="0" dirty="0" err="1"/>
              <a:t>that</a:t>
            </a:r>
            <a:r>
              <a:rPr lang="de-DE" baseline="0" dirty="0"/>
              <a:t> </a:t>
            </a:r>
            <a:r>
              <a:rPr lang="de-DE" baseline="0" dirty="0" err="1"/>
              <a:t>are</a:t>
            </a:r>
            <a:r>
              <a:rPr lang="de-DE" baseline="0" dirty="0"/>
              <a:t> </a:t>
            </a:r>
            <a:r>
              <a:rPr lang="de-DE" baseline="0" dirty="0" err="1"/>
              <a:t>provided</a:t>
            </a:r>
            <a:r>
              <a:rPr lang="de-DE" baseline="0" dirty="0"/>
              <a:t> </a:t>
            </a:r>
            <a:r>
              <a:rPr lang="de-DE" baseline="0" dirty="0" err="1"/>
              <a:t>by</a:t>
            </a:r>
            <a:r>
              <a:rPr lang="de-DE" baseline="0" dirty="0"/>
              <a:t> </a:t>
            </a:r>
            <a:r>
              <a:rPr lang="de-DE" baseline="0" dirty="0" err="1"/>
              <a:t>the</a:t>
            </a:r>
            <a:r>
              <a:rPr lang="de-DE" baseline="0" dirty="0"/>
              <a:t> </a:t>
            </a:r>
            <a:r>
              <a:rPr lang="de-DE" baseline="0" dirty="0" err="1"/>
              <a:t>Merging</a:t>
            </a:r>
            <a:r>
              <a:rPr lang="de-DE" baseline="0" dirty="0"/>
              <a:t> Unit </a:t>
            </a:r>
            <a:r>
              <a:rPr lang="de-DE" baseline="0" dirty="0" err="1"/>
              <a:t>according</a:t>
            </a:r>
            <a:r>
              <a:rPr lang="de-DE" baseline="0" dirty="0"/>
              <a:t> </a:t>
            </a:r>
            <a:r>
              <a:rPr lang="de-DE" baseline="0" dirty="0" err="1"/>
              <a:t>to</a:t>
            </a:r>
            <a:r>
              <a:rPr lang="de-DE" baseline="0" dirty="0"/>
              <a:t> IEC 61850-9-2 in </a:t>
            </a:r>
            <a:r>
              <a:rPr lang="de-DE" baseline="0" dirty="0" err="1"/>
              <a:t>the</a:t>
            </a:r>
            <a:r>
              <a:rPr lang="de-DE" baseline="0" dirty="0"/>
              <a:t> </a:t>
            </a:r>
            <a:r>
              <a:rPr lang="de-DE" baseline="0" dirty="0" err="1"/>
              <a:t>Process</a:t>
            </a:r>
            <a:r>
              <a:rPr lang="de-DE" baseline="0" dirty="0"/>
              <a:t> Bus </a:t>
            </a:r>
            <a:r>
              <a:rPr lang="de-DE" baseline="0" dirty="0" err="1"/>
              <a:t>can</a:t>
            </a:r>
            <a:r>
              <a:rPr lang="de-DE" baseline="0" dirty="0"/>
              <a:t> </a:t>
            </a:r>
            <a:r>
              <a:rPr lang="de-DE" baseline="0" dirty="0" err="1"/>
              <a:t>be</a:t>
            </a:r>
            <a:r>
              <a:rPr lang="de-DE" baseline="0" dirty="0"/>
              <a:t> </a:t>
            </a:r>
            <a:r>
              <a:rPr lang="de-DE" baseline="0" dirty="0" err="1"/>
              <a:t>used</a:t>
            </a:r>
            <a:r>
              <a:rPr lang="de-DE" baseline="0" dirty="0"/>
              <a:t> </a:t>
            </a:r>
            <a:r>
              <a:rPr lang="de-DE" baseline="0" dirty="0" err="1"/>
              <a:t>by</a:t>
            </a:r>
            <a:r>
              <a:rPr lang="de-DE" baseline="0" dirty="0"/>
              <a:t> </a:t>
            </a:r>
            <a:r>
              <a:rPr lang="de-DE" baseline="0" dirty="0" err="1"/>
              <a:t>components</a:t>
            </a:r>
            <a:r>
              <a:rPr lang="de-DE" baseline="0" dirty="0"/>
              <a:t> </a:t>
            </a:r>
            <a:r>
              <a:rPr lang="de-DE" baseline="0" dirty="0" err="1"/>
              <a:t>of</a:t>
            </a:r>
            <a:r>
              <a:rPr lang="de-DE" baseline="0" dirty="0"/>
              <a:t> different </a:t>
            </a:r>
            <a:r>
              <a:rPr lang="de-DE" baseline="0" dirty="0" err="1"/>
              <a:t>vendors</a:t>
            </a:r>
            <a:r>
              <a:rPr lang="de-DE" baseline="0" dirty="0"/>
              <a:t> </a:t>
            </a:r>
            <a:r>
              <a:rPr lang="de-DE" baseline="0" dirty="0" err="1"/>
              <a:t>for</a:t>
            </a:r>
            <a:r>
              <a:rPr lang="de-DE" baseline="0" dirty="0"/>
              <a:t> </a:t>
            </a:r>
            <a:r>
              <a:rPr lang="de-DE" baseline="0" dirty="0" err="1"/>
              <a:t>various</a:t>
            </a:r>
            <a:r>
              <a:rPr lang="de-DE" baseline="0" dirty="0"/>
              <a:t> </a:t>
            </a:r>
            <a:r>
              <a:rPr lang="de-DE" baseline="0" dirty="0" err="1"/>
              <a:t>applications</a:t>
            </a:r>
            <a:r>
              <a:rPr lang="de-DE" baseline="0" dirty="0"/>
              <a:t>. </a:t>
            </a:r>
            <a:r>
              <a:rPr lang="de-DE" baseline="0" dirty="0" err="1"/>
              <a:t>One</a:t>
            </a:r>
            <a:r>
              <a:rPr lang="de-DE" baseline="0" dirty="0"/>
              <a:t> </a:t>
            </a:r>
            <a:r>
              <a:rPr lang="de-DE" baseline="0" dirty="0" err="1"/>
              <a:t>protection</a:t>
            </a:r>
            <a:r>
              <a:rPr lang="de-DE" baseline="0" dirty="0"/>
              <a:t> </a:t>
            </a:r>
            <a:r>
              <a:rPr lang="de-DE" baseline="0" dirty="0" err="1"/>
              <a:t>relay</a:t>
            </a:r>
            <a:r>
              <a:rPr lang="de-DE" baseline="0" dirty="0"/>
              <a:t> </a:t>
            </a:r>
            <a:r>
              <a:rPr lang="de-DE" baseline="0" dirty="0" err="1"/>
              <a:t>is</a:t>
            </a:r>
            <a:r>
              <a:rPr lang="de-DE" baseline="0" dirty="0"/>
              <a:t> not </a:t>
            </a:r>
            <a:r>
              <a:rPr lang="de-DE" baseline="0" dirty="0" err="1"/>
              <a:t>necessarily</a:t>
            </a:r>
            <a:r>
              <a:rPr lang="de-DE" baseline="0" dirty="0"/>
              <a:t> </a:t>
            </a:r>
            <a:r>
              <a:rPr lang="de-DE" baseline="0" dirty="0" err="1"/>
              <a:t>linked</a:t>
            </a:r>
            <a:r>
              <a:rPr lang="de-DE" baseline="0" dirty="0"/>
              <a:t> </a:t>
            </a:r>
            <a:r>
              <a:rPr lang="de-DE" baseline="0" dirty="0" err="1"/>
              <a:t>to</a:t>
            </a:r>
            <a:r>
              <a:rPr lang="de-DE" baseline="0" dirty="0"/>
              <a:t> </a:t>
            </a:r>
            <a:r>
              <a:rPr lang="de-DE" baseline="0" dirty="0" err="1"/>
              <a:t>one</a:t>
            </a:r>
            <a:r>
              <a:rPr lang="de-DE" baseline="0" dirty="0"/>
              <a:t> </a:t>
            </a:r>
            <a:r>
              <a:rPr lang="de-DE" baseline="0" dirty="0" err="1"/>
              <a:t>measuring</a:t>
            </a:r>
            <a:r>
              <a:rPr lang="de-DE" baseline="0" dirty="0"/>
              <a:t> </a:t>
            </a:r>
            <a:r>
              <a:rPr lang="de-DE" baseline="0" dirty="0" err="1"/>
              <a:t>point</a:t>
            </a:r>
            <a:r>
              <a:rPr lang="de-DE" baseline="0" dirty="0"/>
              <a:t>. </a:t>
            </a:r>
            <a:r>
              <a:rPr lang="de-DE" baseline="0" dirty="0" err="1"/>
              <a:t>This</a:t>
            </a:r>
            <a:r>
              <a:rPr lang="de-DE" baseline="0" dirty="0"/>
              <a:t> </a:t>
            </a:r>
            <a:r>
              <a:rPr lang="de-DE" baseline="0" dirty="0" err="1"/>
              <a:t>provides</a:t>
            </a:r>
            <a:r>
              <a:rPr lang="de-DE" baseline="0" dirty="0"/>
              <a:t> </a:t>
            </a:r>
            <a:r>
              <a:rPr lang="de-DE" baseline="0" dirty="0" err="1"/>
              <a:t>many</a:t>
            </a:r>
            <a:r>
              <a:rPr lang="de-DE" baseline="0" dirty="0"/>
              <a:t> </a:t>
            </a:r>
            <a:r>
              <a:rPr lang="de-DE" baseline="0" dirty="0" err="1"/>
              <a:t>functional</a:t>
            </a:r>
            <a:r>
              <a:rPr lang="de-DE" baseline="0" dirty="0"/>
              <a:t> </a:t>
            </a:r>
            <a:r>
              <a:rPr lang="de-DE" baseline="0" dirty="0" err="1"/>
              <a:t>possibilities</a:t>
            </a:r>
            <a:r>
              <a:rPr lang="de-DE" baseline="0" dirty="0"/>
              <a:t> and a </a:t>
            </a:r>
            <a:r>
              <a:rPr lang="de-DE" baseline="0" dirty="0" err="1"/>
              <a:t>maximum</a:t>
            </a:r>
            <a:r>
              <a:rPr lang="de-DE" baseline="0" dirty="0"/>
              <a:t> </a:t>
            </a:r>
            <a:r>
              <a:rPr lang="de-DE" baseline="0" dirty="0" err="1"/>
              <a:t>of</a:t>
            </a:r>
            <a:r>
              <a:rPr lang="de-DE" baseline="0" dirty="0"/>
              <a:t> </a:t>
            </a:r>
            <a:r>
              <a:rPr lang="de-DE" baseline="0" dirty="0" err="1"/>
              <a:t>flexibility</a:t>
            </a:r>
            <a:r>
              <a:rPr lang="de-DE" baseline="0" dirty="0"/>
              <a:t> and </a:t>
            </a:r>
            <a:r>
              <a:rPr lang="de-DE" baseline="0" dirty="0" err="1"/>
              <a:t>scalability</a:t>
            </a:r>
            <a:r>
              <a:rPr lang="de-DE" baseline="0" dirty="0"/>
              <a:t>.</a:t>
            </a:r>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5</a:t>
            </a:fld>
            <a:endParaRPr lang="de-DE"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US" dirty="0"/>
              <a:t>Cyber Security needs to be addressed</a:t>
            </a:r>
            <a:r>
              <a:rPr lang="en-US" baseline="0" dirty="0"/>
              <a:t> in a holistic approach. Let me explain this to you with the example of a house that you want to protect against burglars. You might build in a very solid entry door. But what about the windows? The good protection of the entry door is worth nothing if you do not foresee an appropriate protection for the windows. On the other hand, implementing the best possible measure at every point can become quite costly.</a:t>
            </a:r>
          </a:p>
          <a:p>
            <a:endParaRPr lang="en-US" baseline="0" dirty="0"/>
          </a:p>
          <a:p>
            <a:r>
              <a:rPr lang="de-DE" dirty="0" err="1"/>
              <a:t>This</a:t>
            </a:r>
            <a:r>
              <a:rPr lang="de-DE" dirty="0"/>
              <a:t> </a:t>
            </a:r>
            <a:r>
              <a:rPr lang="de-DE" dirty="0" err="1"/>
              <a:t>means</a:t>
            </a:r>
            <a:r>
              <a:rPr lang="de-DE" dirty="0"/>
              <a:t> </a:t>
            </a:r>
            <a:r>
              <a:rPr lang="de-DE" dirty="0" err="1"/>
              <a:t>that</a:t>
            </a:r>
            <a:r>
              <a:rPr lang="de-DE" baseline="0" dirty="0"/>
              <a:t> </a:t>
            </a:r>
            <a:r>
              <a:rPr lang="de-DE" baseline="0" dirty="0" err="1"/>
              <a:t>first</a:t>
            </a:r>
            <a:r>
              <a:rPr lang="de-DE" baseline="0" dirty="0"/>
              <a:t> </a:t>
            </a:r>
            <a:r>
              <a:rPr lang="de-DE" baseline="0" dirty="0" err="1"/>
              <a:t>of</a:t>
            </a:r>
            <a:r>
              <a:rPr lang="de-DE" baseline="0" dirty="0"/>
              <a:t> all, in an </a:t>
            </a:r>
            <a:r>
              <a:rPr lang="de-DE" baseline="0" dirty="0" err="1"/>
              <a:t>assessment</a:t>
            </a:r>
            <a:r>
              <a:rPr lang="de-DE" baseline="0" dirty="0"/>
              <a:t> </a:t>
            </a:r>
            <a:r>
              <a:rPr lang="de-DE" baseline="0" dirty="0" err="1"/>
              <a:t>phase</a:t>
            </a:r>
            <a:r>
              <a:rPr lang="de-DE" baseline="0" dirty="0"/>
              <a:t>, an individual </a:t>
            </a:r>
            <a:r>
              <a:rPr lang="de-DE" baseline="0" dirty="0" err="1"/>
              <a:t>Cyber</a:t>
            </a:r>
            <a:r>
              <a:rPr lang="de-DE" baseline="0" dirty="0"/>
              <a:t> Security </a:t>
            </a:r>
            <a:r>
              <a:rPr lang="de-DE" baseline="0" dirty="0" err="1"/>
              <a:t>strategy</a:t>
            </a:r>
            <a:r>
              <a:rPr lang="de-DE" baseline="0" dirty="0"/>
              <a:t> </a:t>
            </a:r>
            <a:r>
              <a:rPr lang="de-DE" baseline="0" dirty="0" err="1"/>
              <a:t>including</a:t>
            </a:r>
            <a:r>
              <a:rPr lang="de-DE" baseline="0" dirty="0"/>
              <a:t> </a:t>
            </a:r>
            <a:r>
              <a:rPr lang="de-DE" baseline="0" dirty="0" err="1"/>
              <a:t>people</a:t>
            </a:r>
            <a:r>
              <a:rPr lang="de-DE" baseline="0" dirty="0"/>
              <a:t>, </a:t>
            </a:r>
            <a:r>
              <a:rPr lang="de-DE" baseline="0" dirty="0" err="1"/>
              <a:t>processes</a:t>
            </a:r>
            <a:r>
              <a:rPr lang="de-DE" baseline="0" dirty="0"/>
              <a:t> and </a:t>
            </a:r>
            <a:r>
              <a:rPr lang="de-DE" baseline="0" dirty="0" err="1"/>
              <a:t>adequate</a:t>
            </a:r>
            <a:r>
              <a:rPr lang="de-DE" baseline="0" dirty="0"/>
              <a:t> </a:t>
            </a:r>
            <a:r>
              <a:rPr lang="de-DE" baseline="0" dirty="0" err="1"/>
              <a:t>technical</a:t>
            </a:r>
            <a:r>
              <a:rPr lang="de-DE" baseline="0" dirty="0"/>
              <a:t> </a:t>
            </a:r>
            <a:r>
              <a:rPr lang="de-DE" baseline="0" dirty="0" err="1"/>
              <a:t>measures</a:t>
            </a:r>
            <a:r>
              <a:rPr lang="de-DE" baseline="0" dirty="0"/>
              <a:t> </a:t>
            </a:r>
            <a:r>
              <a:rPr lang="de-DE" baseline="0" dirty="0" err="1"/>
              <a:t>for</a:t>
            </a:r>
            <a:r>
              <a:rPr lang="de-DE" baseline="0" dirty="0"/>
              <a:t> </a:t>
            </a:r>
            <a:r>
              <a:rPr lang="de-DE" baseline="0" dirty="0" err="1"/>
              <a:t>the</a:t>
            </a:r>
            <a:r>
              <a:rPr lang="de-DE" baseline="0" dirty="0"/>
              <a:t> </a:t>
            </a:r>
            <a:r>
              <a:rPr lang="de-DE" baseline="0" dirty="0" err="1"/>
              <a:t>entire</a:t>
            </a:r>
            <a:r>
              <a:rPr lang="de-DE" baseline="0" dirty="0"/>
              <a:t> </a:t>
            </a:r>
            <a:r>
              <a:rPr lang="de-DE" baseline="0" dirty="0" err="1"/>
              <a:t>infrastructure</a:t>
            </a:r>
            <a:r>
              <a:rPr lang="de-DE" baseline="0" dirty="0"/>
              <a:t> – </a:t>
            </a:r>
            <a:r>
              <a:rPr lang="de-DE" baseline="0" dirty="0" err="1"/>
              <a:t>going</a:t>
            </a:r>
            <a:r>
              <a:rPr lang="de-DE" baseline="0" dirty="0"/>
              <a:t> in </a:t>
            </a:r>
            <a:r>
              <a:rPr lang="de-DE" baseline="0" dirty="0" err="1"/>
              <a:t>fact</a:t>
            </a:r>
            <a:r>
              <a:rPr lang="de-DE" baseline="0" dirty="0"/>
              <a:t> </a:t>
            </a:r>
            <a:r>
              <a:rPr lang="de-DE" baseline="0" dirty="0" err="1"/>
              <a:t>beyond</a:t>
            </a:r>
            <a:r>
              <a:rPr lang="de-DE" baseline="0" dirty="0"/>
              <a:t> </a:t>
            </a:r>
            <a:r>
              <a:rPr lang="de-DE" baseline="0" dirty="0" err="1"/>
              <a:t>the</a:t>
            </a:r>
            <a:r>
              <a:rPr lang="de-DE" baseline="0" dirty="0"/>
              <a:t> Digital Substation – </a:t>
            </a:r>
            <a:r>
              <a:rPr lang="de-DE" baseline="0" dirty="0" err="1"/>
              <a:t>needs</a:t>
            </a:r>
            <a:r>
              <a:rPr lang="de-DE" baseline="0" dirty="0"/>
              <a:t> </a:t>
            </a:r>
            <a:r>
              <a:rPr lang="de-DE" baseline="0" dirty="0" err="1"/>
              <a:t>to</a:t>
            </a:r>
            <a:r>
              <a:rPr lang="de-DE" baseline="0" dirty="0"/>
              <a:t> </a:t>
            </a:r>
            <a:r>
              <a:rPr lang="de-DE" baseline="0" dirty="0" err="1"/>
              <a:t>be</a:t>
            </a:r>
            <a:r>
              <a:rPr lang="de-DE" baseline="0" dirty="0"/>
              <a:t> </a:t>
            </a:r>
            <a:r>
              <a:rPr lang="de-DE" baseline="0" dirty="0" err="1"/>
              <a:t>defined</a:t>
            </a:r>
            <a:r>
              <a:rPr lang="de-DE" baseline="0" dirty="0"/>
              <a:t>.</a:t>
            </a:r>
          </a:p>
          <a:p>
            <a:r>
              <a:rPr lang="de-DE" baseline="0" dirty="0"/>
              <a:t>These </a:t>
            </a:r>
            <a:r>
              <a:rPr lang="de-DE" baseline="0" dirty="0" err="1"/>
              <a:t>technical</a:t>
            </a:r>
            <a:r>
              <a:rPr lang="de-DE" baseline="0" dirty="0"/>
              <a:t> </a:t>
            </a:r>
            <a:r>
              <a:rPr lang="de-DE" baseline="0" dirty="0" err="1"/>
              <a:t>measures</a:t>
            </a:r>
            <a:r>
              <a:rPr lang="de-DE" baseline="0" dirty="0"/>
              <a:t> </a:t>
            </a:r>
            <a:r>
              <a:rPr lang="de-DE" baseline="0" dirty="0" err="1"/>
              <a:t>need</a:t>
            </a:r>
            <a:r>
              <a:rPr lang="de-DE" baseline="0" dirty="0"/>
              <a:t> </a:t>
            </a:r>
            <a:r>
              <a:rPr lang="de-DE" baseline="0" dirty="0" err="1"/>
              <a:t>then</a:t>
            </a:r>
            <a:r>
              <a:rPr lang="de-DE" baseline="0" dirty="0"/>
              <a:t> </a:t>
            </a:r>
            <a:r>
              <a:rPr lang="de-DE" baseline="0" dirty="0" err="1"/>
              <a:t>to</a:t>
            </a:r>
            <a:r>
              <a:rPr lang="de-DE" baseline="0" dirty="0"/>
              <a:t> </a:t>
            </a:r>
            <a:r>
              <a:rPr lang="de-DE" baseline="0" dirty="0" err="1"/>
              <a:t>be</a:t>
            </a:r>
            <a:r>
              <a:rPr lang="de-DE" baseline="0" dirty="0"/>
              <a:t> </a:t>
            </a:r>
            <a:r>
              <a:rPr lang="de-DE" baseline="0" dirty="0" err="1"/>
              <a:t>implemented</a:t>
            </a:r>
            <a:r>
              <a:rPr lang="de-DE" baseline="0" dirty="0"/>
              <a:t> in </a:t>
            </a:r>
            <a:r>
              <a:rPr lang="de-DE" baseline="0" dirty="0" err="1"/>
              <a:t>the</a:t>
            </a:r>
            <a:r>
              <a:rPr lang="de-DE" baseline="0" dirty="0"/>
              <a:t> </a:t>
            </a:r>
            <a:r>
              <a:rPr lang="de-DE" baseline="0" dirty="0" err="1"/>
              <a:t>next</a:t>
            </a:r>
            <a:r>
              <a:rPr lang="de-DE" baseline="0" dirty="0"/>
              <a:t> </a:t>
            </a:r>
            <a:r>
              <a:rPr lang="de-DE" baseline="0" dirty="0" err="1"/>
              <a:t>step</a:t>
            </a:r>
            <a:r>
              <a:rPr lang="de-DE" baseline="0" dirty="0"/>
              <a:t>.</a:t>
            </a:r>
          </a:p>
          <a:p>
            <a:endParaRPr lang="de-DE" baseline="0" dirty="0"/>
          </a:p>
          <a:p>
            <a:r>
              <a:rPr lang="de-DE" dirty="0"/>
              <a:t>A </a:t>
            </a:r>
            <a:r>
              <a:rPr lang="de-DE" dirty="0" err="1"/>
              <a:t>substation</a:t>
            </a:r>
            <a:r>
              <a:rPr lang="de-DE" dirty="0"/>
              <a:t> </a:t>
            </a:r>
            <a:r>
              <a:rPr lang="de-DE" dirty="0" err="1"/>
              <a:t>is</a:t>
            </a:r>
            <a:r>
              <a:rPr lang="de-DE" dirty="0"/>
              <a:t> </a:t>
            </a:r>
            <a:r>
              <a:rPr lang="de-DE" dirty="0" err="1"/>
              <a:t>definitely</a:t>
            </a:r>
            <a:r>
              <a:rPr lang="de-DE" dirty="0"/>
              <a:t> a </a:t>
            </a:r>
            <a:r>
              <a:rPr lang="de-DE" dirty="0" err="1"/>
              <a:t>critical</a:t>
            </a:r>
            <a:r>
              <a:rPr lang="de-DE" dirty="0"/>
              <a:t> </a:t>
            </a:r>
            <a:r>
              <a:rPr lang="de-DE" dirty="0" err="1"/>
              <a:t>infrastructure</a:t>
            </a:r>
            <a:r>
              <a:rPr lang="de-DE" dirty="0"/>
              <a:t> – </a:t>
            </a:r>
            <a:r>
              <a:rPr lang="de-DE" dirty="0" err="1"/>
              <a:t>with</a:t>
            </a:r>
            <a:r>
              <a:rPr lang="de-DE" dirty="0"/>
              <a:t> a </a:t>
            </a:r>
            <a:r>
              <a:rPr lang="de-DE" dirty="0" err="1"/>
              <a:t>couple</a:t>
            </a:r>
            <a:r>
              <a:rPr lang="de-DE" dirty="0"/>
              <a:t> </a:t>
            </a:r>
            <a:r>
              <a:rPr lang="de-DE" dirty="0" err="1"/>
              <a:t>of</a:t>
            </a:r>
            <a:r>
              <a:rPr lang="de-DE" dirty="0"/>
              <a:t> </a:t>
            </a:r>
            <a:r>
              <a:rPr lang="de-DE" dirty="0" err="1"/>
              <a:t>special</a:t>
            </a:r>
            <a:r>
              <a:rPr lang="de-DE" dirty="0"/>
              <a:t> </a:t>
            </a:r>
            <a:r>
              <a:rPr lang="de-DE" dirty="0" err="1"/>
              <a:t>conditions</a:t>
            </a:r>
            <a:r>
              <a:rPr lang="de-DE" dirty="0"/>
              <a:t>: </a:t>
            </a:r>
            <a:r>
              <a:rPr lang="de-DE" dirty="0" err="1"/>
              <a:t>continuous</a:t>
            </a:r>
            <a:r>
              <a:rPr lang="de-DE" dirty="0"/>
              <a:t> </a:t>
            </a:r>
            <a:r>
              <a:rPr lang="de-DE" dirty="0" err="1"/>
              <a:t>operation</a:t>
            </a:r>
            <a:r>
              <a:rPr lang="de-DE" dirty="0"/>
              <a:t>, </a:t>
            </a:r>
            <a:r>
              <a:rPr lang="de-DE" dirty="0" err="1"/>
              <a:t>components</a:t>
            </a:r>
            <a:r>
              <a:rPr lang="de-DE" dirty="0"/>
              <a:t> </a:t>
            </a:r>
            <a:r>
              <a:rPr lang="de-DE" dirty="0" err="1"/>
              <a:t>from</a:t>
            </a:r>
            <a:r>
              <a:rPr lang="de-DE" dirty="0"/>
              <a:t> different </a:t>
            </a:r>
            <a:r>
              <a:rPr lang="de-DE" dirty="0" err="1"/>
              <a:t>vendors</a:t>
            </a:r>
            <a:r>
              <a:rPr lang="de-DE" dirty="0"/>
              <a:t> and </a:t>
            </a:r>
            <a:r>
              <a:rPr lang="de-DE" dirty="0" err="1"/>
              <a:t>of</a:t>
            </a:r>
            <a:r>
              <a:rPr lang="de-DE" dirty="0"/>
              <a:t> different </a:t>
            </a:r>
            <a:r>
              <a:rPr lang="de-DE" dirty="0" err="1"/>
              <a:t>ages</a:t>
            </a:r>
            <a:r>
              <a:rPr lang="de-DE" dirty="0"/>
              <a:t>, </a:t>
            </a:r>
            <a:r>
              <a:rPr lang="de-DE" dirty="0" err="1"/>
              <a:t>proprietary</a:t>
            </a:r>
            <a:r>
              <a:rPr lang="de-DE" dirty="0"/>
              <a:t> </a:t>
            </a:r>
            <a:r>
              <a:rPr lang="de-DE" dirty="0" err="1"/>
              <a:t>systems</a:t>
            </a:r>
            <a:r>
              <a:rPr lang="de-DE" dirty="0"/>
              <a:t> </a:t>
            </a:r>
            <a:r>
              <a:rPr lang="de-DE" dirty="0" err="1"/>
              <a:t>as</a:t>
            </a:r>
            <a:r>
              <a:rPr lang="de-DE" baseline="0" dirty="0"/>
              <a:t> well </a:t>
            </a:r>
            <a:r>
              <a:rPr lang="de-DE" baseline="0" dirty="0" err="1"/>
              <a:t>as</a:t>
            </a:r>
            <a:r>
              <a:rPr lang="de-DE" baseline="0" dirty="0"/>
              <a:t> </a:t>
            </a:r>
            <a:r>
              <a:rPr lang="de-DE" baseline="0" dirty="0" err="1"/>
              <a:t>standard</a:t>
            </a:r>
            <a:r>
              <a:rPr lang="de-DE" baseline="0" dirty="0"/>
              <a:t> IT </a:t>
            </a:r>
            <a:r>
              <a:rPr lang="de-DE" baseline="0" dirty="0" err="1"/>
              <a:t>components</a:t>
            </a:r>
            <a:r>
              <a:rPr lang="de-DE" baseline="0" dirty="0"/>
              <a:t>. </a:t>
            </a:r>
            <a:r>
              <a:rPr lang="de-DE" baseline="0" dirty="0" err="1"/>
              <a:t>For</a:t>
            </a:r>
            <a:r>
              <a:rPr lang="de-DE" baseline="0" dirty="0"/>
              <a:t> </a:t>
            </a:r>
            <a:r>
              <a:rPr lang="de-DE" baseline="0" dirty="0" err="1"/>
              <a:t>this</a:t>
            </a:r>
            <a:r>
              <a:rPr lang="de-DE" baseline="0" dirty="0"/>
              <a:t> </a:t>
            </a:r>
            <a:r>
              <a:rPr lang="de-DE" baseline="0" dirty="0" err="1"/>
              <a:t>special</a:t>
            </a:r>
            <a:r>
              <a:rPr lang="de-DE" baseline="0" dirty="0"/>
              <a:t> </a:t>
            </a:r>
            <a:r>
              <a:rPr lang="de-DE" baseline="0" dirty="0" err="1"/>
              <a:t>environment</a:t>
            </a:r>
            <a:r>
              <a:rPr lang="de-DE" baseline="0" dirty="0"/>
              <a:t>, Siemens </a:t>
            </a:r>
            <a:r>
              <a:rPr lang="de-DE" baseline="0" dirty="0" err="1"/>
              <a:t>has</a:t>
            </a:r>
            <a:r>
              <a:rPr lang="de-DE" baseline="0" dirty="0"/>
              <a:t> </a:t>
            </a:r>
            <a:r>
              <a:rPr lang="de-DE" baseline="0" dirty="0" err="1"/>
              <a:t>developed</a:t>
            </a:r>
            <a:r>
              <a:rPr lang="de-DE" baseline="0" dirty="0"/>
              <a:t> a </a:t>
            </a:r>
            <a:r>
              <a:rPr lang="de-DE" baseline="0" dirty="0" err="1"/>
              <a:t>set</a:t>
            </a:r>
            <a:r>
              <a:rPr lang="de-DE" baseline="0" dirty="0"/>
              <a:t> </a:t>
            </a:r>
            <a:r>
              <a:rPr lang="de-DE" baseline="0" dirty="0" err="1"/>
              <a:t>of</a:t>
            </a:r>
            <a:r>
              <a:rPr lang="de-DE" baseline="0" dirty="0"/>
              <a:t> </a:t>
            </a:r>
            <a:r>
              <a:rPr lang="de-DE" baseline="0" dirty="0" err="1"/>
              <a:t>appropriate</a:t>
            </a:r>
            <a:r>
              <a:rPr lang="de-DE" baseline="0" dirty="0"/>
              <a:t> </a:t>
            </a:r>
            <a:r>
              <a:rPr lang="de-DE" baseline="0" dirty="0" err="1"/>
              <a:t>Cyber</a:t>
            </a:r>
            <a:r>
              <a:rPr lang="de-DE" baseline="0" dirty="0"/>
              <a:t> Security </a:t>
            </a:r>
            <a:r>
              <a:rPr lang="de-DE" baseline="0" dirty="0" err="1"/>
              <a:t>measures</a:t>
            </a:r>
            <a:r>
              <a:rPr lang="de-DE" baseline="0" dirty="0"/>
              <a:t> </a:t>
            </a:r>
            <a:r>
              <a:rPr lang="de-DE" baseline="0" dirty="0" err="1"/>
              <a:t>that</a:t>
            </a:r>
            <a:r>
              <a:rPr lang="de-DE" baseline="0" dirty="0"/>
              <a:t> </a:t>
            </a:r>
            <a:r>
              <a:rPr lang="de-DE" baseline="0" dirty="0" err="1"/>
              <a:t>it</a:t>
            </a:r>
            <a:r>
              <a:rPr lang="de-DE" baseline="0" dirty="0"/>
              <a:t> </a:t>
            </a:r>
            <a:r>
              <a:rPr lang="de-DE" baseline="0" dirty="0" err="1"/>
              <a:t>applies</a:t>
            </a:r>
            <a:r>
              <a:rPr lang="de-DE" baseline="0" dirty="0"/>
              <a:t> </a:t>
            </a:r>
            <a:r>
              <a:rPr lang="de-DE" baseline="0" dirty="0" err="1"/>
              <a:t>systematically</a:t>
            </a:r>
            <a:r>
              <a:rPr lang="de-DE" baseline="0" dirty="0"/>
              <a:t> </a:t>
            </a:r>
            <a:r>
              <a:rPr lang="de-DE" baseline="0" dirty="0" err="1"/>
              <a:t>during</a:t>
            </a:r>
            <a:r>
              <a:rPr lang="de-DE" baseline="0" dirty="0"/>
              <a:t> </a:t>
            </a:r>
            <a:r>
              <a:rPr lang="de-DE" baseline="0" dirty="0" err="1"/>
              <a:t>substation</a:t>
            </a:r>
            <a:r>
              <a:rPr lang="de-DE" baseline="0" dirty="0"/>
              <a:t> </a:t>
            </a:r>
            <a:r>
              <a:rPr lang="de-DE" baseline="0" dirty="0" err="1"/>
              <a:t>engineering</a:t>
            </a:r>
            <a:r>
              <a:rPr lang="de-DE" baseline="0" dirty="0"/>
              <a:t>, </a:t>
            </a:r>
            <a:r>
              <a:rPr lang="de-DE" baseline="0" dirty="0" err="1"/>
              <a:t>including</a:t>
            </a:r>
            <a:r>
              <a:rPr lang="de-DE" baseline="0" dirty="0"/>
              <a:t> </a:t>
            </a:r>
            <a:r>
              <a:rPr lang="de-DE" baseline="0" dirty="0" err="1"/>
              <a:t>system</a:t>
            </a:r>
            <a:r>
              <a:rPr lang="de-DE" baseline="0" dirty="0"/>
              <a:t> </a:t>
            </a:r>
            <a:r>
              <a:rPr lang="de-DE" baseline="0" dirty="0" err="1"/>
              <a:t>hardening</a:t>
            </a:r>
            <a:r>
              <a:rPr lang="de-DE" baseline="0" dirty="0"/>
              <a:t>, </a:t>
            </a:r>
            <a:r>
              <a:rPr lang="de-DE" baseline="0" dirty="0" err="1"/>
              <a:t>malware</a:t>
            </a:r>
            <a:r>
              <a:rPr lang="de-DE" baseline="0" dirty="0"/>
              <a:t> </a:t>
            </a:r>
            <a:r>
              <a:rPr lang="de-DE" baseline="0" dirty="0" err="1"/>
              <a:t>protection</a:t>
            </a:r>
            <a:r>
              <a:rPr lang="de-DE" baseline="0" dirty="0"/>
              <a:t> and </a:t>
            </a:r>
            <a:r>
              <a:rPr lang="de-DE" baseline="0" dirty="0" err="1"/>
              <a:t>access</a:t>
            </a:r>
            <a:r>
              <a:rPr lang="de-DE" baseline="0" dirty="0"/>
              <a:t> </a:t>
            </a:r>
            <a:r>
              <a:rPr lang="de-DE" baseline="0" dirty="0" err="1"/>
              <a:t>control</a:t>
            </a:r>
            <a:r>
              <a:rPr lang="de-DE" baseline="0" dirty="0"/>
              <a:t>.</a:t>
            </a:r>
          </a:p>
          <a:p>
            <a:endParaRPr lang="de-DE" dirty="0"/>
          </a:p>
          <a:p>
            <a:pPr defTabSz="875447">
              <a:defRPr/>
            </a:pPr>
            <a:r>
              <a:rPr lang="de-DE" baseline="0" dirty="0"/>
              <a:t>The international </a:t>
            </a:r>
            <a:r>
              <a:rPr lang="de-DE" baseline="0" dirty="0" err="1"/>
              <a:t>standard</a:t>
            </a:r>
            <a:r>
              <a:rPr lang="de-DE" baseline="0" dirty="0"/>
              <a:t> IEC 62443 </a:t>
            </a:r>
            <a:r>
              <a:rPr lang="de-DE" baseline="0" dirty="0" err="1"/>
              <a:t>is</a:t>
            </a:r>
            <a:r>
              <a:rPr lang="de-DE" baseline="0" dirty="0"/>
              <a:t> </a:t>
            </a:r>
            <a:r>
              <a:rPr lang="de-DE" baseline="0" dirty="0" err="1"/>
              <a:t>designed</a:t>
            </a:r>
            <a:r>
              <a:rPr lang="de-DE" baseline="0" dirty="0"/>
              <a:t> </a:t>
            </a:r>
            <a:r>
              <a:rPr lang="de-DE" baseline="0" dirty="0" err="1"/>
              <a:t>to</a:t>
            </a:r>
            <a:r>
              <a:rPr lang="de-DE" baseline="0" dirty="0"/>
              <a:t> </a:t>
            </a:r>
            <a:r>
              <a:rPr lang="de-DE" baseline="0" dirty="0" err="1"/>
              <a:t>verify</a:t>
            </a:r>
            <a:r>
              <a:rPr lang="de-DE" baseline="0" dirty="0"/>
              <a:t> </a:t>
            </a:r>
            <a:r>
              <a:rPr lang="de-DE" baseline="0" dirty="0" err="1"/>
              <a:t>the</a:t>
            </a:r>
            <a:r>
              <a:rPr lang="de-DE" baseline="0" dirty="0"/>
              <a:t> </a:t>
            </a:r>
            <a:r>
              <a:rPr lang="de-DE" baseline="0" dirty="0" err="1"/>
              <a:t>effectiveness</a:t>
            </a:r>
            <a:r>
              <a:rPr lang="de-DE" baseline="0" dirty="0"/>
              <a:t> </a:t>
            </a:r>
            <a:r>
              <a:rPr lang="de-DE" baseline="0" dirty="0" err="1"/>
              <a:t>of</a:t>
            </a:r>
            <a:r>
              <a:rPr lang="de-DE" baseline="0" dirty="0"/>
              <a:t> </a:t>
            </a:r>
            <a:r>
              <a:rPr lang="de-DE" baseline="0" dirty="0" err="1"/>
              <a:t>Cyber</a:t>
            </a:r>
            <a:r>
              <a:rPr lang="de-DE" baseline="0" dirty="0"/>
              <a:t> Security </a:t>
            </a:r>
            <a:r>
              <a:rPr lang="de-DE" baseline="0" dirty="0" err="1"/>
              <a:t>measures</a:t>
            </a:r>
            <a:r>
              <a:rPr lang="de-DE" baseline="0" dirty="0"/>
              <a:t> in </a:t>
            </a:r>
            <a:r>
              <a:rPr lang="de-DE" baseline="0" dirty="0" err="1"/>
              <a:t>system</a:t>
            </a:r>
            <a:r>
              <a:rPr lang="de-DE" baseline="0" dirty="0"/>
              <a:t> </a:t>
            </a:r>
            <a:r>
              <a:rPr lang="de-DE" baseline="0" dirty="0" err="1"/>
              <a:t>integration</a:t>
            </a:r>
            <a:r>
              <a:rPr lang="de-DE" baseline="0" dirty="0"/>
              <a:t>, and </a:t>
            </a:r>
            <a:r>
              <a:rPr lang="de-DE" baseline="0" dirty="0" err="1"/>
              <a:t>the</a:t>
            </a:r>
            <a:r>
              <a:rPr lang="de-DE" baseline="0" dirty="0"/>
              <a:t> Siemens Secure Substation </a:t>
            </a:r>
            <a:r>
              <a:rPr lang="de-DE" baseline="0" dirty="0" err="1"/>
              <a:t>concept</a:t>
            </a:r>
            <a:r>
              <a:rPr lang="de-DE" baseline="0" dirty="0"/>
              <a:t> </a:t>
            </a:r>
            <a:r>
              <a:rPr lang="de-DE" baseline="0" dirty="0" err="1"/>
              <a:t>is</a:t>
            </a:r>
            <a:r>
              <a:rPr lang="de-DE" baseline="0" dirty="0"/>
              <a:t> </a:t>
            </a:r>
            <a:r>
              <a:rPr lang="de-DE" baseline="0" dirty="0" err="1"/>
              <a:t>externally</a:t>
            </a:r>
            <a:r>
              <a:rPr lang="de-DE" baseline="0" dirty="0"/>
              <a:t> </a:t>
            </a:r>
            <a:r>
              <a:rPr lang="de-DE" baseline="0" dirty="0" err="1"/>
              <a:t>certified</a:t>
            </a:r>
            <a:r>
              <a:rPr lang="de-DE" baseline="0" dirty="0"/>
              <a:t> </a:t>
            </a:r>
            <a:r>
              <a:rPr lang="de-DE" baseline="0" dirty="0" err="1"/>
              <a:t>by</a:t>
            </a:r>
            <a:r>
              <a:rPr lang="de-DE" baseline="0" dirty="0"/>
              <a:t> </a:t>
            </a:r>
            <a:r>
              <a:rPr lang="de-DE" baseline="0" dirty="0" err="1"/>
              <a:t>the</a:t>
            </a:r>
            <a:r>
              <a:rPr lang="de-DE" baseline="0" dirty="0"/>
              <a:t> German </a:t>
            </a:r>
            <a:r>
              <a:rPr lang="de-DE" baseline="0" dirty="0" err="1"/>
              <a:t>certification</a:t>
            </a:r>
            <a:r>
              <a:rPr lang="de-DE" baseline="0" dirty="0"/>
              <a:t> </a:t>
            </a:r>
            <a:r>
              <a:rPr lang="de-DE" baseline="0" dirty="0" err="1"/>
              <a:t>body</a:t>
            </a:r>
            <a:r>
              <a:rPr lang="de-DE" baseline="0" dirty="0"/>
              <a:t> TÜV Süd </a:t>
            </a:r>
            <a:r>
              <a:rPr lang="de-DE" baseline="0" dirty="0" err="1"/>
              <a:t>according</a:t>
            </a:r>
            <a:r>
              <a:rPr lang="de-DE" baseline="0" dirty="0"/>
              <a:t> </a:t>
            </a:r>
            <a:r>
              <a:rPr lang="de-DE" baseline="0" dirty="0" err="1"/>
              <a:t>to</a:t>
            </a:r>
            <a:r>
              <a:rPr lang="de-DE" baseline="0" dirty="0"/>
              <a:t> </a:t>
            </a:r>
            <a:r>
              <a:rPr lang="de-DE" baseline="0" dirty="0" err="1"/>
              <a:t>this</a:t>
            </a:r>
            <a:r>
              <a:rPr lang="de-DE" baseline="0" dirty="0"/>
              <a:t> </a:t>
            </a:r>
            <a:r>
              <a:rPr lang="de-DE" baseline="0" dirty="0" err="1"/>
              <a:t>standard</a:t>
            </a:r>
            <a:r>
              <a:rPr lang="de-DE" baseline="0" dirty="0"/>
              <a:t>.</a:t>
            </a:r>
            <a:endParaRPr lang="de-DE" dirty="0"/>
          </a:p>
          <a:p>
            <a:endParaRPr lang="de-DE" dirty="0"/>
          </a:p>
          <a:p>
            <a:r>
              <a:rPr lang="de-DE" dirty="0" err="1"/>
              <a:t>Implementing</a:t>
            </a:r>
            <a:r>
              <a:rPr lang="de-DE" dirty="0"/>
              <a:t> </a:t>
            </a:r>
            <a:r>
              <a:rPr lang="de-DE" dirty="0" err="1"/>
              <a:t>Cyber</a:t>
            </a:r>
            <a:r>
              <a:rPr lang="de-DE" baseline="0" dirty="0"/>
              <a:t> Security </a:t>
            </a:r>
            <a:r>
              <a:rPr lang="de-DE" baseline="0" dirty="0" err="1"/>
              <a:t>measures</a:t>
            </a:r>
            <a:r>
              <a:rPr lang="de-DE" baseline="0" dirty="0"/>
              <a:t> </a:t>
            </a:r>
            <a:r>
              <a:rPr lang="de-DE" baseline="0" dirty="0" err="1"/>
              <a:t>once</a:t>
            </a:r>
            <a:r>
              <a:rPr lang="de-DE" baseline="0" dirty="0"/>
              <a:t> in order </a:t>
            </a:r>
            <a:r>
              <a:rPr lang="de-DE" baseline="0" dirty="0" err="1"/>
              <a:t>to</a:t>
            </a:r>
            <a:r>
              <a:rPr lang="de-DE" baseline="0" dirty="0"/>
              <a:t> </a:t>
            </a:r>
            <a:r>
              <a:rPr lang="de-DE" baseline="0" dirty="0" err="1"/>
              <a:t>achieve</a:t>
            </a:r>
            <a:r>
              <a:rPr lang="de-DE" baseline="0" dirty="0"/>
              <a:t> a </a:t>
            </a:r>
            <a:r>
              <a:rPr lang="de-DE" baseline="0" dirty="0" err="1"/>
              <a:t>certain</a:t>
            </a:r>
            <a:r>
              <a:rPr lang="de-DE" baseline="0" dirty="0"/>
              <a:t> </a:t>
            </a:r>
            <a:r>
              <a:rPr lang="de-DE" baseline="0" dirty="0" err="1"/>
              <a:t>level</a:t>
            </a:r>
            <a:r>
              <a:rPr lang="de-DE" baseline="0" dirty="0"/>
              <a:t> </a:t>
            </a:r>
            <a:r>
              <a:rPr lang="de-DE" baseline="0" dirty="0" err="1"/>
              <a:t>of</a:t>
            </a:r>
            <a:r>
              <a:rPr lang="de-DE" baseline="0" dirty="0"/>
              <a:t> </a:t>
            </a:r>
            <a:r>
              <a:rPr lang="de-DE" baseline="0" dirty="0" err="1"/>
              <a:t>security</a:t>
            </a:r>
            <a:r>
              <a:rPr lang="de-DE" baseline="0" dirty="0"/>
              <a:t> </a:t>
            </a:r>
            <a:r>
              <a:rPr lang="de-DE" baseline="0" dirty="0" err="1"/>
              <a:t>is</a:t>
            </a:r>
            <a:r>
              <a:rPr lang="de-DE" baseline="0" dirty="0"/>
              <a:t> </a:t>
            </a:r>
            <a:r>
              <a:rPr lang="de-DE" baseline="0" dirty="0" err="1"/>
              <a:t>frequently</a:t>
            </a:r>
            <a:r>
              <a:rPr lang="de-DE" baseline="0" dirty="0"/>
              <a:t> not </a:t>
            </a:r>
            <a:r>
              <a:rPr lang="de-DE" baseline="0" dirty="0" err="1"/>
              <a:t>sufficient</a:t>
            </a:r>
            <a:r>
              <a:rPr lang="de-DE" baseline="0" dirty="0"/>
              <a:t> </a:t>
            </a:r>
            <a:r>
              <a:rPr lang="de-DE" baseline="0" dirty="0" err="1"/>
              <a:t>to</a:t>
            </a:r>
            <a:r>
              <a:rPr lang="de-DE" baseline="0" dirty="0"/>
              <a:t> </a:t>
            </a:r>
            <a:r>
              <a:rPr lang="de-DE" baseline="0" dirty="0" err="1"/>
              <a:t>maintain</a:t>
            </a:r>
            <a:r>
              <a:rPr lang="de-DE" baseline="0" dirty="0"/>
              <a:t> </a:t>
            </a:r>
            <a:r>
              <a:rPr lang="de-DE" baseline="0" dirty="0" err="1"/>
              <a:t>the</a:t>
            </a:r>
            <a:r>
              <a:rPr lang="de-DE" baseline="0" dirty="0"/>
              <a:t> same </a:t>
            </a:r>
            <a:r>
              <a:rPr lang="de-DE" baseline="0" dirty="0" err="1"/>
              <a:t>level</a:t>
            </a:r>
            <a:r>
              <a:rPr lang="de-DE" baseline="0" dirty="0"/>
              <a:t> </a:t>
            </a:r>
            <a:r>
              <a:rPr lang="de-DE" baseline="0" dirty="0" err="1"/>
              <a:t>of</a:t>
            </a:r>
            <a:r>
              <a:rPr lang="de-DE" baseline="0" dirty="0"/>
              <a:t> </a:t>
            </a:r>
            <a:r>
              <a:rPr lang="de-DE" baseline="0" dirty="0" err="1"/>
              <a:t>security</a:t>
            </a:r>
            <a:r>
              <a:rPr lang="de-DE" baseline="0" dirty="0"/>
              <a:t> </a:t>
            </a:r>
            <a:r>
              <a:rPr lang="de-DE" baseline="0" dirty="0" err="1"/>
              <a:t>over</a:t>
            </a:r>
            <a:r>
              <a:rPr lang="de-DE" baseline="0" dirty="0"/>
              <a:t> </a:t>
            </a:r>
            <a:r>
              <a:rPr lang="de-DE" baseline="0" dirty="0" err="1"/>
              <a:t>the</a:t>
            </a:r>
            <a:r>
              <a:rPr lang="de-DE" baseline="0" dirty="0"/>
              <a:t> </a:t>
            </a:r>
            <a:r>
              <a:rPr lang="de-DE" baseline="0" dirty="0" err="1"/>
              <a:t>lifetime</a:t>
            </a:r>
            <a:r>
              <a:rPr lang="de-DE" baseline="0" dirty="0"/>
              <a:t> </a:t>
            </a:r>
            <a:r>
              <a:rPr lang="de-DE" baseline="0" dirty="0" err="1"/>
              <a:t>of</a:t>
            </a:r>
            <a:r>
              <a:rPr lang="de-DE" baseline="0" dirty="0"/>
              <a:t> </a:t>
            </a:r>
            <a:r>
              <a:rPr lang="de-DE" baseline="0" dirty="0" err="1"/>
              <a:t>the</a:t>
            </a:r>
            <a:r>
              <a:rPr lang="de-DE" baseline="0" dirty="0"/>
              <a:t> </a:t>
            </a:r>
            <a:r>
              <a:rPr lang="de-DE" baseline="0" dirty="0" err="1"/>
              <a:t>substation</a:t>
            </a:r>
            <a:r>
              <a:rPr lang="de-DE" baseline="0" dirty="0"/>
              <a:t>. New </a:t>
            </a:r>
            <a:r>
              <a:rPr lang="de-DE" baseline="0" dirty="0" err="1"/>
              <a:t>vulnerabilities</a:t>
            </a:r>
            <a:r>
              <a:rPr lang="de-DE" baseline="0" dirty="0"/>
              <a:t> and </a:t>
            </a:r>
            <a:r>
              <a:rPr lang="de-DE" baseline="0" dirty="0" err="1"/>
              <a:t>with</a:t>
            </a:r>
            <a:r>
              <a:rPr lang="de-DE" baseline="0" dirty="0"/>
              <a:t> </a:t>
            </a:r>
            <a:r>
              <a:rPr lang="de-DE" baseline="0" dirty="0" err="1"/>
              <a:t>them</a:t>
            </a:r>
            <a:r>
              <a:rPr lang="de-DE" baseline="0" dirty="0"/>
              <a:t> </a:t>
            </a:r>
            <a:r>
              <a:rPr lang="de-DE" baseline="0" dirty="0" err="1"/>
              <a:t>new</a:t>
            </a:r>
            <a:r>
              <a:rPr lang="de-DE" baseline="0" dirty="0"/>
              <a:t> </a:t>
            </a:r>
            <a:r>
              <a:rPr lang="de-DE" baseline="0" dirty="0" err="1"/>
              <a:t>cyber</a:t>
            </a:r>
            <a:r>
              <a:rPr lang="de-DE" baseline="0" dirty="0"/>
              <a:t> </a:t>
            </a:r>
            <a:r>
              <a:rPr lang="de-DE" baseline="0" dirty="0" err="1"/>
              <a:t>risks</a:t>
            </a:r>
            <a:r>
              <a:rPr lang="de-DE" baseline="0" dirty="0"/>
              <a:t> </a:t>
            </a:r>
            <a:r>
              <a:rPr lang="de-DE" baseline="0" dirty="0" err="1"/>
              <a:t>continuously</a:t>
            </a:r>
            <a:r>
              <a:rPr lang="de-DE" baseline="0" dirty="0"/>
              <a:t> </a:t>
            </a:r>
            <a:r>
              <a:rPr lang="de-DE" baseline="0" dirty="0" err="1"/>
              <a:t>occur</a:t>
            </a:r>
            <a:r>
              <a:rPr lang="de-DE" baseline="0" dirty="0"/>
              <a:t>. As a </a:t>
            </a:r>
            <a:r>
              <a:rPr lang="de-DE" baseline="0" dirty="0" err="1"/>
              <a:t>response</a:t>
            </a:r>
            <a:r>
              <a:rPr lang="de-DE" baseline="0" dirty="0"/>
              <a:t> </a:t>
            </a:r>
            <a:r>
              <a:rPr lang="de-DE" baseline="0" dirty="0" err="1"/>
              <a:t>to</a:t>
            </a:r>
            <a:r>
              <a:rPr lang="de-DE" baseline="0" dirty="0"/>
              <a:t> </a:t>
            </a:r>
            <a:r>
              <a:rPr lang="de-DE" baseline="0" dirty="0" err="1"/>
              <a:t>this</a:t>
            </a:r>
            <a:r>
              <a:rPr lang="de-DE" baseline="0" dirty="0"/>
              <a:t>, Siemens </a:t>
            </a:r>
            <a:r>
              <a:rPr lang="de-DE" baseline="0" dirty="0" err="1"/>
              <a:t>offers</a:t>
            </a:r>
            <a:r>
              <a:rPr lang="de-DE" baseline="0" dirty="0"/>
              <a:t> </a:t>
            </a:r>
            <a:r>
              <a:rPr lang="de-DE" baseline="0" dirty="0" err="1"/>
              <a:t>dedicated</a:t>
            </a:r>
            <a:r>
              <a:rPr lang="de-DE" baseline="0" dirty="0"/>
              <a:t> </a:t>
            </a:r>
            <a:r>
              <a:rPr lang="de-DE" baseline="0" dirty="0" err="1"/>
              <a:t>services</a:t>
            </a:r>
            <a:r>
              <a:rPr lang="de-DE" baseline="0" dirty="0"/>
              <a:t> </a:t>
            </a:r>
            <a:r>
              <a:rPr lang="de-DE" baseline="0" dirty="0" err="1"/>
              <a:t>to</a:t>
            </a:r>
            <a:r>
              <a:rPr lang="de-DE" baseline="0" dirty="0"/>
              <a:t> </a:t>
            </a:r>
            <a:r>
              <a:rPr lang="de-DE" baseline="0" dirty="0" err="1"/>
              <a:t>maintain</a:t>
            </a:r>
            <a:r>
              <a:rPr lang="de-DE" baseline="0" dirty="0"/>
              <a:t> </a:t>
            </a:r>
            <a:r>
              <a:rPr lang="de-DE" baseline="0" dirty="0" err="1"/>
              <a:t>the</a:t>
            </a:r>
            <a:r>
              <a:rPr lang="de-DE" baseline="0" dirty="0"/>
              <a:t> </a:t>
            </a:r>
            <a:r>
              <a:rPr lang="de-DE" baseline="0" dirty="0" err="1"/>
              <a:t>security</a:t>
            </a:r>
            <a:r>
              <a:rPr lang="de-DE" baseline="0" dirty="0"/>
              <a:t> </a:t>
            </a:r>
            <a:r>
              <a:rPr lang="de-DE" baseline="0" dirty="0" err="1"/>
              <a:t>level</a:t>
            </a:r>
            <a:r>
              <a:rPr lang="de-DE" baseline="0" dirty="0"/>
              <a:t> </a:t>
            </a:r>
            <a:r>
              <a:rPr lang="de-DE" baseline="0" dirty="0" err="1"/>
              <a:t>of</a:t>
            </a:r>
            <a:r>
              <a:rPr lang="de-DE" baseline="0" dirty="0"/>
              <a:t> a </a:t>
            </a:r>
            <a:r>
              <a:rPr lang="de-DE" baseline="0" dirty="0" err="1"/>
              <a:t>substation</a:t>
            </a:r>
            <a:r>
              <a:rPr lang="de-DE" baseline="0" dirty="0"/>
              <a:t> </a:t>
            </a:r>
            <a:r>
              <a:rPr lang="de-DE" baseline="0" dirty="0" err="1"/>
              <a:t>throughout</a:t>
            </a:r>
            <a:r>
              <a:rPr lang="de-DE" baseline="0" dirty="0"/>
              <a:t> </a:t>
            </a:r>
            <a:r>
              <a:rPr lang="de-DE" baseline="0" dirty="0" err="1"/>
              <a:t>its</a:t>
            </a:r>
            <a:r>
              <a:rPr lang="de-DE" baseline="0" dirty="0"/>
              <a:t> </a:t>
            </a:r>
            <a:r>
              <a:rPr lang="de-DE" baseline="0" dirty="0" err="1"/>
              <a:t>lifetime</a:t>
            </a:r>
            <a:r>
              <a:rPr lang="de-DE" baseline="0" dirty="0"/>
              <a:t>, </a:t>
            </a:r>
            <a:r>
              <a:rPr lang="de-DE" baseline="0" dirty="0" err="1"/>
              <a:t>like</a:t>
            </a:r>
            <a:r>
              <a:rPr lang="de-DE" baseline="0" dirty="0"/>
              <a:t> </a:t>
            </a:r>
            <a:r>
              <a:rPr lang="de-DE" baseline="0" dirty="0" err="1"/>
              <a:t>patch</a:t>
            </a:r>
            <a:r>
              <a:rPr lang="de-DE" baseline="0" dirty="0"/>
              <a:t> </a:t>
            </a:r>
            <a:r>
              <a:rPr lang="de-DE" baseline="0" dirty="0" err="1"/>
              <a:t>management</a:t>
            </a:r>
            <a:r>
              <a:rPr lang="de-DE" baseline="0" dirty="0"/>
              <a:t>.</a:t>
            </a:r>
            <a:endParaRPr lang="de-DE" dirty="0"/>
          </a:p>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6</a:t>
            </a:fld>
            <a:endParaRPr lang="de-DE"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dirty="0" err="1"/>
              <a:t>Digitalization</a:t>
            </a:r>
            <a:r>
              <a:rPr lang="de-DE" dirty="0"/>
              <a:t> and</a:t>
            </a:r>
            <a:r>
              <a:rPr lang="de-DE" baseline="0" dirty="0"/>
              <a:t> </a:t>
            </a:r>
            <a:r>
              <a:rPr lang="de-DE" baseline="0" dirty="0" err="1"/>
              <a:t>the</a:t>
            </a:r>
            <a:r>
              <a:rPr lang="de-DE" baseline="0" dirty="0"/>
              <a:t> Internet </a:t>
            </a:r>
            <a:r>
              <a:rPr lang="de-DE" baseline="0" dirty="0" err="1"/>
              <a:t>of</a:t>
            </a:r>
            <a:r>
              <a:rPr lang="de-DE" baseline="0" dirty="0"/>
              <a:t> Things </a:t>
            </a:r>
            <a:r>
              <a:rPr lang="de-DE" dirty="0" err="1"/>
              <a:t>allow</a:t>
            </a:r>
            <a:r>
              <a:rPr lang="de-DE" baseline="0" dirty="0"/>
              <a:t> </a:t>
            </a:r>
            <a:r>
              <a:rPr lang="de-DE" baseline="0" dirty="0" err="1"/>
              <a:t>to</a:t>
            </a:r>
            <a:r>
              <a:rPr lang="de-DE" baseline="0" dirty="0"/>
              <a:t> </a:t>
            </a:r>
            <a:r>
              <a:rPr lang="de-DE" baseline="0" dirty="0" err="1"/>
              <a:t>acquire</a:t>
            </a:r>
            <a:r>
              <a:rPr lang="de-DE" baseline="0" dirty="0"/>
              <a:t> </a:t>
            </a:r>
            <a:r>
              <a:rPr lang="de-DE" baseline="0" dirty="0" err="1"/>
              <a:t>more</a:t>
            </a:r>
            <a:r>
              <a:rPr lang="de-DE" baseline="0" dirty="0"/>
              <a:t> </a:t>
            </a:r>
            <a:r>
              <a:rPr lang="de-DE" baseline="0" dirty="0" err="1"/>
              <a:t>data</a:t>
            </a:r>
            <a:r>
              <a:rPr lang="de-DE" baseline="0" dirty="0"/>
              <a:t> </a:t>
            </a:r>
            <a:r>
              <a:rPr lang="de-DE" baseline="0" dirty="0" err="1"/>
              <a:t>from</a:t>
            </a:r>
            <a:r>
              <a:rPr lang="de-DE" baseline="0" dirty="0"/>
              <a:t> </a:t>
            </a:r>
            <a:r>
              <a:rPr lang="de-DE" baseline="0" dirty="0" err="1"/>
              <a:t>the</a:t>
            </a:r>
            <a:r>
              <a:rPr lang="de-DE" baseline="0" dirty="0"/>
              <a:t> </a:t>
            </a:r>
            <a:r>
              <a:rPr lang="de-DE" baseline="0" dirty="0" err="1"/>
              <a:t>substation</a:t>
            </a:r>
            <a:r>
              <a:rPr lang="de-DE" baseline="0" dirty="0"/>
              <a:t> </a:t>
            </a:r>
            <a:r>
              <a:rPr lang="de-DE" baseline="0" dirty="0" err="1"/>
              <a:t>equipment</a:t>
            </a:r>
            <a:r>
              <a:rPr lang="de-DE" baseline="0" dirty="0"/>
              <a:t> – </a:t>
            </a:r>
            <a:r>
              <a:rPr lang="de-DE" baseline="0" dirty="0" err="1"/>
              <a:t>data</a:t>
            </a:r>
            <a:r>
              <a:rPr lang="de-DE" baseline="0" dirty="0"/>
              <a:t> </a:t>
            </a:r>
            <a:r>
              <a:rPr lang="de-DE" baseline="0" dirty="0" err="1"/>
              <a:t>that</a:t>
            </a:r>
            <a:r>
              <a:rPr lang="de-DE" baseline="0" dirty="0"/>
              <a:t> </a:t>
            </a:r>
            <a:r>
              <a:rPr lang="de-DE" baseline="0" dirty="0" err="1"/>
              <a:t>may</a:t>
            </a:r>
            <a:r>
              <a:rPr lang="de-DE" baseline="0" dirty="0"/>
              <a:t> </a:t>
            </a:r>
            <a:r>
              <a:rPr lang="de-DE" baseline="0" dirty="0" err="1"/>
              <a:t>be</a:t>
            </a:r>
            <a:r>
              <a:rPr lang="de-DE" baseline="0" dirty="0"/>
              <a:t> </a:t>
            </a:r>
            <a:r>
              <a:rPr lang="de-DE" baseline="0" dirty="0" err="1"/>
              <a:t>used</a:t>
            </a:r>
            <a:r>
              <a:rPr lang="de-DE" baseline="0" dirty="0"/>
              <a:t> </a:t>
            </a:r>
            <a:r>
              <a:rPr lang="de-DE" baseline="0" dirty="0" err="1"/>
              <a:t>for</a:t>
            </a:r>
            <a:r>
              <a:rPr lang="de-DE" baseline="0" dirty="0"/>
              <a:t> </a:t>
            </a:r>
            <a:r>
              <a:rPr lang="de-DE" baseline="0" dirty="0" err="1"/>
              <a:t>asset</a:t>
            </a:r>
            <a:r>
              <a:rPr lang="de-DE" baseline="0" dirty="0"/>
              <a:t> </a:t>
            </a:r>
            <a:r>
              <a:rPr lang="de-DE" baseline="0" dirty="0" err="1"/>
              <a:t>management</a:t>
            </a:r>
            <a:r>
              <a:rPr lang="de-DE" baseline="0" dirty="0"/>
              <a:t>.</a:t>
            </a:r>
          </a:p>
          <a:p>
            <a:endParaRPr lang="de-DE" baseline="0" dirty="0"/>
          </a:p>
          <a:p>
            <a:r>
              <a:rPr lang="de-DE" baseline="0" dirty="0"/>
              <a:t>The </a:t>
            </a:r>
            <a:r>
              <a:rPr lang="de-DE" baseline="0" dirty="0" err="1"/>
              <a:t>mandate</a:t>
            </a:r>
            <a:r>
              <a:rPr lang="de-DE" baseline="0" dirty="0"/>
              <a:t> </a:t>
            </a:r>
            <a:r>
              <a:rPr lang="de-DE" baseline="0" dirty="0" err="1"/>
              <a:t>for</a:t>
            </a:r>
            <a:r>
              <a:rPr lang="de-DE" baseline="0" dirty="0"/>
              <a:t> </a:t>
            </a:r>
            <a:r>
              <a:rPr lang="de-DE" baseline="0" dirty="0" err="1"/>
              <a:t>primary</a:t>
            </a:r>
            <a:r>
              <a:rPr lang="de-DE" baseline="0" dirty="0"/>
              <a:t> </a:t>
            </a:r>
            <a:r>
              <a:rPr lang="de-DE" baseline="0" dirty="0" err="1"/>
              <a:t>asset</a:t>
            </a:r>
            <a:r>
              <a:rPr lang="de-DE" baseline="0" dirty="0"/>
              <a:t> </a:t>
            </a:r>
            <a:r>
              <a:rPr lang="de-DE" baseline="0" dirty="0" err="1"/>
              <a:t>management</a:t>
            </a:r>
            <a:r>
              <a:rPr lang="de-DE" baseline="0" dirty="0"/>
              <a:t> </a:t>
            </a:r>
            <a:r>
              <a:rPr lang="de-DE" baseline="0" dirty="0" err="1"/>
              <a:t>is</a:t>
            </a:r>
            <a:r>
              <a:rPr lang="de-DE" baseline="0" dirty="0"/>
              <a:t> </a:t>
            </a:r>
            <a:r>
              <a:rPr lang="de-DE" baseline="0" dirty="0" err="1"/>
              <a:t>with</a:t>
            </a:r>
            <a:r>
              <a:rPr lang="de-DE" baseline="0" dirty="0"/>
              <a:t> EM TS CS.</a:t>
            </a:r>
          </a:p>
          <a:p>
            <a:r>
              <a:rPr lang="de-DE" baseline="0" dirty="0"/>
              <a:t>These </a:t>
            </a:r>
            <a:r>
              <a:rPr lang="de-DE" baseline="0" dirty="0" err="1"/>
              <a:t>colleagues</a:t>
            </a:r>
            <a:r>
              <a:rPr lang="de-DE" baseline="0" dirty="0"/>
              <a:t> </a:t>
            </a:r>
            <a:r>
              <a:rPr lang="de-DE" baseline="0" dirty="0" err="1"/>
              <a:t>offer</a:t>
            </a:r>
            <a:r>
              <a:rPr lang="de-DE" baseline="0" dirty="0"/>
              <a:t> an </a:t>
            </a:r>
            <a:r>
              <a:rPr lang="de-DE" baseline="0" dirty="0" err="1"/>
              <a:t>application</a:t>
            </a:r>
            <a:r>
              <a:rPr lang="de-DE" baseline="0" dirty="0"/>
              <a:t> </a:t>
            </a:r>
            <a:r>
              <a:rPr lang="de-DE" baseline="0" dirty="0" err="1"/>
              <a:t>for</a:t>
            </a:r>
            <a:r>
              <a:rPr lang="de-DE" baseline="0" dirty="0"/>
              <a:t> Asset Performance Management </a:t>
            </a:r>
            <a:r>
              <a:rPr lang="de-DE" baseline="0" dirty="0" err="1"/>
              <a:t>of</a:t>
            </a:r>
            <a:r>
              <a:rPr lang="de-DE" baseline="0" dirty="0"/>
              <a:t> </a:t>
            </a:r>
            <a:r>
              <a:rPr lang="de-DE" baseline="0" dirty="0" err="1"/>
              <a:t>primary</a:t>
            </a:r>
            <a:r>
              <a:rPr lang="de-DE" baseline="0" dirty="0"/>
              <a:t> </a:t>
            </a:r>
            <a:r>
              <a:rPr lang="de-DE" baseline="0" dirty="0" err="1"/>
              <a:t>assets</a:t>
            </a:r>
            <a:r>
              <a:rPr lang="de-DE" baseline="0" dirty="0"/>
              <a:t>. </a:t>
            </a:r>
            <a:r>
              <a:rPr lang="de-DE" baseline="0" dirty="0" err="1"/>
              <a:t>This</a:t>
            </a:r>
            <a:r>
              <a:rPr lang="de-DE" baseline="0" dirty="0"/>
              <a:t> </a:t>
            </a:r>
            <a:r>
              <a:rPr lang="de-DE" baseline="0" dirty="0" err="1"/>
              <a:t>takes</a:t>
            </a:r>
            <a:r>
              <a:rPr lang="de-DE" baseline="0" dirty="0"/>
              <a:t> </a:t>
            </a:r>
            <a:r>
              <a:rPr lang="de-DE" baseline="0" dirty="0" err="1"/>
              <a:t>into</a:t>
            </a:r>
            <a:r>
              <a:rPr lang="de-DE" baseline="0" dirty="0"/>
              <a:t> </a:t>
            </a:r>
            <a:r>
              <a:rPr lang="de-DE" baseline="0" dirty="0" err="1"/>
              <a:t>account</a:t>
            </a:r>
            <a:r>
              <a:rPr lang="de-DE" baseline="0" dirty="0"/>
              <a:t> </a:t>
            </a:r>
            <a:r>
              <a:rPr lang="de-DE" baseline="0" dirty="0" err="1"/>
              <a:t>substation</a:t>
            </a:r>
            <a:r>
              <a:rPr lang="de-DE" baseline="0" dirty="0"/>
              <a:t> </a:t>
            </a:r>
            <a:r>
              <a:rPr lang="de-DE" baseline="0" dirty="0" err="1"/>
              <a:t>data</a:t>
            </a:r>
            <a:r>
              <a:rPr lang="de-DE" baseline="0" dirty="0"/>
              <a:t> </a:t>
            </a:r>
            <a:r>
              <a:rPr lang="de-DE" baseline="0" dirty="0" err="1"/>
              <a:t>like</a:t>
            </a:r>
            <a:r>
              <a:rPr lang="de-DE" baseline="0" dirty="0"/>
              <a:t> </a:t>
            </a:r>
            <a:r>
              <a:rPr lang="de-DE" baseline="0" dirty="0" err="1"/>
              <a:t>oil</a:t>
            </a:r>
            <a:r>
              <a:rPr lang="de-DE" baseline="0" dirty="0"/>
              <a:t> </a:t>
            </a:r>
            <a:r>
              <a:rPr lang="de-DE" baseline="0" dirty="0" err="1"/>
              <a:t>density</a:t>
            </a:r>
            <a:r>
              <a:rPr lang="de-DE" baseline="0" dirty="0"/>
              <a:t> </a:t>
            </a:r>
            <a:r>
              <a:rPr lang="de-DE" baseline="0" dirty="0" err="1"/>
              <a:t>of</a:t>
            </a:r>
            <a:r>
              <a:rPr lang="de-DE" baseline="0" dirty="0"/>
              <a:t> a transformer </a:t>
            </a:r>
            <a:r>
              <a:rPr lang="de-DE" baseline="0" dirty="0" err="1"/>
              <a:t>or</a:t>
            </a:r>
            <a:r>
              <a:rPr lang="de-DE" baseline="0" dirty="0"/>
              <a:t> gas </a:t>
            </a:r>
            <a:r>
              <a:rPr lang="de-DE" baseline="0" dirty="0" err="1"/>
              <a:t>pressure</a:t>
            </a:r>
            <a:r>
              <a:rPr lang="de-DE" baseline="0" dirty="0"/>
              <a:t> </a:t>
            </a:r>
            <a:r>
              <a:rPr lang="de-DE" baseline="0" dirty="0" err="1"/>
              <a:t>of</a:t>
            </a:r>
            <a:r>
              <a:rPr lang="de-DE" baseline="0" dirty="0"/>
              <a:t> a GIS </a:t>
            </a:r>
            <a:r>
              <a:rPr lang="de-DE" baseline="0" dirty="0" err="1"/>
              <a:t>switchgear</a:t>
            </a:r>
            <a:r>
              <a:rPr lang="de-DE" baseline="0" dirty="0"/>
              <a:t>, </a:t>
            </a:r>
            <a:r>
              <a:rPr lang="de-DE" baseline="0" dirty="0" err="1"/>
              <a:t>recognizes</a:t>
            </a:r>
            <a:r>
              <a:rPr lang="de-DE" baseline="0" dirty="0"/>
              <a:t> </a:t>
            </a:r>
            <a:r>
              <a:rPr lang="de-DE" baseline="0" dirty="0" err="1"/>
              <a:t>trends</a:t>
            </a:r>
            <a:r>
              <a:rPr lang="de-DE" baseline="0" dirty="0"/>
              <a:t> in </a:t>
            </a:r>
            <a:r>
              <a:rPr lang="de-DE" baseline="0" dirty="0" err="1"/>
              <a:t>these</a:t>
            </a:r>
            <a:r>
              <a:rPr lang="de-DE" baseline="0" dirty="0"/>
              <a:t> </a:t>
            </a:r>
            <a:r>
              <a:rPr lang="de-DE" baseline="0" dirty="0" err="1"/>
              <a:t>measurements</a:t>
            </a:r>
            <a:r>
              <a:rPr lang="de-DE" baseline="0" dirty="0"/>
              <a:t> and – </a:t>
            </a:r>
            <a:r>
              <a:rPr lang="de-DE" baseline="0" dirty="0" err="1"/>
              <a:t>together</a:t>
            </a:r>
            <a:r>
              <a:rPr lang="de-DE" baseline="0" dirty="0"/>
              <a:t> </a:t>
            </a:r>
            <a:r>
              <a:rPr lang="de-DE" baseline="0" dirty="0" err="1"/>
              <a:t>with</a:t>
            </a:r>
            <a:r>
              <a:rPr lang="de-DE" baseline="0" dirty="0"/>
              <a:t> </a:t>
            </a:r>
            <a:r>
              <a:rPr lang="de-DE" baseline="0" dirty="0" err="1"/>
              <a:t>information</a:t>
            </a:r>
            <a:r>
              <a:rPr lang="de-DE" baseline="0" dirty="0"/>
              <a:t> </a:t>
            </a:r>
            <a:r>
              <a:rPr lang="de-DE" baseline="0" dirty="0" err="1"/>
              <a:t>regarding</a:t>
            </a:r>
            <a:r>
              <a:rPr lang="de-DE" baseline="0" dirty="0"/>
              <a:t> </a:t>
            </a:r>
            <a:r>
              <a:rPr lang="de-DE" baseline="0" dirty="0" err="1"/>
              <a:t>the</a:t>
            </a:r>
            <a:r>
              <a:rPr lang="de-DE" baseline="0" dirty="0"/>
              <a:t> </a:t>
            </a:r>
            <a:r>
              <a:rPr lang="de-DE" baseline="0" dirty="0" err="1"/>
              <a:t>strategic</a:t>
            </a:r>
            <a:r>
              <a:rPr lang="de-DE" baseline="0" dirty="0"/>
              <a:t> </a:t>
            </a:r>
            <a:r>
              <a:rPr lang="de-DE" baseline="0" dirty="0" err="1"/>
              <a:t>relevance</a:t>
            </a:r>
            <a:r>
              <a:rPr lang="de-DE" baseline="0" dirty="0"/>
              <a:t> </a:t>
            </a:r>
            <a:r>
              <a:rPr lang="de-DE" baseline="0" dirty="0" err="1"/>
              <a:t>of</a:t>
            </a:r>
            <a:r>
              <a:rPr lang="de-DE" baseline="0" dirty="0"/>
              <a:t> </a:t>
            </a:r>
            <a:r>
              <a:rPr lang="de-DE" baseline="0" dirty="0" err="1"/>
              <a:t>the</a:t>
            </a:r>
            <a:r>
              <a:rPr lang="de-DE" baseline="0" dirty="0"/>
              <a:t> </a:t>
            </a:r>
            <a:r>
              <a:rPr lang="de-DE" baseline="0" dirty="0" err="1"/>
              <a:t>asset</a:t>
            </a:r>
            <a:r>
              <a:rPr lang="de-DE" baseline="0" dirty="0"/>
              <a:t> in </a:t>
            </a:r>
            <a:r>
              <a:rPr lang="de-DE" baseline="0" dirty="0" err="1"/>
              <a:t>the</a:t>
            </a:r>
            <a:r>
              <a:rPr lang="de-DE" baseline="0" dirty="0"/>
              <a:t> </a:t>
            </a:r>
            <a:r>
              <a:rPr lang="de-DE" baseline="0" dirty="0" err="1"/>
              <a:t>grid</a:t>
            </a:r>
            <a:r>
              <a:rPr lang="de-DE" baseline="0" dirty="0"/>
              <a:t> – </a:t>
            </a:r>
            <a:r>
              <a:rPr lang="de-DE" baseline="0" dirty="0" err="1"/>
              <a:t>provides</a:t>
            </a:r>
            <a:r>
              <a:rPr lang="de-DE" baseline="0" dirty="0"/>
              <a:t> well-</a:t>
            </a:r>
            <a:r>
              <a:rPr lang="de-DE" baseline="0" dirty="0" err="1"/>
              <a:t>founded</a:t>
            </a:r>
            <a:r>
              <a:rPr lang="de-DE" baseline="0" dirty="0"/>
              <a:t> </a:t>
            </a:r>
            <a:r>
              <a:rPr lang="de-DE" baseline="0" dirty="0" err="1"/>
              <a:t>recommendations</a:t>
            </a:r>
            <a:r>
              <a:rPr lang="de-DE" baseline="0" dirty="0"/>
              <a:t> </a:t>
            </a:r>
            <a:r>
              <a:rPr lang="de-DE" baseline="0" dirty="0" err="1"/>
              <a:t>for</a:t>
            </a:r>
            <a:r>
              <a:rPr lang="de-DE" baseline="0" dirty="0"/>
              <a:t> </a:t>
            </a:r>
            <a:r>
              <a:rPr lang="de-DE" baseline="0" dirty="0" err="1"/>
              <a:t>maintenance</a:t>
            </a:r>
            <a:r>
              <a:rPr lang="de-DE" baseline="0" dirty="0"/>
              <a:t> and </a:t>
            </a:r>
            <a:r>
              <a:rPr lang="de-DE" baseline="0" dirty="0" err="1"/>
              <a:t>investment</a:t>
            </a:r>
            <a:r>
              <a:rPr lang="de-DE" baseline="0" dirty="0"/>
              <a:t> strategies, </a:t>
            </a:r>
            <a:r>
              <a:rPr lang="de-DE" baseline="0" dirty="0" err="1"/>
              <a:t>recommendations</a:t>
            </a:r>
            <a:r>
              <a:rPr lang="de-DE" baseline="0" dirty="0"/>
              <a:t> </a:t>
            </a:r>
            <a:r>
              <a:rPr lang="de-DE" baseline="0" dirty="0" err="1"/>
              <a:t>when</a:t>
            </a:r>
            <a:r>
              <a:rPr lang="de-DE" baseline="0" dirty="0"/>
              <a:t> </a:t>
            </a:r>
            <a:r>
              <a:rPr lang="de-DE" baseline="0" dirty="0" err="1"/>
              <a:t>is</a:t>
            </a:r>
            <a:r>
              <a:rPr lang="de-DE" baseline="0" dirty="0"/>
              <a:t> </a:t>
            </a:r>
            <a:r>
              <a:rPr lang="de-DE" baseline="0" dirty="0" err="1"/>
              <a:t>the</a:t>
            </a:r>
            <a:r>
              <a:rPr lang="de-DE" baseline="0" dirty="0"/>
              <a:t> </a:t>
            </a:r>
            <a:r>
              <a:rPr lang="de-DE" baseline="0" dirty="0" err="1"/>
              <a:t>most</a:t>
            </a:r>
            <a:r>
              <a:rPr lang="de-DE" baseline="0" dirty="0"/>
              <a:t> </a:t>
            </a:r>
            <a:r>
              <a:rPr lang="de-DE" baseline="0" dirty="0" err="1"/>
              <a:t>economical</a:t>
            </a:r>
            <a:r>
              <a:rPr lang="de-DE" baseline="0" dirty="0"/>
              <a:t> </a:t>
            </a:r>
            <a:r>
              <a:rPr lang="de-DE" baseline="0" dirty="0" err="1"/>
              <a:t>point</a:t>
            </a:r>
            <a:r>
              <a:rPr lang="de-DE" baseline="0" dirty="0"/>
              <a:t> in time </a:t>
            </a:r>
            <a:r>
              <a:rPr lang="de-DE" baseline="0" dirty="0" err="1"/>
              <a:t>to</a:t>
            </a:r>
            <a:r>
              <a:rPr lang="de-DE" baseline="0" dirty="0"/>
              <a:t> </a:t>
            </a:r>
            <a:r>
              <a:rPr lang="de-DE" baseline="0" dirty="0" err="1"/>
              <a:t>perform</a:t>
            </a:r>
            <a:r>
              <a:rPr lang="de-DE" baseline="0" dirty="0"/>
              <a:t> a </a:t>
            </a:r>
            <a:r>
              <a:rPr lang="de-DE" baseline="0" dirty="0" err="1"/>
              <a:t>maintenance</a:t>
            </a:r>
            <a:r>
              <a:rPr lang="de-DE" baseline="0" dirty="0"/>
              <a:t> </a:t>
            </a:r>
            <a:r>
              <a:rPr lang="de-DE" baseline="0" dirty="0" err="1"/>
              <a:t>action</a:t>
            </a:r>
            <a:r>
              <a:rPr lang="de-DE" baseline="0" dirty="0"/>
              <a:t> </a:t>
            </a:r>
            <a:r>
              <a:rPr lang="de-DE" baseline="0" dirty="0" err="1"/>
              <a:t>or</a:t>
            </a:r>
            <a:r>
              <a:rPr lang="de-DE" baseline="0" dirty="0"/>
              <a:t> a </a:t>
            </a:r>
            <a:r>
              <a:rPr lang="de-DE" baseline="0" dirty="0" err="1"/>
              <a:t>replacement</a:t>
            </a:r>
            <a:r>
              <a:rPr lang="de-DE" baseline="0" dirty="0"/>
              <a:t> </a:t>
            </a:r>
            <a:r>
              <a:rPr lang="de-DE" baseline="0" dirty="0" err="1"/>
              <a:t>of</a:t>
            </a:r>
            <a:r>
              <a:rPr lang="de-DE" baseline="0" dirty="0"/>
              <a:t> an </a:t>
            </a:r>
            <a:r>
              <a:rPr lang="de-DE" baseline="0" dirty="0" err="1"/>
              <a:t>asset</a:t>
            </a:r>
            <a:r>
              <a:rPr lang="de-DE" baseline="0" dirty="0"/>
              <a:t>.</a:t>
            </a:r>
          </a:p>
          <a:p>
            <a:endParaRPr lang="de-DE" baseline="0" dirty="0"/>
          </a:p>
          <a:p>
            <a:r>
              <a:rPr lang="de-DE" baseline="0" dirty="0"/>
              <a:t>Management </a:t>
            </a:r>
            <a:r>
              <a:rPr lang="de-DE" baseline="0" dirty="0" err="1"/>
              <a:t>of</a:t>
            </a:r>
            <a:r>
              <a:rPr lang="de-DE" baseline="0" dirty="0"/>
              <a:t> </a:t>
            </a:r>
            <a:r>
              <a:rPr lang="de-DE" baseline="0" dirty="0" err="1"/>
              <a:t>secondary</a:t>
            </a:r>
            <a:r>
              <a:rPr lang="de-DE" baseline="0" dirty="0"/>
              <a:t> </a:t>
            </a:r>
            <a:r>
              <a:rPr lang="de-DE" baseline="0" dirty="0" err="1"/>
              <a:t>assets</a:t>
            </a:r>
            <a:r>
              <a:rPr lang="de-DE" baseline="0" dirty="0"/>
              <a:t> – IEDs, PCs and </a:t>
            </a:r>
            <a:r>
              <a:rPr lang="de-DE" baseline="0" dirty="0" err="1"/>
              <a:t>software</a:t>
            </a:r>
            <a:r>
              <a:rPr lang="de-DE" baseline="0" dirty="0"/>
              <a:t>, a </a:t>
            </a:r>
            <a:r>
              <a:rPr lang="de-DE" baseline="0" dirty="0" err="1"/>
              <a:t>mandate</a:t>
            </a:r>
            <a:r>
              <a:rPr lang="de-DE" baseline="0" dirty="0"/>
              <a:t> </a:t>
            </a:r>
            <a:r>
              <a:rPr lang="de-DE" baseline="0" dirty="0" err="1"/>
              <a:t>of</a:t>
            </a:r>
            <a:r>
              <a:rPr lang="de-DE" baseline="0" dirty="0"/>
              <a:t> EM DG – </a:t>
            </a:r>
            <a:r>
              <a:rPr lang="de-DE" baseline="0" dirty="0" err="1"/>
              <a:t>is</a:t>
            </a:r>
            <a:r>
              <a:rPr lang="de-DE" baseline="0" dirty="0"/>
              <a:t> </a:t>
            </a:r>
            <a:r>
              <a:rPr lang="de-DE" baseline="0" dirty="0" err="1"/>
              <a:t>quite</a:t>
            </a:r>
            <a:r>
              <a:rPr lang="de-DE" baseline="0" dirty="0"/>
              <a:t> different. </a:t>
            </a:r>
            <a:r>
              <a:rPr lang="de-DE" baseline="0" dirty="0" err="1"/>
              <a:t>From</a:t>
            </a:r>
            <a:r>
              <a:rPr lang="de-DE" baseline="0" dirty="0"/>
              <a:t> </a:t>
            </a:r>
            <a:r>
              <a:rPr lang="de-DE" baseline="0" dirty="0" err="1"/>
              <a:t>the</a:t>
            </a:r>
            <a:r>
              <a:rPr lang="de-DE" baseline="0" dirty="0"/>
              <a:t> </a:t>
            </a:r>
            <a:r>
              <a:rPr lang="de-DE" baseline="0" dirty="0" err="1"/>
              <a:t>hardware</a:t>
            </a:r>
            <a:r>
              <a:rPr lang="de-DE" baseline="0" dirty="0"/>
              <a:t> </a:t>
            </a:r>
            <a:r>
              <a:rPr lang="de-DE" baseline="0" dirty="0" err="1"/>
              <a:t>side</a:t>
            </a:r>
            <a:r>
              <a:rPr lang="de-DE" baseline="0" dirty="0"/>
              <a:t>, </a:t>
            </a:r>
            <a:r>
              <a:rPr lang="de-DE" baseline="0" dirty="0" err="1"/>
              <a:t>they</a:t>
            </a:r>
            <a:r>
              <a:rPr lang="de-DE" baseline="0" dirty="0"/>
              <a:t> </a:t>
            </a:r>
            <a:r>
              <a:rPr lang="de-DE" baseline="0" dirty="0" err="1"/>
              <a:t>are</a:t>
            </a:r>
            <a:r>
              <a:rPr lang="de-DE" baseline="0" dirty="0"/>
              <a:t> </a:t>
            </a:r>
            <a:r>
              <a:rPr lang="de-DE" baseline="0" dirty="0" err="1"/>
              <a:t>practically</a:t>
            </a:r>
            <a:r>
              <a:rPr lang="de-DE" baseline="0" dirty="0"/>
              <a:t> </a:t>
            </a:r>
            <a:r>
              <a:rPr lang="de-DE" baseline="0" dirty="0" err="1"/>
              <a:t>maintenance-free</a:t>
            </a:r>
            <a:r>
              <a:rPr lang="de-DE" baseline="0" dirty="0"/>
              <a:t>, but </a:t>
            </a:r>
            <a:r>
              <a:rPr lang="de-DE" baseline="0" dirty="0" err="1"/>
              <a:t>transparency</a:t>
            </a:r>
            <a:r>
              <a:rPr lang="de-DE" baseline="0" dirty="0"/>
              <a:t> on </a:t>
            </a:r>
            <a:r>
              <a:rPr lang="de-DE" baseline="0" dirty="0" err="1"/>
              <a:t>software</a:t>
            </a:r>
            <a:r>
              <a:rPr lang="de-DE" baseline="0" dirty="0"/>
              <a:t> and </a:t>
            </a:r>
            <a:r>
              <a:rPr lang="de-DE" baseline="0" dirty="0" err="1"/>
              <a:t>firmware</a:t>
            </a:r>
            <a:r>
              <a:rPr lang="de-DE" baseline="0" dirty="0"/>
              <a:t> </a:t>
            </a:r>
            <a:r>
              <a:rPr lang="de-DE" baseline="0" dirty="0" err="1"/>
              <a:t>versions</a:t>
            </a:r>
            <a:r>
              <a:rPr lang="de-DE" baseline="0" dirty="0"/>
              <a:t> </a:t>
            </a:r>
            <a:r>
              <a:rPr lang="de-DE" baseline="0" dirty="0" err="1"/>
              <a:t>are</a:t>
            </a:r>
            <a:r>
              <a:rPr lang="de-DE" baseline="0" dirty="0"/>
              <a:t> a </a:t>
            </a:r>
            <a:r>
              <a:rPr lang="de-DE" baseline="0" dirty="0" err="1"/>
              <a:t>complex</a:t>
            </a:r>
            <a:r>
              <a:rPr lang="de-DE" baseline="0" dirty="0"/>
              <a:t> </a:t>
            </a:r>
            <a:r>
              <a:rPr lang="de-DE" baseline="0" dirty="0" err="1"/>
              <a:t>task</a:t>
            </a:r>
            <a:r>
              <a:rPr lang="de-DE" baseline="0" dirty="0"/>
              <a:t>, </a:t>
            </a:r>
            <a:r>
              <a:rPr lang="de-DE" baseline="0" dirty="0" err="1"/>
              <a:t>regarding</a:t>
            </a:r>
            <a:r>
              <a:rPr lang="de-DE" baseline="0" dirty="0"/>
              <a:t> </a:t>
            </a:r>
            <a:r>
              <a:rPr lang="de-DE" baseline="0" dirty="0" err="1"/>
              <a:t>fuctional</a:t>
            </a:r>
            <a:r>
              <a:rPr lang="de-DE" baseline="0" dirty="0"/>
              <a:t> </a:t>
            </a:r>
            <a:r>
              <a:rPr lang="de-DE" baseline="0" dirty="0" err="1"/>
              <a:t>requirements</a:t>
            </a:r>
            <a:r>
              <a:rPr lang="de-DE" baseline="0" dirty="0"/>
              <a:t>, but </a:t>
            </a:r>
            <a:r>
              <a:rPr lang="de-DE" baseline="0" dirty="0" err="1"/>
              <a:t>even</a:t>
            </a:r>
            <a:r>
              <a:rPr lang="de-DE" baseline="0" dirty="0"/>
              <a:t> </a:t>
            </a:r>
            <a:r>
              <a:rPr lang="de-DE" baseline="0" dirty="0" err="1"/>
              <a:t>more</a:t>
            </a:r>
            <a:r>
              <a:rPr lang="de-DE" baseline="0" dirty="0"/>
              <a:t> </a:t>
            </a:r>
            <a:r>
              <a:rPr lang="de-DE" baseline="0" dirty="0" err="1"/>
              <a:t>as</a:t>
            </a:r>
            <a:r>
              <a:rPr lang="de-DE" baseline="0" dirty="0"/>
              <a:t> a </a:t>
            </a:r>
            <a:r>
              <a:rPr lang="de-DE" baseline="0" dirty="0" err="1"/>
              <a:t>result</a:t>
            </a:r>
            <a:r>
              <a:rPr lang="de-DE" baseline="0" dirty="0"/>
              <a:t> </a:t>
            </a:r>
            <a:r>
              <a:rPr lang="de-DE" baseline="0" dirty="0" err="1"/>
              <a:t>of</a:t>
            </a:r>
            <a:r>
              <a:rPr lang="de-DE" baseline="0" dirty="0"/>
              <a:t> </a:t>
            </a:r>
            <a:r>
              <a:rPr lang="de-DE" baseline="0" dirty="0" err="1"/>
              <a:t>the</a:t>
            </a:r>
            <a:r>
              <a:rPr lang="de-DE" baseline="0" dirty="0"/>
              <a:t> </a:t>
            </a:r>
            <a:r>
              <a:rPr lang="de-DE" baseline="0" dirty="0" err="1"/>
              <a:t>rising</a:t>
            </a:r>
            <a:r>
              <a:rPr lang="de-DE" baseline="0" dirty="0"/>
              <a:t> </a:t>
            </a:r>
            <a:r>
              <a:rPr lang="de-DE" baseline="0" dirty="0" err="1"/>
              <a:t>significance</a:t>
            </a:r>
            <a:r>
              <a:rPr lang="de-DE" baseline="0" dirty="0"/>
              <a:t> </a:t>
            </a:r>
            <a:r>
              <a:rPr lang="de-DE" baseline="0" dirty="0" err="1"/>
              <a:t>of</a:t>
            </a:r>
            <a:r>
              <a:rPr lang="de-DE" baseline="0" dirty="0"/>
              <a:t> </a:t>
            </a:r>
            <a:r>
              <a:rPr lang="de-DE" baseline="0" dirty="0" err="1"/>
              <a:t>Cyber</a:t>
            </a:r>
            <a:r>
              <a:rPr lang="de-DE" baseline="0" dirty="0"/>
              <a:t> Security </a:t>
            </a:r>
            <a:r>
              <a:rPr lang="de-DE" baseline="0" dirty="0" err="1"/>
              <a:t>management</a:t>
            </a:r>
            <a:r>
              <a:rPr lang="de-DE" baseline="0" dirty="0"/>
              <a:t>. The Substation Device Management </a:t>
            </a:r>
            <a:r>
              <a:rPr lang="de-DE" baseline="0" dirty="0" err="1"/>
              <a:t>application</a:t>
            </a:r>
            <a:r>
              <a:rPr lang="de-DE" baseline="0" dirty="0"/>
              <a:t>, </a:t>
            </a:r>
            <a:r>
              <a:rPr lang="de-DE" baseline="0" dirty="0" err="1"/>
              <a:t>running</a:t>
            </a:r>
            <a:r>
              <a:rPr lang="de-DE" baseline="0" dirty="0"/>
              <a:t> on </a:t>
            </a:r>
            <a:r>
              <a:rPr lang="de-DE" baseline="0" dirty="0" err="1"/>
              <a:t>EnergyIP</a:t>
            </a:r>
            <a:r>
              <a:rPr lang="de-DE" baseline="0" dirty="0"/>
              <a:t> (</a:t>
            </a:r>
            <a:r>
              <a:rPr lang="de-DE" baseline="0" dirty="0" err="1"/>
              <a:t>the</a:t>
            </a:r>
            <a:r>
              <a:rPr lang="de-DE" baseline="0" dirty="0"/>
              <a:t> </a:t>
            </a:r>
            <a:r>
              <a:rPr lang="de-DE" baseline="0" dirty="0" err="1"/>
              <a:t>vertical</a:t>
            </a:r>
            <a:r>
              <a:rPr lang="de-DE" baseline="0" dirty="0"/>
              <a:t> </a:t>
            </a:r>
            <a:r>
              <a:rPr lang="de-DE" baseline="0" dirty="0" err="1"/>
              <a:t>platform</a:t>
            </a:r>
            <a:r>
              <a:rPr lang="de-DE" baseline="0" dirty="0"/>
              <a:t> </a:t>
            </a:r>
            <a:r>
              <a:rPr lang="de-DE" baseline="0" dirty="0" err="1"/>
              <a:t>of</a:t>
            </a:r>
            <a:r>
              <a:rPr lang="de-DE" baseline="0" dirty="0"/>
              <a:t> </a:t>
            </a:r>
            <a:r>
              <a:rPr lang="de-DE" baseline="0" dirty="0" err="1"/>
              <a:t>MindSphere</a:t>
            </a:r>
            <a:r>
              <a:rPr lang="de-DE" baseline="0" dirty="0"/>
              <a:t>), </a:t>
            </a:r>
            <a:r>
              <a:rPr lang="de-DE" baseline="0" dirty="0" err="1"/>
              <a:t>is</a:t>
            </a:r>
            <a:r>
              <a:rPr lang="de-DE" baseline="0" dirty="0"/>
              <a:t> </a:t>
            </a:r>
            <a:r>
              <a:rPr lang="de-DE" baseline="0" dirty="0" err="1"/>
              <a:t>designed</a:t>
            </a:r>
            <a:r>
              <a:rPr lang="de-DE" baseline="0" dirty="0"/>
              <a:t> </a:t>
            </a:r>
            <a:r>
              <a:rPr lang="de-DE" baseline="0" dirty="0" err="1"/>
              <a:t>to</a:t>
            </a:r>
            <a:r>
              <a:rPr lang="de-DE" baseline="0" dirty="0"/>
              <a:t> </a:t>
            </a:r>
            <a:r>
              <a:rPr lang="de-DE" baseline="0" dirty="0" err="1"/>
              <a:t>cope</a:t>
            </a:r>
            <a:r>
              <a:rPr lang="de-DE" baseline="0" dirty="0"/>
              <a:t> </a:t>
            </a:r>
            <a:r>
              <a:rPr lang="de-DE" baseline="0" dirty="0" err="1"/>
              <a:t>with</a:t>
            </a:r>
            <a:r>
              <a:rPr lang="de-DE" baseline="0" dirty="0"/>
              <a:t> </a:t>
            </a:r>
            <a:r>
              <a:rPr lang="de-DE" baseline="0" dirty="0" err="1"/>
              <a:t>this</a:t>
            </a:r>
            <a:r>
              <a:rPr lang="de-DE" baseline="0" dirty="0"/>
              <a:t> </a:t>
            </a:r>
            <a:r>
              <a:rPr lang="de-DE" baseline="0" dirty="0" err="1"/>
              <a:t>challenge</a:t>
            </a:r>
            <a:r>
              <a:rPr lang="de-DE" baseline="0" dirty="0"/>
              <a:t>, </a:t>
            </a:r>
            <a:r>
              <a:rPr lang="de-DE" baseline="0" dirty="0" err="1"/>
              <a:t>acquiring</a:t>
            </a:r>
            <a:r>
              <a:rPr lang="de-DE" baseline="0" dirty="0"/>
              <a:t> </a:t>
            </a:r>
            <a:r>
              <a:rPr lang="de-DE" baseline="0" dirty="0" err="1"/>
              <a:t>the</a:t>
            </a:r>
            <a:r>
              <a:rPr lang="de-DE" baseline="0" dirty="0"/>
              <a:t> </a:t>
            </a:r>
            <a:r>
              <a:rPr lang="de-DE" baseline="0" dirty="0" err="1"/>
              <a:t>up-to-date</a:t>
            </a:r>
            <a:r>
              <a:rPr lang="de-DE" baseline="0" dirty="0"/>
              <a:t> </a:t>
            </a:r>
            <a:r>
              <a:rPr lang="de-DE" baseline="0" dirty="0" err="1"/>
              <a:t>version</a:t>
            </a:r>
            <a:r>
              <a:rPr lang="de-DE" baseline="0" dirty="0"/>
              <a:t> </a:t>
            </a:r>
            <a:r>
              <a:rPr lang="de-DE" baseline="0" dirty="0" err="1"/>
              <a:t>of</a:t>
            </a:r>
            <a:r>
              <a:rPr lang="de-DE" baseline="0" dirty="0"/>
              <a:t> an IED </a:t>
            </a:r>
            <a:r>
              <a:rPr lang="de-DE" baseline="0" dirty="0" err="1"/>
              <a:t>or</a:t>
            </a:r>
            <a:r>
              <a:rPr lang="de-DE" baseline="0" dirty="0"/>
              <a:t> a </a:t>
            </a:r>
            <a:r>
              <a:rPr lang="de-DE" baseline="0" dirty="0" err="1"/>
              <a:t>software</a:t>
            </a:r>
            <a:r>
              <a:rPr lang="de-DE" baseline="0" dirty="0"/>
              <a:t> in </a:t>
            </a:r>
            <a:r>
              <a:rPr lang="de-DE" baseline="0" dirty="0" err="1"/>
              <a:t>the</a:t>
            </a:r>
            <a:r>
              <a:rPr lang="de-DE" baseline="0" dirty="0"/>
              <a:t> </a:t>
            </a:r>
            <a:r>
              <a:rPr lang="de-DE" baseline="0" dirty="0" err="1"/>
              <a:t>field</a:t>
            </a:r>
            <a:r>
              <a:rPr lang="de-DE" baseline="0" dirty="0"/>
              <a:t> and </a:t>
            </a:r>
            <a:r>
              <a:rPr lang="de-DE" baseline="0" dirty="0" err="1"/>
              <a:t>comparing</a:t>
            </a:r>
            <a:r>
              <a:rPr lang="de-DE" baseline="0" dirty="0"/>
              <a:t> </a:t>
            </a:r>
            <a:r>
              <a:rPr lang="de-DE" baseline="0" dirty="0" err="1"/>
              <a:t>it</a:t>
            </a:r>
            <a:r>
              <a:rPr lang="de-DE" baseline="0" dirty="0"/>
              <a:t> </a:t>
            </a:r>
            <a:r>
              <a:rPr lang="de-DE" baseline="0" dirty="0" err="1"/>
              <a:t>with</a:t>
            </a:r>
            <a:r>
              <a:rPr lang="de-DE" baseline="0" dirty="0"/>
              <a:t> </a:t>
            </a:r>
            <a:r>
              <a:rPr lang="de-DE" baseline="0" dirty="0" err="1"/>
              <a:t>updated</a:t>
            </a:r>
            <a:r>
              <a:rPr lang="de-DE" baseline="0" dirty="0"/>
              <a:t> </a:t>
            </a:r>
            <a:r>
              <a:rPr lang="de-DE" baseline="0" dirty="0" err="1"/>
              <a:t>recommendations</a:t>
            </a:r>
            <a:r>
              <a:rPr lang="de-DE" baseline="0" dirty="0"/>
              <a:t> </a:t>
            </a:r>
            <a:r>
              <a:rPr lang="de-DE" baseline="0" dirty="0" err="1"/>
              <a:t>from</a:t>
            </a:r>
            <a:r>
              <a:rPr lang="de-DE" baseline="0" dirty="0"/>
              <a:t> </a:t>
            </a:r>
            <a:r>
              <a:rPr lang="de-DE" baseline="0" dirty="0" err="1"/>
              <a:t>the</a:t>
            </a:r>
            <a:r>
              <a:rPr lang="de-DE" baseline="0" dirty="0"/>
              <a:t> </a:t>
            </a:r>
            <a:r>
              <a:rPr lang="de-DE" baseline="0" dirty="0" err="1"/>
              <a:t>ProductCERT</a:t>
            </a:r>
            <a:r>
              <a:rPr lang="de-DE" baseline="0" dirty="0"/>
              <a:t>.</a:t>
            </a:r>
          </a:p>
          <a:p>
            <a:endParaRPr lang="de-DE" baseline="0" dirty="0"/>
          </a:p>
          <a:p>
            <a:r>
              <a:rPr lang="de-DE" baseline="0" dirty="0"/>
              <a:t>Asset Management </a:t>
            </a:r>
            <a:r>
              <a:rPr lang="de-DE" baseline="0" dirty="0" err="1"/>
              <a:t>is</a:t>
            </a:r>
            <a:r>
              <a:rPr lang="de-DE" baseline="0" dirty="0"/>
              <a:t> not an </a:t>
            </a:r>
            <a:r>
              <a:rPr lang="de-DE" baseline="0" dirty="0" err="1"/>
              <a:t>isolated</a:t>
            </a:r>
            <a:r>
              <a:rPr lang="de-DE" baseline="0" dirty="0"/>
              <a:t> </a:t>
            </a:r>
            <a:r>
              <a:rPr lang="de-DE" baseline="0" dirty="0" err="1"/>
              <a:t>technical</a:t>
            </a:r>
            <a:r>
              <a:rPr lang="de-DE" baseline="0" dirty="0"/>
              <a:t> </a:t>
            </a:r>
            <a:r>
              <a:rPr lang="de-DE" baseline="0" dirty="0" err="1"/>
              <a:t>task</a:t>
            </a:r>
            <a:r>
              <a:rPr lang="de-DE" baseline="0" dirty="0"/>
              <a:t>, but </a:t>
            </a:r>
            <a:r>
              <a:rPr lang="de-DE" baseline="0" dirty="0" err="1"/>
              <a:t>the</a:t>
            </a:r>
            <a:r>
              <a:rPr lang="de-DE" baseline="0" dirty="0"/>
              <a:t> </a:t>
            </a:r>
            <a:r>
              <a:rPr lang="de-DE" baseline="0" dirty="0" err="1"/>
              <a:t>findings</a:t>
            </a:r>
            <a:r>
              <a:rPr lang="de-DE" baseline="0" dirty="0"/>
              <a:t> </a:t>
            </a:r>
            <a:r>
              <a:rPr lang="de-DE" baseline="0" dirty="0" err="1"/>
              <a:t>from</a:t>
            </a:r>
            <a:r>
              <a:rPr lang="de-DE" baseline="0" dirty="0"/>
              <a:t> </a:t>
            </a:r>
            <a:r>
              <a:rPr lang="de-DE" baseline="0" dirty="0" err="1"/>
              <a:t>technical</a:t>
            </a:r>
            <a:r>
              <a:rPr lang="de-DE" baseline="0" dirty="0"/>
              <a:t> Asset Management </a:t>
            </a:r>
            <a:r>
              <a:rPr lang="de-DE" baseline="0" dirty="0" err="1"/>
              <a:t>are</a:t>
            </a:r>
            <a:r>
              <a:rPr lang="de-DE" baseline="0" dirty="0"/>
              <a:t> </a:t>
            </a:r>
            <a:r>
              <a:rPr lang="de-DE" baseline="0" dirty="0" err="1"/>
              <a:t>of</a:t>
            </a:r>
            <a:r>
              <a:rPr lang="de-DE" baseline="0" dirty="0"/>
              <a:t> </a:t>
            </a:r>
            <a:r>
              <a:rPr lang="de-DE" baseline="0" dirty="0" err="1"/>
              <a:t>high</a:t>
            </a:r>
            <a:r>
              <a:rPr lang="de-DE" baseline="0" dirty="0"/>
              <a:t> </a:t>
            </a:r>
            <a:r>
              <a:rPr lang="de-DE" baseline="0" dirty="0" err="1"/>
              <a:t>interest</a:t>
            </a:r>
            <a:r>
              <a:rPr lang="de-DE" baseline="0" dirty="0"/>
              <a:t> </a:t>
            </a:r>
            <a:r>
              <a:rPr lang="de-DE" baseline="0" dirty="0" err="1"/>
              <a:t>to</a:t>
            </a:r>
            <a:r>
              <a:rPr lang="de-DE" baseline="0" dirty="0"/>
              <a:t> </a:t>
            </a:r>
            <a:r>
              <a:rPr lang="de-DE" baseline="0" dirty="0" err="1"/>
              <a:t>commercial</a:t>
            </a:r>
            <a:r>
              <a:rPr lang="de-DE" baseline="0" dirty="0"/>
              <a:t> Enterprise Ressource </a:t>
            </a:r>
            <a:r>
              <a:rPr lang="de-DE" baseline="0" dirty="0" err="1"/>
              <a:t>Planning</a:t>
            </a:r>
            <a:r>
              <a:rPr lang="de-DE" baseline="0" dirty="0"/>
              <a:t>, </a:t>
            </a:r>
            <a:r>
              <a:rPr lang="de-DE" baseline="0" dirty="0" err="1"/>
              <a:t>into</a:t>
            </a:r>
            <a:r>
              <a:rPr lang="de-DE" baseline="0" dirty="0"/>
              <a:t> </a:t>
            </a:r>
            <a:r>
              <a:rPr lang="de-DE" baseline="0" dirty="0" err="1"/>
              <a:t>which</a:t>
            </a:r>
            <a:r>
              <a:rPr lang="de-DE" baseline="0" dirty="0"/>
              <a:t> </a:t>
            </a:r>
            <a:r>
              <a:rPr lang="de-DE" baseline="0" dirty="0" err="1"/>
              <a:t>they</a:t>
            </a:r>
            <a:r>
              <a:rPr lang="de-DE" baseline="0" dirty="0"/>
              <a:t> </a:t>
            </a:r>
            <a:r>
              <a:rPr lang="de-DE" baseline="0" dirty="0" err="1"/>
              <a:t>can</a:t>
            </a:r>
            <a:r>
              <a:rPr lang="de-DE" baseline="0" dirty="0"/>
              <a:t> </a:t>
            </a:r>
            <a:r>
              <a:rPr lang="de-DE" baseline="0" dirty="0" err="1"/>
              <a:t>be</a:t>
            </a:r>
            <a:r>
              <a:rPr lang="de-DE" baseline="0" dirty="0"/>
              <a:t> </a:t>
            </a:r>
            <a:r>
              <a:rPr lang="de-DE" baseline="0" dirty="0" err="1"/>
              <a:t>integrated</a:t>
            </a:r>
            <a:r>
              <a:rPr lang="de-DE" baseline="0" dirty="0"/>
              <a:t>.</a:t>
            </a:r>
          </a:p>
          <a:p>
            <a:endParaRPr lang="de-DE" baseline="0" dirty="0"/>
          </a:p>
          <a:p>
            <a:r>
              <a:rPr lang="de-DE" baseline="0" dirty="0"/>
              <a:t>In </a:t>
            </a:r>
            <a:r>
              <a:rPr lang="de-DE" baseline="0" dirty="0" err="1"/>
              <a:t>this</a:t>
            </a:r>
            <a:r>
              <a:rPr lang="de-DE" baseline="0" dirty="0"/>
              <a:t> </a:t>
            </a:r>
            <a:r>
              <a:rPr lang="de-DE" baseline="0" dirty="0" err="1"/>
              <a:t>way</a:t>
            </a:r>
            <a:r>
              <a:rPr lang="de-DE" baseline="0" dirty="0"/>
              <a:t>, Asset Management </a:t>
            </a:r>
            <a:r>
              <a:rPr lang="de-DE" baseline="0" dirty="0" err="1"/>
              <a:t>can</a:t>
            </a:r>
            <a:r>
              <a:rPr lang="de-DE" baseline="0" dirty="0"/>
              <a:t> </a:t>
            </a:r>
            <a:r>
              <a:rPr lang="de-DE" baseline="0" dirty="0" err="1"/>
              <a:t>lower</a:t>
            </a:r>
            <a:r>
              <a:rPr lang="de-DE" baseline="0" dirty="0"/>
              <a:t> </a:t>
            </a:r>
            <a:r>
              <a:rPr lang="de-DE" baseline="0" dirty="0" err="1"/>
              <a:t>investments</a:t>
            </a:r>
            <a:r>
              <a:rPr lang="de-DE" baseline="0" dirty="0"/>
              <a:t> and operational </a:t>
            </a:r>
            <a:r>
              <a:rPr lang="de-DE" baseline="0" dirty="0" err="1"/>
              <a:t>maintenance</a:t>
            </a:r>
            <a:r>
              <a:rPr lang="de-DE" baseline="0" dirty="0"/>
              <a:t> </a:t>
            </a:r>
            <a:r>
              <a:rPr lang="de-DE" baseline="0" dirty="0" err="1"/>
              <a:t>expenditures</a:t>
            </a:r>
            <a:r>
              <a:rPr lang="de-DE" baseline="0" dirty="0"/>
              <a:t>, </a:t>
            </a:r>
            <a:r>
              <a:rPr lang="de-DE" baseline="0" dirty="0" err="1"/>
              <a:t>increase</a:t>
            </a:r>
            <a:r>
              <a:rPr lang="de-DE" baseline="0" dirty="0"/>
              <a:t> </a:t>
            </a:r>
            <a:r>
              <a:rPr lang="de-DE" baseline="0" dirty="0" err="1"/>
              <a:t>performance</a:t>
            </a:r>
            <a:r>
              <a:rPr lang="de-DE" baseline="0" dirty="0"/>
              <a:t>, </a:t>
            </a:r>
            <a:r>
              <a:rPr lang="de-DE" baseline="0" dirty="0" err="1"/>
              <a:t>reliability</a:t>
            </a:r>
            <a:r>
              <a:rPr lang="de-DE" baseline="0" dirty="0"/>
              <a:t>, </a:t>
            </a:r>
            <a:r>
              <a:rPr lang="de-DE" baseline="0" dirty="0" err="1"/>
              <a:t>availability</a:t>
            </a:r>
            <a:r>
              <a:rPr lang="de-DE" baseline="0" dirty="0"/>
              <a:t> and </a:t>
            </a:r>
            <a:r>
              <a:rPr lang="de-DE" baseline="0" dirty="0" err="1"/>
              <a:t>security</a:t>
            </a:r>
            <a:r>
              <a:rPr lang="de-DE" baseline="0" dirty="0"/>
              <a:t> </a:t>
            </a:r>
            <a:r>
              <a:rPr lang="de-DE" baseline="0" dirty="0" err="1"/>
              <a:t>of</a:t>
            </a:r>
            <a:r>
              <a:rPr lang="de-DE" baseline="0" dirty="0"/>
              <a:t> </a:t>
            </a:r>
            <a:r>
              <a:rPr lang="de-DE" baseline="0" dirty="0" err="1"/>
              <a:t>the</a:t>
            </a:r>
            <a:r>
              <a:rPr lang="de-DE" baseline="0" dirty="0"/>
              <a:t> </a:t>
            </a:r>
            <a:r>
              <a:rPr lang="de-DE" baseline="0" dirty="0" err="1"/>
              <a:t>assets</a:t>
            </a:r>
            <a:r>
              <a:rPr lang="de-DE" baseline="0" dirty="0"/>
              <a:t>, and </a:t>
            </a:r>
            <a:r>
              <a:rPr lang="de-DE" baseline="0" dirty="0" err="1"/>
              <a:t>increase</a:t>
            </a:r>
            <a:r>
              <a:rPr lang="de-DE" baseline="0" dirty="0"/>
              <a:t> </a:t>
            </a:r>
            <a:r>
              <a:rPr lang="de-DE" baseline="0" dirty="0" err="1"/>
              <a:t>the</a:t>
            </a:r>
            <a:r>
              <a:rPr lang="de-DE" baseline="0" dirty="0"/>
              <a:t> </a:t>
            </a:r>
            <a:r>
              <a:rPr lang="de-DE" baseline="0" dirty="0" err="1"/>
              <a:t>efficiency</a:t>
            </a:r>
            <a:r>
              <a:rPr lang="de-DE" baseline="0" dirty="0"/>
              <a:t> </a:t>
            </a:r>
            <a:r>
              <a:rPr lang="de-DE" baseline="0" dirty="0" err="1"/>
              <a:t>of</a:t>
            </a:r>
            <a:r>
              <a:rPr lang="de-DE" baseline="0" dirty="0"/>
              <a:t> </a:t>
            </a:r>
            <a:r>
              <a:rPr lang="de-DE" baseline="0" dirty="0" err="1"/>
              <a:t>processes</a:t>
            </a:r>
            <a:r>
              <a:rPr lang="de-DE" baseline="0" dirty="0"/>
              <a:t> and </a:t>
            </a:r>
            <a:r>
              <a:rPr lang="de-DE" baseline="0" dirty="0" err="1"/>
              <a:t>the</a:t>
            </a:r>
            <a:r>
              <a:rPr lang="de-DE" baseline="0" dirty="0"/>
              <a:t> </a:t>
            </a:r>
            <a:r>
              <a:rPr lang="de-DE" baseline="0" dirty="0" err="1"/>
              <a:t>quality</a:t>
            </a:r>
            <a:r>
              <a:rPr lang="de-DE" baseline="0" dirty="0"/>
              <a:t> </a:t>
            </a:r>
            <a:r>
              <a:rPr lang="de-DE" baseline="0" dirty="0" err="1"/>
              <a:t>of</a:t>
            </a:r>
            <a:r>
              <a:rPr lang="de-DE" baseline="0" dirty="0"/>
              <a:t> </a:t>
            </a:r>
            <a:r>
              <a:rPr lang="de-DE" baseline="0" dirty="0" err="1"/>
              <a:t>decisions</a:t>
            </a:r>
            <a:r>
              <a:rPr lang="de-DE" baseline="0" dirty="0"/>
              <a:t>.</a:t>
            </a:r>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7</a:t>
            </a:fld>
            <a:endParaRPr lang="de-DE"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 Digital Substation </a:t>
            </a:r>
            <a:r>
              <a:rPr lang="de-DE" dirty="0" err="1"/>
              <a:t>does</a:t>
            </a:r>
            <a:r>
              <a:rPr lang="de-DE" baseline="0" dirty="0"/>
              <a:t> not </a:t>
            </a:r>
            <a:r>
              <a:rPr lang="de-DE" baseline="0" dirty="0" err="1"/>
              <a:t>only</a:t>
            </a:r>
            <a:r>
              <a:rPr lang="de-DE" baseline="0" dirty="0"/>
              <a:t> </a:t>
            </a:r>
            <a:r>
              <a:rPr lang="de-DE" baseline="0" dirty="0" err="1"/>
              <a:t>provide</a:t>
            </a:r>
            <a:r>
              <a:rPr lang="de-DE" baseline="0" dirty="0"/>
              <a:t> </a:t>
            </a:r>
            <a:r>
              <a:rPr lang="de-DE" baseline="0" dirty="0" err="1"/>
              <a:t>data</a:t>
            </a:r>
            <a:r>
              <a:rPr lang="de-DE" baseline="0" dirty="0"/>
              <a:t> </a:t>
            </a:r>
            <a:r>
              <a:rPr lang="de-DE" baseline="0" dirty="0" err="1"/>
              <a:t>to</a:t>
            </a:r>
            <a:r>
              <a:rPr lang="de-DE" baseline="0" dirty="0"/>
              <a:t> a </a:t>
            </a:r>
            <a:r>
              <a:rPr lang="de-DE" baseline="0" dirty="0" err="1"/>
              <a:t>central</a:t>
            </a:r>
            <a:r>
              <a:rPr lang="de-DE" baseline="0" dirty="0"/>
              <a:t> </a:t>
            </a:r>
            <a:r>
              <a:rPr lang="de-DE" baseline="0" dirty="0" err="1"/>
              <a:t>level</a:t>
            </a:r>
            <a:r>
              <a:rPr lang="de-DE" baseline="0" dirty="0"/>
              <a:t>, </a:t>
            </a:r>
            <a:r>
              <a:rPr lang="de-DE" baseline="0" dirty="0" err="1"/>
              <a:t>to</a:t>
            </a:r>
            <a:r>
              <a:rPr lang="de-DE" baseline="0" dirty="0"/>
              <a:t> </a:t>
            </a:r>
            <a:r>
              <a:rPr lang="de-DE" baseline="0" dirty="0" err="1"/>
              <a:t>applications</a:t>
            </a:r>
            <a:r>
              <a:rPr lang="de-DE" baseline="0" dirty="0"/>
              <a:t> </a:t>
            </a:r>
            <a:r>
              <a:rPr lang="de-DE" baseline="0" dirty="0" err="1"/>
              <a:t>that</a:t>
            </a:r>
            <a:r>
              <a:rPr lang="de-DE" baseline="0" dirty="0"/>
              <a:t> </a:t>
            </a:r>
            <a:r>
              <a:rPr lang="de-DE" baseline="0" dirty="0" err="1"/>
              <a:t>help</a:t>
            </a:r>
            <a:r>
              <a:rPr lang="de-DE" baseline="0" dirty="0"/>
              <a:t> </a:t>
            </a:r>
            <a:r>
              <a:rPr lang="de-DE" baseline="0" dirty="0" err="1"/>
              <a:t>stabilizing</a:t>
            </a:r>
            <a:r>
              <a:rPr lang="de-DE" baseline="0" dirty="0"/>
              <a:t> </a:t>
            </a:r>
            <a:r>
              <a:rPr lang="de-DE" baseline="0" dirty="0" err="1"/>
              <a:t>the</a:t>
            </a:r>
            <a:r>
              <a:rPr lang="de-DE" baseline="0" dirty="0"/>
              <a:t> </a:t>
            </a:r>
            <a:r>
              <a:rPr lang="de-DE" baseline="0" dirty="0" err="1"/>
              <a:t>transmission</a:t>
            </a:r>
            <a:r>
              <a:rPr lang="de-DE" baseline="0" dirty="0"/>
              <a:t> </a:t>
            </a:r>
            <a:r>
              <a:rPr lang="de-DE" baseline="0" dirty="0" err="1"/>
              <a:t>grid</a:t>
            </a:r>
            <a:r>
              <a:rPr lang="de-DE" baseline="0" dirty="0"/>
              <a:t>, but </a:t>
            </a:r>
            <a:r>
              <a:rPr lang="de-DE" baseline="0" dirty="0" err="1"/>
              <a:t>it</a:t>
            </a:r>
            <a:r>
              <a:rPr lang="de-DE" baseline="0" dirty="0"/>
              <a:t> also </a:t>
            </a:r>
            <a:r>
              <a:rPr lang="de-DE" baseline="0" dirty="0" err="1"/>
              <a:t>acquires</a:t>
            </a:r>
            <a:r>
              <a:rPr lang="de-DE" baseline="0" dirty="0"/>
              <a:t> </a:t>
            </a:r>
            <a:r>
              <a:rPr lang="de-DE" baseline="0" dirty="0" err="1"/>
              <a:t>data</a:t>
            </a:r>
            <a:r>
              <a:rPr lang="de-DE" baseline="0" dirty="0"/>
              <a:t> </a:t>
            </a:r>
            <a:r>
              <a:rPr lang="de-DE" baseline="0" dirty="0" err="1"/>
              <a:t>from</a:t>
            </a:r>
            <a:r>
              <a:rPr lang="de-DE" baseline="0" dirty="0"/>
              <a:t> </a:t>
            </a:r>
            <a:r>
              <a:rPr lang="de-DE" baseline="0" dirty="0" err="1"/>
              <a:t>the</a:t>
            </a:r>
            <a:r>
              <a:rPr lang="de-DE" baseline="0" dirty="0"/>
              <a:t> </a:t>
            </a:r>
            <a:r>
              <a:rPr lang="de-DE" baseline="0" dirty="0" err="1"/>
              <a:t>underlying</a:t>
            </a:r>
            <a:r>
              <a:rPr lang="de-DE" baseline="0" dirty="0"/>
              <a:t> power </a:t>
            </a:r>
            <a:r>
              <a:rPr lang="de-DE" baseline="0" dirty="0" err="1"/>
              <a:t>distribution</a:t>
            </a:r>
            <a:r>
              <a:rPr lang="de-DE" baseline="0" dirty="0"/>
              <a:t> </a:t>
            </a:r>
            <a:r>
              <a:rPr lang="de-DE" baseline="0" dirty="0" err="1"/>
              <a:t>grid</a:t>
            </a:r>
            <a:r>
              <a:rPr lang="de-DE" baseline="0" dirty="0"/>
              <a:t>, and </a:t>
            </a:r>
            <a:r>
              <a:rPr lang="de-DE" baseline="0" dirty="0" err="1"/>
              <a:t>it</a:t>
            </a:r>
            <a:r>
              <a:rPr lang="de-DE" baseline="0" dirty="0"/>
              <a:t> </a:t>
            </a:r>
            <a:r>
              <a:rPr lang="de-DE" baseline="0" dirty="0" err="1"/>
              <a:t>may</a:t>
            </a:r>
            <a:r>
              <a:rPr lang="de-DE" baseline="0" dirty="0"/>
              <a:t> </a:t>
            </a:r>
            <a:r>
              <a:rPr lang="de-DE" baseline="0" dirty="0" err="1"/>
              <a:t>host</a:t>
            </a:r>
            <a:r>
              <a:rPr lang="de-DE" baseline="0" dirty="0"/>
              <a:t> </a:t>
            </a:r>
            <a:r>
              <a:rPr lang="de-DE" baseline="0" dirty="0" err="1"/>
              <a:t>applications</a:t>
            </a:r>
            <a:r>
              <a:rPr lang="de-DE" baseline="0" dirty="0"/>
              <a:t> </a:t>
            </a:r>
            <a:r>
              <a:rPr lang="de-DE" baseline="0" dirty="0" err="1"/>
              <a:t>that</a:t>
            </a:r>
            <a:r>
              <a:rPr lang="de-DE" baseline="0" dirty="0"/>
              <a:t> </a:t>
            </a:r>
            <a:r>
              <a:rPr lang="de-DE" baseline="0" dirty="0" err="1"/>
              <a:t>improve</a:t>
            </a:r>
            <a:r>
              <a:rPr lang="de-DE" baseline="0" dirty="0"/>
              <a:t> </a:t>
            </a:r>
            <a:r>
              <a:rPr lang="de-DE" baseline="0" dirty="0" err="1"/>
              <a:t>grid</a:t>
            </a:r>
            <a:r>
              <a:rPr lang="de-DE" baseline="0" dirty="0"/>
              <a:t> </a:t>
            </a:r>
            <a:r>
              <a:rPr lang="de-DE" baseline="0" dirty="0" err="1"/>
              <a:t>availability</a:t>
            </a:r>
            <a:r>
              <a:rPr lang="de-DE" baseline="0" dirty="0"/>
              <a:t> and </a:t>
            </a:r>
            <a:r>
              <a:rPr lang="de-DE" baseline="0" dirty="0" err="1"/>
              <a:t>optimize</a:t>
            </a:r>
            <a:r>
              <a:rPr lang="de-DE" baseline="0" dirty="0"/>
              <a:t> </a:t>
            </a:r>
            <a:r>
              <a:rPr lang="de-DE" baseline="0" dirty="0" err="1"/>
              <a:t>the</a:t>
            </a:r>
            <a:r>
              <a:rPr lang="de-DE" baseline="0" dirty="0"/>
              <a:t> power </a:t>
            </a:r>
            <a:r>
              <a:rPr lang="de-DE" baseline="0" dirty="0" err="1"/>
              <a:t>flow</a:t>
            </a:r>
            <a:r>
              <a:rPr lang="de-DE" baseline="0" dirty="0"/>
              <a:t> on </a:t>
            </a:r>
            <a:r>
              <a:rPr lang="de-DE" baseline="0" dirty="0" err="1"/>
              <a:t>that</a:t>
            </a:r>
            <a:r>
              <a:rPr lang="de-DE" baseline="0" dirty="0"/>
              <a:t> </a:t>
            </a:r>
            <a:r>
              <a:rPr lang="de-DE" baseline="0" dirty="0" err="1"/>
              <a:t>level</a:t>
            </a:r>
            <a:r>
              <a:rPr lang="de-DE" baseline="0" dirty="0"/>
              <a:t>.</a:t>
            </a:r>
          </a:p>
          <a:p>
            <a:endParaRPr lang="de-DE" baseline="0" dirty="0"/>
          </a:p>
          <a:p>
            <a:r>
              <a:rPr lang="de-DE" dirty="0"/>
              <a:t>In</a:t>
            </a:r>
            <a:r>
              <a:rPr lang="de-DE" baseline="0" dirty="0"/>
              <a:t> </a:t>
            </a:r>
            <a:r>
              <a:rPr lang="de-DE" baseline="0" dirty="0" err="1"/>
              <a:t>this</a:t>
            </a:r>
            <a:r>
              <a:rPr lang="de-DE" baseline="0" dirty="0"/>
              <a:t> </a:t>
            </a:r>
            <a:r>
              <a:rPr lang="de-DE" baseline="0" dirty="0" err="1"/>
              <a:t>way</a:t>
            </a:r>
            <a:r>
              <a:rPr lang="de-DE" baseline="0" dirty="0"/>
              <a:t>, a fault in </a:t>
            </a:r>
            <a:r>
              <a:rPr lang="de-DE" baseline="0" dirty="0" err="1"/>
              <a:t>the</a:t>
            </a:r>
            <a:r>
              <a:rPr lang="de-DE" baseline="0" dirty="0"/>
              <a:t> </a:t>
            </a:r>
            <a:r>
              <a:rPr lang="de-DE" baseline="0" dirty="0" err="1"/>
              <a:t>meshed</a:t>
            </a:r>
            <a:r>
              <a:rPr lang="de-DE" baseline="0" dirty="0"/>
              <a:t> </a:t>
            </a:r>
            <a:r>
              <a:rPr lang="de-DE" baseline="0" dirty="0" err="1"/>
              <a:t>distribution</a:t>
            </a:r>
            <a:r>
              <a:rPr lang="de-DE" baseline="0" dirty="0"/>
              <a:t> </a:t>
            </a:r>
            <a:r>
              <a:rPr lang="de-DE" baseline="0" dirty="0" err="1"/>
              <a:t>grid</a:t>
            </a:r>
            <a:r>
              <a:rPr lang="de-DE" baseline="0" dirty="0"/>
              <a:t> </a:t>
            </a:r>
            <a:r>
              <a:rPr lang="de-DE" baseline="0" dirty="0" err="1"/>
              <a:t>can</a:t>
            </a:r>
            <a:r>
              <a:rPr lang="de-DE" baseline="0" dirty="0"/>
              <a:t> </a:t>
            </a:r>
            <a:r>
              <a:rPr lang="de-DE" baseline="0" dirty="0" err="1"/>
              <a:t>be</a:t>
            </a:r>
            <a:r>
              <a:rPr lang="de-DE" baseline="0" dirty="0"/>
              <a:t> </a:t>
            </a:r>
            <a:r>
              <a:rPr lang="de-DE" baseline="0" dirty="0" err="1"/>
              <a:t>isolated</a:t>
            </a:r>
            <a:r>
              <a:rPr lang="de-DE" baseline="0" dirty="0"/>
              <a:t>, and </a:t>
            </a:r>
            <a:r>
              <a:rPr lang="de-DE" baseline="0" dirty="0" err="1"/>
              <a:t>the</a:t>
            </a:r>
            <a:r>
              <a:rPr lang="de-DE" baseline="0" dirty="0"/>
              <a:t> </a:t>
            </a:r>
            <a:r>
              <a:rPr lang="de-DE" baseline="0" dirty="0" err="1"/>
              <a:t>service</a:t>
            </a:r>
            <a:r>
              <a:rPr lang="de-DE" baseline="0" dirty="0"/>
              <a:t> </a:t>
            </a:r>
            <a:r>
              <a:rPr lang="de-DE" baseline="0" dirty="0" err="1"/>
              <a:t>can</a:t>
            </a:r>
            <a:r>
              <a:rPr lang="de-DE" baseline="0" dirty="0"/>
              <a:t> </a:t>
            </a:r>
            <a:r>
              <a:rPr lang="de-DE" baseline="0" dirty="0" err="1"/>
              <a:t>be</a:t>
            </a:r>
            <a:r>
              <a:rPr lang="de-DE" baseline="0" dirty="0"/>
              <a:t> </a:t>
            </a:r>
            <a:r>
              <a:rPr lang="de-DE" baseline="0" dirty="0" err="1"/>
              <a:t>restrored</a:t>
            </a:r>
            <a:r>
              <a:rPr lang="de-DE" baseline="0" dirty="0"/>
              <a:t> </a:t>
            </a:r>
            <a:r>
              <a:rPr lang="de-DE" baseline="0" dirty="0" err="1"/>
              <a:t>within</a:t>
            </a:r>
            <a:r>
              <a:rPr lang="de-DE" baseline="0" dirty="0"/>
              <a:t> </a:t>
            </a:r>
            <a:r>
              <a:rPr lang="de-DE" baseline="0" dirty="0" err="1"/>
              <a:t>seconds</a:t>
            </a:r>
            <a:r>
              <a:rPr lang="de-DE" baseline="0" dirty="0"/>
              <a:t>, </a:t>
            </a:r>
            <a:r>
              <a:rPr lang="de-DE" baseline="0" dirty="0" err="1"/>
              <a:t>by</a:t>
            </a:r>
            <a:r>
              <a:rPr lang="de-DE" baseline="0" dirty="0"/>
              <a:t> </a:t>
            </a:r>
            <a:r>
              <a:rPr lang="de-DE" baseline="0" dirty="0" err="1"/>
              <a:t>changing</a:t>
            </a:r>
            <a:r>
              <a:rPr lang="de-DE" baseline="0" dirty="0"/>
              <a:t> </a:t>
            </a:r>
            <a:r>
              <a:rPr lang="de-DE" baseline="0" dirty="0" err="1"/>
              <a:t>the</a:t>
            </a:r>
            <a:r>
              <a:rPr lang="de-DE" baseline="0" dirty="0"/>
              <a:t> </a:t>
            </a:r>
            <a:r>
              <a:rPr lang="de-DE" baseline="0" dirty="0" err="1"/>
              <a:t>position</a:t>
            </a:r>
            <a:r>
              <a:rPr lang="de-DE" baseline="0" dirty="0"/>
              <a:t> </a:t>
            </a:r>
            <a:r>
              <a:rPr lang="de-DE" baseline="0" dirty="0" err="1"/>
              <a:t>of</a:t>
            </a:r>
            <a:r>
              <a:rPr lang="de-DE" baseline="0" dirty="0"/>
              <a:t> </a:t>
            </a:r>
            <a:r>
              <a:rPr lang="de-DE" baseline="0" dirty="0" err="1"/>
              <a:t>the</a:t>
            </a:r>
            <a:r>
              <a:rPr lang="de-DE" baseline="0" dirty="0"/>
              <a:t> </a:t>
            </a:r>
            <a:r>
              <a:rPr lang="de-DE" baseline="0" dirty="0" err="1"/>
              <a:t>normally</a:t>
            </a:r>
            <a:r>
              <a:rPr lang="de-DE" baseline="0" dirty="0"/>
              <a:t> open </a:t>
            </a:r>
            <a:r>
              <a:rPr lang="de-DE" baseline="0" dirty="0" err="1"/>
              <a:t>point</a:t>
            </a:r>
            <a:r>
              <a:rPr lang="de-DE" baseline="0" dirty="0"/>
              <a:t>.</a:t>
            </a:r>
          </a:p>
          <a:p>
            <a:r>
              <a:rPr lang="de-DE" baseline="0" dirty="0"/>
              <a:t>But </a:t>
            </a:r>
            <a:r>
              <a:rPr lang="de-DE" baseline="0" dirty="0" err="1"/>
              <a:t>positions</a:t>
            </a:r>
            <a:r>
              <a:rPr lang="de-DE" baseline="0" dirty="0"/>
              <a:t> </a:t>
            </a:r>
            <a:r>
              <a:rPr lang="de-DE" baseline="0" dirty="0" err="1"/>
              <a:t>of</a:t>
            </a:r>
            <a:r>
              <a:rPr lang="de-DE" baseline="0" dirty="0"/>
              <a:t> </a:t>
            </a:r>
            <a:r>
              <a:rPr lang="de-DE" baseline="0" dirty="0" err="1"/>
              <a:t>normally</a:t>
            </a:r>
            <a:r>
              <a:rPr lang="de-DE" baseline="0" dirty="0"/>
              <a:t> open </a:t>
            </a:r>
            <a:r>
              <a:rPr lang="de-DE" baseline="0" dirty="0" err="1"/>
              <a:t>points</a:t>
            </a:r>
            <a:r>
              <a:rPr lang="de-DE" baseline="0" dirty="0"/>
              <a:t> </a:t>
            </a:r>
            <a:r>
              <a:rPr lang="de-DE" baseline="0" dirty="0" err="1"/>
              <a:t>may</a:t>
            </a:r>
            <a:r>
              <a:rPr lang="de-DE" baseline="0" dirty="0"/>
              <a:t> also </a:t>
            </a:r>
            <a:r>
              <a:rPr lang="de-DE" baseline="0" dirty="0" err="1"/>
              <a:t>be</a:t>
            </a:r>
            <a:r>
              <a:rPr lang="de-DE" baseline="0" dirty="0"/>
              <a:t> </a:t>
            </a:r>
            <a:r>
              <a:rPr lang="de-DE" baseline="0" dirty="0" err="1"/>
              <a:t>changed</a:t>
            </a:r>
            <a:r>
              <a:rPr lang="de-DE" baseline="0" dirty="0"/>
              <a:t> in order </a:t>
            </a:r>
            <a:r>
              <a:rPr lang="de-DE" baseline="0" dirty="0" err="1"/>
              <a:t>to</a:t>
            </a:r>
            <a:r>
              <a:rPr lang="de-DE" baseline="0" dirty="0"/>
              <a:t> </a:t>
            </a:r>
            <a:r>
              <a:rPr lang="de-DE" baseline="0" dirty="0" err="1"/>
              <a:t>balance</a:t>
            </a:r>
            <a:r>
              <a:rPr lang="de-DE" baseline="0" dirty="0"/>
              <a:t> </a:t>
            </a:r>
            <a:r>
              <a:rPr lang="de-DE" baseline="0" dirty="0" err="1"/>
              <a:t>the</a:t>
            </a:r>
            <a:r>
              <a:rPr lang="de-DE" baseline="0" dirty="0"/>
              <a:t> </a:t>
            </a:r>
            <a:r>
              <a:rPr lang="de-DE" baseline="0" dirty="0" err="1"/>
              <a:t>load</a:t>
            </a:r>
            <a:r>
              <a:rPr lang="de-DE" baseline="0" dirty="0"/>
              <a:t> </a:t>
            </a:r>
            <a:r>
              <a:rPr lang="de-DE" baseline="0" dirty="0" err="1"/>
              <a:t>flow</a:t>
            </a:r>
            <a:r>
              <a:rPr lang="de-DE" baseline="0" dirty="0"/>
              <a:t> in different </a:t>
            </a:r>
            <a:r>
              <a:rPr lang="de-DE" baseline="0" dirty="0" err="1"/>
              <a:t>parts</a:t>
            </a:r>
            <a:r>
              <a:rPr lang="de-DE" baseline="0" dirty="0"/>
              <a:t> </a:t>
            </a:r>
            <a:r>
              <a:rPr lang="de-DE" baseline="0" dirty="0" err="1"/>
              <a:t>of</a:t>
            </a:r>
            <a:r>
              <a:rPr lang="de-DE" baseline="0" dirty="0"/>
              <a:t> </a:t>
            </a:r>
            <a:r>
              <a:rPr lang="de-DE" baseline="0" dirty="0" err="1"/>
              <a:t>the</a:t>
            </a:r>
            <a:r>
              <a:rPr lang="de-DE" baseline="0" dirty="0"/>
              <a:t> </a:t>
            </a:r>
            <a:r>
              <a:rPr lang="de-DE" baseline="0" dirty="0" err="1"/>
              <a:t>distribution</a:t>
            </a:r>
            <a:r>
              <a:rPr lang="de-DE" baseline="0" dirty="0"/>
              <a:t> </a:t>
            </a:r>
            <a:r>
              <a:rPr lang="de-DE" baseline="0" dirty="0" err="1"/>
              <a:t>grid</a:t>
            </a:r>
            <a:r>
              <a:rPr lang="de-DE" baseline="0" dirty="0"/>
              <a:t>. </a:t>
            </a:r>
            <a:r>
              <a:rPr lang="de-DE" baseline="0" dirty="0" err="1"/>
              <a:t>This</a:t>
            </a:r>
            <a:r>
              <a:rPr lang="de-DE" baseline="0" dirty="0"/>
              <a:t> </a:t>
            </a:r>
            <a:r>
              <a:rPr lang="de-DE" baseline="0" dirty="0" err="1"/>
              <a:t>prevents</a:t>
            </a:r>
            <a:r>
              <a:rPr lang="de-DE" baseline="0" dirty="0"/>
              <a:t> </a:t>
            </a:r>
            <a:r>
              <a:rPr lang="de-DE" baseline="0" dirty="0" err="1"/>
              <a:t>overload</a:t>
            </a:r>
            <a:r>
              <a:rPr lang="de-DE" baseline="0" dirty="0"/>
              <a:t> </a:t>
            </a:r>
            <a:r>
              <a:rPr lang="de-DE" baseline="0" dirty="0" err="1"/>
              <a:t>scenarios</a:t>
            </a:r>
            <a:r>
              <a:rPr lang="de-DE" baseline="0" dirty="0"/>
              <a:t> </a:t>
            </a:r>
            <a:r>
              <a:rPr lang="de-DE" baseline="0" dirty="0" err="1"/>
              <a:t>that</a:t>
            </a:r>
            <a:r>
              <a:rPr lang="de-DE" baseline="0" dirty="0"/>
              <a:t> </a:t>
            </a:r>
            <a:r>
              <a:rPr lang="de-DE" baseline="0" dirty="0" err="1"/>
              <a:t>might</a:t>
            </a:r>
            <a:r>
              <a:rPr lang="de-DE" baseline="0" dirty="0"/>
              <a:t> </a:t>
            </a:r>
            <a:r>
              <a:rPr lang="de-DE" baseline="0" dirty="0" err="1"/>
              <a:t>lead</a:t>
            </a:r>
            <a:r>
              <a:rPr lang="de-DE" baseline="0" dirty="0"/>
              <a:t> </a:t>
            </a:r>
            <a:r>
              <a:rPr lang="de-DE" baseline="0" dirty="0" err="1"/>
              <a:t>to</a:t>
            </a:r>
            <a:r>
              <a:rPr lang="de-DE" baseline="0" dirty="0"/>
              <a:t> </a:t>
            </a:r>
            <a:r>
              <a:rPr lang="de-DE" baseline="0" dirty="0" err="1"/>
              <a:t>outages</a:t>
            </a:r>
            <a:r>
              <a:rPr lang="de-DE" baseline="0" dirty="0"/>
              <a:t> </a:t>
            </a:r>
            <a:r>
              <a:rPr lang="de-DE" baseline="0" dirty="0" err="1"/>
              <a:t>right</a:t>
            </a:r>
            <a:r>
              <a:rPr lang="de-DE" baseline="0" dirty="0"/>
              <a:t> </a:t>
            </a:r>
            <a:r>
              <a:rPr lang="de-DE" baseline="0" dirty="0" err="1"/>
              <a:t>from</a:t>
            </a:r>
            <a:r>
              <a:rPr lang="de-DE" baseline="0" dirty="0"/>
              <a:t> </a:t>
            </a:r>
            <a:r>
              <a:rPr lang="de-DE" baseline="0" dirty="0" err="1"/>
              <a:t>the</a:t>
            </a:r>
            <a:r>
              <a:rPr lang="de-DE" baseline="0" dirty="0"/>
              <a:t> </a:t>
            </a:r>
            <a:r>
              <a:rPr lang="de-DE" baseline="0" dirty="0" err="1"/>
              <a:t>beginning</a:t>
            </a:r>
            <a:r>
              <a:rPr lang="de-DE" baseline="0" dirty="0"/>
              <a:t>, </a:t>
            </a:r>
            <a:r>
              <a:rPr lang="de-DE" baseline="0" dirty="0" err="1"/>
              <a:t>preserving</a:t>
            </a:r>
            <a:r>
              <a:rPr lang="de-DE" baseline="0" dirty="0"/>
              <a:t> </a:t>
            </a:r>
            <a:r>
              <a:rPr lang="de-DE" baseline="0" dirty="0" err="1"/>
              <a:t>primary</a:t>
            </a:r>
            <a:r>
              <a:rPr lang="de-DE" baseline="0" dirty="0"/>
              <a:t> </a:t>
            </a:r>
            <a:r>
              <a:rPr lang="de-DE" baseline="0" dirty="0" err="1"/>
              <a:t>equipment</a:t>
            </a:r>
            <a:r>
              <a:rPr lang="de-DE" baseline="0" dirty="0"/>
              <a:t>. Also, </a:t>
            </a:r>
            <a:r>
              <a:rPr lang="de-DE" baseline="0" dirty="0" err="1"/>
              <a:t>voltage</a:t>
            </a:r>
            <a:r>
              <a:rPr lang="de-DE" baseline="0" dirty="0"/>
              <a:t> </a:t>
            </a:r>
            <a:r>
              <a:rPr lang="de-DE" baseline="0" dirty="0" err="1"/>
              <a:t>deviations</a:t>
            </a:r>
            <a:r>
              <a:rPr lang="de-DE" baseline="0" dirty="0"/>
              <a:t>, </a:t>
            </a:r>
            <a:r>
              <a:rPr lang="de-DE" baseline="0" dirty="0" err="1"/>
              <a:t>for</a:t>
            </a:r>
            <a:r>
              <a:rPr lang="de-DE" baseline="0" dirty="0"/>
              <a:t> </a:t>
            </a:r>
            <a:r>
              <a:rPr lang="de-DE" baseline="0" dirty="0" err="1"/>
              <a:t>instance</a:t>
            </a:r>
            <a:r>
              <a:rPr lang="de-DE" baseline="0" dirty="0"/>
              <a:t> </a:t>
            </a:r>
            <a:r>
              <a:rPr lang="de-DE" baseline="0" dirty="0" err="1"/>
              <a:t>caused</a:t>
            </a:r>
            <a:r>
              <a:rPr lang="de-DE" baseline="0" dirty="0"/>
              <a:t> </a:t>
            </a:r>
            <a:r>
              <a:rPr lang="de-DE" baseline="0" dirty="0" err="1"/>
              <a:t>by</a:t>
            </a:r>
            <a:r>
              <a:rPr lang="de-DE" baseline="0" dirty="0"/>
              <a:t> </a:t>
            </a:r>
            <a:r>
              <a:rPr lang="de-DE" baseline="0" dirty="0" err="1"/>
              <a:t>renewable</a:t>
            </a:r>
            <a:r>
              <a:rPr lang="de-DE" baseline="0" dirty="0"/>
              <a:t> </a:t>
            </a:r>
            <a:r>
              <a:rPr lang="de-DE" baseline="0" dirty="0" err="1"/>
              <a:t>infeed</a:t>
            </a:r>
            <a:r>
              <a:rPr lang="de-DE" baseline="0" dirty="0"/>
              <a:t> </a:t>
            </a:r>
            <a:r>
              <a:rPr lang="de-DE" baseline="0" dirty="0" err="1"/>
              <a:t>or</a:t>
            </a:r>
            <a:r>
              <a:rPr lang="de-DE" baseline="0" dirty="0"/>
              <a:t> </a:t>
            </a:r>
            <a:r>
              <a:rPr lang="de-DE" baseline="0" dirty="0" err="1"/>
              <a:t>dynamic</a:t>
            </a:r>
            <a:r>
              <a:rPr lang="de-DE" baseline="0" dirty="0"/>
              <a:t> </a:t>
            </a:r>
            <a:r>
              <a:rPr lang="de-DE" baseline="0" dirty="0" err="1"/>
              <a:t>loads</a:t>
            </a:r>
            <a:r>
              <a:rPr lang="de-DE" baseline="0" dirty="0"/>
              <a:t>, </a:t>
            </a:r>
            <a:r>
              <a:rPr lang="de-DE" baseline="0" dirty="0" err="1"/>
              <a:t>can</a:t>
            </a:r>
            <a:r>
              <a:rPr lang="de-DE" baseline="0" dirty="0"/>
              <a:t> </a:t>
            </a:r>
            <a:r>
              <a:rPr lang="de-DE" baseline="0" dirty="0" err="1"/>
              <a:t>be</a:t>
            </a:r>
            <a:r>
              <a:rPr lang="de-DE" baseline="0" dirty="0"/>
              <a:t> </a:t>
            </a:r>
            <a:r>
              <a:rPr lang="de-DE" baseline="0" dirty="0" err="1"/>
              <a:t>identified</a:t>
            </a:r>
            <a:r>
              <a:rPr lang="de-DE" baseline="0" dirty="0"/>
              <a:t> and </a:t>
            </a:r>
            <a:r>
              <a:rPr lang="de-DE" baseline="0" dirty="0" err="1"/>
              <a:t>rectified</a:t>
            </a:r>
            <a:r>
              <a:rPr lang="de-DE" baseline="0" dirty="0"/>
              <a:t> </a:t>
            </a:r>
            <a:r>
              <a:rPr lang="de-DE" baseline="0" dirty="0" err="1"/>
              <a:t>by</a:t>
            </a:r>
            <a:r>
              <a:rPr lang="de-DE" baseline="0" dirty="0"/>
              <a:t> </a:t>
            </a:r>
            <a:r>
              <a:rPr lang="de-DE" baseline="0" dirty="0" err="1"/>
              <a:t>triggering</a:t>
            </a:r>
            <a:r>
              <a:rPr lang="de-DE" baseline="0" dirty="0"/>
              <a:t> </a:t>
            </a:r>
            <a:r>
              <a:rPr lang="de-DE" baseline="0" dirty="0" err="1"/>
              <a:t>the</a:t>
            </a:r>
            <a:r>
              <a:rPr lang="de-DE" baseline="0" dirty="0"/>
              <a:t> </a:t>
            </a:r>
            <a:r>
              <a:rPr lang="de-DE" baseline="0" dirty="0" err="1"/>
              <a:t>tap</a:t>
            </a:r>
            <a:r>
              <a:rPr lang="de-DE" baseline="0" dirty="0"/>
              <a:t> </a:t>
            </a:r>
            <a:r>
              <a:rPr lang="de-DE" baseline="0" dirty="0" err="1"/>
              <a:t>changer</a:t>
            </a:r>
            <a:r>
              <a:rPr lang="de-DE" baseline="0" dirty="0"/>
              <a:t> </a:t>
            </a:r>
            <a:r>
              <a:rPr lang="de-DE" baseline="0" dirty="0" err="1"/>
              <a:t>of</a:t>
            </a:r>
            <a:r>
              <a:rPr lang="de-DE" baseline="0" dirty="0"/>
              <a:t> </a:t>
            </a:r>
            <a:r>
              <a:rPr lang="de-DE" baseline="0" dirty="0" err="1"/>
              <a:t>the</a:t>
            </a:r>
            <a:r>
              <a:rPr lang="de-DE" baseline="0" dirty="0"/>
              <a:t> transformer.</a:t>
            </a:r>
          </a:p>
          <a:p>
            <a:endParaRPr lang="de-DE" baseline="0" dirty="0"/>
          </a:p>
          <a:p>
            <a:r>
              <a:rPr lang="de-DE" baseline="0" dirty="0"/>
              <a:t>In a </a:t>
            </a:r>
            <a:r>
              <a:rPr lang="de-DE" baseline="0" dirty="0" err="1"/>
              <a:t>challenging</a:t>
            </a:r>
            <a:r>
              <a:rPr lang="de-DE" baseline="0" dirty="0"/>
              <a:t> </a:t>
            </a:r>
            <a:r>
              <a:rPr lang="de-DE" baseline="0" dirty="0" err="1"/>
              <a:t>environment</a:t>
            </a:r>
            <a:r>
              <a:rPr lang="de-DE" baseline="0" dirty="0"/>
              <a:t> </a:t>
            </a:r>
            <a:r>
              <a:rPr lang="de-DE" baseline="0" dirty="0" err="1"/>
              <a:t>of</a:t>
            </a:r>
            <a:r>
              <a:rPr lang="de-DE" baseline="0" dirty="0"/>
              <a:t> </a:t>
            </a:r>
            <a:r>
              <a:rPr lang="de-DE" baseline="0" dirty="0" err="1"/>
              <a:t>renewable</a:t>
            </a:r>
            <a:r>
              <a:rPr lang="de-DE" baseline="0" dirty="0"/>
              <a:t> </a:t>
            </a:r>
            <a:r>
              <a:rPr lang="de-DE" baseline="0" dirty="0" err="1"/>
              <a:t>infeed</a:t>
            </a:r>
            <a:r>
              <a:rPr lang="de-DE" baseline="0" dirty="0"/>
              <a:t>, </a:t>
            </a:r>
            <a:r>
              <a:rPr lang="de-DE" baseline="0" dirty="0" err="1"/>
              <a:t>fluctuating</a:t>
            </a:r>
            <a:r>
              <a:rPr lang="de-DE" baseline="0" dirty="0"/>
              <a:t> </a:t>
            </a:r>
            <a:r>
              <a:rPr lang="de-DE" baseline="0" dirty="0" err="1"/>
              <a:t>loads</a:t>
            </a:r>
            <a:r>
              <a:rPr lang="de-DE" baseline="0" dirty="0"/>
              <a:t> and </a:t>
            </a:r>
            <a:r>
              <a:rPr lang="de-DE" baseline="0" dirty="0" err="1"/>
              <a:t>limitations</a:t>
            </a:r>
            <a:r>
              <a:rPr lang="de-DE" baseline="0" dirty="0"/>
              <a:t> </a:t>
            </a:r>
            <a:r>
              <a:rPr lang="de-DE" baseline="0" dirty="0" err="1"/>
              <a:t>of</a:t>
            </a:r>
            <a:r>
              <a:rPr lang="de-DE" baseline="0" dirty="0"/>
              <a:t> </a:t>
            </a:r>
            <a:r>
              <a:rPr lang="de-DE" baseline="0" dirty="0" err="1"/>
              <a:t>existing</a:t>
            </a:r>
            <a:r>
              <a:rPr lang="de-DE" baseline="0" dirty="0"/>
              <a:t> </a:t>
            </a:r>
            <a:r>
              <a:rPr lang="de-DE" baseline="0" dirty="0" err="1"/>
              <a:t>grids</a:t>
            </a:r>
            <a:r>
              <a:rPr lang="de-DE" baseline="0" dirty="0"/>
              <a:t>, </a:t>
            </a:r>
            <a:r>
              <a:rPr lang="de-DE" baseline="0" dirty="0" err="1"/>
              <a:t>outages</a:t>
            </a:r>
            <a:r>
              <a:rPr lang="de-DE" baseline="0" dirty="0"/>
              <a:t> </a:t>
            </a:r>
            <a:r>
              <a:rPr lang="de-DE" baseline="0" dirty="0" err="1"/>
              <a:t>can</a:t>
            </a:r>
            <a:r>
              <a:rPr lang="de-DE" baseline="0" dirty="0"/>
              <a:t> </a:t>
            </a:r>
            <a:r>
              <a:rPr lang="de-DE" baseline="0" dirty="0" err="1"/>
              <a:t>be</a:t>
            </a:r>
            <a:r>
              <a:rPr lang="de-DE" baseline="0" dirty="0"/>
              <a:t> </a:t>
            </a:r>
            <a:r>
              <a:rPr lang="de-DE" baseline="0" dirty="0" err="1"/>
              <a:t>avoided</a:t>
            </a:r>
            <a:r>
              <a:rPr lang="de-DE" baseline="0" dirty="0"/>
              <a:t> and </a:t>
            </a:r>
            <a:r>
              <a:rPr lang="de-DE" baseline="0" dirty="0" err="1"/>
              <a:t>outage</a:t>
            </a:r>
            <a:r>
              <a:rPr lang="de-DE" baseline="0" dirty="0"/>
              <a:t> </a:t>
            </a:r>
            <a:r>
              <a:rPr lang="de-DE" baseline="0" dirty="0" err="1"/>
              <a:t>times</a:t>
            </a:r>
            <a:r>
              <a:rPr lang="de-DE" baseline="0" dirty="0"/>
              <a:t> </a:t>
            </a:r>
            <a:r>
              <a:rPr lang="de-DE" baseline="0" dirty="0" err="1"/>
              <a:t>reduced</a:t>
            </a:r>
            <a:r>
              <a:rPr lang="de-DE" baseline="0" dirty="0"/>
              <a:t>, fault </a:t>
            </a:r>
            <a:r>
              <a:rPr lang="de-DE" baseline="0" dirty="0" err="1"/>
              <a:t>localization</a:t>
            </a:r>
            <a:r>
              <a:rPr lang="de-DE" baseline="0" dirty="0"/>
              <a:t> </a:t>
            </a:r>
            <a:r>
              <a:rPr lang="de-DE" baseline="0" dirty="0" err="1"/>
              <a:t>times</a:t>
            </a:r>
            <a:r>
              <a:rPr lang="de-DE" baseline="0" dirty="0"/>
              <a:t> limited, </a:t>
            </a:r>
            <a:r>
              <a:rPr lang="de-DE" baseline="0" dirty="0" err="1"/>
              <a:t>primary</a:t>
            </a:r>
            <a:r>
              <a:rPr lang="de-DE" baseline="0" dirty="0"/>
              <a:t> </a:t>
            </a:r>
            <a:r>
              <a:rPr lang="de-DE" baseline="0" dirty="0" err="1"/>
              <a:t>equipment</a:t>
            </a:r>
            <a:r>
              <a:rPr lang="de-DE" baseline="0" dirty="0"/>
              <a:t> </a:t>
            </a:r>
            <a:r>
              <a:rPr lang="de-DE" baseline="0" dirty="0" err="1"/>
              <a:t>preserved</a:t>
            </a:r>
            <a:r>
              <a:rPr lang="de-DE" baseline="0" dirty="0"/>
              <a:t>, and </a:t>
            </a:r>
            <a:r>
              <a:rPr lang="de-DE" baseline="0" dirty="0" err="1"/>
              <a:t>regulatory</a:t>
            </a:r>
            <a:r>
              <a:rPr lang="de-DE" baseline="0" dirty="0"/>
              <a:t> </a:t>
            </a:r>
            <a:r>
              <a:rPr lang="de-DE" baseline="0" dirty="0" err="1"/>
              <a:t>requirements</a:t>
            </a:r>
            <a:r>
              <a:rPr lang="de-DE" baseline="0" dirty="0"/>
              <a:t> </a:t>
            </a:r>
            <a:r>
              <a:rPr lang="de-DE" baseline="0" dirty="0" err="1"/>
              <a:t>achieved</a:t>
            </a:r>
            <a:r>
              <a:rPr lang="de-DE" baseline="0" dirty="0"/>
              <a:t>. And </a:t>
            </a:r>
            <a:r>
              <a:rPr lang="de-DE" baseline="0" dirty="0" err="1"/>
              <a:t>this</a:t>
            </a:r>
            <a:r>
              <a:rPr lang="de-DE" baseline="0" dirty="0"/>
              <a:t> </a:t>
            </a:r>
            <a:r>
              <a:rPr lang="de-DE" baseline="0" dirty="0" err="1"/>
              <a:t>by</a:t>
            </a:r>
            <a:r>
              <a:rPr lang="de-DE" baseline="0" dirty="0"/>
              <a:t> </a:t>
            </a:r>
            <a:r>
              <a:rPr lang="de-DE" baseline="0" dirty="0" err="1"/>
              <a:t>using</a:t>
            </a:r>
            <a:r>
              <a:rPr lang="de-DE" baseline="0" dirty="0"/>
              <a:t> </a:t>
            </a:r>
            <a:r>
              <a:rPr lang="de-DE" baseline="0" dirty="0" err="1"/>
              <a:t>the</a:t>
            </a:r>
            <a:r>
              <a:rPr lang="de-DE" baseline="0" dirty="0"/>
              <a:t> </a:t>
            </a:r>
            <a:r>
              <a:rPr lang="de-DE" baseline="0" dirty="0" err="1"/>
              <a:t>substation</a:t>
            </a:r>
            <a:r>
              <a:rPr lang="de-DE" baseline="0" dirty="0"/>
              <a:t> </a:t>
            </a:r>
            <a:r>
              <a:rPr lang="de-DE" baseline="0" dirty="0" err="1"/>
              <a:t>automation</a:t>
            </a:r>
            <a:r>
              <a:rPr lang="de-DE" baseline="0" dirty="0"/>
              <a:t> </a:t>
            </a:r>
            <a:r>
              <a:rPr lang="de-DE" baseline="0" dirty="0" err="1"/>
              <a:t>system</a:t>
            </a:r>
            <a:r>
              <a:rPr lang="de-DE" baseline="0" dirty="0"/>
              <a:t> </a:t>
            </a:r>
            <a:r>
              <a:rPr lang="de-DE" baseline="0" dirty="0" err="1"/>
              <a:t>as</a:t>
            </a:r>
            <a:r>
              <a:rPr lang="de-DE" baseline="0" dirty="0"/>
              <a:t> a </a:t>
            </a:r>
            <a:r>
              <a:rPr lang="de-DE" baseline="0" dirty="0" err="1"/>
              <a:t>basis</a:t>
            </a:r>
            <a:r>
              <a:rPr lang="de-DE" baseline="0" dirty="0"/>
              <a:t>, and – </a:t>
            </a:r>
            <a:r>
              <a:rPr lang="de-DE" baseline="0" dirty="0" err="1"/>
              <a:t>as</a:t>
            </a:r>
            <a:r>
              <a:rPr lang="de-DE" baseline="0" dirty="0"/>
              <a:t> </a:t>
            </a:r>
            <a:r>
              <a:rPr lang="de-DE" baseline="0" dirty="0" err="1"/>
              <a:t>far</a:t>
            </a:r>
            <a:r>
              <a:rPr lang="de-DE" baseline="0" dirty="0"/>
              <a:t> </a:t>
            </a:r>
            <a:r>
              <a:rPr lang="de-DE" baseline="0" dirty="0" err="1"/>
              <a:t>as</a:t>
            </a:r>
            <a:r>
              <a:rPr lang="de-DE" baseline="0" dirty="0"/>
              <a:t> </a:t>
            </a:r>
            <a:r>
              <a:rPr lang="de-DE" baseline="0" dirty="0" err="1"/>
              <a:t>existing</a:t>
            </a:r>
            <a:r>
              <a:rPr lang="de-DE" baseline="0" dirty="0"/>
              <a:t> – </a:t>
            </a:r>
            <a:r>
              <a:rPr lang="de-DE" baseline="0" dirty="0" err="1"/>
              <a:t>the</a:t>
            </a:r>
            <a:r>
              <a:rPr lang="de-DE" baseline="0" dirty="0"/>
              <a:t> automated </a:t>
            </a:r>
            <a:r>
              <a:rPr lang="de-DE" baseline="0" dirty="0" err="1"/>
              <a:t>secondary</a:t>
            </a:r>
            <a:r>
              <a:rPr lang="de-DE" baseline="0" dirty="0"/>
              <a:t> </a:t>
            </a:r>
            <a:r>
              <a:rPr lang="de-DE" baseline="0" dirty="0" err="1"/>
              <a:t>substations</a:t>
            </a:r>
            <a:r>
              <a:rPr lang="de-DE" baseline="0" dirty="0"/>
              <a:t> </a:t>
            </a:r>
            <a:r>
              <a:rPr lang="de-DE" baseline="0" dirty="0" err="1"/>
              <a:t>underneath</a:t>
            </a:r>
            <a:r>
              <a:rPr lang="de-DE" baseline="0" dirty="0"/>
              <a:t>.</a:t>
            </a:r>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8</a:t>
            </a:fld>
            <a:endParaRPr lang="de-DE"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dirty="0"/>
              <a:t>Substation Engineering </a:t>
            </a:r>
            <a:r>
              <a:rPr lang="de-DE" dirty="0" err="1"/>
              <a:t>requires</a:t>
            </a:r>
            <a:r>
              <a:rPr lang="de-DE" dirty="0"/>
              <a:t> a </a:t>
            </a:r>
            <a:r>
              <a:rPr lang="de-DE" dirty="0" err="1"/>
              <a:t>huge</a:t>
            </a:r>
            <a:r>
              <a:rPr lang="de-DE" dirty="0"/>
              <a:t> </a:t>
            </a:r>
            <a:r>
              <a:rPr lang="de-DE" dirty="0" err="1"/>
              <a:t>amount</a:t>
            </a:r>
            <a:r>
              <a:rPr lang="de-DE" dirty="0"/>
              <a:t> </a:t>
            </a:r>
            <a:r>
              <a:rPr lang="de-DE" dirty="0" err="1"/>
              <a:t>of</a:t>
            </a:r>
            <a:r>
              <a:rPr lang="de-DE" dirty="0"/>
              <a:t> </a:t>
            </a:r>
            <a:r>
              <a:rPr lang="de-DE" dirty="0" err="1"/>
              <a:t>data</a:t>
            </a:r>
            <a:r>
              <a:rPr lang="de-DE" dirty="0"/>
              <a:t>. </a:t>
            </a:r>
            <a:r>
              <a:rPr lang="de-DE" dirty="0" err="1"/>
              <a:t>For</a:t>
            </a:r>
            <a:r>
              <a:rPr lang="de-DE" dirty="0"/>
              <a:t> </a:t>
            </a:r>
            <a:r>
              <a:rPr lang="de-DE" dirty="0" err="1"/>
              <a:t>us</a:t>
            </a:r>
            <a:r>
              <a:rPr lang="de-DE" dirty="0"/>
              <a:t>, </a:t>
            </a:r>
            <a:r>
              <a:rPr lang="de-DE" dirty="0" err="1"/>
              <a:t>Digitalization</a:t>
            </a:r>
            <a:r>
              <a:rPr lang="de-DE" dirty="0"/>
              <a:t> </a:t>
            </a:r>
            <a:r>
              <a:rPr lang="de-DE" dirty="0" err="1"/>
              <a:t>is</a:t>
            </a:r>
            <a:r>
              <a:rPr lang="de-DE" baseline="0" dirty="0"/>
              <a:t> also </a:t>
            </a:r>
            <a:r>
              <a:rPr lang="de-DE" baseline="0" dirty="0" err="1"/>
              <a:t>about</a:t>
            </a:r>
            <a:r>
              <a:rPr lang="de-DE" baseline="0" dirty="0"/>
              <a:t> </a:t>
            </a:r>
            <a:r>
              <a:rPr lang="de-DE" baseline="0" dirty="0" err="1"/>
              <a:t>managing</a:t>
            </a:r>
            <a:r>
              <a:rPr lang="de-DE" baseline="0" dirty="0"/>
              <a:t> and </a:t>
            </a:r>
            <a:r>
              <a:rPr lang="de-DE" baseline="0" dirty="0" err="1"/>
              <a:t>using</a:t>
            </a:r>
            <a:r>
              <a:rPr lang="de-DE" baseline="0" dirty="0"/>
              <a:t> </a:t>
            </a:r>
            <a:r>
              <a:rPr lang="de-DE" baseline="0" dirty="0" err="1"/>
              <a:t>this</a:t>
            </a:r>
            <a:r>
              <a:rPr lang="de-DE" baseline="0" dirty="0"/>
              <a:t> </a:t>
            </a:r>
            <a:r>
              <a:rPr lang="de-DE" baseline="0" dirty="0" err="1"/>
              <a:t>data</a:t>
            </a:r>
            <a:r>
              <a:rPr lang="de-DE" baseline="0" dirty="0"/>
              <a:t> in a </a:t>
            </a:r>
            <a:r>
              <a:rPr lang="de-DE" baseline="0" dirty="0" err="1"/>
              <a:t>more</a:t>
            </a:r>
            <a:r>
              <a:rPr lang="de-DE" baseline="0" dirty="0"/>
              <a:t> </a:t>
            </a:r>
            <a:r>
              <a:rPr lang="de-DE" baseline="0" dirty="0" err="1"/>
              <a:t>integrated</a:t>
            </a:r>
            <a:r>
              <a:rPr lang="de-DE" baseline="0" dirty="0"/>
              <a:t> </a:t>
            </a:r>
            <a:r>
              <a:rPr lang="de-DE" baseline="0" dirty="0" err="1"/>
              <a:t>way</a:t>
            </a:r>
            <a:r>
              <a:rPr lang="de-DE" baseline="0" dirty="0"/>
              <a:t>. </a:t>
            </a:r>
            <a:r>
              <a:rPr lang="de-DE" baseline="0" dirty="0" err="1"/>
              <a:t>This</a:t>
            </a:r>
            <a:r>
              <a:rPr lang="de-DE" baseline="0" dirty="0"/>
              <a:t> </a:t>
            </a:r>
            <a:r>
              <a:rPr lang="de-DE" baseline="0" dirty="0" err="1"/>
              <a:t>is</a:t>
            </a:r>
            <a:r>
              <a:rPr lang="de-DE" baseline="0" dirty="0"/>
              <a:t> </a:t>
            </a:r>
            <a:r>
              <a:rPr lang="de-DE" baseline="0" dirty="0" err="1"/>
              <a:t>another</a:t>
            </a:r>
            <a:r>
              <a:rPr lang="de-DE" baseline="0" dirty="0"/>
              <a:t> </a:t>
            </a:r>
            <a:r>
              <a:rPr lang="de-DE" baseline="0" dirty="0" err="1"/>
              <a:t>aspect</a:t>
            </a:r>
            <a:r>
              <a:rPr lang="de-DE" baseline="0" dirty="0"/>
              <a:t> </a:t>
            </a:r>
            <a:r>
              <a:rPr lang="de-DE" baseline="0" dirty="0" err="1"/>
              <a:t>of</a:t>
            </a:r>
            <a:r>
              <a:rPr lang="de-DE" baseline="0" dirty="0"/>
              <a:t> a Digital Substation.</a:t>
            </a:r>
          </a:p>
          <a:p>
            <a:r>
              <a:rPr lang="de-DE" baseline="0" dirty="0"/>
              <a:t>A </a:t>
            </a:r>
            <a:r>
              <a:rPr lang="de-DE" baseline="0" dirty="0" err="1"/>
              <a:t>lot</a:t>
            </a:r>
            <a:r>
              <a:rPr lang="de-DE" baseline="0" dirty="0"/>
              <a:t> </a:t>
            </a:r>
            <a:r>
              <a:rPr lang="de-DE" baseline="0" dirty="0" err="1"/>
              <a:t>of</a:t>
            </a:r>
            <a:r>
              <a:rPr lang="de-DE" baseline="0" dirty="0"/>
              <a:t> </a:t>
            </a:r>
            <a:r>
              <a:rPr lang="de-DE" baseline="0" dirty="0" err="1"/>
              <a:t>data</a:t>
            </a:r>
            <a:r>
              <a:rPr lang="de-DE" baseline="0" dirty="0"/>
              <a:t> </a:t>
            </a:r>
            <a:r>
              <a:rPr lang="de-DE" baseline="0" dirty="0" err="1"/>
              <a:t>needs</a:t>
            </a:r>
            <a:r>
              <a:rPr lang="de-DE" baseline="0" dirty="0"/>
              <a:t> </a:t>
            </a:r>
            <a:r>
              <a:rPr lang="de-DE" baseline="0" dirty="0" err="1"/>
              <a:t>to</a:t>
            </a:r>
            <a:r>
              <a:rPr lang="de-DE" baseline="0" dirty="0"/>
              <a:t> </a:t>
            </a:r>
            <a:r>
              <a:rPr lang="de-DE" baseline="0" dirty="0" err="1"/>
              <a:t>be</a:t>
            </a:r>
            <a:r>
              <a:rPr lang="de-DE" baseline="0" dirty="0"/>
              <a:t> </a:t>
            </a:r>
            <a:r>
              <a:rPr lang="de-DE" baseline="0" dirty="0" err="1"/>
              <a:t>exchanged</a:t>
            </a:r>
            <a:r>
              <a:rPr lang="de-DE" baseline="0" dirty="0"/>
              <a:t> </a:t>
            </a:r>
            <a:r>
              <a:rPr lang="de-DE" baseline="0" dirty="0" err="1"/>
              <a:t>between</a:t>
            </a:r>
            <a:r>
              <a:rPr lang="de-DE" baseline="0" dirty="0"/>
              <a:t> </a:t>
            </a:r>
            <a:r>
              <a:rPr lang="de-DE" baseline="0" dirty="0" err="1"/>
              <a:t>the</a:t>
            </a:r>
            <a:r>
              <a:rPr lang="de-DE" baseline="0" dirty="0"/>
              <a:t> </a:t>
            </a:r>
            <a:r>
              <a:rPr lang="de-DE" baseline="0" dirty="0" err="1"/>
              <a:t>grid</a:t>
            </a:r>
            <a:r>
              <a:rPr lang="de-DE" baseline="0" dirty="0"/>
              <a:t> </a:t>
            </a:r>
            <a:r>
              <a:rPr lang="de-DE" baseline="0" dirty="0" err="1"/>
              <a:t>operator</a:t>
            </a:r>
            <a:r>
              <a:rPr lang="de-DE" baseline="0" dirty="0"/>
              <a:t> and </a:t>
            </a:r>
            <a:r>
              <a:rPr lang="de-DE" baseline="0" dirty="0" err="1"/>
              <a:t>its</a:t>
            </a:r>
            <a:r>
              <a:rPr lang="de-DE" baseline="0" dirty="0"/>
              <a:t> </a:t>
            </a:r>
            <a:r>
              <a:rPr lang="de-DE" baseline="0" dirty="0" err="1"/>
              <a:t>supplier</a:t>
            </a:r>
            <a:r>
              <a:rPr lang="de-DE" baseline="0" dirty="0"/>
              <a:t> </a:t>
            </a:r>
            <a:r>
              <a:rPr lang="de-DE" baseline="0" dirty="0" err="1"/>
              <a:t>of</a:t>
            </a:r>
            <a:r>
              <a:rPr lang="de-DE" baseline="0" dirty="0"/>
              <a:t> </a:t>
            </a:r>
            <a:r>
              <a:rPr lang="de-DE" baseline="0" dirty="0" err="1"/>
              <a:t>substation</a:t>
            </a:r>
            <a:r>
              <a:rPr lang="de-DE" baseline="0" dirty="0"/>
              <a:t> </a:t>
            </a:r>
            <a:r>
              <a:rPr lang="de-DE" baseline="0" dirty="0" err="1"/>
              <a:t>systems</a:t>
            </a:r>
            <a:r>
              <a:rPr lang="de-DE" baseline="0" dirty="0"/>
              <a:t>, and </a:t>
            </a:r>
            <a:r>
              <a:rPr lang="de-DE" baseline="0" dirty="0" err="1"/>
              <a:t>traditionally</a:t>
            </a:r>
            <a:r>
              <a:rPr lang="de-DE" baseline="0" dirty="0"/>
              <a:t> </a:t>
            </a:r>
            <a:r>
              <a:rPr lang="de-DE" baseline="0" dirty="0" err="1"/>
              <a:t>this</a:t>
            </a:r>
            <a:r>
              <a:rPr lang="de-DE" baseline="0" dirty="0"/>
              <a:t> </a:t>
            </a:r>
            <a:r>
              <a:rPr lang="de-DE" baseline="0" dirty="0" err="1"/>
              <a:t>happens</a:t>
            </a:r>
            <a:r>
              <a:rPr lang="de-DE" baseline="0" dirty="0"/>
              <a:t> </a:t>
            </a:r>
            <a:r>
              <a:rPr lang="de-DE" baseline="0" dirty="0" err="1"/>
              <a:t>mainly</a:t>
            </a:r>
            <a:r>
              <a:rPr lang="de-DE" baseline="0" dirty="0"/>
              <a:t> </a:t>
            </a:r>
            <a:r>
              <a:rPr lang="de-DE" baseline="0" dirty="0" err="1"/>
              <a:t>by</a:t>
            </a:r>
            <a:r>
              <a:rPr lang="de-DE" baseline="0" dirty="0"/>
              <a:t> </a:t>
            </a:r>
            <a:r>
              <a:rPr lang="de-DE" baseline="0" dirty="0" err="1"/>
              <a:t>paper</a:t>
            </a:r>
            <a:r>
              <a:rPr lang="de-DE" baseline="0" dirty="0"/>
              <a:t> </a:t>
            </a:r>
            <a:r>
              <a:rPr lang="de-DE" baseline="0" dirty="0" err="1"/>
              <a:t>documents</a:t>
            </a:r>
            <a:r>
              <a:rPr lang="de-DE" baseline="0" dirty="0"/>
              <a:t>, </a:t>
            </a:r>
            <a:r>
              <a:rPr lang="de-DE" baseline="0" dirty="0" err="1"/>
              <a:t>with</a:t>
            </a:r>
            <a:r>
              <a:rPr lang="de-DE" baseline="0" dirty="0"/>
              <a:t> </a:t>
            </a:r>
            <a:r>
              <a:rPr lang="de-DE" baseline="0" dirty="0" err="1"/>
              <a:t>the</a:t>
            </a:r>
            <a:r>
              <a:rPr lang="de-DE" baseline="0" dirty="0"/>
              <a:t> </a:t>
            </a:r>
            <a:r>
              <a:rPr lang="de-DE" baseline="0" dirty="0" err="1"/>
              <a:t>consequence</a:t>
            </a:r>
            <a:r>
              <a:rPr lang="de-DE" baseline="0" dirty="0"/>
              <a:t> </a:t>
            </a:r>
            <a:r>
              <a:rPr lang="de-DE" baseline="0" dirty="0" err="1"/>
              <a:t>that</a:t>
            </a:r>
            <a:r>
              <a:rPr lang="de-DE" baseline="0" dirty="0"/>
              <a:t> </a:t>
            </a:r>
            <a:r>
              <a:rPr lang="de-DE" baseline="0" dirty="0" err="1"/>
              <a:t>the</a:t>
            </a:r>
            <a:r>
              <a:rPr lang="de-DE" baseline="0" dirty="0"/>
              <a:t> </a:t>
            </a:r>
            <a:r>
              <a:rPr lang="de-DE" baseline="0" dirty="0" err="1"/>
              <a:t>data</a:t>
            </a:r>
            <a:r>
              <a:rPr lang="de-DE" baseline="0" dirty="0"/>
              <a:t> </a:t>
            </a:r>
            <a:r>
              <a:rPr lang="de-DE" baseline="0" dirty="0" err="1"/>
              <a:t>needs</a:t>
            </a:r>
            <a:r>
              <a:rPr lang="de-DE" baseline="0" dirty="0"/>
              <a:t> </a:t>
            </a:r>
            <a:r>
              <a:rPr lang="de-DE" baseline="0" dirty="0" err="1"/>
              <a:t>to</a:t>
            </a:r>
            <a:r>
              <a:rPr lang="de-DE" baseline="0" dirty="0"/>
              <a:t> </a:t>
            </a:r>
            <a:r>
              <a:rPr lang="de-DE" baseline="0" dirty="0" err="1"/>
              <a:t>be</a:t>
            </a:r>
            <a:r>
              <a:rPr lang="de-DE" baseline="0" dirty="0"/>
              <a:t> </a:t>
            </a:r>
            <a:r>
              <a:rPr lang="de-DE" baseline="0" dirty="0" err="1"/>
              <a:t>processed</a:t>
            </a:r>
            <a:r>
              <a:rPr lang="de-DE" baseline="0" dirty="0"/>
              <a:t> </a:t>
            </a:r>
            <a:r>
              <a:rPr lang="de-DE" baseline="0" dirty="0" err="1"/>
              <a:t>manually</a:t>
            </a:r>
            <a:r>
              <a:rPr lang="de-DE" baseline="0" dirty="0"/>
              <a:t> </a:t>
            </a:r>
            <a:r>
              <a:rPr lang="de-DE" baseline="0" dirty="0" err="1"/>
              <a:t>to</a:t>
            </a:r>
            <a:r>
              <a:rPr lang="de-DE" baseline="0" dirty="0"/>
              <a:t> design </a:t>
            </a:r>
            <a:r>
              <a:rPr lang="de-DE" baseline="0" dirty="0" err="1"/>
              <a:t>the</a:t>
            </a:r>
            <a:r>
              <a:rPr lang="de-DE" baseline="0" dirty="0"/>
              <a:t> </a:t>
            </a:r>
            <a:r>
              <a:rPr lang="de-DE" baseline="0" dirty="0" err="1"/>
              <a:t>automation</a:t>
            </a:r>
            <a:r>
              <a:rPr lang="de-DE" baseline="0" dirty="0"/>
              <a:t> </a:t>
            </a:r>
            <a:r>
              <a:rPr lang="de-DE" baseline="0" dirty="0" err="1"/>
              <a:t>system</a:t>
            </a:r>
            <a:r>
              <a:rPr lang="de-DE" baseline="0" dirty="0"/>
              <a:t>. </a:t>
            </a:r>
            <a:r>
              <a:rPr lang="de-DE" baseline="0" dirty="0" err="1"/>
              <a:t>Exchanging</a:t>
            </a:r>
            <a:r>
              <a:rPr lang="de-DE" baseline="0" dirty="0"/>
              <a:t> </a:t>
            </a:r>
            <a:r>
              <a:rPr lang="de-DE" baseline="0" dirty="0" err="1"/>
              <a:t>this</a:t>
            </a:r>
            <a:r>
              <a:rPr lang="de-DE" baseline="0" dirty="0"/>
              <a:t> </a:t>
            </a:r>
            <a:r>
              <a:rPr lang="de-DE" baseline="0" dirty="0" err="1"/>
              <a:t>data</a:t>
            </a:r>
            <a:r>
              <a:rPr lang="de-DE" baseline="0" dirty="0"/>
              <a:t> in an </a:t>
            </a:r>
            <a:r>
              <a:rPr lang="de-DE" baseline="0" dirty="0" err="1"/>
              <a:t>aligned</a:t>
            </a:r>
            <a:r>
              <a:rPr lang="de-DE" baseline="0" dirty="0"/>
              <a:t> digital </a:t>
            </a:r>
            <a:r>
              <a:rPr lang="de-DE" baseline="0" dirty="0" err="1"/>
              <a:t>format</a:t>
            </a:r>
            <a:r>
              <a:rPr lang="de-DE" baseline="0" dirty="0"/>
              <a:t> </a:t>
            </a:r>
            <a:r>
              <a:rPr lang="de-DE" baseline="0" dirty="0" err="1"/>
              <a:t>may</a:t>
            </a:r>
            <a:r>
              <a:rPr lang="de-DE" baseline="0" dirty="0"/>
              <a:t> </a:t>
            </a:r>
            <a:r>
              <a:rPr lang="de-DE" baseline="0" dirty="0" err="1"/>
              <a:t>avoid</a:t>
            </a:r>
            <a:r>
              <a:rPr lang="de-DE" baseline="0" dirty="0"/>
              <a:t> </a:t>
            </a:r>
            <a:r>
              <a:rPr lang="de-DE" baseline="0" dirty="0" err="1"/>
              <a:t>manual</a:t>
            </a:r>
            <a:r>
              <a:rPr lang="de-DE" baseline="0" dirty="0"/>
              <a:t> </a:t>
            </a:r>
            <a:r>
              <a:rPr lang="de-DE" baseline="0" dirty="0" err="1"/>
              <a:t>data</a:t>
            </a:r>
            <a:r>
              <a:rPr lang="de-DE" baseline="0" dirty="0"/>
              <a:t> </a:t>
            </a:r>
            <a:r>
              <a:rPr lang="de-DE" baseline="0" dirty="0" err="1"/>
              <a:t>processing</a:t>
            </a:r>
            <a:r>
              <a:rPr lang="de-DE" baseline="0" dirty="0"/>
              <a:t>, in </a:t>
            </a:r>
            <a:r>
              <a:rPr lang="de-DE" baseline="0" dirty="0" err="1"/>
              <a:t>this</a:t>
            </a:r>
            <a:r>
              <a:rPr lang="de-DE" baseline="0" dirty="0"/>
              <a:t> </a:t>
            </a:r>
            <a:r>
              <a:rPr lang="de-DE" baseline="0" dirty="0" err="1"/>
              <a:t>way</a:t>
            </a:r>
            <a:r>
              <a:rPr lang="de-DE" baseline="0" dirty="0"/>
              <a:t> </a:t>
            </a:r>
            <a:r>
              <a:rPr lang="de-DE" baseline="0" dirty="0" err="1"/>
              <a:t>increase</a:t>
            </a:r>
            <a:r>
              <a:rPr lang="de-DE" baseline="0" dirty="0"/>
              <a:t> </a:t>
            </a:r>
            <a:r>
              <a:rPr lang="de-DE" baseline="0" dirty="0" err="1"/>
              <a:t>efficiency</a:t>
            </a:r>
            <a:r>
              <a:rPr lang="de-DE" baseline="0" dirty="0"/>
              <a:t> and </a:t>
            </a:r>
            <a:r>
              <a:rPr lang="de-DE" baseline="0" dirty="0" err="1"/>
              <a:t>avoid</a:t>
            </a:r>
            <a:r>
              <a:rPr lang="de-DE" baseline="0" dirty="0"/>
              <a:t> human </a:t>
            </a:r>
            <a:r>
              <a:rPr lang="de-DE" baseline="0" dirty="0" err="1"/>
              <a:t>errors</a:t>
            </a:r>
            <a:r>
              <a:rPr lang="de-DE" baseline="0" dirty="0"/>
              <a:t>.</a:t>
            </a:r>
          </a:p>
          <a:p>
            <a:endParaRPr lang="de-DE" baseline="0" dirty="0"/>
          </a:p>
          <a:p>
            <a:r>
              <a:rPr lang="de-DE" baseline="0" dirty="0"/>
              <a:t>But also </a:t>
            </a:r>
            <a:r>
              <a:rPr lang="de-DE" baseline="0" dirty="0" err="1"/>
              <a:t>when</a:t>
            </a:r>
            <a:r>
              <a:rPr lang="de-DE" baseline="0" dirty="0"/>
              <a:t> </a:t>
            </a:r>
            <a:r>
              <a:rPr lang="de-DE" baseline="0" dirty="0" err="1"/>
              <a:t>we</a:t>
            </a:r>
            <a:r>
              <a:rPr lang="de-DE" baseline="0" dirty="0"/>
              <a:t> </a:t>
            </a:r>
            <a:r>
              <a:rPr lang="de-DE" baseline="0" dirty="0" err="1"/>
              <a:t>take</a:t>
            </a:r>
            <a:r>
              <a:rPr lang="de-DE" baseline="0" dirty="0"/>
              <a:t> a </a:t>
            </a:r>
            <a:r>
              <a:rPr lang="de-DE" baseline="0" dirty="0" err="1"/>
              <a:t>look</a:t>
            </a:r>
            <a:r>
              <a:rPr lang="de-DE" baseline="0" dirty="0"/>
              <a:t> </a:t>
            </a:r>
            <a:r>
              <a:rPr lang="de-DE" baseline="0" dirty="0" err="1"/>
              <a:t>inside</a:t>
            </a:r>
            <a:r>
              <a:rPr lang="de-DE" baseline="0" dirty="0"/>
              <a:t> </a:t>
            </a:r>
            <a:r>
              <a:rPr lang="de-DE" baseline="0" dirty="0" err="1"/>
              <a:t>the</a:t>
            </a:r>
            <a:r>
              <a:rPr lang="de-DE" baseline="0" dirty="0"/>
              <a:t> </a:t>
            </a:r>
            <a:r>
              <a:rPr lang="de-DE" baseline="0" dirty="0" err="1"/>
              <a:t>supplier-internal</a:t>
            </a:r>
            <a:r>
              <a:rPr lang="de-DE" baseline="0" dirty="0"/>
              <a:t> </a:t>
            </a:r>
            <a:r>
              <a:rPr lang="de-DE" baseline="0" dirty="0" err="1"/>
              <a:t>engineering</a:t>
            </a:r>
            <a:r>
              <a:rPr lang="de-DE" baseline="0" dirty="0"/>
              <a:t> </a:t>
            </a:r>
            <a:r>
              <a:rPr lang="de-DE" baseline="0" dirty="0" err="1"/>
              <a:t>process</a:t>
            </a:r>
            <a:r>
              <a:rPr lang="de-DE" baseline="0" dirty="0"/>
              <a:t>, </a:t>
            </a:r>
            <a:r>
              <a:rPr lang="de-DE" baseline="0" dirty="0" err="1"/>
              <a:t>this</a:t>
            </a:r>
            <a:r>
              <a:rPr lang="de-DE" baseline="0" dirty="0"/>
              <a:t> </a:t>
            </a:r>
            <a:r>
              <a:rPr lang="de-DE" baseline="0" dirty="0" err="1"/>
              <a:t>data</a:t>
            </a:r>
            <a:r>
              <a:rPr lang="de-DE" baseline="0" dirty="0"/>
              <a:t> </a:t>
            </a:r>
            <a:r>
              <a:rPr lang="de-DE" baseline="0" dirty="0" err="1"/>
              <a:t>needs</a:t>
            </a:r>
            <a:r>
              <a:rPr lang="de-DE" baseline="0" dirty="0"/>
              <a:t> </a:t>
            </a:r>
            <a:r>
              <a:rPr lang="de-DE" baseline="0" dirty="0" err="1"/>
              <a:t>to</a:t>
            </a:r>
            <a:r>
              <a:rPr lang="de-DE" baseline="0" dirty="0"/>
              <a:t> </a:t>
            </a:r>
            <a:r>
              <a:rPr lang="de-DE" baseline="0" dirty="0" err="1"/>
              <a:t>be</a:t>
            </a:r>
            <a:r>
              <a:rPr lang="de-DE" baseline="0" dirty="0"/>
              <a:t> </a:t>
            </a:r>
            <a:r>
              <a:rPr lang="de-DE" baseline="0" dirty="0" err="1"/>
              <a:t>provided</a:t>
            </a:r>
            <a:r>
              <a:rPr lang="de-DE" baseline="0" dirty="0"/>
              <a:t> </a:t>
            </a:r>
            <a:r>
              <a:rPr lang="de-DE" baseline="0" dirty="0" err="1"/>
              <a:t>for</a:t>
            </a:r>
            <a:r>
              <a:rPr lang="de-DE" baseline="0" dirty="0"/>
              <a:t> </a:t>
            </a:r>
            <a:r>
              <a:rPr lang="de-DE" baseline="0" dirty="0" err="1"/>
              <a:t>various</a:t>
            </a:r>
            <a:r>
              <a:rPr lang="de-DE" baseline="0" dirty="0"/>
              <a:t> </a:t>
            </a:r>
            <a:r>
              <a:rPr lang="de-DE" baseline="0" dirty="0" err="1"/>
              <a:t>tasks</a:t>
            </a:r>
            <a:r>
              <a:rPr lang="de-DE" baseline="0" dirty="0"/>
              <a:t> and in </a:t>
            </a:r>
            <a:r>
              <a:rPr lang="de-DE" baseline="0" dirty="0" err="1"/>
              <a:t>many</a:t>
            </a:r>
            <a:r>
              <a:rPr lang="de-DE" baseline="0" dirty="0"/>
              <a:t> different </a:t>
            </a:r>
            <a:r>
              <a:rPr lang="de-DE" baseline="0" dirty="0" err="1"/>
              <a:t>tools</a:t>
            </a:r>
            <a:r>
              <a:rPr lang="de-DE" baseline="0" dirty="0"/>
              <a:t> and </a:t>
            </a:r>
            <a:r>
              <a:rPr lang="de-DE" baseline="0" dirty="0" err="1"/>
              <a:t>systems</a:t>
            </a:r>
            <a:r>
              <a:rPr lang="de-DE" baseline="0" dirty="0"/>
              <a:t>: </a:t>
            </a:r>
            <a:r>
              <a:rPr lang="de-DE" baseline="0" dirty="0" err="1"/>
              <a:t>primary</a:t>
            </a:r>
            <a:r>
              <a:rPr lang="de-DE" baseline="0" dirty="0"/>
              <a:t> </a:t>
            </a:r>
            <a:r>
              <a:rPr lang="de-DE" baseline="0" dirty="0" err="1"/>
              <a:t>engineering</a:t>
            </a:r>
            <a:r>
              <a:rPr lang="de-DE" baseline="0" dirty="0"/>
              <a:t>, </a:t>
            </a:r>
            <a:r>
              <a:rPr lang="de-DE" baseline="0" dirty="0" err="1"/>
              <a:t>secondary</a:t>
            </a:r>
            <a:r>
              <a:rPr lang="de-DE" baseline="0" dirty="0"/>
              <a:t> </a:t>
            </a:r>
            <a:r>
              <a:rPr lang="de-DE" baseline="0" dirty="0" err="1"/>
              <a:t>engineering</a:t>
            </a:r>
            <a:r>
              <a:rPr lang="de-DE" baseline="0" dirty="0"/>
              <a:t>, </a:t>
            </a:r>
            <a:r>
              <a:rPr lang="de-DE" baseline="0" dirty="0" err="1"/>
              <a:t>configuration</a:t>
            </a:r>
            <a:r>
              <a:rPr lang="de-DE" baseline="0" dirty="0"/>
              <a:t> </a:t>
            </a:r>
            <a:r>
              <a:rPr lang="de-DE" baseline="0" dirty="0" err="1"/>
              <a:t>of</a:t>
            </a:r>
            <a:r>
              <a:rPr lang="de-DE" baseline="0" dirty="0"/>
              <a:t> </a:t>
            </a:r>
            <a:r>
              <a:rPr lang="de-DE" baseline="0" dirty="0" err="1"/>
              <a:t>protection</a:t>
            </a:r>
            <a:r>
              <a:rPr lang="de-DE" baseline="0" dirty="0"/>
              <a:t> </a:t>
            </a:r>
            <a:r>
              <a:rPr lang="de-DE" baseline="0" dirty="0" err="1"/>
              <a:t>relays</a:t>
            </a:r>
            <a:r>
              <a:rPr lang="de-DE" baseline="0" dirty="0"/>
              <a:t>, </a:t>
            </a:r>
            <a:r>
              <a:rPr lang="de-DE" baseline="0" dirty="0" err="1"/>
              <a:t>of</a:t>
            </a:r>
            <a:r>
              <a:rPr lang="de-DE" baseline="0" dirty="0"/>
              <a:t> Bay Controllers, </a:t>
            </a:r>
            <a:r>
              <a:rPr lang="de-DE" baseline="0" dirty="0" err="1"/>
              <a:t>of</a:t>
            </a:r>
            <a:r>
              <a:rPr lang="de-DE" baseline="0" dirty="0"/>
              <a:t> RTUs, </a:t>
            </a:r>
            <a:r>
              <a:rPr lang="de-DE" baseline="0" dirty="0" err="1"/>
              <a:t>of</a:t>
            </a:r>
            <a:r>
              <a:rPr lang="de-DE" baseline="0" dirty="0"/>
              <a:t> </a:t>
            </a:r>
            <a:r>
              <a:rPr lang="de-DE" baseline="0" dirty="0" err="1"/>
              <a:t>substation</a:t>
            </a:r>
            <a:r>
              <a:rPr lang="de-DE" baseline="0" dirty="0"/>
              <a:t> </a:t>
            </a:r>
            <a:r>
              <a:rPr lang="de-DE" baseline="0" dirty="0" err="1"/>
              <a:t>automation</a:t>
            </a:r>
            <a:r>
              <a:rPr lang="de-DE" baseline="0" dirty="0"/>
              <a:t> </a:t>
            </a:r>
            <a:r>
              <a:rPr lang="de-DE" baseline="0" dirty="0" err="1"/>
              <a:t>systems</a:t>
            </a:r>
            <a:r>
              <a:rPr lang="de-DE" baseline="0" dirty="0"/>
              <a:t>, </a:t>
            </a:r>
            <a:r>
              <a:rPr lang="de-DE" baseline="0" dirty="0" err="1"/>
              <a:t>their</a:t>
            </a:r>
            <a:r>
              <a:rPr lang="de-DE" baseline="0" dirty="0"/>
              <a:t> HMIs; also </a:t>
            </a:r>
            <a:r>
              <a:rPr lang="de-DE" baseline="0" dirty="0" err="1"/>
              <a:t>test</a:t>
            </a:r>
            <a:r>
              <a:rPr lang="de-DE" baseline="0" dirty="0"/>
              <a:t> </a:t>
            </a:r>
            <a:r>
              <a:rPr lang="de-DE" baseline="0" dirty="0" err="1"/>
              <a:t>books</a:t>
            </a:r>
            <a:r>
              <a:rPr lang="de-DE" baseline="0" dirty="0"/>
              <a:t> </a:t>
            </a:r>
            <a:r>
              <a:rPr lang="de-DE" baseline="0" dirty="0" err="1"/>
              <a:t>need</a:t>
            </a:r>
            <a:r>
              <a:rPr lang="de-DE" baseline="0" dirty="0"/>
              <a:t> </a:t>
            </a:r>
            <a:r>
              <a:rPr lang="de-DE" baseline="0" dirty="0" err="1"/>
              <a:t>to</a:t>
            </a:r>
            <a:r>
              <a:rPr lang="de-DE" baseline="0" dirty="0"/>
              <a:t> </a:t>
            </a:r>
            <a:r>
              <a:rPr lang="de-DE" baseline="0" dirty="0" err="1"/>
              <a:t>be</a:t>
            </a:r>
            <a:r>
              <a:rPr lang="de-DE" baseline="0" dirty="0"/>
              <a:t> </a:t>
            </a:r>
            <a:r>
              <a:rPr lang="de-DE" baseline="0" dirty="0" err="1"/>
              <a:t>edited</a:t>
            </a:r>
            <a:r>
              <a:rPr lang="de-DE" baseline="0" dirty="0"/>
              <a:t> and so on.</a:t>
            </a:r>
          </a:p>
          <a:p>
            <a:r>
              <a:rPr lang="de-DE" baseline="0" dirty="0" err="1"/>
              <a:t>Digitalization</a:t>
            </a:r>
            <a:r>
              <a:rPr lang="de-DE" baseline="0" dirty="0"/>
              <a:t> </a:t>
            </a:r>
            <a:r>
              <a:rPr lang="de-DE" baseline="0" dirty="0" err="1"/>
              <a:t>allows</a:t>
            </a:r>
            <a:r>
              <a:rPr lang="de-DE" baseline="0" dirty="0"/>
              <a:t> </a:t>
            </a:r>
            <a:r>
              <a:rPr lang="de-DE" baseline="0" dirty="0" err="1"/>
              <a:t>to</a:t>
            </a:r>
            <a:r>
              <a:rPr lang="de-DE" baseline="0" dirty="0"/>
              <a:t> </a:t>
            </a:r>
            <a:r>
              <a:rPr lang="de-DE" baseline="0" dirty="0" err="1"/>
              <a:t>have</a:t>
            </a:r>
            <a:r>
              <a:rPr lang="de-DE" baseline="0" dirty="0"/>
              <a:t> a </a:t>
            </a:r>
            <a:r>
              <a:rPr lang="de-DE" baseline="0" dirty="0" err="1"/>
              <a:t>single</a:t>
            </a:r>
            <a:r>
              <a:rPr lang="de-DE" baseline="0" dirty="0"/>
              <a:t> </a:t>
            </a:r>
            <a:r>
              <a:rPr lang="de-DE" baseline="0" dirty="0" err="1"/>
              <a:t>master</a:t>
            </a:r>
            <a:r>
              <a:rPr lang="de-DE" baseline="0" dirty="0"/>
              <a:t> </a:t>
            </a:r>
            <a:r>
              <a:rPr lang="de-DE" baseline="0" dirty="0" err="1"/>
              <a:t>data</a:t>
            </a:r>
            <a:r>
              <a:rPr lang="de-DE" baseline="0" dirty="0"/>
              <a:t> </a:t>
            </a:r>
            <a:r>
              <a:rPr lang="de-DE" baseline="0" dirty="0" err="1"/>
              <a:t>set</a:t>
            </a:r>
            <a:r>
              <a:rPr lang="de-DE" baseline="0" dirty="0"/>
              <a:t> – in </a:t>
            </a:r>
            <a:r>
              <a:rPr lang="de-DE" baseline="0" dirty="0" err="1"/>
              <a:t>our</a:t>
            </a:r>
            <a:r>
              <a:rPr lang="de-DE" baseline="0" dirty="0"/>
              <a:t> SITIPE </a:t>
            </a:r>
            <a:r>
              <a:rPr lang="de-DE" baseline="0" dirty="0" err="1"/>
              <a:t>platform</a:t>
            </a:r>
            <a:r>
              <a:rPr lang="de-DE" baseline="0" dirty="0"/>
              <a:t>, </a:t>
            </a:r>
            <a:r>
              <a:rPr lang="de-DE" baseline="0" dirty="0" err="1"/>
              <a:t>this</a:t>
            </a:r>
            <a:r>
              <a:rPr lang="de-DE" baseline="0" dirty="0"/>
              <a:t> </a:t>
            </a:r>
            <a:r>
              <a:rPr lang="de-DE" baseline="0" dirty="0" err="1"/>
              <a:t>stands</a:t>
            </a:r>
            <a:r>
              <a:rPr lang="de-DE" baseline="0" dirty="0"/>
              <a:t> </a:t>
            </a:r>
            <a:r>
              <a:rPr lang="de-DE" baseline="0" dirty="0" err="1"/>
              <a:t>for</a:t>
            </a:r>
            <a:r>
              <a:rPr lang="de-DE" baseline="0" dirty="0"/>
              <a:t> </a:t>
            </a:r>
            <a:r>
              <a:rPr lang="de-DE" baseline="0" dirty="0" err="1"/>
              <a:t>SIemens</a:t>
            </a:r>
            <a:r>
              <a:rPr lang="de-DE" baseline="0" dirty="0"/>
              <a:t> </a:t>
            </a:r>
            <a:r>
              <a:rPr lang="de-DE" baseline="0" dirty="0" err="1"/>
              <a:t>Totally</a:t>
            </a:r>
            <a:r>
              <a:rPr lang="de-DE" baseline="0" dirty="0"/>
              <a:t> Integrated Power Engineering – </a:t>
            </a:r>
            <a:r>
              <a:rPr lang="de-DE" baseline="0" dirty="0" err="1"/>
              <a:t>that</a:t>
            </a:r>
            <a:r>
              <a:rPr lang="de-DE" baseline="0" dirty="0"/>
              <a:t> </a:t>
            </a:r>
            <a:r>
              <a:rPr lang="de-DE" baseline="0" dirty="0" err="1"/>
              <a:t>is</a:t>
            </a:r>
            <a:r>
              <a:rPr lang="de-DE" baseline="0" dirty="0"/>
              <a:t> </a:t>
            </a:r>
            <a:r>
              <a:rPr lang="de-DE" baseline="0" dirty="0" err="1"/>
              <a:t>used</a:t>
            </a:r>
            <a:r>
              <a:rPr lang="de-DE" baseline="0" dirty="0"/>
              <a:t> </a:t>
            </a:r>
            <a:r>
              <a:rPr lang="de-DE" baseline="0" dirty="0" err="1"/>
              <a:t>by</a:t>
            </a:r>
            <a:r>
              <a:rPr lang="de-DE" baseline="0" dirty="0"/>
              <a:t> all </a:t>
            </a:r>
            <a:r>
              <a:rPr lang="de-DE" baseline="0" dirty="0" err="1"/>
              <a:t>tools</a:t>
            </a:r>
            <a:r>
              <a:rPr lang="de-DE" baseline="0" dirty="0"/>
              <a:t> and </a:t>
            </a:r>
            <a:r>
              <a:rPr lang="de-DE" baseline="0" dirty="0" err="1"/>
              <a:t>systems</a:t>
            </a:r>
            <a:r>
              <a:rPr lang="de-DE" baseline="0" dirty="0"/>
              <a:t> and </a:t>
            </a:r>
            <a:r>
              <a:rPr lang="de-DE" baseline="0" dirty="0" err="1"/>
              <a:t>for</a:t>
            </a:r>
            <a:r>
              <a:rPr lang="de-DE" baseline="0" dirty="0"/>
              <a:t> all </a:t>
            </a:r>
            <a:r>
              <a:rPr lang="de-DE" baseline="0" dirty="0" err="1"/>
              <a:t>of</a:t>
            </a:r>
            <a:r>
              <a:rPr lang="de-DE" baseline="0" dirty="0"/>
              <a:t> </a:t>
            </a:r>
            <a:r>
              <a:rPr lang="de-DE" baseline="0" dirty="0" err="1"/>
              <a:t>these</a:t>
            </a:r>
            <a:r>
              <a:rPr lang="de-DE" baseline="0" dirty="0"/>
              <a:t> </a:t>
            </a:r>
            <a:r>
              <a:rPr lang="de-DE" baseline="0" dirty="0" err="1"/>
              <a:t>work</a:t>
            </a:r>
            <a:r>
              <a:rPr lang="de-DE" baseline="0" dirty="0"/>
              <a:t> </a:t>
            </a:r>
            <a:r>
              <a:rPr lang="de-DE" baseline="0" dirty="0" err="1"/>
              <a:t>steps</a:t>
            </a:r>
            <a:r>
              <a:rPr lang="de-DE" baseline="0" dirty="0"/>
              <a:t>.</a:t>
            </a:r>
          </a:p>
          <a:p>
            <a:r>
              <a:rPr lang="de-DE" baseline="0" dirty="0" err="1"/>
              <a:t>Typicals</a:t>
            </a:r>
            <a:r>
              <a:rPr lang="de-DE" baseline="0" dirty="0"/>
              <a:t> </a:t>
            </a:r>
            <a:r>
              <a:rPr lang="de-DE" baseline="0" dirty="0" err="1"/>
              <a:t>are</a:t>
            </a:r>
            <a:r>
              <a:rPr lang="de-DE" baseline="0" dirty="0"/>
              <a:t> </a:t>
            </a:r>
            <a:r>
              <a:rPr lang="de-DE" baseline="0" dirty="0" err="1"/>
              <a:t>defined</a:t>
            </a:r>
            <a:r>
              <a:rPr lang="de-DE" baseline="0" dirty="0"/>
              <a:t> </a:t>
            </a:r>
            <a:r>
              <a:rPr lang="de-DE" baseline="0" dirty="0" err="1"/>
              <a:t>once</a:t>
            </a:r>
            <a:r>
              <a:rPr lang="de-DE" baseline="0" dirty="0"/>
              <a:t> </a:t>
            </a:r>
            <a:r>
              <a:rPr lang="de-DE" baseline="0" dirty="0" err="1"/>
              <a:t>between</a:t>
            </a:r>
            <a:r>
              <a:rPr lang="de-DE" baseline="0" dirty="0"/>
              <a:t> </a:t>
            </a:r>
            <a:r>
              <a:rPr lang="de-DE" baseline="0" dirty="0" err="1"/>
              <a:t>grid</a:t>
            </a:r>
            <a:r>
              <a:rPr lang="de-DE" baseline="0" dirty="0"/>
              <a:t> </a:t>
            </a:r>
            <a:r>
              <a:rPr lang="de-DE" baseline="0" dirty="0" err="1"/>
              <a:t>operator</a:t>
            </a:r>
            <a:r>
              <a:rPr lang="de-DE" baseline="0" dirty="0"/>
              <a:t> and </a:t>
            </a:r>
            <a:r>
              <a:rPr lang="de-DE" baseline="0" dirty="0" err="1"/>
              <a:t>supplier</a:t>
            </a:r>
            <a:r>
              <a:rPr lang="de-DE" baseline="0" dirty="0"/>
              <a:t>, and </a:t>
            </a:r>
            <a:r>
              <a:rPr lang="de-DE" baseline="0" dirty="0" err="1"/>
              <a:t>the</a:t>
            </a:r>
            <a:r>
              <a:rPr lang="de-DE" baseline="0" dirty="0"/>
              <a:t> </a:t>
            </a:r>
            <a:r>
              <a:rPr lang="de-DE" baseline="0" dirty="0" err="1"/>
              <a:t>data</a:t>
            </a:r>
            <a:r>
              <a:rPr lang="de-DE" baseline="0" dirty="0"/>
              <a:t> </a:t>
            </a:r>
            <a:r>
              <a:rPr lang="de-DE" baseline="0" dirty="0" err="1"/>
              <a:t>describing</a:t>
            </a:r>
            <a:r>
              <a:rPr lang="de-DE" baseline="0" dirty="0"/>
              <a:t> an individual </a:t>
            </a:r>
            <a:r>
              <a:rPr lang="de-DE" baseline="0" dirty="0" err="1"/>
              <a:t>substation</a:t>
            </a:r>
            <a:r>
              <a:rPr lang="de-DE" baseline="0" dirty="0"/>
              <a:t> </a:t>
            </a:r>
            <a:r>
              <a:rPr lang="de-DE" baseline="0" dirty="0" err="1"/>
              <a:t>is</a:t>
            </a:r>
            <a:r>
              <a:rPr lang="de-DE" baseline="0" dirty="0"/>
              <a:t> </a:t>
            </a:r>
            <a:r>
              <a:rPr lang="de-DE" baseline="0" dirty="0" err="1"/>
              <a:t>exchanged</a:t>
            </a:r>
            <a:r>
              <a:rPr lang="de-DE" baseline="0" dirty="0"/>
              <a:t> in a </a:t>
            </a:r>
            <a:r>
              <a:rPr lang="de-DE" baseline="0" dirty="0" err="1"/>
              <a:t>defined</a:t>
            </a:r>
            <a:r>
              <a:rPr lang="de-DE" baseline="0" dirty="0"/>
              <a:t> electronic </a:t>
            </a:r>
            <a:r>
              <a:rPr lang="de-DE" baseline="0" dirty="0" err="1"/>
              <a:t>format</a:t>
            </a:r>
            <a:r>
              <a:rPr lang="de-DE" baseline="0" dirty="0"/>
              <a:t> </a:t>
            </a:r>
            <a:r>
              <a:rPr lang="de-DE" baseline="0" dirty="0" err="1"/>
              <a:t>is</a:t>
            </a:r>
            <a:r>
              <a:rPr lang="de-DE" baseline="0" dirty="0"/>
              <a:t> </a:t>
            </a:r>
            <a:r>
              <a:rPr lang="de-DE" baseline="0" dirty="0" err="1"/>
              <a:t>directly</a:t>
            </a:r>
            <a:r>
              <a:rPr lang="de-DE" baseline="0" dirty="0"/>
              <a:t> </a:t>
            </a:r>
            <a:r>
              <a:rPr lang="de-DE" baseline="0" dirty="0" err="1"/>
              <a:t>imported</a:t>
            </a:r>
            <a:r>
              <a:rPr lang="de-DE" baseline="0" dirty="0"/>
              <a:t> </a:t>
            </a:r>
            <a:r>
              <a:rPr lang="de-DE" baseline="0" dirty="0" err="1"/>
              <a:t>into</a:t>
            </a:r>
            <a:r>
              <a:rPr lang="de-DE" baseline="0" dirty="0"/>
              <a:t> </a:t>
            </a:r>
            <a:r>
              <a:rPr lang="de-DE" baseline="0" dirty="0" err="1"/>
              <a:t>the</a:t>
            </a:r>
            <a:r>
              <a:rPr lang="de-DE" baseline="0" dirty="0"/>
              <a:t> </a:t>
            </a:r>
            <a:r>
              <a:rPr lang="de-DE" baseline="0" dirty="0" err="1"/>
              <a:t>master</a:t>
            </a:r>
            <a:r>
              <a:rPr lang="de-DE" baseline="0" dirty="0"/>
              <a:t> </a:t>
            </a:r>
            <a:r>
              <a:rPr lang="de-DE" baseline="0" dirty="0" err="1"/>
              <a:t>data</a:t>
            </a:r>
            <a:r>
              <a:rPr lang="de-DE" baseline="0" dirty="0"/>
              <a:t> </a:t>
            </a:r>
            <a:r>
              <a:rPr lang="de-DE" baseline="0" dirty="0" err="1"/>
              <a:t>set</a:t>
            </a:r>
            <a:r>
              <a:rPr lang="de-DE" baseline="0" dirty="0"/>
              <a:t>. The </a:t>
            </a:r>
            <a:r>
              <a:rPr lang="de-DE" baseline="0" dirty="0" err="1"/>
              <a:t>typicals</a:t>
            </a:r>
            <a:r>
              <a:rPr lang="de-DE" baseline="0" dirty="0"/>
              <a:t> </a:t>
            </a:r>
            <a:r>
              <a:rPr lang="de-DE" baseline="0" dirty="0" err="1"/>
              <a:t>are</a:t>
            </a:r>
            <a:r>
              <a:rPr lang="de-DE" baseline="0" dirty="0"/>
              <a:t> </a:t>
            </a:r>
            <a:r>
              <a:rPr lang="de-DE" baseline="0" dirty="0" err="1"/>
              <a:t>then</a:t>
            </a:r>
            <a:r>
              <a:rPr lang="de-DE" baseline="0" dirty="0"/>
              <a:t> </a:t>
            </a:r>
            <a:r>
              <a:rPr lang="de-DE" baseline="0" dirty="0" err="1"/>
              <a:t>automatically</a:t>
            </a:r>
            <a:r>
              <a:rPr lang="de-DE" baseline="0" dirty="0"/>
              <a:t> </a:t>
            </a:r>
            <a:r>
              <a:rPr lang="de-DE" baseline="0" dirty="0" err="1"/>
              <a:t>adapted</a:t>
            </a:r>
            <a:r>
              <a:rPr lang="de-DE" baseline="0" dirty="0"/>
              <a:t> </a:t>
            </a:r>
            <a:r>
              <a:rPr lang="de-DE" baseline="0" dirty="0" err="1"/>
              <a:t>according</a:t>
            </a:r>
            <a:r>
              <a:rPr lang="de-DE" baseline="0" dirty="0"/>
              <a:t> </a:t>
            </a:r>
            <a:r>
              <a:rPr lang="de-DE" baseline="0" dirty="0" err="1"/>
              <a:t>to</a:t>
            </a:r>
            <a:r>
              <a:rPr lang="de-DE" baseline="0" dirty="0"/>
              <a:t> </a:t>
            </a:r>
            <a:r>
              <a:rPr lang="de-DE" baseline="0" dirty="0" err="1"/>
              <a:t>the</a:t>
            </a:r>
            <a:r>
              <a:rPr lang="de-DE" baseline="0" dirty="0"/>
              <a:t> </a:t>
            </a:r>
            <a:r>
              <a:rPr lang="de-DE" baseline="0" dirty="0" err="1"/>
              <a:t>actual</a:t>
            </a:r>
            <a:r>
              <a:rPr lang="de-DE" baseline="0" dirty="0"/>
              <a:t> design </a:t>
            </a:r>
            <a:r>
              <a:rPr lang="de-DE" baseline="0" dirty="0" err="1"/>
              <a:t>of</a:t>
            </a:r>
            <a:r>
              <a:rPr lang="de-DE" baseline="0" dirty="0"/>
              <a:t> </a:t>
            </a:r>
            <a:r>
              <a:rPr lang="de-DE" baseline="0" dirty="0" err="1"/>
              <a:t>the</a:t>
            </a:r>
            <a:r>
              <a:rPr lang="de-DE" baseline="0" dirty="0"/>
              <a:t> individual </a:t>
            </a:r>
            <a:r>
              <a:rPr lang="de-DE" baseline="0" dirty="0" err="1"/>
              <a:t>substation</a:t>
            </a:r>
            <a:r>
              <a:rPr lang="de-DE" baseline="0" dirty="0"/>
              <a:t>, and all </a:t>
            </a:r>
            <a:r>
              <a:rPr lang="de-DE" baseline="0" dirty="0" err="1"/>
              <a:t>required</a:t>
            </a:r>
            <a:r>
              <a:rPr lang="de-DE" baseline="0" dirty="0"/>
              <a:t>, </a:t>
            </a:r>
            <a:r>
              <a:rPr lang="de-DE" baseline="0" dirty="0" err="1"/>
              <a:t>engineering</a:t>
            </a:r>
            <a:r>
              <a:rPr lang="de-DE" baseline="0" dirty="0"/>
              <a:t> </a:t>
            </a:r>
            <a:r>
              <a:rPr lang="de-DE" baseline="0" dirty="0" err="1"/>
              <a:t>documents</a:t>
            </a:r>
            <a:r>
              <a:rPr lang="de-DE" baseline="0" dirty="0"/>
              <a:t>, </a:t>
            </a:r>
            <a:r>
              <a:rPr lang="de-DE" baseline="0" dirty="0" err="1"/>
              <a:t>configuration</a:t>
            </a:r>
            <a:r>
              <a:rPr lang="de-DE" baseline="0" dirty="0"/>
              <a:t> </a:t>
            </a:r>
            <a:r>
              <a:rPr lang="de-DE" baseline="0" dirty="0" err="1"/>
              <a:t>files</a:t>
            </a:r>
            <a:r>
              <a:rPr lang="de-DE" baseline="0" dirty="0"/>
              <a:t> and </a:t>
            </a:r>
            <a:r>
              <a:rPr lang="de-DE" baseline="0" dirty="0" err="1"/>
              <a:t>test</a:t>
            </a:r>
            <a:r>
              <a:rPr lang="de-DE" baseline="0" dirty="0"/>
              <a:t> </a:t>
            </a:r>
            <a:r>
              <a:rPr lang="de-DE" baseline="0" dirty="0" err="1"/>
              <a:t>books</a:t>
            </a:r>
            <a:r>
              <a:rPr lang="de-DE" baseline="0" dirty="0"/>
              <a:t> </a:t>
            </a:r>
            <a:r>
              <a:rPr lang="de-DE" baseline="0" dirty="0" err="1"/>
              <a:t>are</a:t>
            </a:r>
            <a:r>
              <a:rPr lang="de-DE" baseline="0" dirty="0"/>
              <a:t> generated.</a:t>
            </a:r>
          </a:p>
          <a:p>
            <a:endParaRPr lang="de-DE" baseline="0" dirty="0"/>
          </a:p>
          <a:p>
            <a:r>
              <a:rPr lang="de-DE" baseline="0" dirty="0" err="1"/>
              <a:t>Avoiding</a:t>
            </a:r>
            <a:r>
              <a:rPr lang="de-DE" baseline="0" dirty="0"/>
              <a:t> redundant </a:t>
            </a:r>
            <a:r>
              <a:rPr lang="de-DE" baseline="0" dirty="0" err="1"/>
              <a:t>data</a:t>
            </a:r>
            <a:r>
              <a:rPr lang="de-DE" baseline="0" dirty="0"/>
              <a:t> </a:t>
            </a:r>
            <a:r>
              <a:rPr lang="de-DE" baseline="0" dirty="0" err="1"/>
              <a:t>entries</a:t>
            </a:r>
            <a:r>
              <a:rPr lang="de-DE" baseline="0" dirty="0"/>
              <a:t> and </a:t>
            </a:r>
            <a:r>
              <a:rPr lang="de-DE" baseline="0" dirty="0" err="1"/>
              <a:t>the</a:t>
            </a:r>
            <a:r>
              <a:rPr lang="de-DE" baseline="0" dirty="0"/>
              <a:t> </a:t>
            </a:r>
            <a:r>
              <a:rPr lang="de-DE" baseline="0" dirty="0" err="1"/>
              <a:t>availability</a:t>
            </a:r>
            <a:r>
              <a:rPr lang="de-DE" baseline="0" dirty="0"/>
              <a:t> </a:t>
            </a:r>
            <a:r>
              <a:rPr lang="de-DE" baseline="0" dirty="0" err="1"/>
              <a:t>of</a:t>
            </a:r>
            <a:r>
              <a:rPr lang="de-DE" baseline="0" dirty="0"/>
              <a:t> a </a:t>
            </a:r>
            <a:r>
              <a:rPr lang="de-DE" baseline="0" dirty="0" err="1"/>
              <a:t>master</a:t>
            </a:r>
            <a:r>
              <a:rPr lang="de-DE" baseline="0" dirty="0"/>
              <a:t> </a:t>
            </a:r>
            <a:r>
              <a:rPr lang="de-DE" baseline="0" dirty="0" err="1"/>
              <a:t>data</a:t>
            </a:r>
            <a:r>
              <a:rPr lang="de-DE" baseline="0" dirty="0"/>
              <a:t> </a:t>
            </a:r>
            <a:r>
              <a:rPr lang="de-DE" baseline="0" dirty="0" err="1"/>
              <a:t>set</a:t>
            </a:r>
            <a:r>
              <a:rPr lang="de-DE" baseline="0" dirty="0"/>
              <a:t> </a:t>
            </a:r>
            <a:r>
              <a:rPr lang="de-DE" baseline="0" dirty="0" err="1"/>
              <a:t>provide</a:t>
            </a:r>
            <a:r>
              <a:rPr lang="de-DE" baseline="0" dirty="0"/>
              <a:t> a </a:t>
            </a:r>
            <a:r>
              <a:rPr lang="de-DE" baseline="0" dirty="0" err="1"/>
              <a:t>high</a:t>
            </a:r>
            <a:r>
              <a:rPr lang="de-DE" baseline="0" dirty="0"/>
              <a:t> </a:t>
            </a:r>
            <a:r>
              <a:rPr lang="de-DE" baseline="0" dirty="0" err="1"/>
              <a:t>level</a:t>
            </a:r>
            <a:r>
              <a:rPr lang="de-DE" baseline="0" dirty="0"/>
              <a:t> </a:t>
            </a:r>
            <a:r>
              <a:rPr lang="de-DE" baseline="0" dirty="0" err="1"/>
              <a:t>of</a:t>
            </a:r>
            <a:r>
              <a:rPr lang="de-DE" baseline="0" dirty="0"/>
              <a:t> </a:t>
            </a:r>
            <a:r>
              <a:rPr lang="de-DE" baseline="0" dirty="0" err="1"/>
              <a:t>quality</a:t>
            </a:r>
            <a:r>
              <a:rPr lang="de-DE" baseline="0" dirty="0"/>
              <a:t> and </a:t>
            </a:r>
            <a:r>
              <a:rPr lang="de-DE" baseline="0" dirty="0" err="1"/>
              <a:t>reduces</a:t>
            </a:r>
            <a:r>
              <a:rPr lang="de-DE" baseline="0" dirty="0"/>
              <a:t> time </a:t>
            </a:r>
            <a:r>
              <a:rPr lang="de-DE" baseline="0" dirty="0" err="1"/>
              <a:t>to</a:t>
            </a:r>
            <a:r>
              <a:rPr lang="de-DE" baseline="0" dirty="0"/>
              <a:t> </a:t>
            </a:r>
            <a:r>
              <a:rPr lang="de-DE" baseline="0" dirty="0" err="1"/>
              <a:t>operation</a:t>
            </a:r>
            <a:r>
              <a:rPr lang="de-DE" baseline="0" dirty="0"/>
              <a:t> </a:t>
            </a:r>
            <a:r>
              <a:rPr lang="de-DE" baseline="0" dirty="0" err="1"/>
              <a:t>significantly</a:t>
            </a:r>
            <a:r>
              <a:rPr lang="de-DE" baseline="0" dirty="0"/>
              <a:t>. As </a:t>
            </a:r>
            <a:r>
              <a:rPr lang="de-DE" baseline="0" dirty="0" err="1"/>
              <a:t>the</a:t>
            </a:r>
            <a:r>
              <a:rPr lang="de-DE" baseline="0" dirty="0"/>
              <a:t> </a:t>
            </a:r>
            <a:r>
              <a:rPr lang="de-DE" baseline="0" dirty="0" err="1"/>
              <a:t>master</a:t>
            </a:r>
            <a:r>
              <a:rPr lang="de-DE" baseline="0" dirty="0"/>
              <a:t> </a:t>
            </a:r>
            <a:r>
              <a:rPr lang="de-DE" baseline="0" dirty="0" err="1"/>
              <a:t>data</a:t>
            </a:r>
            <a:r>
              <a:rPr lang="de-DE" baseline="0" dirty="0"/>
              <a:t> </a:t>
            </a:r>
            <a:r>
              <a:rPr lang="de-DE" baseline="0" dirty="0" err="1"/>
              <a:t>set</a:t>
            </a:r>
            <a:r>
              <a:rPr lang="de-DE" baseline="0" dirty="0"/>
              <a:t> </a:t>
            </a:r>
            <a:r>
              <a:rPr lang="de-DE" baseline="0" dirty="0" err="1"/>
              <a:t>remains</a:t>
            </a:r>
            <a:r>
              <a:rPr lang="de-DE" baseline="0" dirty="0"/>
              <a:t> </a:t>
            </a:r>
            <a:r>
              <a:rPr lang="de-DE" baseline="0" dirty="0" err="1"/>
              <a:t>available</a:t>
            </a:r>
            <a:r>
              <a:rPr lang="de-DE" baseline="0" dirty="0"/>
              <a:t> </a:t>
            </a:r>
            <a:r>
              <a:rPr lang="de-DE" baseline="0" dirty="0" err="1"/>
              <a:t>throughout</a:t>
            </a:r>
            <a:r>
              <a:rPr lang="de-DE" baseline="0" dirty="0"/>
              <a:t> </a:t>
            </a:r>
            <a:r>
              <a:rPr lang="de-DE" baseline="0" dirty="0" err="1"/>
              <a:t>the</a:t>
            </a:r>
            <a:r>
              <a:rPr lang="de-DE" baseline="0" dirty="0"/>
              <a:t> </a:t>
            </a:r>
            <a:r>
              <a:rPr lang="de-DE" baseline="0" dirty="0" err="1"/>
              <a:t>life</a:t>
            </a:r>
            <a:r>
              <a:rPr lang="de-DE" baseline="0" dirty="0"/>
              <a:t> time </a:t>
            </a:r>
            <a:r>
              <a:rPr lang="de-DE" baseline="0" dirty="0" err="1"/>
              <a:t>of</a:t>
            </a:r>
            <a:r>
              <a:rPr lang="de-DE" baseline="0" dirty="0"/>
              <a:t> </a:t>
            </a:r>
            <a:r>
              <a:rPr lang="de-DE" baseline="0" dirty="0" err="1"/>
              <a:t>the</a:t>
            </a:r>
            <a:r>
              <a:rPr lang="de-DE" baseline="0" dirty="0"/>
              <a:t> </a:t>
            </a:r>
            <a:r>
              <a:rPr lang="de-DE" baseline="0" dirty="0" err="1"/>
              <a:t>substation</a:t>
            </a:r>
            <a:r>
              <a:rPr lang="de-DE" baseline="0" dirty="0"/>
              <a:t>, also </a:t>
            </a:r>
            <a:r>
              <a:rPr lang="de-DE" baseline="0" dirty="0" err="1"/>
              <a:t>its</a:t>
            </a:r>
            <a:r>
              <a:rPr lang="de-DE" baseline="0" dirty="0"/>
              <a:t> </a:t>
            </a:r>
            <a:r>
              <a:rPr lang="de-DE" baseline="0" dirty="0" err="1"/>
              <a:t>later</a:t>
            </a:r>
            <a:r>
              <a:rPr lang="de-DE" baseline="0" dirty="0"/>
              <a:t> </a:t>
            </a:r>
            <a:r>
              <a:rPr lang="de-DE" baseline="0" dirty="0" err="1"/>
              <a:t>refurbishment</a:t>
            </a:r>
            <a:r>
              <a:rPr lang="de-DE" baseline="0" dirty="0"/>
              <a:t> </a:t>
            </a:r>
            <a:r>
              <a:rPr lang="de-DE" baseline="0" dirty="0" err="1"/>
              <a:t>or</a:t>
            </a:r>
            <a:r>
              <a:rPr lang="de-DE" baseline="0" dirty="0"/>
              <a:t> </a:t>
            </a:r>
            <a:r>
              <a:rPr lang="de-DE" baseline="0" dirty="0" err="1"/>
              <a:t>extension</a:t>
            </a:r>
            <a:r>
              <a:rPr lang="de-DE" baseline="0" dirty="0"/>
              <a:t> and </a:t>
            </a:r>
            <a:r>
              <a:rPr lang="de-DE" baseline="0" dirty="0" err="1"/>
              <a:t>the</a:t>
            </a:r>
            <a:r>
              <a:rPr lang="de-DE" baseline="0" dirty="0"/>
              <a:t> </a:t>
            </a:r>
            <a:r>
              <a:rPr lang="de-DE" baseline="0" dirty="0" err="1"/>
              <a:t>related</a:t>
            </a:r>
            <a:r>
              <a:rPr lang="de-DE" baseline="0" dirty="0"/>
              <a:t> update </a:t>
            </a:r>
            <a:r>
              <a:rPr lang="de-DE" baseline="0" dirty="0" err="1"/>
              <a:t>of</a:t>
            </a:r>
            <a:r>
              <a:rPr lang="de-DE" baseline="0" dirty="0"/>
              <a:t> </a:t>
            </a:r>
            <a:r>
              <a:rPr lang="de-DE" baseline="0" dirty="0" err="1"/>
              <a:t>documentation</a:t>
            </a:r>
            <a:r>
              <a:rPr lang="de-DE" baseline="0" dirty="0"/>
              <a:t> and </a:t>
            </a:r>
            <a:r>
              <a:rPr lang="de-DE" baseline="0" dirty="0" err="1"/>
              <a:t>configuration</a:t>
            </a:r>
            <a:r>
              <a:rPr lang="de-DE" baseline="0" dirty="0"/>
              <a:t> </a:t>
            </a:r>
            <a:r>
              <a:rPr lang="de-DE" baseline="0" dirty="0" err="1"/>
              <a:t>files</a:t>
            </a:r>
            <a:r>
              <a:rPr lang="de-DE" baseline="0" dirty="0"/>
              <a:t> </a:t>
            </a:r>
            <a:r>
              <a:rPr lang="de-DE" baseline="0" dirty="0" err="1"/>
              <a:t>is</a:t>
            </a:r>
            <a:r>
              <a:rPr lang="de-DE" baseline="0" dirty="0"/>
              <a:t> </a:t>
            </a:r>
            <a:r>
              <a:rPr lang="de-DE" baseline="0" dirty="0" err="1"/>
              <a:t>simplified</a:t>
            </a:r>
            <a:r>
              <a:rPr lang="de-DE" baseline="0" dirty="0"/>
              <a:t> a </a:t>
            </a:r>
            <a:r>
              <a:rPr lang="de-DE" baseline="0" dirty="0" err="1"/>
              <a:t>lot</a:t>
            </a:r>
            <a:r>
              <a:rPr lang="de-DE" baseline="0" dirty="0"/>
              <a:t>.</a:t>
            </a:r>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9</a:t>
            </a:fld>
            <a:endParaRPr lang="de-DE"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0.xml"/><Relationship Id="rId7" Type="http://schemas.openxmlformats.org/officeDocument/2006/relationships/oleObject" Target="../embeddings/oleObject3.bin"/><Relationship Id="rId2" Type="http://schemas.openxmlformats.org/officeDocument/2006/relationships/customXml" Target="../../customXml/item42.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52.xml"/><Relationship Id="rId10" Type="http://schemas.openxmlformats.org/officeDocument/2006/relationships/image" Target="../media/image5.jpeg"/><Relationship Id="rId4" Type="http://schemas.openxmlformats.org/officeDocument/2006/relationships/tags" Target="../tags/tag51.xml"/><Relationship Id="rId9"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customXml" Target="../../customXml/item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5.jpeg"/><Relationship Id="rId2" Type="http://schemas.openxmlformats.org/officeDocument/2006/relationships/tags" Target="../tags/tag55.xml"/><Relationship Id="rId1" Type="http://schemas.openxmlformats.org/officeDocument/2006/relationships/customXml" Target="../../customXml/item39.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5.jpeg"/><Relationship Id="rId2" Type="http://schemas.openxmlformats.org/officeDocument/2006/relationships/tags" Target="../tags/tag60.xml"/><Relationship Id="rId1" Type="http://schemas.openxmlformats.org/officeDocument/2006/relationships/customXml" Target="../../customXml/item21.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customXml" Target="../../customXml/item30.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customXml" Target="../../customXml/item2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customXml" Target="../../customXml/item2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customXml" Target="../../customXml/item11.xml"/><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customXml" Target="../../customXml/item49.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customXml" Target="../../customXml/item29.xml"/><Relationship Id="rId6" Type="http://schemas.openxmlformats.org/officeDocument/2006/relationships/slideMaster" Target="../slideMasters/slideMaster1.xml"/><Relationship Id="rId5" Type="http://schemas.openxmlformats.org/officeDocument/2006/relationships/tags" Target="../tags/tag83.xml"/><Relationship Id="rId4" Type="http://schemas.openxmlformats.org/officeDocument/2006/relationships/tags" Target="../tags/tag8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customXml" Target="../../customXml/item27.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customXml" Target="../../customXml/item4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customXml" Target="../../customXml/item2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9.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05.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xml"/><Relationship Id="rId1" Type="http://schemas.openxmlformats.org/officeDocument/2006/relationships/tags" Target="../tags/tag108.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ags" Target="../tags/tag111.xml"/><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5.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ags" Target="../tags/tag114.xml"/><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5.jpeg"/><Relationship Id="rId2" Type="http://schemas.openxmlformats.org/officeDocument/2006/relationships/tags" Target="../tags/tag45.xml"/><Relationship Id="rId1" Type="http://schemas.openxmlformats.org/officeDocument/2006/relationships/customXml" Target="../../customXml/item33.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ags" Target="../tags/tag117.xml"/><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8.xml"/><Relationship Id="rId7" Type="http://schemas.openxmlformats.org/officeDocument/2006/relationships/image" Target="../media/image6.emf"/><Relationship Id="rId2" Type="http://schemas.openxmlformats.org/officeDocument/2006/relationships/customXml" Target="../../customXml/item19.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49.xml"/><Relationship Id="rId9"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icture">
    <p:spTree>
      <p:nvGrpSpPr>
        <p:cNvPr id="1" name=""/>
        <p:cNvGrpSpPr/>
        <p:nvPr/>
      </p:nvGrpSpPr>
      <p:grpSpPr>
        <a:xfrm>
          <a:off x="0" y="0"/>
          <a:ext cx="0" cy="0"/>
          <a:chOff x="0" y="0"/>
          <a:chExt cx="0" cy="0"/>
        </a:xfrm>
      </p:grpSpPr>
      <p:pic>
        <p:nvPicPr>
          <p:cNvPr id="83" name="Grafik 82" descr="7768_Digital_Substation_170925-1_LowRes_sRGB.jpg"/>
          <p:cNvPicPr>
            <a:picLocks noChangeAspect="1"/>
          </p:cNvPicPr>
          <p:nvPr userDrawn="1"/>
        </p:nvPicPr>
        <p:blipFill rotWithShape="1">
          <a:blip r:embed="rId4"/>
          <a:srcRect t="11026" b="14100"/>
          <a:stretch/>
        </p:blipFill>
        <p:spPr>
          <a:xfrm>
            <a:off x="-9628" y="1588"/>
            <a:ext cx="12207978" cy="6855540"/>
          </a:xfrm>
          <a:prstGeom prst="rect">
            <a:avLst/>
          </a:prstGeom>
        </p:spPr>
      </p:pic>
      <p:sp>
        <p:nvSpPr>
          <p:cNvPr id="4"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9"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a:t>Please</a:t>
            </a:r>
            <a:r>
              <a:rPr lang="de-DE" dirty="0"/>
              <a:t> </a:t>
            </a:r>
            <a:r>
              <a:rPr lang="de-DE" dirty="0" err="1"/>
              <a:t>insert</a:t>
            </a:r>
            <a:r>
              <a:rPr lang="de-DE" dirty="0"/>
              <a:t> URL</a:t>
            </a:r>
          </a:p>
        </p:txBody>
      </p:sp>
      <p:sp>
        <p:nvSpPr>
          <p:cNvPr id="10" name="Textplatzhalter 57343"/>
          <p:cNvSpPr>
            <a:spLocks noGrp="1"/>
          </p:cNvSpPr>
          <p:nvPr>
            <p:ph type="body" sz="quarter" idx="13" hasCustomPrompt="1"/>
          </p:nvPr>
        </p:nvSpPr>
        <p:spPr>
          <a:xfrm>
            <a:off x="627063" y="5907600"/>
            <a:ext cx="2340000" cy="324000"/>
          </a:xfrm>
        </p:spPr>
        <p:txBody>
          <a:bodyPr lIns="216000" tIns="90000" rIns="0" bIns="46800"/>
          <a:lstStyle>
            <a:lvl1pPr algn="l">
              <a:lnSpc>
                <a:spcPct val="100000"/>
              </a:lnSpc>
              <a:defRPr sz="1000" b="1"/>
            </a:lvl1pPr>
            <a:lvl2pPr marL="1588" indent="0">
              <a:buNone/>
              <a:defRPr/>
            </a:lvl2pPr>
          </a:lstStyle>
          <a:p>
            <a:pPr lvl="0"/>
            <a:r>
              <a:rPr lang="de-DE" dirty="0" err="1"/>
              <a:t>Please</a:t>
            </a:r>
            <a:r>
              <a:rPr lang="de-DE" dirty="0"/>
              <a:t> </a:t>
            </a:r>
            <a:r>
              <a:rPr lang="de-DE" dirty="0" err="1"/>
              <a:t>insert</a:t>
            </a:r>
            <a:r>
              <a:rPr lang="de-DE" dirty="0"/>
              <a:t> </a:t>
            </a:r>
            <a:r>
              <a:rPr lang="de-DE" dirty="0" err="1"/>
              <a:t>confidentiality</a:t>
            </a:r>
            <a:r>
              <a:rPr lang="de-DE" dirty="0"/>
              <a:t> </a:t>
            </a:r>
            <a:r>
              <a:rPr lang="de-DE" dirty="0" err="1"/>
              <a:t>note</a:t>
            </a:r>
            <a:endParaRPr lang="de-DE" dirty="0"/>
          </a:p>
        </p:txBody>
      </p:sp>
      <p:grpSp>
        <p:nvGrpSpPr>
          <p:cNvPr id="32" name="Gruppieren 31"/>
          <p:cNvGrpSpPr/>
          <p:nvPr userDrawn="1"/>
        </p:nvGrpSpPr>
        <p:grpSpPr>
          <a:xfrm>
            <a:off x="-216000" y="-216000"/>
            <a:ext cx="12628800" cy="7290000"/>
            <a:chOff x="-216000" y="-216000"/>
            <a:chExt cx="12628800" cy="7290000"/>
          </a:xfrm>
        </p:grpSpPr>
        <p:cxnSp>
          <p:nvCxnSpPr>
            <p:cNvPr id="33" name="Gerade Verbindung 3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userDrawn="1"/>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userDrawn="1"/>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userDrawn="1"/>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userDrawn="1"/>
          </p:nvCxnSpPr>
          <p:spPr bwMode="auto">
            <a:xfrm rot="5400000">
              <a:off x="123228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6000" y="94822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60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4" name="Group 33"/>
          <p:cNvGrpSpPr>
            <a:grpSpLocks noChangeAspect="1"/>
          </p:cNvGrpSpPr>
          <p:nvPr userDrawn="1"/>
        </p:nvGrpSpPr>
        <p:grpSpPr bwMode="auto">
          <a:xfrm>
            <a:off x="9555163" y="323850"/>
            <a:ext cx="2159000" cy="914400"/>
            <a:chOff x="6019" y="204"/>
            <a:chExt cx="1360" cy="576"/>
          </a:xfrm>
        </p:grpSpPr>
        <p:sp>
          <p:nvSpPr>
            <p:cNvPr id="35"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6861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fr-FR"/>
          </a:p>
        </p:txBody>
      </p:sp>
      <p:sp>
        <p:nvSpPr>
          <p:cNvPr id="4" name="Bildplatzhalter 3"/>
          <p:cNvSpPr>
            <a:spLocks noGrp="1"/>
          </p:cNvSpPr>
          <p:nvPr>
            <p:ph type="pic" sz="quarter" idx="10"/>
          </p:nvPr>
        </p:nvSpPr>
        <p:spPr>
          <a:xfrm>
            <a:off x="0" y="1440000"/>
            <a:ext cx="12204000" cy="4752000"/>
          </a:xfrm>
        </p:spPr>
        <p:txBody>
          <a:bodyPr tIns="1800000"/>
          <a:lstStyle>
            <a:lvl1pPr algn="ctr">
              <a:defRPr/>
            </a:lvl1pPr>
          </a:lstStyle>
          <a:p>
            <a:endParaRPr lang="fr-FR"/>
          </a:p>
        </p:txBody>
      </p:sp>
      <p:grpSp>
        <p:nvGrpSpPr>
          <p:cNvPr id="5" name="Group 33"/>
          <p:cNvGrpSpPr>
            <a:grpSpLocks noChangeAspect="1"/>
          </p:cNvGrpSpPr>
          <p:nvPr userDrawn="1"/>
        </p:nvGrpSpPr>
        <p:grpSpPr bwMode="auto">
          <a:xfrm>
            <a:off x="9555163" y="323850"/>
            <a:ext cx="2159000" cy="914400"/>
            <a:chOff x="6019" y="204"/>
            <a:chExt cx="1360" cy="576"/>
          </a:xfrm>
        </p:grpSpPr>
        <p:sp>
          <p:nvSpPr>
            <p:cNvPr id="7"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34" name="Picture 2">
            <a:extLst>
              <a:ext uri="{FF2B5EF4-FFF2-40B4-BE49-F238E27FC236}">
                <a16:creationId xmlns:a16="http://schemas.microsoft.com/office/drawing/2014/main" id="{07B6C680-3A15-4143-A148-522C00D3151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91263" y="338076"/>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descr="HKIE logotip PLAVI">
            <a:extLst>
              <a:ext uri="{FF2B5EF4-FFF2-40B4-BE49-F238E27FC236}">
                <a16:creationId xmlns:a16="http://schemas.microsoft.com/office/drawing/2014/main" id="{91B51AB3-3ABB-483E-BB96-8B8EEED631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6576" y="336192"/>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4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e-DE" dirty="0"/>
              <a:t>Titelmasterformat durch Klicken bearbeiten</a:t>
            </a:r>
            <a:endParaRPr lang="fr-FR" dirty="0"/>
          </a:p>
        </p:txBody>
      </p:sp>
      <p:sp>
        <p:nvSpPr>
          <p:cNvPr id="4" name="Bildplatzhalter 3"/>
          <p:cNvSpPr>
            <a:spLocks noGrp="1"/>
          </p:cNvSpPr>
          <p:nvPr>
            <p:ph type="pic" sz="quarter" idx="10"/>
          </p:nvPr>
        </p:nvSpPr>
        <p:spPr>
          <a:xfrm>
            <a:off x="0" y="0"/>
            <a:ext cx="12196800" cy="6858000"/>
          </a:xfrm>
          <a:noFill/>
        </p:spPr>
        <p:txBody>
          <a:bodyPr tIns="1800000"/>
          <a:lstStyle>
            <a:lvl1pPr algn="ctr">
              <a:defRPr/>
            </a:lvl1pPr>
          </a:lstStyle>
          <a:p>
            <a:endParaRPr lang="fr-FR" dirty="0"/>
          </a:p>
        </p:txBody>
      </p:sp>
    </p:spTree>
    <p:extLst>
      <p:ext uri="{BB962C8B-B14F-4D97-AF65-F5344CB8AC3E}">
        <p14:creationId xmlns:p14="http://schemas.microsoft.com/office/powerpoint/2010/main" val="2931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color area Dynamic Petrol">
    <p:bg>
      <p:bgRef idx="1001">
        <a:schemeClr val="bg1"/>
      </p:bgRef>
    </p:bg>
    <p:spTree>
      <p:nvGrpSpPr>
        <p:cNvPr id="1" name=""/>
        <p:cNvGrpSpPr/>
        <p:nvPr/>
      </p:nvGrpSpPr>
      <p:grpSpPr>
        <a:xfrm>
          <a:off x="0" y="0"/>
          <a:ext cx="0" cy="0"/>
          <a:chOff x="0" y="0"/>
          <a:chExt cx="0" cy="0"/>
        </a:xfrm>
      </p:grpSpPr>
      <p:grpSp>
        <p:nvGrpSpPr>
          <p:cNvPr id="7" name="Gruppieren 6"/>
          <p:cNvGrpSpPr/>
          <p:nvPr userDrawn="1"/>
        </p:nvGrpSpPr>
        <p:grpSpPr>
          <a:xfrm>
            <a:off x="0" y="0"/>
            <a:ext cx="12198350" cy="6861907"/>
            <a:chOff x="0" y="0"/>
            <a:chExt cx="12198350" cy="6861907"/>
          </a:xfrm>
        </p:grpSpPr>
        <p:sp>
          <p:nvSpPr>
            <p:cNvPr id="4" name="Rechteck 3"/>
            <p:cNvSpPr/>
            <p:nvPr userDrawn="1"/>
          </p:nvSpPr>
          <p:spPr bwMode="auto">
            <a:xfrm>
              <a:off x="0" y="0"/>
              <a:ext cx="12198350" cy="6861907"/>
            </a:xfrm>
            <a:prstGeom prst="rect">
              <a:avLst/>
            </a:prstGeom>
            <a:solidFill>
              <a:schemeClr val="bg1"/>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 name="Rechteck 5"/>
            <p:cNvSpPr/>
            <p:nvPr userDrawn="1"/>
          </p:nvSpPr>
          <p:spPr bwMode="auto">
            <a:xfrm>
              <a:off x="0" y="0"/>
              <a:ext cx="12198350" cy="6861907"/>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sz="1800" dirty="0">
                <a:solidFill>
                  <a:schemeClr val="tx1"/>
                </a:solidFill>
                <a:latin typeface="+mn-lt"/>
                <a:ea typeface="Arial Unicode MS" panose="020B0604020202020204" pitchFamily="34" charset="-128"/>
                <a:cs typeface="Arial Unicode MS" panose="020B0604020202020204" pitchFamily="34" charset="-128"/>
              </a:endParaRPr>
            </a:p>
          </p:txBody>
        </p:sp>
      </p:grpSp>
      <p:sp>
        <p:nvSpPr>
          <p:cNvPr id="2" name="Titel 1"/>
          <p:cNvSpPr>
            <a:spLocks noGrp="1"/>
          </p:cNvSpPr>
          <p:nvPr>
            <p:ph type="title"/>
          </p:nvPr>
        </p:nvSpPr>
        <p:spPr/>
        <p:txBody>
          <a:bodyPr/>
          <a:lstStyle>
            <a:lvl1pPr>
              <a:defRPr>
                <a:solidFill>
                  <a:schemeClr val="bg1"/>
                </a:solidFill>
              </a:defRPr>
            </a:lvl1pPr>
          </a:lstStyle>
          <a:p>
            <a:r>
              <a:rPr lang="de-DE" dirty="0"/>
              <a:t>Titelmasterformat durch Klicken bearbeiten</a:t>
            </a:r>
            <a:endParaRPr lang="fr-FR" dirty="0"/>
          </a:p>
        </p:txBody>
      </p:sp>
    </p:spTree>
    <p:extLst>
      <p:ext uri="{BB962C8B-B14F-4D97-AF65-F5344CB8AC3E}">
        <p14:creationId xmlns:p14="http://schemas.microsoft.com/office/powerpoint/2010/main" val="75376607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color area Blue light">
    <p:bg>
      <p:bgRef idx="1001">
        <a:schemeClr val="bg1"/>
      </p:bgRef>
    </p:bg>
    <p:spTree>
      <p:nvGrpSpPr>
        <p:cNvPr id="1" name=""/>
        <p:cNvGrpSpPr/>
        <p:nvPr/>
      </p:nvGrpSpPr>
      <p:grpSpPr>
        <a:xfrm>
          <a:off x="0" y="0"/>
          <a:ext cx="0" cy="0"/>
          <a:chOff x="0" y="0"/>
          <a:chExt cx="0" cy="0"/>
        </a:xfrm>
      </p:grpSpPr>
      <p:sp>
        <p:nvSpPr>
          <p:cNvPr id="3" name="Rechteck 2"/>
          <p:cNvSpPr/>
          <p:nvPr userDrawn="1"/>
        </p:nvSpPr>
        <p:spPr bwMode="auto">
          <a:xfrm>
            <a:off x="0" y="0"/>
            <a:ext cx="12198350" cy="6861907"/>
          </a:xfrm>
          <a:prstGeom prst="rect">
            <a:avLst/>
          </a:prstGeom>
          <a:solidFill>
            <a:srgbClr val="50BED7"/>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el 1"/>
          <p:cNvSpPr>
            <a:spLocks noGrp="1"/>
          </p:cNvSpPr>
          <p:nvPr>
            <p:ph type="title"/>
          </p:nvPr>
        </p:nvSpPr>
        <p:spPr/>
        <p:txBody>
          <a:bodyPr/>
          <a:lstStyle>
            <a:lvl1pPr>
              <a:defRPr>
                <a:solidFill>
                  <a:schemeClr val="bg1"/>
                </a:solidFill>
              </a:defRPr>
            </a:lvl1pPr>
          </a:lstStyle>
          <a:p>
            <a:r>
              <a:rPr lang="de-DE" dirty="0"/>
              <a:t>Titelmasterformat durch Klicken bearbeiten</a:t>
            </a:r>
            <a:endParaRPr lang="fr-FR" dirty="0"/>
          </a:p>
        </p:txBody>
      </p:sp>
    </p:spTree>
    <p:extLst>
      <p:ext uri="{BB962C8B-B14F-4D97-AF65-F5344CB8AC3E}">
        <p14:creationId xmlns:p14="http://schemas.microsoft.com/office/powerpoint/2010/main" val="19799314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3"/>
            </p:custDataLst>
            <p:extLst>
              <p:ext uri="{D42A27DB-BD31-4B8C-83A1-F6EECF244321}">
                <p14:modId xmlns:p14="http://schemas.microsoft.com/office/powerpoint/2010/main" val="2355949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5546" name="think-cell Folie" r:id="rId7" imgW="216" imgH="216" progId="">
                  <p:embed/>
                </p:oleObj>
              </mc:Choice>
              <mc:Fallback>
                <p:oleObj name="think-cell Folie" r:id="rId7" imgW="216" imgH="216" progId="">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dtTitle 1 Id2"/>
          <p:cNvSpPr>
            <a:spLocks noGrp="1"/>
          </p:cNvSpPr>
          <p:nvPr>
            <p:ph type="title"/>
            <p:custDataLst>
              <p:tags r:id="rId4"/>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5"/>
            </p:custDataLst>
          </p:nvPr>
        </p:nvSpPr>
        <p:spPr>
          <a:xfrm>
            <a:off x="627063" y="1440000"/>
            <a:ext cx="8208962" cy="4752000"/>
          </a:xfrm>
        </p:spPr>
        <p:txBody>
          <a:bodyPr/>
          <a:lstStyle>
            <a:lvl1pPr>
              <a:buFont typeface="Arial" pitchFamily="34" charset="0"/>
              <a:buNone/>
              <a:defRPr/>
            </a:lvl1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33"/>
          <p:cNvGrpSpPr>
            <a:grpSpLocks noChangeAspect="1"/>
          </p:cNvGrpSpPr>
          <p:nvPr userDrawn="1"/>
        </p:nvGrpSpPr>
        <p:grpSpPr bwMode="auto">
          <a:xfrm>
            <a:off x="9555163" y="323850"/>
            <a:ext cx="2159000" cy="914400"/>
            <a:chOff x="6019" y="204"/>
            <a:chExt cx="1360" cy="576"/>
          </a:xfrm>
        </p:grpSpPr>
        <p:sp>
          <p:nvSpPr>
            <p:cNvPr id="7"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34" name="Picture 2">
            <a:extLst>
              <a:ext uri="{FF2B5EF4-FFF2-40B4-BE49-F238E27FC236}">
                <a16:creationId xmlns:a16="http://schemas.microsoft.com/office/drawing/2014/main" id="{68F97E5E-0E65-4DCD-AA2B-FEDDB6AE439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1263" y="338076"/>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descr="HKIE logotip PLAVI">
            <a:extLst>
              <a:ext uri="{FF2B5EF4-FFF2-40B4-BE49-F238E27FC236}">
                <a16:creationId xmlns:a16="http://schemas.microsoft.com/office/drawing/2014/main" id="{AD224583-E381-4967-919D-28BED097A29B}"/>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276576" y="336192"/>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2"/>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40000"/>
            <a:ext cx="6768000"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33"/>
          <p:cNvGrpSpPr>
            <a:grpSpLocks noChangeAspect="1"/>
          </p:cNvGrpSpPr>
          <p:nvPr userDrawn="1"/>
        </p:nvGrpSpPr>
        <p:grpSpPr bwMode="auto">
          <a:xfrm>
            <a:off x="9555163" y="323850"/>
            <a:ext cx="2159000" cy="914400"/>
            <a:chOff x="6019" y="204"/>
            <a:chExt cx="1360" cy="576"/>
          </a:xfrm>
        </p:grpSpPr>
        <p:sp>
          <p:nvSpPr>
            <p:cNvPr id="7"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34" name="Picture 2">
            <a:extLst>
              <a:ext uri="{FF2B5EF4-FFF2-40B4-BE49-F238E27FC236}">
                <a16:creationId xmlns:a16="http://schemas.microsoft.com/office/drawing/2014/main" id="{D086E089-BAE8-4965-998C-968681AC298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91263" y="338076"/>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descr="HKIE logotip PLAVI">
            <a:extLst>
              <a:ext uri="{FF2B5EF4-FFF2-40B4-BE49-F238E27FC236}">
                <a16:creationId xmlns:a16="http://schemas.microsoft.com/office/drawing/2014/main" id="{3F4A4527-417D-44E8-B75E-ADB399ECC79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276576" y="336192"/>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3"/>
            </p:custDataLst>
          </p:nvPr>
        </p:nvSpPr>
        <p:spPr>
          <a:xfrm>
            <a:off x="627063" y="1440000"/>
            <a:ext cx="5472112" cy="4752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dtContent Placeholder 3 Id4"/>
          <p:cNvSpPr>
            <a:spLocks noGrp="1"/>
          </p:cNvSpPr>
          <p:nvPr>
            <p:ph sz="half" idx="2"/>
            <p:custDataLst>
              <p:tags r:id="rId4"/>
            </p:custDataLst>
          </p:nvPr>
        </p:nvSpPr>
        <p:spPr>
          <a:xfrm>
            <a:off x="6243638" y="1440000"/>
            <a:ext cx="5472112" cy="4752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33"/>
          <p:cNvGrpSpPr>
            <a:grpSpLocks noChangeAspect="1"/>
          </p:cNvGrpSpPr>
          <p:nvPr userDrawn="1"/>
        </p:nvGrpSpPr>
        <p:grpSpPr bwMode="auto">
          <a:xfrm>
            <a:off x="9555163" y="323850"/>
            <a:ext cx="2159000" cy="914400"/>
            <a:chOff x="6019" y="204"/>
            <a:chExt cx="1360" cy="576"/>
          </a:xfrm>
        </p:grpSpPr>
        <p:sp>
          <p:nvSpPr>
            <p:cNvPr id="8"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35" name="Picture 2">
            <a:extLst>
              <a:ext uri="{FF2B5EF4-FFF2-40B4-BE49-F238E27FC236}">
                <a16:creationId xmlns:a16="http://schemas.microsoft.com/office/drawing/2014/main" id="{D425A340-C62A-450E-B7E4-0DD239830CE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891263" y="338076"/>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descr="HKIE logotip PLAVI">
            <a:extLst>
              <a:ext uri="{FF2B5EF4-FFF2-40B4-BE49-F238E27FC236}">
                <a16:creationId xmlns:a16="http://schemas.microsoft.com/office/drawing/2014/main" id="{D22FBA30-9BD0-4A1B-ADC6-5518A7CA050E}"/>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76576" y="336192"/>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Lst>
    <p:extLst>
      <p:ext uri="{BB962C8B-B14F-4D97-AF65-F5344CB8AC3E}">
        <p14:creationId xmlns:p14="http://schemas.microsoft.com/office/powerpoint/2010/main" val="1607085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endParaRPr lang="fr-FR" dirty="0"/>
          </a:p>
        </p:txBody>
      </p:sp>
      <p:sp>
        <p:nvSpPr>
          <p:cNvPr id="3" name="cdtContent Placeholder 2 Id3"/>
          <p:cNvSpPr>
            <a:spLocks noGrp="1"/>
          </p:cNvSpPr>
          <p:nvPr>
            <p:ph sz="half" idx="1"/>
            <p:custDataLst>
              <p:tags r:id="rId1"/>
            </p:custDataLst>
          </p:nvPr>
        </p:nvSpPr>
        <p:spPr>
          <a:xfrm>
            <a:off x="627063" y="1440000"/>
            <a:ext cx="5472112" cy="4752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Bildplatzhalter 4"/>
          <p:cNvSpPr>
            <a:spLocks noGrp="1"/>
          </p:cNvSpPr>
          <p:nvPr>
            <p:ph type="pic" sz="quarter" idx="10"/>
          </p:nvPr>
        </p:nvSpPr>
        <p:spPr>
          <a:xfrm>
            <a:off x="6243637" y="1440000"/>
            <a:ext cx="5472000" cy="2304000"/>
          </a:xfrm>
        </p:spPr>
        <p:txBody>
          <a:bodyPr tIns="648000"/>
          <a:lstStyle>
            <a:lvl1pPr algn="ctr">
              <a:defRPr/>
            </a:lvl1pPr>
          </a:lstStyle>
          <a:p>
            <a:endParaRPr lang="fr-FR"/>
          </a:p>
        </p:txBody>
      </p:sp>
      <p:sp>
        <p:nvSpPr>
          <p:cNvPr id="6" name="Bildplatzhalter 4"/>
          <p:cNvSpPr>
            <a:spLocks noGrp="1"/>
          </p:cNvSpPr>
          <p:nvPr>
            <p:ph type="pic" sz="quarter" idx="11"/>
          </p:nvPr>
        </p:nvSpPr>
        <p:spPr>
          <a:xfrm>
            <a:off x="6243637" y="3888000"/>
            <a:ext cx="5472000" cy="2304000"/>
          </a:xfrm>
        </p:spPr>
        <p:txBody>
          <a:bodyPr tIns="648000"/>
          <a:lstStyle>
            <a:lvl1pPr algn="ctr">
              <a:defRPr/>
            </a:lvl1pPr>
          </a:lstStyle>
          <a:p>
            <a:endParaRPr lang="fr-FR" dirty="0"/>
          </a:p>
        </p:txBody>
      </p:sp>
      <p:grpSp>
        <p:nvGrpSpPr>
          <p:cNvPr id="7" name="Group 33"/>
          <p:cNvGrpSpPr>
            <a:grpSpLocks noChangeAspect="1"/>
          </p:cNvGrpSpPr>
          <p:nvPr userDrawn="1"/>
        </p:nvGrpSpPr>
        <p:grpSpPr bwMode="auto">
          <a:xfrm>
            <a:off x="9555163" y="323850"/>
            <a:ext cx="2159000" cy="914400"/>
            <a:chOff x="6019" y="204"/>
            <a:chExt cx="1360" cy="576"/>
          </a:xfrm>
        </p:grpSpPr>
        <p:sp>
          <p:nvSpPr>
            <p:cNvPr id="9"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734765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two images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fr-FR"/>
          </a:p>
        </p:txBody>
      </p:sp>
      <p:sp>
        <p:nvSpPr>
          <p:cNvPr id="3" name="cdtContent Placeholder 2 Id3"/>
          <p:cNvSpPr>
            <a:spLocks noGrp="1"/>
          </p:cNvSpPr>
          <p:nvPr>
            <p:ph sz="half" idx="1"/>
            <p:custDataLst>
              <p:tags r:id="rId1"/>
            </p:custDataLst>
          </p:nvPr>
        </p:nvSpPr>
        <p:spPr>
          <a:xfrm>
            <a:off x="627063" y="1440000"/>
            <a:ext cx="5904000" cy="4752000"/>
          </a:xfrm>
          <a:solidFill>
            <a:schemeClr val="accent2"/>
          </a:solidFill>
          <a:ln w="9525">
            <a:noFill/>
            <a:miter lim="800000"/>
            <a:headEnd/>
            <a:tailEnd/>
          </a:ln>
        </p:spPr>
        <p:txBody>
          <a:bodyPr vert="horz" wrap="square" lIns="288000" tIns="252000" rIns="576000" bIns="25200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Bildplatzhalter 4"/>
          <p:cNvSpPr>
            <a:spLocks noGrp="1"/>
          </p:cNvSpPr>
          <p:nvPr>
            <p:ph type="pic" sz="quarter" idx="10"/>
          </p:nvPr>
        </p:nvSpPr>
        <p:spPr>
          <a:xfrm>
            <a:off x="6243637" y="1746000"/>
            <a:ext cx="5472000" cy="1998000"/>
          </a:xfrm>
        </p:spPr>
        <p:txBody>
          <a:bodyPr tIns="648000"/>
          <a:lstStyle>
            <a:lvl1pPr algn="ctr">
              <a:defRPr/>
            </a:lvl1pPr>
          </a:lstStyle>
          <a:p>
            <a:endParaRPr lang="fr-FR"/>
          </a:p>
        </p:txBody>
      </p:sp>
      <p:sp>
        <p:nvSpPr>
          <p:cNvPr id="6" name="Bildplatzhalter 4"/>
          <p:cNvSpPr>
            <a:spLocks noGrp="1"/>
          </p:cNvSpPr>
          <p:nvPr>
            <p:ph type="pic" sz="quarter" idx="11"/>
          </p:nvPr>
        </p:nvSpPr>
        <p:spPr>
          <a:xfrm>
            <a:off x="6243637" y="3888000"/>
            <a:ext cx="5472000" cy="1998000"/>
          </a:xfrm>
        </p:spPr>
        <p:txBody>
          <a:bodyPr tIns="648000"/>
          <a:lstStyle>
            <a:lvl1pPr algn="ctr">
              <a:defRPr/>
            </a:lvl1pPr>
          </a:lstStyle>
          <a:p>
            <a:endParaRPr lang="fr-FR" dirty="0"/>
          </a:p>
        </p:txBody>
      </p:sp>
      <p:grpSp>
        <p:nvGrpSpPr>
          <p:cNvPr id="7" name="Group 33"/>
          <p:cNvGrpSpPr>
            <a:grpSpLocks noChangeAspect="1"/>
          </p:cNvGrpSpPr>
          <p:nvPr userDrawn="1"/>
        </p:nvGrpSpPr>
        <p:grpSpPr bwMode="auto">
          <a:xfrm>
            <a:off x="9555163" y="323850"/>
            <a:ext cx="2159000" cy="914400"/>
            <a:chOff x="6019" y="204"/>
            <a:chExt cx="1360" cy="576"/>
          </a:xfrm>
        </p:grpSpPr>
        <p:sp>
          <p:nvSpPr>
            <p:cNvPr id="9"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36" name="Picture 2">
            <a:extLst>
              <a:ext uri="{FF2B5EF4-FFF2-40B4-BE49-F238E27FC236}">
                <a16:creationId xmlns:a16="http://schemas.microsoft.com/office/drawing/2014/main" id="{85EC4F2C-FC58-4F74-9FD7-D261DE9CAF5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91263" y="338076"/>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descr="HKIE logotip PLAVI">
            <a:extLst>
              <a:ext uri="{FF2B5EF4-FFF2-40B4-BE49-F238E27FC236}">
                <a16:creationId xmlns:a16="http://schemas.microsoft.com/office/drawing/2014/main" id="{AB1113E6-F2EC-429F-ABED-B816DEA644F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76576" y="336192"/>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71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40000"/>
            <a:ext cx="8208962" cy="2304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33"/>
          <p:cNvGrpSpPr>
            <a:grpSpLocks noChangeAspect="1"/>
          </p:cNvGrpSpPr>
          <p:nvPr userDrawn="1"/>
        </p:nvGrpSpPr>
        <p:grpSpPr bwMode="auto">
          <a:xfrm>
            <a:off x="9555163" y="323850"/>
            <a:ext cx="2159000" cy="914400"/>
            <a:chOff x="6019" y="204"/>
            <a:chExt cx="1360" cy="576"/>
          </a:xfrm>
        </p:grpSpPr>
        <p:sp>
          <p:nvSpPr>
            <p:cNvPr id="8"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36" name="Picture 2">
            <a:extLst>
              <a:ext uri="{FF2B5EF4-FFF2-40B4-BE49-F238E27FC236}">
                <a16:creationId xmlns:a16="http://schemas.microsoft.com/office/drawing/2014/main" id="{C70B36FC-5110-47CF-A092-A30E4C3C6B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891263" y="338076"/>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descr="HKIE logotip PLAVI">
            <a:extLst>
              <a:ext uri="{FF2B5EF4-FFF2-40B4-BE49-F238E27FC236}">
                <a16:creationId xmlns:a16="http://schemas.microsoft.com/office/drawing/2014/main" id="{E47DADEF-BB0E-478C-925A-8C02613FF29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76576" y="336192"/>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8"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a:t>Please</a:t>
            </a:r>
            <a:r>
              <a:rPr lang="de-DE" dirty="0"/>
              <a:t> </a:t>
            </a:r>
            <a:r>
              <a:rPr lang="de-DE" dirty="0" err="1"/>
              <a:t>insert</a:t>
            </a:r>
            <a:r>
              <a:rPr lang="de-DE" dirty="0"/>
              <a:t> URL</a:t>
            </a:r>
          </a:p>
        </p:txBody>
      </p:sp>
      <p:sp>
        <p:nvSpPr>
          <p:cNvPr id="11" name="Textplatzhalter 57343"/>
          <p:cNvSpPr>
            <a:spLocks noGrp="1"/>
          </p:cNvSpPr>
          <p:nvPr>
            <p:ph type="body" sz="quarter" idx="13" hasCustomPrompt="1"/>
          </p:nvPr>
        </p:nvSpPr>
        <p:spPr>
          <a:xfrm>
            <a:off x="627063" y="5907600"/>
            <a:ext cx="2340000" cy="324000"/>
          </a:xfrm>
        </p:spPr>
        <p:txBody>
          <a:bodyPr lIns="216000" tIns="90000" rIns="0" bIns="46800"/>
          <a:lstStyle>
            <a:lvl1pPr algn="l">
              <a:lnSpc>
                <a:spcPct val="100000"/>
              </a:lnSpc>
              <a:defRPr sz="1000" b="1"/>
            </a:lvl1pPr>
            <a:lvl2pPr marL="1588" indent="0">
              <a:buNone/>
              <a:defRPr/>
            </a:lvl2pPr>
          </a:lstStyle>
          <a:p>
            <a:pPr lvl="0"/>
            <a:r>
              <a:rPr lang="de-DE" dirty="0" err="1"/>
              <a:t>Please</a:t>
            </a:r>
            <a:r>
              <a:rPr lang="de-DE" dirty="0"/>
              <a:t> </a:t>
            </a:r>
            <a:r>
              <a:rPr lang="de-DE" dirty="0" err="1"/>
              <a:t>insert</a:t>
            </a:r>
            <a:r>
              <a:rPr lang="de-DE" dirty="0"/>
              <a:t> </a:t>
            </a:r>
            <a:r>
              <a:rPr lang="de-DE" dirty="0" err="1"/>
              <a:t>confidentiality</a:t>
            </a:r>
            <a:r>
              <a:rPr lang="de-DE" dirty="0"/>
              <a:t> </a:t>
            </a:r>
            <a:r>
              <a:rPr lang="de-DE" dirty="0" err="1"/>
              <a:t>note</a:t>
            </a:r>
            <a:endParaRPr lang="de-DE" dirty="0"/>
          </a:p>
        </p:txBody>
      </p:sp>
      <p:grpSp>
        <p:nvGrpSpPr>
          <p:cNvPr id="31" name="Gruppieren 30"/>
          <p:cNvGrpSpPr/>
          <p:nvPr userDrawn="1"/>
        </p:nvGrpSpPr>
        <p:grpSpPr>
          <a:xfrm>
            <a:off x="-216000" y="-216000"/>
            <a:ext cx="12628800" cy="7290000"/>
            <a:chOff x="-216000" y="-216000"/>
            <a:chExt cx="12628800" cy="7290000"/>
          </a:xfrm>
        </p:grpSpPr>
        <p:cxnSp>
          <p:nvCxnSpPr>
            <p:cNvPr id="32" name="Gerade Verbindung 3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userDrawn="1"/>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userDrawn="1"/>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userDrawn="1"/>
          </p:nvCxnSpPr>
          <p:spPr bwMode="auto">
            <a:xfrm rot="5400000">
              <a:off x="123228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60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3" name="Group 33"/>
          <p:cNvGrpSpPr>
            <a:grpSpLocks noChangeAspect="1"/>
          </p:cNvGrpSpPr>
          <p:nvPr userDrawn="1"/>
        </p:nvGrpSpPr>
        <p:grpSpPr bwMode="auto">
          <a:xfrm>
            <a:off x="9555163" y="323850"/>
            <a:ext cx="2159000" cy="914400"/>
            <a:chOff x="6019" y="204"/>
            <a:chExt cx="1360" cy="576"/>
          </a:xfrm>
        </p:grpSpPr>
        <p:sp>
          <p:nvSpPr>
            <p:cNvPr id="34"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064173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40000"/>
            <a:ext cx="3600450"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4370388" y="1440000"/>
            <a:ext cx="3600000"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dtContent Placeholder 11 Id12"/>
          <p:cNvSpPr>
            <a:spLocks noGrp="1"/>
          </p:cNvSpPr>
          <p:nvPr>
            <p:ph sz="quarter" idx="14"/>
            <p:custDataLst>
              <p:tags r:id="rId5"/>
            </p:custDataLst>
          </p:nvPr>
        </p:nvSpPr>
        <p:spPr>
          <a:xfrm>
            <a:off x="8115750" y="1440000"/>
            <a:ext cx="3600000"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33"/>
          <p:cNvGrpSpPr>
            <a:grpSpLocks noChangeAspect="1"/>
          </p:cNvGrpSpPr>
          <p:nvPr userDrawn="1"/>
        </p:nvGrpSpPr>
        <p:grpSpPr bwMode="auto">
          <a:xfrm>
            <a:off x="9555163" y="323850"/>
            <a:ext cx="2159000" cy="914400"/>
            <a:chOff x="6019" y="204"/>
            <a:chExt cx="1360" cy="576"/>
          </a:xfrm>
        </p:grpSpPr>
        <p:sp>
          <p:nvSpPr>
            <p:cNvPr id="9"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ustDataLst>
      <p:custData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2"/>
            </p:custDataLst>
          </p:nvPr>
        </p:nvSpPr>
        <p:spPr>
          <a:xfrm>
            <a:off x="0" y="-1"/>
            <a:ext cx="1219835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3"/>
            </p:custDataLst>
          </p:nvPr>
        </p:nvSpPr>
        <p:spPr>
          <a:xfrm>
            <a:off x="627063" y="1440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dtContent Placeholder 3 Id4"/>
          <p:cNvSpPr>
            <a:spLocks noGrp="1"/>
          </p:cNvSpPr>
          <p:nvPr>
            <p:ph sz="quarter" idx="2"/>
            <p:custDataLst>
              <p:tags r:id="rId4"/>
            </p:custDataLst>
          </p:nvPr>
        </p:nvSpPr>
        <p:spPr>
          <a:xfrm>
            <a:off x="6243638" y="1440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dtContent Placeholder 4 Id5"/>
          <p:cNvSpPr>
            <a:spLocks noGrp="1"/>
          </p:cNvSpPr>
          <p:nvPr>
            <p:ph sz="quarter" idx="3"/>
            <p:custDataLst>
              <p:tags r:id="rId5"/>
            </p:custDataLst>
          </p:nvPr>
        </p:nvSpPr>
        <p:spPr>
          <a:xfrm>
            <a:off x="627063"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dtContent Placeholder 5 Id6"/>
          <p:cNvSpPr>
            <a:spLocks noGrp="1"/>
          </p:cNvSpPr>
          <p:nvPr>
            <p:ph sz="quarter" idx="4"/>
            <p:custDataLst>
              <p:tags r:id="rId6"/>
            </p:custDataLst>
          </p:nvPr>
        </p:nvSpPr>
        <p:spPr>
          <a:xfrm>
            <a:off x="6243638"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33"/>
          <p:cNvGrpSpPr>
            <a:grpSpLocks noChangeAspect="1"/>
          </p:cNvGrpSpPr>
          <p:nvPr userDrawn="1"/>
        </p:nvGrpSpPr>
        <p:grpSpPr bwMode="auto">
          <a:xfrm>
            <a:off x="9555163" y="323850"/>
            <a:ext cx="2159000" cy="914400"/>
            <a:chOff x="6019" y="204"/>
            <a:chExt cx="1360" cy="576"/>
          </a:xfrm>
        </p:grpSpPr>
        <p:sp>
          <p:nvSpPr>
            <p:cNvPr id="10"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ustDataLst>
      <p:custData r:id="rId1"/>
    </p:custDataLst>
    <p:extLst>
      <p:ext uri="{BB962C8B-B14F-4D97-AF65-F5344CB8AC3E}">
        <p14:creationId xmlns:p14="http://schemas.microsoft.com/office/powerpoint/2010/main" val="2557672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5" name="cdtTextplatzhalter 13 Id5"/>
          <p:cNvSpPr>
            <a:spLocks noGrp="1"/>
          </p:cNvSpPr>
          <p:nvPr>
            <p:ph type="body" sz="quarter" idx="13" hasCustomPrompt="1"/>
            <p:custDataLst>
              <p:tags r:id="rId3"/>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grpSp>
        <p:nvGrpSpPr>
          <p:cNvPr id="7" name="Group 33"/>
          <p:cNvGrpSpPr>
            <a:grpSpLocks noChangeAspect="1"/>
          </p:cNvGrpSpPr>
          <p:nvPr userDrawn="1"/>
        </p:nvGrpSpPr>
        <p:grpSpPr bwMode="auto">
          <a:xfrm>
            <a:off x="9555163" y="323850"/>
            <a:ext cx="2159000" cy="914400"/>
            <a:chOff x="6019" y="204"/>
            <a:chExt cx="1360" cy="576"/>
          </a:xfrm>
        </p:grpSpPr>
        <p:sp>
          <p:nvSpPr>
            <p:cNvPr id="8"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35" name="Picture 2">
            <a:extLst>
              <a:ext uri="{FF2B5EF4-FFF2-40B4-BE49-F238E27FC236}">
                <a16:creationId xmlns:a16="http://schemas.microsoft.com/office/drawing/2014/main" id="{9B3D499C-EF01-4441-B945-1B1B84D2C4B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91263" y="338076"/>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descr="HKIE logotip PLAVI">
            <a:extLst>
              <a:ext uri="{FF2B5EF4-FFF2-40B4-BE49-F238E27FC236}">
                <a16:creationId xmlns:a16="http://schemas.microsoft.com/office/drawing/2014/main" id="{387EC5A9-330E-4ECD-A6D1-4884E13BFAD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276576" y="336192"/>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40000"/>
            <a:ext cx="8208962"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dtTextplatzhalter 13 Id5"/>
          <p:cNvSpPr>
            <a:spLocks noGrp="1"/>
          </p:cNvSpPr>
          <p:nvPr>
            <p:ph type="body" sz="quarter" idx="13" hasCustomPrompt="1"/>
            <p:custDataLst>
              <p:tags r:id="rId4"/>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grpSp>
        <p:nvGrpSpPr>
          <p:cNvPr id="6" name="Group 33"/>
          <p:cNvGrpSpPr>
            <a:grpSpLocks noChangeAspect="1"/>
          </p:cNvGrpSpPr>
          <p:nvPr userDrawn="1"/>
        </p:nvGrpSpPr>
        <p:grpSpPr bwMode="auto">
          <a:xfrm>
            <a:off x="9555163" y="323850"/>
            <a:ext cx="2159000" cy="914400"/>
            <a:chOff x="6019" y="204"/>
            <a:chExt cx="1360" cy="576"/>
          </a:xfrm>
        </p:grpSpPr>
        <p:sp>
          <p:nvSpPr>
            <p:cNvPr id="8"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ustDataLst>
      <p:custData r:id="rId1"/>
    </p:custData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40000"/>
            <a:ext cx="6768000"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dtTextplatzhalter 13 Id6"/>
          <p:cNvSpPr>
            <a:spLocks noGrp="1"/>
          </p:cNvSpPr>
          <p:nvPr>
            <p:ph type="body" sz="quarter" idx="13" hasCustomPrompt="1"/>
            <p:custDataLst>
              <p:tags r:id="rId4"/>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grpSp>
        <p:nvGrpSpPr>
          <p:cNvPr id="8" name="Group 33"/>
          <p:cNvGrpSpPr>
            <a:grpSpLocks noChangeAspect="1"/>
          </p:cNvGrpSpPr>
          <p:nvPr userDrawn="1"/>
        </p:nvGrpSpPr>
        <p:grpSpPr bwMode="auto">
          <a:xfrm>
            <a:off x="9555163" y="323850"/>
            <a:ext cx="2159000" cy="914400"/>
            <a:chOff x="6019" y="204"/>
            <a:chExt cx="1360" cy="576"/>
          </a:xfrm>
        </p:grpSpPr>
        <p:sp>
          <p:nvSpPr>
            <p:cNvPr id="9"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ustDataLst>
      <p:custData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40000"/>
            <a:ext cx="4032000"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4804025" y="1440000"/>
            <a:ext cx="4032000"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dtTextplatzhalter 13 Id6"/>
          <p:cNvSpPr>
            <a:spLocks noGrp="1"/>
          </p:cNvSpPr>
          <p:nvPr>
            <p:ph type="body" sz="quarter" idx="14" hasCustomPrompt="1"/>
            <p:custDataLst>
              <p:tags r:id="rId5"/>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grpSp>
        <p:nvGrpSpPr>
          <p:cNvPr id="7" name="Group 33"/>
          <p:cNvGrpSpPr>
            <a:grpSpLocks noChangeAspect="1"/>
          </p:cNvGrpSpPr>
          <p:nvPr userDrawn="1"/>
        </p:nvGrpSpPr>
        <p:grpSpPr bwMode="auto">
          <a:xfrm>
            <a:off x="9555163" y="323850"/>
            <a:ext cx="2159000" cy="914400"/>
            <a:chOff x="6019" y="204"/>
            <a:chExt cx="1360" cy="576"/>
          </a:xfrm>
        </p:grpSpPr>
        <p:sp>
          <p:nvSpPr>
            <p:cNvPr id="9"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ustDataLst>
      <p:custData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40000"/>
            <a:ext cx="2592000"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3362400" y="1440000"/>
            <a:ext cx="2736775"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dtContent Placeholder 11 Id12"/>
          <p:cNvSpPr>
            <a:spLocks noGrp="1"/>
          </p:cNvSpPr>
          <p:nvPr>
            <p:ph sz="quarter" idx="14"/>
            <p:custDataLst>
              <p:tags r:id="rId5"/>
            </p:custDataLst>
          </p:nvPr>
        </p:nvSpPr>
        <p:spPr>
          <a:xfrm>
            <a:off x="6243638" y="1440000"/>
            <a:ext cx="2592387"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dtTextplatzhalter 13 Id7"/>
          <p:cNvSpPr>
            <a:spLocks noGrp="1"/>
          </p:cNvSpPr>
          <p:nvPr>
            <p:ph type="body" sz="quarter" idx="15" hasCustomPrompt="1"/>
            <p:custDataLst>
              <p:tags r:id="rId6"/>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grpSp>
        <p:nvGrpSpPr>
          <p:cNvPr id="8" name="Group 33"/>
          <p:cNvGrpSpPr>
            <a:grpSpLocks noChangeAspect="1"/>
          </p:cNvGrpSpPr>
          <p:nvPr userDrawn="1"/>
        </p:nvGrpSpPr>
        <p:grpSpPr bwMode="auto">
          <a:xfrm>
            <a:off x="9555163" y="323850"/>
            <a:ext cx="2159000" cy="914400"/>
            <a:chOff x="6019" y="204"/>
            <a:chExt cx="1360" cy="576"/>
          </a:xfrm>
        </p:grpSpPr>
        <p:sp>
          <p:nvSpPr>
            <p:cNvPr id="10"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ustDataLst>
      <p:custData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40000"/>
            <a:ext cx="8208962" cy="2304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dtTextplatzhalter 13 Id6"/>
          <p:cNvSpPr>
            <a:spLocks noGrp="1"/>
          </p:cNvSpPr>
          <p:nvPr>
            <p:ph type="body" sz="quarter" idx="14" hasCustomPrompt="1"/>
            <p:custDataLst>
              <p:tags r:id="rId5"/>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grpSp>
        <p:nvGrpSpPr>
          <p:cNvPr id="7" name="Group 33"/>
          <p:cNvGrpSpPr>
            <a:grpSpLocks noChangeAspect="1"/>
          </p:cNvGrpSpPr>
          <p:nvPr userDrawn="1"/>
        </p:nvGrpSpPr>
        <p:grpSpPr bwMode="auto">
          <a:xfrm>
            <a:off x="9555163" y="323850"/>
            <a:ext cx="2159000" cy="914400"/>
            <a:chOff x="6019" y="204"/>
            <a:chExt cx="1360" cy="576"/>
          </a:xfrm>
        </p:grpSpPr>
        <p:sp>
          <p:nvSpPr>
            <p:cNvPr id="9"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ustDataLst>
      <p:custData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40000"/>
            <a:ext cx="4032000" cy="2304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dtContent Placeholder 12 Id13"/>
          <p:cNvSpPr>
            <a:spLocks noGrp="1"/>
          </p:cNvSpPr>
          <p:nvPr>
            <p:ph sz="quarter" idx="13"/>
            <p:custDataLst>
              <p:tags r:id="rId4"/>
            </p:custDataLst>
          </p:nvPr>
        </p:nvSpPr>
        <p:spPr>
          <a:xfrm>
            <a:off x="4804024" y="1440000"/>
            <a:ext cx="4032000" cy="2304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dtContent Placeholder 11 Id12"/>
          <p:cNvSpPr>
            <a:spLocks noGrp="1"/>
          </p:cNvSpPr>
          <p:nvPr>
            <p:ph sz="quarter" idx="14"/>
            <p:custDataLst>
              <p:tags r:id="rId5"/>
            </p:custDataLst>
          </p:nvPr>
        </p:nvSpPr>
        <p:spPr>
          <a:xfrm>
            <a:off x="627063" y="3888000"/>
            <a:ext cx="4032000" cy="2304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dtContent Placeholder 14 Id15"/>
          <p:cNvSpPr>
            <a:spLocks noGrp="1"/>
          </p:cNvSpPr>
          <p:nvPr>
            <p:ph sz="quarter" idx="15"/>
            <p:custDataLst>
              <p:tags r:id="rId6"/>
            </p:custDataLst>
          </p:nvPr>
        </p:nvSpPr>
        <p:spPr>
          <a:xfrm>
            <a:off x="4804025" y="3888000"/>
            <a:ext cx="4032000" cy="2304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dtTextplatzhalter 13 Id10"/>
          <p:cNvSpPr>
            <a:spLocks noGrp="1"/>
          </p:cNvSpPr>
          <p:nvPr>
            <p:ph type="body" sz="quarter" idx="16" hasCustomPrompt="1"/>
            <p:custDataLst>
              <p:tags r:id="rId7"/>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endParaRPr lang="en-US" dirty="0"/>
          </a:p>
        </p:txBody>
      </p:sp>
      <p:grpSp>
        <p:nvGrpSpPr>
          <p:cNvPr id="11" name="Group 33"/>
          <p:cNvGrpSpPr>
            <a:grpSpLocks noChangeAspect="1"/>
          </p:cNvGrpSpPr>
          <p:nvPr userDrawn="1"/>
        </p:nvGrpSpPr>
        <p:grpSpPr bwMode="auto">
          <a:xfrm>
            <a:off x="9555163" y="323850"/>
            <a:ext cx="2159000" cy="914400"/>
            <a:chOff x="6019" y="204"/>
            <a:chExt cx="1360" cy="576"/>
          </a:xfrm>
        </p:grpSpPr>
        <p:sp>
          <p:nvSpPr>
            <p:cNvPr id="14"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ustDataLst>
      <p:custData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fr-FR"/>
          </a:p>
        </p:txBody>
      </p:sp>
      <p:sp>
        <p:nvSpPr>
          <p:cNvPr id="4" name="cdtText Placeholder 12 Id13"/>
          <p:cNvSpPr>
            <a:spLocks noGrp="1"/>
          </p:cNvSpPr>
          <p:nvPr>
            <p:ph type="body" sz="quarter" idx="14" hasCustomPrompt="1"/>
            <p:custDataLst>
              <p:tags r:id="rId1"/>
            </p:custDataLst>
          </p:nvPr>
        </p:nvSpPr>
        <p:spPr bwMode="auto">
          <a:xfrm>
            <a:off x="4658996" y="1440000"/>
            <a:ext cx="7539354" cy="4752000"/>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a:t>Click to edit the </a:t>
            </a:r>
            <a:r>
              <a:rPr lang="en-US" dirty="0" err="1"/>
              <a:t>toc</a:t>
            </a:r>
            <a:r>
              <a:rPr lang="en-US" dirty="0"/>
              <a:t> / contact</a:t>
            </a:r>
          </a:p>
          <a:p>
            <a:pPr lvl="1"/>
            <a:r>
              <a:rPr lang="en-US" dirty="0"/>
              <a:t>chapter</a:t>
            </a:r>
          </a:p>
          <a:p>
            <a:pPr lvl="2"/>
            <a:r>
              <a:rPr lang="en-US" dirty="0"/>
              <a:t>active chapter</a:t>
            </a:r>
          </a:p>
          <a:p>
            <a:pPr lvl="3"/>
            <a:r>
              <a:rPr lang="en-US" dirty="0"/>
              <a:t>subchapter</a:t>
            </a:r>
          </a:p>
          <a:p>
            <a:pPr lvl="4"/>
            <a:r>
              <a:rPr lang="en-US" dirty="0"/>
              <a:t>active subchapter</a:t>
            </a:r>
          </a:p>
        </p:txBody>
      </p:sp>
      <p:sp>
        <p:nvSpPr>
          <p:cNvPr id="8" name="Bildplatzhalter 7"/>
          <p:cNvSpPr>
            <a:spLocks noGrp="1"/>
          </p:cNvSpPr>
          <p:nvPr>
            <p:ph type="pic" sz="quarter" idx="15"/>
          </p:nvPr>
        </p:nvSpPr>
        <p:spPr>
          <a:xfrm>
            <a:off x="0" y="1440000"/>
            <a:ext cx="4514400" cy="4752000"/>
          </a:xfrm>
        </p:spPr>
        <p:txBody>
          <a:bodyPr tIns="1800000"/>
          <a:lstStyle>
            <a:lvl1pPr algn="ctr">
              <a:defRPr/>
            </a:lvl1pPr>
          </a:lstStyle>
          <a:p>
            <a:endParaRPr lang="fr-FR"/>
          </a:p>
        </p:txBody>
      </p:sp>
      <p:grpSp>
        <p:nvGrpSpPr>
          <p:cNvPr id="7" name="Group 33"/>
          <p:cNvGrpSpPr>
            <a:grpSpLocks noChangeAspect="1"/>
          </p:cNvGrpSpPr>
          <p:nvPr userDrawn="1"/>
        </p:nvGrpSpPr>
        <p:grpSpPr bwMode="auto">
          <a:xfrm>
            <a:off x="9555163" y="323850"/>
            <a:ext cx="2159000" cy="914400"/>
            <a:chOff x="6019" y="204"/>
            <a:chExt cx="1360" cy="576"/>
          </a:xfrm>
        </p:grpSpPr>
        <p:sp>
          <p:nvSpPr>
            <p:cNvPr id="9"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79033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title picture">
    <p:spTree>
      <p:nvGrpSpPr>
        <p:cNvPr id="1" name=""/>
        <p:cNvGrpSpPr/>
        <p:nvPr/>
      </p:nvGrpSpPr>
      <p:grpSpPr>
        <a:xfrm>
          <a:off x="0" y="0"/>
          <a:ext cx="0" cy="0"/>
          <a:chOff x="0" y="0"/>
          <a:chExt cx="0" cy="0"/>
        </a:xfrm>
      </p:grpSpPr>
      <p:pic>
        <p:nvPicPr>
          <p:cNvPr id="31" name="Grafik 30"/>
          <p:cNvPicPr>
            <a:picLocks noChangeAspect="1"/>
          </p:cNvPicPr>
          <p:nvPr userDrawn="1"/>
        </p:nvPicPr>
        <p:blipFill rotWithShape="1">
          <a:blip r:embed="rId4">
            <a:extLst>
              <a:ext uri="{28A0092B-C50C-407E-A947-70E740481C1C}">
                <a14:useLocalDpi xmlns:a14="http://schemas.microsoft.com/office/drawing/2010/main" val="0"/>
              </a:ext>
            </a:extLst>
          </a:blip>
          <a:srcRect r="535" b="535"/>
          <a:stretch/>
        </p:blipFill>
        <p:spPr>
          <a:xfrm>
            <a:off x="0" y="0"/>
            <a:ext cx="12196800" cy="6857128"/>
          </a:xfrm>
          <a:prstGeom prst="rect">
            <a:avLst/>
          </a:prstGeom>
        </p:spPr>
      </p:pic>
      <p:sp>
        <p:nvSpPr>
          <p:cNvPr id="4" name="cdtRectangle 115 Id57350"/>
          <p:cNvSpPr>
            <a:spLocks noGrp="1" noChangeArrowheads="1"/>
          </p:cNvSpPr>
          <p:nvPr>
            <p:ph type="ctrTitle"/>
            <p:custDataLst>
              <p:tags r:id="rId1"/>
            </p:custDataLst>
          </p:nvPr>
        </p:nvSpPr>
        <p:spPr bwMode="ltGray">
          <a:xfrm>
            <a:off x="627063" y="3891286"/>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2" name="Gruppieren 31"/>
          <p:cNvGrpSpPr/>
          <p:nvPr userDrawn="1"/>
        </p:nvGrpSpPr>
        <p:grpSpPr>
          <a:xfrm>
            <a:off x="-216000" y="-216000"/>
            <a:ext cx="12628800" cy="7290000"/>
            <a:chOff x="-216000" y="-216000"/>
            <a:chExt cx="12628800" cy="7290000"/>
          </a:xfrm>
        </p:grpSpPr>
        <p:cxnSp>
          <p:nvCxnSpPr>
            <p:cNvPr id="33" name="Gerade Verbindung 3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userDrawn="1"/>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userDrawn="1"/>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userDrawn="1"/>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0" name="Group 33"/>
          <p:cNvGrpSpPr>
            <a:grpSpLocks noChangeAspect="1"/>
          </p:cNvGrpSpPr>
          <p:nvPr userDrawn="1"/>
        </p:nvGrpSpPr>
        <p:grpSpPr bwMode="auto">
          <a:xfrm>
            <a:off x="9555163" y="323850"/>
            <a:ext cx="2159000" cy="914400"/>
            <a:chOff x="6019" y="204"/>
            <a:chExt cx="1360" cy="576"/>
          </a:xfrm>
        </p:grpSpPr>
        <p:sp>
          <p:nvSpPr>
            <p:cNvPr id="34"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905375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Bild 1" descr="_DSC4027_K2.jpg"/>
          <p:cNvPicPr>
            <a:picLocks noChangeAspect="1"/>
          </p:cNvPicPr>
          <p:nvPr userDrawn="1"/>
        </p:nvPicPr>
        <p:blipFill>
          <a:blip r:embed="rId3" cstate="print"/>
          <a:srcRect/>
          <a:stretch>
            <a:fillRect/>
          </a:stretch>
        </p:blipFill>
        <p:spPr bwMode="auto">
          <a:xfrm>
            <a:off x="0" y="1"/>
            <a:ext cx="12198350" cy="6938963"/>
          </a:xfrm>
          <a:prstGeom prst="rect">
            <a:avLst/>
          </a:prstGeom>
          <a:noFill/>
          <a:ln w="9525">
            <a:noFill/>
            <a:miter lim="800000"/>
            <a:headEnd/>
            <a:tailEnd/>
          </a:ln>
        </p:spPr>
      </p:pic>
      <p:sp>
        <p:nvSpPr>
          <p:cNvPr id="4" name="Rectangle 4"/>
          <p:cNvSpPr>
            <a:spLocks noChangeArrowheads="1"/>
          </p:cNvSpPr>
          <p:nvPr>
            <p:custDataLst>
              <p:tags r:id="rId1"/>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pic>
        <p:nvPicPr>
          <p:cNvPr id="5" name="Picture 8" descr="sie_logo_petrol_rgb_2"/>
          <p:cNvPicPr>
            <a:picLocks noChangeAspect="1" noChangeArrowheads="1"/>
          </p:cNvPicPr>
          <p:nvPr/>
        </p:nvPicPr>
        <p:blipFill>
          <a:blip r:embed="rId4" cstate="print"/>
          <a:srcRect/>
          <a:stretch>
            <a:fillRect/>
          </a:stretch>
        </p:blipFill>
        <p:spPr bwMode="auto">
          <a:xfrm>
            <a:off x="9606201" y="423864"/>
            <a:ext cx="2134711" cy="320675"/>
          </a:xfrm>
          <a:prstGeom prst="rect">
            <a:avLst/>
          </a:prstGeom>
          <a:noFill/>
          <a:ln w="9525">
            <a:noFill/>
            <a:miter lim="800000"/>
            <a:headEnd/>
            <a:tailEnd/>
          </a:ln>
        </p:spPr>
      </p:pic>
      <p:sp>
        <p:nvSpPr>
          <p:cNvPr id="6" name="Text Box 5"/>
          <p:cNvSpPr txBox="1">
            <a:spLocks noChangeArrowheads="1"/>
          </p:cNvSpPr>
          <p:nvPr/>
        </p:nvSpPr>
        <p:spPr bwMode="auto">
          <a:xfrm>
            <a:off x="751809" y="6272213"/>
            <a:ext cx="10929806" cy="277812"/>
          </a:xfrm>
          <a:prstGeom prst="rect">
            <a:avLst/>
          </a:prstGeom>
          <a:noFill/>
          <a:ln w="9525">
            <a:noFill/>
            <a:miter lim="800000"/>
            <a:headEnd/>
            <a:tailEnd/>
          </a:ln>
          <a:effectLst/>
        </p:spPr>
        <p:txBody>
          <a:bodyPr lIns="0" tIns="0" rIns="0" bIns="0" anchor="b"/>
          <a:lstStyle/>
          <a:p>
            <a:pPr algn="r" fontAlgn="auto">
              <a:spcAft>
                <a:spcPts val="0"/>
              </a:spcAft>
              <a:defRPr/>
            </a:pPr>
            <a:r>
              <a:rPr lang="en-US" sz="1200" dirty="0">
                <a:solidFill>
                  <a:srgbClr val="FFFFFF"/>
                </a:solidFill>
                <a:latin typeface="Arial"/>
                <a:ea typeface="ＭＳ Ｐゴシック" pitchFamily="34" charset="-128"/>
              </a:rPr>
              <a:t>© Siemens AG 2012. All rights reserved.</a:t>
            </a:r>
            <a:endParaRPr lang="de-DE" sz="1200" dirty="0">
              <a:solidFill>
                <a:srgbClr val="FFFFFF"/>
              </a:solidFill>
              <a:latin typeface="Arial"/>
              <a:ea typeface="ＭＳ Ｐゴシック" pitchFamily="34" charset="-128"/>
            </a:endParaRPr>
          </a:p>
        </p:txBody>
      </p:sp>
      <p:sp>
        <p:nvSpPr>
          <p:cNvPr id="979970" name="Rectangle 2"/>
          <p:cNvSpPr>
            <a:spLocks noGrp="1" noChangeArrowheads="1"/>
          </p:cNvSpPr>
          <p:nvPr>
            <p:ph type="ctrTitle" sz="quarter"/>
          </p:nvPr>
        </p:nvSpPr>
        <p:spPr>
          <a:xfrm>
            <a:off x="720042" y="5307014"/>
            <a:ext cx="10950985" cy="1323975"/>
          </a:xfrm>
        </p:spPr>
        <p:txBody>
          <a:bodyPr anchor="t"/>
          <a:lstStyle>
            <a:lvl1pPr>
              <a:lnSpc>
                <a:spcPct val="100000"/>
              </a:lnSpc>
              <a:defRPr sz="4000">
                <a:solidFill>
                  <a:schemeClr val="bg2"/>
                </a:solidFill>
              </a:defRPr>
            </a:lvl1pPr>
          </a:lstStyle>
          <a:p>
            <a:r>
              <a:rPr lang="en-US"/>
              <a:t>Mastertitelformat bearbeiten</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3"/>
          <p:cNvSpPr txBox="1">
            <a:spLocks noChangeArrowheads="1"/>
          </p:cNvSpPr>
          <p:nvPr userDrawn="1"/>
        </p:nvSpPr>
        <p:spPr bwMode="auto">
          <a:xfrm>
            <a:off x="-156715" y="6381750"/>
            <a:ext cx="12198350" cy="431800"/>
          </a:xfrm>
          <a:prstGeom prst="rect">
            <a:avLst/>
          </a:prstGeom>
          <a:noFill/>
          <a:ln w="9525">
            <a:noFill/>
            <a:miter lim="800000"/>
            <a:headEnd/>
            <a:tailEnd/>
          </a:ln>
          <a:effectLst/>
        </p:spPr>
        <p:txBody>
          <a:bodyPr lIns="540000" tIns="144000" rIns="2124000" bIns="0" anchor="ctr"/>
          <a:lstStyle/>
          <a:p>
            <a:pPr fontAlgn="auto">
              <a:spcAft>
                <a:spcPts val="0"/>
              </a:spcAft>
              <a:defRPr/>
            </a:pPr>
            <a:r>
              <a:rPr lang="en-US" sz="1000" b="1" dirty="0">
                <a:solidFill>
                  <a:srgbClr val="AFB4BE"/>
                </a:solidFill>
                <a:latin typeface="Arial"/>
                <a:ea typeface="ＭＳ Ｐゴシック" pitchFamily="34" charset="-128"/>
              </a:rPr>
              <a:t>Unrestricted © Siemens AG 2013 All rights reserved.</a:t>
            </a:r>
          </a:p>
        </p:txBody>
      </p:sp>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EF0B40-18F7-4BD9-8B98-BCE46B8C60F9}"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720041" y="1590675"/>
            <a:ext cx="5372781"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296129" y="1590675"/>
            <a:ext cx="537489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91C5834-0136-4EBD-B889-71045B2A155D}"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8"/>
            <a:ext cx="10978515"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918" y="1535113"/>
            <a:ext cx="53897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6593" y="1535113"/>
            <a:ext cx="53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6593" y="2174875"/>
            <a:ext cx="53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C1EFE57E-EBA4-413E-885C-3A1A21D3C1AC}" type="slidenum">
              <a:rPr lang="de-CH"/>
              <a:pPr>
                <a:defRPr/>
              </a:pPr>
              <a:t>‹#›</a:t>
            </a:fld>
            <a:endParaRPr lang="de-CH" dirty="0"/>
          </a:p>
        </p:txBody>
      </p:sp>
      <p:sp>
        <p:nvSpPr>
          <p:cNvPr id="8"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2242340D-3880-48BA-A9EC-34099A7CB8D6}" type="slidenum">
              <a:rPr lang="de-CH"/>
              <a:pPr>
                <a:defRPr/>
              </a:pPr>
              <a:t>‹#›</a:t>
            </a:fld>
            <a:endParaRPr lang="de-CH" dirty="0"/>
          </a:p>
        </p:txBody>
      </p:sp>
      <p:sp>
        <p:nvSpPr>
          <p:cNvPr id="4"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DC376B5-F0C6-463A-9BE7-F7EA449171C5}" type="slidenum">
              <a:rPr lang="de-CH"/>
              <a:pPr>
                <a:defRPr/>
              </a:pPr>
              <a:t>‹#›</a:t>
            </a:fld>
            <a:endParaRPr lang="de-CH" dirty="0"/>
          </a:p>
        </p:txBody>
      </p:sp>
      <p:sp>
        <p:nvSpPr>
          <p:cNvPr id="3"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7845C6-AF24-4FF2-8311-19BA54D9A897}"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a:p>
        </p:txBody>
      </p:sp>
      <p:sp>
        <p:nvSpPr>
          <p:cNvPr id="4" name="Text Placeholder 3"/>
          <p:cNvSpPr>
            <a:spLocks noGrp="1"/>
          </p:cNvSpPr>
          <p:nvPr>
            <p:ph type="body" sz="half" idx="2"/>
          </p:nvPr>
        </p:nvSpPr>
        <p:spPr>
          <a:xfrm>
            <a:off x="2390962" y="5367338"/>
            <a:ext cx="73190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0E03877-24D3-49FA-969A-6D03F3CBC20E}"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F12BB74-151B-419D-80B1-3A4322EF00C7}"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891600"/>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1" name="Gruppieren 30"/>
          <p:cNvGrpSpPr/>
          <p:nvPr userDrawn="1"/>
        </p:nvGrpSpPr>
        <p:grpSpPr>
          <a:xfrm>
            <a:off x="-216000" y="-216000"/>
            <a:ext cx="12628800" cy="7290000"/>
            <a:chOff x="-216000" y="-216000"/>
            <a:chExt cx="12628800" cy="7290000"/>
          </a:xfrm>
        </p:grpSpPr>
        <p:cxnSp>
          <p:nvCxnSpPr>
            <p:cNvPr id="32" name="Gerade Verbindung 3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userDrawn="1"/>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userDrawn="1"/>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9" name="Group 33"/>
          <p:cNvGrpSpPr>
            <a:grpSpLocks noChangeAspect="1"/>
          </p:cNvGrpSpPr>
          <p:nvPr userDrawn="1"/>
        </p:nvGrpSpPr>
        <p:grpSpPr bwMode="auto">
          <a:xfrm>
            <a:off x="9555163" y="323850"/>
            <a:ext cx="2159000" cy="914400"/>
            <a:chOff x="6019" y="204"/>
            <a:chExt cx="1360" cy="576"/>
          </a:xfrm>
        </p:grpSpPr>
        <p:sp>
          <p:nvSpPr>
            <p:cNvPr id="30"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4308043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4868" y="258763"/>
            <a:ext cx="2736158" cy="601345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720042" y="258763"/>
            <a:ext cx="8011521" cy="601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5527B790-982B-4BD0-807B-C79588A5107D}"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Bild 1" descr="_DSC4027_K2.jpg"/>
          <p:cNvPicPr>
            <a:picLocks noChangeAspect="1"/>
          </p:cNvPicPr>
          <p:nvPr userDrawn="1"/>
        </p:nvPicPr>
        <p:blipFill>
          <a:blip r:embed="rId3" cstate="print"/>
          <a:srcRect/>
          <a:stretch>
            <a:fillRect/>
          </a:stretch>
        </p:blipFill>
        <p:spPr bwMode="auto">
          <a:xfrm>
            <a:off x="0" y="1"/>
            <a:ext cx="12198350" cy="6938963"/>
          </a:xfrm>
          <a:prstGeom prst="rect">
            <a:avLst/>
          </a:prstGeom>
          <a:noFill/>
          <a:ln w="9525">
            <a:noFill/>
            <a:miter lim="800000"/>
            <a:headEnd/>
            <a:tailEnd/>
          </a:ln>
        </p:spPr>
      </p:pic>
      <p:sp>
        <p:nvSpPr>
          <p:cNvPr id="4" name="Rectangle 4"/>
          <p:cNvSpPr>
            <a:spLocks noChangeArrowheads="1"/>
          </p:cNvSpPr>
          <p:nvPr>
            <p:custDataLst>
              <p:tags r:id="rId1"/>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pic>
        <p:nvPicPr>
          <p:cNvPr id="5" name="Picture 8" descr="sie_logo_petrol_rgb_2"/>
          <p:cNvPicPr>
            <a:picLocks noChangeAspect="1" noChangeArrowheads="1"/>
          </p:cNvPicPr>
          <p:nvPr/>
        </p:nvPicPr>
        <p:blipFill>
          <a:blip r:embed="rId4" cstate="print"/>
          <a:srcRect/>
          <a:stretch>
            <a:fillRect/>
          </a:stretch>
        </p:blipFill>
        <p:spPr bwMode="auto">
          <a:xfrm>
            <a:off x="9606201" y="423864"/>
            <a:ext cx="2134711" cy="320675"/>
          </a:xfrm>
          <a:prstGeom prst="rect">
            <a:avLst/>
          </a:prstGeom>
          <a:noFill/>
          <a:ln w="9525">
            <a:noFill/>
            <a:miter lim="800000"/>
            <a:headEnd/>
            <a:tailEnd/>
          </a:ln>
        </p:spPr>
      </p:pic>
      <p:sp>
        <p:nvSpPr>
          <p:cNvPr id="6" name="Text Box 5"/>
          <p:cNvSpPr txBox="1">
            <a:spLocks noChangeArrowheads="1"/>
          </p:cNvSpPr>
          <p:nvPr/>
        </p:nvSpPr>
        <p:spPr bwMode="auto">
          <a:xfrm>
            <a:off x="751809" y="6272213"/>
            <a:ext cx="10929806" cy="277812"/>
          </a:xfrm>
          <a:prstGeom prst="rect">
            <a:avLst/>
          </a:prstGeom>
          <a:noFill/>
          <a:ln w="9525">
            <a:noFill/>
            <a:miter lim="800000"/>
            <a:headEnd/>
            <a:tailEnd/>
          </a:ln>
          <a:effectLst/>
        </p:spPr>
        <p:txBody>
          <a:bodyPr lIns="0" tIns="0" rIns="0" bIns="0" anchor="b"/>
          <a:lstStyle/>
          <a:p>
            <a:pPr algn="r" fontAlgn="auto">
              <a:spcAft>
                <a:spcPts val="0"/>
              </a:spcAft>
              <a:defRPr/>
            </a:pPr>
            <a:r>
              <a:rPr lang="en-US" sz="1200" dirty="0">
                <a:solidFill>
                  <a:srgbClr val="FFFFFF"/>
                </a:solidFill>
                <a:latin typeface="Arial"/>
                <a:ea typeface="ＭＳ Ｐゴシック" pitchFamily="34" charset="-128"/>
              </a:rPr>
              <a:t>© Siemens AG 2012. All rights reserved.</a:t>
            </a:r>
            <a:endParaRPr lang="de-DE" sz="1200" dirty="0">
              <a:solidFill>
                <a:srgbClr val="FFFFFF"/>
              </a:solidFill>
              <a:latin typeface="Arial"/>
              <a:ea typeface="ＭＳ Ｐゴシック" pitchFamily="34" charset="-128"/>
            </a:endParaRPr>
          </a:p>
        </p:txBody>
      </p:sp>
      <p:sp>
        <p:nvSpPr>
          <p:cNvPr id="979970" name="Rectangle 2"/>
          <p:cNvSpPr>
            <a:spLocks noGrp="1" noChangeArrowheads="1"/>
          </p:cNvSpPr>
          <p:nvPr>
            <p:ph type="ctrTitle" sz="quarter"/>
          </p:nvPr>
        </p:nvSpPr>
        <p:spPr>
          <a:xfrm>
            <a:off x="720042" y="5307014"/>
            <a:ext cx="10950985" cy="1323975"/>
          </a:xfrm>
        </p:spPr>
        <p:txBody>
          <a:bodyPr anchor="t"/>
          <a:lstStyle>
            <a:lvl1pPr>
              <a:lnSpc>
                <a:spcPct val="100000"/>
              </a:lnSpc>
              <a:defRPr sz="4000">
                <a:solidFill>
                  <a:schemeClr val="bg2"/>
                </a:solidFill>
              </a:defRPr>
            </a:lvl1pPr>
          </a:lstStyle>
          <a:p>
            <a:r>
              <a:rPr lang="en-US"/>
              <a:t>Mastertitelformat bearbeiten</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3"/>
          <p:cNvSpPr txBox="1">
            <a:spLocks noChangeArrowheads="1"/>
          </p:cNvSpPr>
          <p:nvPr userDrawn="1"/>
        </p:nvSpPr>
        <p:spPr bwMode="auto">
          <a:xfrm>
            <a:off x="-156715" y="6381750"/>
            <a:ext cx="12198350" cy="431800"/>
          </a:xfrm>
          <a:prstGeom prst="rect">
            <a:avLst/>
          </a:prstGeom>
          <a:noFill/>
          <a:ln w="9525">
            <a:noFill/>
            <a:miter lim="800000"/>
            <a:headEnd/>
            <a:tailEnd/>
          </a:ln>
          <a:effectLst/>
        </p:spPr>
        <p:txBody>
          <a:bodyPr lIns="540000" tIns="144000" rIns="2124000" bIns="0" anchor="ctr"/>
          <a:lstStyle/>
          <a:p>
            <a:pPr fontAlgn="auto">
              <a:spcAft>
                <a:spcPts val="0"/>
              </a:spcAft>
              <a:defRPr/>
            </a:pPr>
            <a:r>
              <a:rPr lang="en-US" sz="1000" b="1" dirty="0">
                <a:solidFill>
                  <a:srgbClr val="AFB4BE"/>
                </a:solidFill>
                <a:latin typeface="Arial"/>
                <a:ea typeface="ＭＳ Ｐゴシック" pitchFamily="34" charset="-128"/>
              </a:rPr>
              <a:t>Unrestricted © Siemens AG 2013 All rights reserved.</a:t>
            </a:r>
          </a:p>
        </p:txBody>
      </p:sp>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EF0B40-18F7-4BD9-8B98-BCE46B8C60F9}"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720041" y="1590675"/>
            <a:ext cx="5372781"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296129" y="1590675"/>
            <a:ext cx="537489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91C5834-0136-4EBD-B889-71045B2A155D}"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8"/>
            <a:ext cx="10978515"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918" y="1535113"/>
            <a:ext cx="53897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6593" y="1535113"/>
            <a:ext cx="53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6593" y="2174875"/>
            <a:ext cx="53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C1EFE57E-EBA4-413E-885C-3A1A21D3C1AC}" type="slidenum">
              <a:rPr lang="de-CH"/>
              <a:pPr>
                <a:defRPr/>
              </a:pPr>
              <a:t>‹#›</a:t>
            </a:fld>
            <a:endParaRPr lang="de-CH" dirty="0"/>
          </a:p>
        </p:txBody>
      </p:sp>
      <p:sp>
        <p:nvSpPr>
          <p:cNvPr id="8"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2242340D-3880-48BA-A9EC-34099A7CB8D6}" type="slidenum">
              <a:rPr lang="de-CH"/>
              <a:pPr>
                <a:defRPr/>
              </a:pPr>
              <a:t>‹#›</a:t>
            </a:fld>
            <a:endParaRPr lang="de-CH" dirty="0"/>
          </a:p>
        </p:txBody>
      </p:sp>
      <p:sp>
        <p:nvSpPr>
          <p:cNvPr id="4"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DC376B5-F0C6-463A-9BE7-F7EA449171C5}" type="slidenum">
              <a:rPr lang="de-CH"/>
              <a:pPr>
                <a:defRPr/>
              </a:pPr>
              <a:t>‹#›</a:t>
            </a:fld>
            <a:endParaRPr lang="de-CH" dirty="0"/>
          </a:p>
        </p:txBody>
      </p:sp>
      <p:sp>
        <p:nvSpPr>
          <p:cNvPr id="3"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7845C6-AF24-4FF2-8311-19BA54D9A897}"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a:p>
        </p:txBody>
      </p:sp>
      <p:sp>
        <p:nvSpPr>
          <p:cNvPr id="4" name="Text Placeholder 3"/>
          <p:cNvSpPr>
            <a:spLocks noGrp="1"/>
          </p:cNvSpPr>
          <p:nvPr>
            <p:ph type="body" sz="half" idx="2"/>
          </p:nvPr>
        </p:nvSpPr>
        <p:spPr>
          <a:xfrm>
            <a:off x="2390962" y="5367338"/>
            <a:ext cx="73190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0E03877-24D3-49FA-969A-6D03F3CBC20E}"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title Dynamic Petrol">
    <p:bg>
      <p:bgPr>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1" name="Gruppieren 30"/>
          <p:cNvGrpSpPr/>
          <p:nvPr userDrawn="1"/>
        </p:nvGrpSpPr>
        <p:grpSpPr>
          <a:xfrm>
            <a:off x="-216000" y="-216000"/>
            <a:ext cx="12628800" cy="7290000"/>
            <a:chOff x="-216000" y="-216000"/>
            <a:chExt cx="12628800" cy="7290000"/>
          </a:xfrm>
        </p:grpSpPr>
        <p:cxnSp>
          <p:nvCxnSpPr>
            <p:cNvPr id="32" name="Gerade Verbindung 3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userDrawn="1"/>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userDrawn="1"/>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30" name="cdtRectangle 115 Id57350"/>
          <p:cNvSpPr>
            <a:spLocks noGrp="1" noChangeArrowheads="1"/>
          </p:cNvSpPr>
          <p:nvPr>
            <p:ph type="ctrTitle"/>
            <p:custDataLst>
              <p:tags r:id="rId2"/>
            </p:custDataLst>
          </p:nvPr>
        </p:nvSpPr>
        <p:spPr bwMode="ltGray">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grpSp>
        <p:nvGrpSpPr>
          <p:cNvPr id="28" name="Group 33"/>
          <p:cNvGrpSpPr>
            <a:grpSpLocks noChangeAspect="1"/>
          </p:cNvGrpSpPr>
          <p:nvPr userDrawn="1"/>
        </p:nvGrpSpPr>
        <p:grpSpPr bwMode="auto">
          <a:xfrm>
            <a:off x="9555163" y="323850"/>
            <a:ext cx="2159000" cy="914400"/>
            <a:chOff x="6019" y="204"/>
            <a:chExt cx="1360" cy="576"/>
          </a:xfrm>
        </p:grpSpPr>
        <p:sp>
          <p:nvSpPr>
            <p:cNvPr id="33"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398330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F12BB74-151B-419D-80B1-3A4322EF00C7}"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4868" y="258763"/>
            <a:ext cx="2736158" cy="601345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720042" y="258763"/>
            <a:ext cx="8011521" cy="601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5527B790-982B-4BD0-807B-C79588A5107D}"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Bild 1" descr="_DSC4027_K2.jpg"/>
          <p:cNvPicPr>
            <a:picLocks noChangeAspect="1"/>
          </p:cNvPicPr>
          <p:nvPr userDrawn="1"/>
        </p:nvPicPr>
        <p:blipFill>
          <a:blip r:embed="rId3" cstate="print"/>
          <a:srcRect/>
          <a:stretch>
            <a:fillRect/>
          </a:stretch>
        </p:blipFill>
        <p:spPr bwMode="auto">
          <a:xfrm>
            <a:off x="0" y="1"/>
            <a:ext cx="12198350" cy="6938963"/>
          </a:xfrm>
          <a:prstGeom prst="rect">
            <a:avLst/>
          </a:prstGeom>
          <a:noFill/>
          <a:ln w="9525">
            <a:noFill/>
            <a:miter lim="800000"/>
            <a:headEnd/>
            <a:tailEnd/>
          </a:ln>
        </p:spPr>
      </p:pic>
      <p:sp>
        <p:nvSpPr>
          <p:cNvPr id="4" name="Rectangle 4"/>
          <p:cNvSpPr>
            <a:spLocks noChangeArrowheads="1"/>
          </p:cNvSpPr>
          <p:nvPr>
            <p:custDataLst>
              <p:tags r:id="rId1"/>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pic>
        <p:nvPicPr>
          <p:cNvPr id="5" name="Picture 8" descr="sie_logo_petrol_rgb_2"/>
          <p:cNvPicPr>
            <a:picLocks noChangeAspect="1" noChangeArrowheads="1"/>
          </p:cNvPicPr>
          <p:nvPr/>
        </p:nvPicPr>
        <p:blipFill>
          <a:blip r:embed="rId4" cstate="print"/>
          <a:srcRect/>
          <a:stretch>
            <a:fillRect/>
          </a:stretch>
        </p:blipFill>
        <p:spPr bwMode="auto">
          <a:xfrm>
            <a:off x="9606201" y="423864"/>
            <a:ext cx="2134711" cy="320675"/>
          </a:xfrm>
          <a:prstGeom prst="rect">
            <a:avLst/>
          </a:prstGeom>
          <a:noFill/>
          <a:ln w="9525">
            <a:noFill/>
            <a:miter lim="800000"/>
            <a:headEnd/>
            <a:tailEnd/>
          </a:ln>
        </p:spPr>
      </p:pic>
      <p:sp>
        <p:nvSpPr>
          <p:cNvPr id="6" name="Text Box 5"/>
          <p:cNvSpPr txBox="1">
            <a:spLocks noChangeArrowheads="1"/>
          </p:cNvSpPr>
          <p:nvPr/>
        </p:nvSpPr>
        <p:spPr bwMode="auto">
          <a:xfrm>
            <a:off x="751809" y="6272213"/>
            <a:ext cx="10929806" cy="277812"/>
          </a:xfrm>
          <a:prstGeom prst="rect">
            <a:avLst/>
          </a:prstGeom>
          <a:noFill/>
          <a:ln w="9525">
            <a:noFill/>
            <a:miter lim="800000"/>
            <a:headEnd/>
            <a:tailEnd/>
          </a:ln>
          <a:effectLst/>
        </p:spPr>
        <p:txBody>
          <a:bodyPr lIns="0" tIns="0" rIns="0" bIns="0" anchor="b"/>
          <a:lstStyle/>
          <a:p>
            <a:pPr algn="r" fontAlgn="auto">
              <a:spcAft>
                <a:spcPts val="0"/>
              </a:spcAft>
              <a:defRPr/>
            </a:pPr>
            <a:r>
              <a:rPr lang="en-US" sz="1200" dirty="0">
                <a:solidFill>
                  <a:srgbClr val="FFFFFF"/>
                </a:solidFill>
                <a:latin typeface="Arial"/>
                <a:ea typeface="ＭＳ Ｐゴシック" pitchFamily="34" charset="-128"/>
              </a:rPr>
              <a:t>© Siemens AG 2012. All rights reserved.</a:t>
            </a:r>
            <a:endParaRPr lang="de-DE" sz="1200" dirty="0">
              <a:solidFill>
                <a:srgbClr val="FFFFFF"/>
              </a:solidFill>
              <a:latin typeface="Arial"/>
              <a:ea typeface="ＭＳ Ｐゴシック" pitchFamily="34" charset="-128"/>
            </a:endParaRPr>
          </a:p>
        </p:txBody>
      </p:sp>
      <p:sp>
        <p:nvSpPr>
          <p:cNvPr id="979970" name="Rectangle 2"/>
          <p:cNvSpPr>
            <a:spLocks noGrp="1" noChangeArrowheads="1"/>
          </p:cNvSpPr>
          <p:nvPr>
            <p:ph type="ctrTitle" sz="quarter"/>
          </p:nvPr>
        </p:nvSpPr>
        <p:spPr>
          <a:xfrm>
            <a:off x="720042" y="5307014"/>
            <a:ext cx="10950985" cy="1323975"/>
          </a:xfrm>
        </p:spPr>
        <p:txBody>
          <a:bodyPr anchor="t"/>
          <a:lstStyle>
            <a:lvl1pPr>
              <a:lnSpc>
                <a:spcPct val="100000"/>
              </a:lnSpc>
              <a:defRPr sz="4000">
                <a:solidFill>
                  <a:schemeClr val="bg2"/>
                </a:solidFill>
              </a:defRPr>
            </a:lvl1pPr>
          </a:lstStyle>
          <a:p>
            <a:r>
              <a:rPr lang="en-US"/>
              <a:t>Mastertitelformat bearbeiten</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3"/>
          <p:cNvSpPr txBox="1">
            <a:spLocks noChangeArrowheads="1"/>
          </p:cNvSpPr>
          <p:nvPr userDrawn="1"/>
        </p:nvSpPr>
        <p:spPr bwMode="auto">
          <a:xfrm>
            <a:off x="-156715" y="6381750"/>
            <a:ext cx="12198350" cy="431800"/>
          </a:xfrm>
          <a:prstGeom prst="rect">
            <a:avLst/>
          </a:prstGeom>
          <a:noFill/>
          <a:ln w="9525">
            <a:noFill/>
            <a:miter lim="800000"/>
            <a:headEnd/>
            <a:tailEnd/>
          </a:ln>
          <a:effectLst/>
        </p:spPr>
        <p:txBody>
          <a:bodyPr lIns="540000" tIns="144000" rIns="2124000" bIns="0" anchor="ctr"/>
          <a:lstStyle/>
          <a:p>
            <a:pPr fontAlgn="auto">
              <a:spcAft>
                <a:spcPts val="0"/>
              </a:spcAft>
              <a:defRPr/>
            </a:pPr>
            <a:r>
              <a:rPr lang="en-US" sz="1000" b="1" dirty="0">
                <a:solidFill>
                  <a:srgbClr val="AFB4BE"/>
                </a:solidFill>
                <a:latin typeface="Arial"/>
                <a:ea typeface="ＭＳ Ｐゴシック" pitchFamily="34" charset="-128"/>
              </a:rPr>
              <a:t>Unrestricted © Siemens AG 2013 All rights reserved.</a:t>
            </a:r>
          </a:p>
        </p:txBody>
      </p:sp>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EF0B40-18F7-4BD9-8B98-BCE46B8C60F9}"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720041" y="1590675"/>
            <a:ext cx="5372781"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296129" y="1590675"/>
            <a:ext cx="537489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91C5834-0136-4EBD-B889-71045B2A155D}"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8"/>
            <a:ext cx="10978515"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918" y="1535113"/>
            <a:ext cx="53897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6593" y="1535113"/>
            <a:ext cx="53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6593" y="2174875"/>
            <a:ext cx="53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C1EFE57E-EBA4-413E-885C-3A1A21D3C1AC}" type="slidenum">
              <a:rPr lang="de-CH"/>
              <a:pPr>
                <a:defRPr/>
              </a:pPr>
              <a:t>‹#›</a:t>
            </a:fld>
            <a:endParaRPr lang="de-CH" dirty="0"/>
          </a:p>
        </p:txBody>
      </p:sp>
      <p:sp>
        <p:nvSpPr>
          <p:cNvPr id="8"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2242340D-3880-48BA-A9EC-34099A7CB8D6}" type="slidenum">
              <a:rPr lang="de-CH"/>
              <a:pPr>
                <a:defRPr/>
              </a:pPr>
              <a:t>‹#›</a:t>
            </a:fld>
            <a:endParaRPr lang="de-CH" dirty="0"/>
          </a:p>
        </p:txBody>
      </p:sp>
      <p:sp>
        <p:nvSpPr>
          <p:cNvPr id="4"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DC376B5-F0C6-463A-9BE7-F7EA449171C5}" type="slidenum">
              <a:rPr lang="de-CH"/>
              <a:pPr>
                <a:defRPr/>
              </a:pPr>
              <a:t>‹#›</a:t>
            </a:fld>
            <a:endParaRPr lang="de-CH" dirty="0"/>
          </a:p>
        </p:txBody>
      </p:sp>
      <p:sp>
        <p:nvSpPr>
          <p:cNvPr id="3"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7845C6-AF24-4FF2-8311-19BA54D9A897}"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title Blue light">
    <p:bg>
      <p:bgPr>
        <a:solidFill>
          <a:srgbClr val="50BED7"/>
        </a:soli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1" name="Gruppieren 30"/>
          <p:cNvGrpSpPr/>
          <p:nvPr userDrawn="1"/>
        </p:nvGrpSpPr>
        <p:grpSpPr>
          <a:xfrm>
            <a:off x="-216000" y="-216000"/>
            <a:ext cx="12628800" cy="7290000"/>
            <a:chOff x="-216000" y="-216000"/>
            <a:chExt cx="12628800" cy="7290000"/>
          </a:xfrm>
        </p:grpSpPr>
        <p:cxnSp>
          <p:nvCxnSpPr>
            <p:cNvPr id="32" name="Gerade Verbindung 3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userDrawn="1"/>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userDrawn="1"/>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34" name="cdtRectangle 115 Id57350"/>
          <p:cNvSpPr>
            <a:spLocks noGrp="1" noChangeArrowheads="1"/>
          </p:cNvSpPr>
          <p:nvPr>
            <p:ph type="ctrTitle"/>
            <p:custDataLst>
              <p:tags r:id="rId2"/>
            </p:custDataLst>
          </p:nvPr>
        </p:nvSpPr>
        <p:spPr bwMode="ltGray">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grpSp>
        <p:nvGrpSpPr>
          <p:cNvPr id="28" name="Group 33"/>
          <p:cNvGrpSpPr>
            <a:grpSpLocks noChangeAspect="1"/>
          </p:cNvGrpSpPr>
          <p:nvPr userDrawn="1"/>
        </p:nvGrpSpPr>
        <p:grpSpPr bwMode="auto">
          <a:xfrm>
            <a:off x="9555163" y="323850"/>
            <a:ext cx="2159000" cy="914400"/>
            <a:chOff x="6019" y="204"/>
            <a:chExt cx="1360" cy="576"/>
          </a:xfrm>
        </p:grpSpPr>
        <p:sp>
          <p:nvSpPr>
            <p:cNvPr id="30"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655481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a:p>
        </p:txBody>
      </p:sp>
      <p:sp>
        <p:nvSpPr>
          <p:cNvPr id="4" name="Text Placeholder 3"/>
          <p:cNvSpPr>
            <a:spLocks noGrp="1"/>
          </p:cNvSpPr>
          <p:nvPr>
            <p:ph type="body" sz="half" idx="2"/>
          </p:nvPr>
        </p:nvSpPr>
        <p:spPr>
          <a:xfrm>
            <a:off x="2390962" y="5367338"/>
            <a:ext cx="73190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0E03877-24D3-49FA-969A-6D03F3CBC20E}"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F12BB74-151B-419D-80B1-3A4322EF00C7}"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4868" y="258763"/>
            <a:ext cx="2736158" cy="601345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720042" y="258763"/>
            <a:ext cx="8011521" cy="601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5527B790-982B-4BD0-807B-C79588A5107D}"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Bild 1" descr="_DSC4027_K2.jpg"/>
          <p:cNvPicPr>
            <a:picLocks noChangeAspect="1"/>
          </p:cNvPicPr>
          <p:nvPr userDrawn="1"/>
        </p:nvPicPr>
        <p:blipFill>
          <a:blip r:embed="rId3" cstate="print"/>
          <a:srcRect/>
          <a:stretch>
            <a:fillRect/>
          </a:stretch>
        </p:blipFill>
        <p:spPr bwMode="auto">
          <a:xfrm>
            <a:off x="0" y="1"/>
            <a:ext cx="12198350" cy="6938963"/>
          </a:xfrm>
          <a:prstGeom prst="rect">
            <a:avLst/>
          </a:prstGeom>
          <a:noFill/>
          <a:ln w="9525">
            <a:noFill/>
            <a:miter lim="800000"/>
            <a:headEnd/>
            <a:tailEnd/>
          </a:ln>
        </p:spPr>
      </p:pic>
      <p:sp>
        <p:nvSpPr>
          <p:cNvPr id="4" name="Rectangle 4"/>
          <p:cNvSpPr>
            <a:spLocks noChangeArrowheads="1"/>
          </p:cNvSpPr>
          <p:nvPr>
            <p:custDataLst>
              <p:tags r:id="rId1"/>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pic>
        <p:nvPicPr>
          <p:cNvPr id="5" name="Picture 8" descr="sie_logo_petrol_rgb_2"/>
          <p:cNvPicPr>
            <a:picLocks noChangeAspect="1" noChangeArrowheads="1"/>
          </p:cNvPicPr>
          <p:nvPr/>
        </p:nvPicPr>
        <p:blipFill>
          <a:blip r:embed="rId4" cstate="print"/>
          <a:srcRect/>
          <a:stretch>
            <a:fillRect/>
          </a:stretch>
        </p:blipFill>
        <p:spPr bwMode="auto">
          <a:xfrm>
            <a:off x="9606201" y="423864"/>
            <a:ext cx="2134711" cy="320675"/>
          </a:xfrm>
          <a:prstGeom prst="rect">
            <a:avLst/>
          </a:prstGeom>
          <a:noFill/>
          <a:ln w="9525">
            <a:noFill/>
            <a:miter lim="800000"/>
            <a:headEnd/>
            <a:tailEnd/>
          </a:ln>
        </p:spPr>
      </p:pic>
      <p:sp>
        <p:nvSpPr>
          <p:cNvPr id="6" name="Text Box 5"/>
          <p:cNvSpPr txBox="1">
            <a:spLocks noChangeArrowheads="1"/>
          </p:cNvSpPr>
          <p:nvPr/>
        </p:nvSpPr>
        <p:spPr bwMode="auto">
          <a:xfrm>
            <a:off x="751809" y="6272213"/>
            <a:ext cx="10929806" cy="277812"/>
          </a:xfrm>
          <a:prstGeom prst="rect">
            <a:avLst/>
          </a:prstGeom>
          <a:noFill/>
          <a:ln w="9525">
            <a:noFill/>
            <a:miter lim="800000"/>
            <a:headEnd/>
            <a:tailEnd/>
          </a:ln>
          <a:effectLst/>
        </p:spPr>
        <p:txBody>
          <a:bodyPr lIns="0" tIns="0" rIns="0" bIns="0" anchor="b"/>
          <a:lstStyle/>
          <a:p>
            <a:pPr algn="r" fontAlgn="auto">
              <a:spcAft>
                <a:spcPts val="0"/>
              </a:spcAft>
              <a:defRPr/>
            </a:pPr>
            <a:r>
              <a:rPr lang="en-US" sz="1200" dirty="0">
                <a:solidFill>
                  <a:srgbClr val="FFFFFF"/>
                </a:solidFill>
                <a:latin typeface="Arial"/>
                <a:ea typeface="ＭＳ Ｐゴシック" pitchFamily="34" charset="-128"/>
              </a:rPr>
              <a:t>© Siemens AG 2012. All rights reserved.</a:t>
            </a:r>
            <a:endParaRPr lang="de-DE" sz="1200" dirty="0">
              <a:solidFill>
                <a:srgbClr val="FFFFFF"/>
              </a:solidFill>
              <a:latin typeface="Arial"/>
              <a:ea typeface="ＭＳ Ｐゴシック" pitchFamily="34" charset="-128"/>
            </a:endParaRPr>
          </a:p>
        </p:txBody>
      </p:sp>
      <p:sp>
        <p:nvSpPr>
          <p:cNvPr id="979970" name="Rectangle 2"/>
          <p:cNvSpPr>
            <a:spLocks noGrp="1" noChangeArrowheads="1"/>
          </p:cNvSpPr>
          <p:nvPr>
            <p:ph type="ctrTitle" sz="quarter"/>
          </p:nvPr>
        </p:nvSpPr>
        <p:spPr>
          <a:xfrm>
            <a:off x="720042" y="5307014"/>
            <a:ext cx="10950985" cy="1323975"/>
          </a:xfrm>
        </p:spPr>
        <p:txBody>
          <a:bodyPr anchor="t"/>
          <a:lstStyle>
            <a:lvl1pPr>
              <a:lnSpc>
                <a:spcPct val="100000"/>
              </a:lnSpc>
              <a:defRPr sz="4000">
                <a:solidFill>
                  <a:schemeClr val="bg2"/>
                </a:solidFill>
              </a:defRPr>
            </a:lvl1pPr>
          </a:lstStyle>
          <a:p>
            <a:r>
              <a:rPr lang="en-US"/>
              <a:t>Mastertitelformat bearbeiten</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3"/>
          <p:cNvSpPr txBox="1">
            <a:spLocks noChangeArrowheads="1"/>
          </p:cNvSpPr>
          <p:nvPr userDrawn="1"/>
        </p:nvSpPr>
        <p:spPr bwMode="auto">
          <a:xfrm>
            <a:off x="-156715" y="6381750"/>
            <a:ext cx="12198350" cy="431800"/>
          </a:xfrm>
          <a:prstGeom prst="rect">
            <a:avLst/>
          </a:prstGeom>
          <a:noFill/>
          <a:ln w="9525">
            <a:noFill/>
            <a:miter lim="800000"/>
            <a:headEnd/>
            <a:tailEnd/>
          </a:ln>
          <a:effectLst/>
        </p:spPr>
        <p:txBody>
          <a:bodyPr lIns="540000" tIns="144000" rIns="2124000" bIns="0" anchor="ctr"/>
          <a:lstStyle/>
          <a:p>
            <a:pPr fontAlgn="auto">
              <a:spcAft>
                <a:spcPts val="0"/>
              </a:spcAft>
              <a:defRPr/>
            </a:pPr>
            <a:r>
              <a:rPr lang="en-US" sz="1000" b="1" dirty="0">
                <a:solidFill>
                  <a:srgbClr val="AFB4BE"/>
                </a:solidFill>
                <a:latin typeface="Arial"/>
                <a:ea typeface="ＭＳ Ｐゴシック" pitchFamily="34" charset="-128"/>
              </a:rPr>
              <a:t>Unrestricted © Siemens AG 2013 All rights reserved.</a:t>
            </a:r>
          </a:p>
        </p:txBody>
      </p:sp>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EF0B40-18F7-4BD9-8B98-BCE46B8C60F9}"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720041" y="1590675"/>
            <a:ext cx="5372781"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296129" y="1590675"/>
            <a:ext cx="537489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91C5834-0136-4EBD-B889-71045B2A155D}"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8"/>
            <a:ext cx="10978515"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918" y="1535113"/>
            <a:ext cx="53897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6593" y="1535113"/>
            <a:ext cx="53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6593" y="2174875"/>
            <a:ext cx="53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C1EFE57E-EBA4-413E-885C-3A1A21D3C1AC}" type="slidenum">
              <a:rPr lang="de-CH"/>
              <a:pPr>
                <a:defRPr/>
              </a:pPr>
              <a:t>‹#›</a:t>
            </a:fld>
            <a:endParaRPr lang="de-CH" dirty="0"/>
          </a:p>
        </p:txBody>
      </p:sp>
      <p:sp>
        <p:nvSpPr>
          <p:cNvPr id="8"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2242340D-3880-48BA-A9EC-34099A7CB8D6}" type="slidenum">
              <a:rPr lang="de-CH"/>
              <a:pPr>
                <a:defRPr/>
              </a:pPr>
              <a:t>‹#›</a:t>
            </a:fld>
            <a:endParaRPr lang="de-CH" dirty="0"/>
          </a:p>
        </p:txBody>
      </p:sp>
      <p:sp>
        <p:nvSpPr>
          <p:cNvPr id="4"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DC376B5-F0C6-463A-9BE7-F7EA449171C5}" type="slidenum">
              <a:rPr lang="de-CH"/>
              <a:pPr>
                <a:defRPr/>
              </a:pPr>
              <a:t>‹#›</a:t>
            </a:fld>
            <a:endParaRPr lang="de-CH" dirty="0"/>
          </a:p>
        </p:txBody>
      </p:sp>
      <p:sp>
        <p:nvSpPr>
          <p:cNvPr id="3"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endParaRPr lang="fr-FR" dirty="0"/>
          </a:p>
        </p:txBody>
      </p:sp>
      <p:sp>
        <p:nvSpPr>
          <p:cNvPr id="4" name="cdtText Placeholder 12 Id13"/>
          <p:cNvSpPr>
            <a:spLocks noGrp="1"/>
          </p:cNvSpPr>
          <p:nvPr>
            <p:ph type="body" sz="quarter" idx="14" hasCustomPrompt="1"/>
            <p:custDataLst>
              <p:tags r:id="rId1"/>
            </p:custDataLst>
          </p:nvPr>
        </p:nvSpPr>
        <p:spPr bwMode="auto">
          <a:xfrm>
            <a:off x="4658996" y="1439999"/>
            <a:ext cx="7539354" cy="4752000"/>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a:t>Click to edit the </a:t>
            </a:r>
            <a:r>
              <a:rPr lang="en-US" dirty="0" err="1"/>
              <a:t>toc</a:t>
            </a:r>
            <a:r>
              <a:rPr lang="en-US" dirty="0"/>
              <a:t> / contact</a:t>
            </a:r>
          </a:p>
          <a:p>
            <a:pPr lvl="1"/>
            <a:r>
              <a:rPr lang="en-US" dirty="0"/>
              <a:t>chapter</a:t>
            </a:r>
          </a:p>
          <a:p>
            <a:pPr lvl="2"/>
            <a:r>
              <a:rPr lang="en-US" dirty="0"/>
              <a:t>active chapter</a:t>
            </a:r>
          </a:p>
          <a:p>
            <a:pPr lvl="3"/>
            <a:r>
              <a:rPr lang="en-US" dirty="0"/>
              <a:t>subchapter</a:t>
            </a:r>
          </a:p>
          <a:p>
            <a:pPr lvl="4"/>
            <a:r>
              <a:rPr lang="en-US" dirty="0"/>
              <a:t>active subchapter</a:t>
            </a:r>
          </a:p>
        </p:txBody>
      </p:sp>
      <p:sp>
        <p:nvSpPr>
          <p:cNvPr id="8" name="Bildplatzhalter 7"/>
          <p:cNvSpPr>
            <a:spLocks noGrp="1"/>
          </p:cNvSpPr>
          <p:nvPr>
            <p:ph type="pic" sz="quarter" idx="15"/>
          </p:nvPr>
        </p:nvSpPr>
        <p:spPr>
          <a:xfrm>
            <a:off x="0" y="1439999"/>
            <a:ext cx="4514400" cy="4752000"/>
          </a:xfrm>
        </p:spPr>
        <p:txBody>
          <a:bodyPr tIns="1800000"/>
          <a:lstStyle>
            <a:lvl1pPr algn="ctr">
              <a:defRPr/>
            </a:lvl1pPr>
          </a:lstStyle>
          <a:p>
            <a:endParaRPr lang="fr-FR"/>
          </a:p>
        </p:txBody>
      </p:sp>
      <p:grpSp>
        <p:nvGrpSpPr>
          <p:cNvPr id="7" name="Group 33"/>
          <p:cNvGrpSpPr>
            <a:grpSpLocks noChangeAspect="1"/>
          </p:cNvGrpSpPr>
          <p:nvPr userDrawn="1"/>
        </p:nvGrpSpPr>
        <p:grpSpPr bwMode="auto">
          <a:xfrm>
            <a:off x="9555163" y="323850"/>
            <a:ext cx="2159000" cy="914400"/>
            <a:chOff x="6019" y="204"/>
            <a:chExt cx="1360" cy="576"/>
          </a:xfrm>
        </p:grpSpPr>
        <p:sp>
          <p:nvSpPr>
            <p:cNvPr id="9"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36" name="Picture 2">
            <a:extLst>
              <a:ext uri="{FF2B5EF4-FFF2-40B4-BE49-F238E27FC236}">
                <a16:creationId xmlns:a16="http://schemas.microsoft.com/office/drawing/2014/main" id="{04259D85-36A7-4281-858F-B017DAB80FE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91263" y="338076"/>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descr="HKIE logotip PLAVI">
            <a:extLst>
              <a:ext uri="{FF2B5EF4-FFF2-40B4-BE49-F238E27FC236}">
                <a16:creationId xmlns:a16="http://schemas.microsoft.com/office/drawing/2014/main" id="{E78CCEF8-0024-48FF-A0D4-DAB5C7761B1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76576" y="336192"/>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15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7845C6-AF24-4FF2-8311-19BA54D9A897}"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a:p>
        </p:txBody>
      </p:sp>
      <p:sp>
        <p:nvSpPr>
          <p:cNvPr id="4" name="Text Placeholder 3"/>
          <p:cNvSpPr>
            <a:spLocks noGrp="1"/>
          </p:cNvSpPr>
          <p:nvPr>
            <p:ph type="body" sz="half" idx="2"/>
          </p:nvPr>
        </p:nvSpPr>
        <p:spPr>
          <a:xfrm>
            <a:off x="2390962" y="5367338"/>
            <a:ext cx="73190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0E03877-24D3-49FA-969A-6D03F3CBC20E}"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F12BB74-151B-419D-80B1-3A4322EF00C7}"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4868" y="258763"/>
            <a:ext cx="2736158" cy="601345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720042" y="258763"/>
            <a:ext cx="8011521" cy="601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5527B790-982B-4BD0-807B-C79588A5107D}"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Bild 1" descr="_DSC4027_K2.jpg"/>
          <p:cNvPicPr>
            <a:picLocks noChangeAspect="1"/>
          </p:cNvPicPr>
          <p:nvPr userDrawn="1"/>
        </p:nvPicPr>
        <p:blipFill>
          <a:blip r:embed="rId3" cstate="print"/>
          <a:srcRect/>
          <a:stretch>
            <a:fillRect/>
          </a:stretch>
        </p:blipFill>
        <p:spPr bwMode="auto">
          <a:xfrm>
            <a:off x="0" y="1"/>
            <a:ext cx="12198350" cy="6938963"/>
          </a:xfrm>
          <a:prstGeom prst="rect">
            <a:avLst/>
          </a:prstGeom>
          <a:noFill/>
          <a:ln w="9525">
            <a:noFill/>
            <a:miter lim="800000"/>
            <a:headEnd/>
            <a:tailEnd/>
          </a:ln>
        </p:spPr>
      </p:pic>
      <p:sp>
        <p:nvSpPr>
          <p:cNvPr id="4" name="Rectangle 4"/>
          <p:cNvSpPr>
            <a:spLocks noChangeArrowheads="1"/>
          </p:cNvSpPr>
          <p:nvPr>
            <p:custDataLst>
              <p:tags r:id="rId1"/>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pic>
        <p:nvPicPr>
          <p:cNvPr id="5" name="Picture 8" descr="sie_logo_petrol_rgb_2"/>
          <p:cNvPicPr>
            <a:picLocks noChangeAspect="1" noChangeArrowheads="1"/>
          </p:cNvPicPr>
          <p:nvPr/>
        </p:nvPicPr>
        <p:blipFill>
          <a:blip r:embed="rId4" cstate="print"/>
          <a:srcRect/>
          <a:stretch>
            <a:fillRect/>
          </a:stretch>
        </p:blipFill>
        <p:spPr bwMode="auto">
          <a:xfrm>
            <a:off x="9606201" y="423864"/>
            <a:ext cx="2134711" cy="320675"/>
          </a:xfrm>
          <a:prstGeom prst="rect">
            <a:avLst/>
          </a:prstGeom>
          <a:noFill/>
          <a:ln w="9525">
            <a:noFill/>
            <a:miter lim="800000"/>
            <a:headEnd/>
            <a:tailEnd/>
          </a:ln>
        </p:spPr>
      </p:pic>
      <p:sp>
        <p:nvSpPr>
          <p:cNvPr id="6" name="Text Box 5"/>
          <p:cNvSpPr txBox="1">
            <a:spLocks noChangeArrowheads="1"/>
          </p:cNvSpPr>
          <p:nvPr/>
        </p:nvSpPr>
        <p:spPr bwMode="auto">
          <a:xfrm>
            <a:off x="751809" y="6272213"/>
            <a:ext cx="10929806" cy="277812"/>
          </a:xfrm>
          <a:prstGeom prst="rect">
            <a:avLst/>
          </a:prstGeom>
          <a:noFill/>
          <a:ln w="9525">
            <a:noFill/>
            <a:miter lim="800000"/>
            <a:headEnd/>
            <a:tailEnd/>
          </a:ln>
          <a:effectLst/>
        </p:spPr>
        <p:txBody>
          <a:bodyPr lIns="0" tIns="0" rIns="0" bIns="0" anchor="b"/>
          <a:lstStyle/>
          <a:p>
            <a:pPr algn="r" fontAlgn="auto">
              <a:spcAft>
                <a:spcPts val="0"/>
              </a:spcAft>
              <a:defRPr/>
            </a:pPr>
            <a:r>
              <a:rPr lang="en-US" sz="1200" dirty="0">
                <a:solidFill>
                  <a:srgbClr val="FFFFFF"/>
                </a:solidFill>
                <a:latin typeface="Arial"/>
                <a:ea typeface="ＭＳ Ｐゴシック" pitchFamily="34" charset="-128"/>
              </a:rPr>
              <a:t>© Siemens AG 2012. All rights reserved.</a:t>
            </a:r>
            <a:endParaRPr lang="de-DE" sz="1200" dirty="0">
              <a:solidFill>
                <a:srgbClr val="FFFFFF"/>
              </a:solidFill>
              <a:latin typeface="Arial"/>
              <a:ea typeface="ＭＳ Ｐゴシック" pitchFamily="34" charset="-128"/>
            </a:endParaRPr>
          </a:p>
        </p:txBody>
      </p:sp>
      <p:sp>
        <p:nvSpPr>
          <p:cNvPr id="979970" name="Rectangle 2"/>
          <p:cNvSpPr>
            <a:spLocks noGrp="1" noChangeArrowheads="1"/>
          </p:cNvSpPr>
          <p:nvPr>
            <p:ph type="ctrTitle" sz="quarter"/>
          </p:nvPr>
        </p:nvSpPr>
        <p:spPr>
          <a:xfrm>
            <a:off x="720042" y="5307014"/>
            <a:ext cx="10950985" cy="1323975"/>
          </a:xfrm>
        </p:spPr>
        <p:txBody>
          <a:bodyPr anchor="t"/>
          <a:lstStyle>
            <a:lvl1pPr>
              <a:lnSpc>
                <a:spcPct val="100000"/>
              </a:lnSpc>
              <a:defRPr sz="4000">
                <a:solidFill>
                  <a:schemeClr val="bg2"/>
                </a:solidFill>
              </a:defRPr>
            </a:lvl1pPr>
          </a:lstStyle>
          <a:p>
            <a:r>
              <a:rPr lang="en-US"/>
              <a:t>Mastertitelformat bearbeiten</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3"/>
          <p:cNvSpPr txBox="1">
            <a:spLocks noChangeArrowheads="1"/>
          </p:cNvSpPr>
          <p:nvPr userDrawn="1"/>
        </p:nvSpPr>
        <p:spPr bwMode="auto">
          <a:xfrm>
            <a:off x="-156715" y="6381750"/>
            <a:ext cx="12198350" cy="431800"/>
          </a:xfrm>
          <a:prstGeom prst="rect">
            <a:avLst/>
          </a:prstGeom>
          <a:noFill/>
          <a:ln w="9525">
            <a:noFill/>
            <a:miter lim="800000"/>
            <a:headEnd/>
            <a:tailEnd/>
          </a:ln>
          <a:effectLst/>
        </p:spPr>
        <p:txBody>
          <a:bodyPr lIns="540000" tIns="144000" rIns="2124000" bIns="0" anchor="ctr"/>
          <a:lstStyle/>
          <a:p>
            <a:pPr fontAlgn="auto">
              <a:spcAft>
                <a:spcPts val="0"/>
              </a:spcAft>
              <a:defRPr/>
            </a:pPr>
            <a:r>
              <a:rPr lang="en-US" sz="1000" b="1" dirty="0">
                <a:solidFill>
                  <a:srgbClr val="AFB4BE"/>
                </a:solidFill>
                <a:latin typeface="Arial"/>
                <a:ea typeface="ＭＳ Ｐゴシック" pitchFamily="34" charset="-128"/>
              </a:rPr>
              <a:t>Unrestricted © Siemens AG 2013 All rights reserved.</a:t>
            </a:r>
          </a:p>
        </p:txBody>
      </p:sp>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EF0B40-18F7-4BD9-8B98-BCE46B8C60F9}"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720041" y="1590675"/>
            <a:ext cx="5372781"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296129" y="1590675"/>
            <a:ext cx="537489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91C5834-0136-4EBD-B889-71045B2A155D}"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8"/>
            <a:ext cx="10978515"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918" y="1535113"/>
            <a:ext cx="53897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6593" y="1535113"/>
            <a:ext cx="53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6593" y="2174875"/>
            <a:ext cx="53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C1EFE57E-EBA4-413E-885C-3A1A21D3C1AC}" type="slidenum">
              <a:rPr lang="de-CH"/>
              <a:pPr>
                <a:defRPr/>
              </a:pPr>
              <a:t>‹#›</a:t>
            </a:fld>
            <a:endParaRPr lang="de-CH" dirty="0"/>
          </a:p>
        </p:txBody>
      </p:sp>
      <p:sp>
        <p:nvSpPr>
          <p:cNvPr id="8"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2242340D-3880-48BA-A9EC-34099A7CB8D6}" type="slidenum">
              <a:rPr lang="de-CH"/>
              <a:pPr>
                <a:defRPr/>
              </a:pPr>
              <a:t>‹#›</a:t>
            </a:fld>
            <a:endParaRPr lang="de-CH" dirty="0"/>
          </a:p>
        </p:txBody>
      </p:sp>
      <p:sp>
        <p:nvSpPr>
          <p:cNvPr id="4"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lvl1pPr>
              <a:defRPr/>
            </a:lvl1pPr>
          </a:lstStyle>
          <a:p>
            <a:r>
              <a:rPr lang="de-DE" dirty="0"/>
              <a:t>Titelmasterformat durch Klicken bearbeiten</a:t>
            </a:r>
            <a:endParaRPr lang="en-US" dirty="0"/>
          </a:p>
        </p:txBody>
      </p:sp>
      <p:sp>
        <p:nvSpPr>
          <p:cNvPr id="13" name="cdtText Placeholder 12 Id13"/>
          <p:cNvSpPr>
            <a:spLocks noGrp="1"/>
          </p:cNvSpPr>
          <p:nvPr>
            <p:ph type="body" sz="quarter" idx="13"/>
            <p:custDataLst>
              <p:tags r:id="rId3"/>
            </p:custDataLst>
          </p:nvPr>
        </p:nvSpPr>
        <p:spPr>
          <a:xfrm>
            <a:off x="627063" y="1440000"/>
            <a:ext cx="3887914"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dtTextplatzhalter 12 Id5"/>
          <p:cNvSpPr>
            <a:spLocks noGrp="1"/>
          </p:cNvSpPr>
          <p:nvPr>
            <p:ph type="body" sz="quarter" idx="14" hasCustomPrompt="1"/>
            <p:custDataLst>
              <p:tags r:id="rId4"/>
            </p:custDataLst>
          </p:nvPr>
        </p:nvSpPr>
        <p:spPr bwMode="auto">
          <a:xfrm>
            <a:off x="4658995" y="1440000"/>
            <a:ext cx="7539355" cy="4752000"/>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a:t>Click to edit the </a:t>
            </a:r>
            <a:r>
              <a:rPr lang="en-US" dirty="0" err="1"/>
              <a:t>toc</a:t>
            </a:r>
            <a:r>
              <a:rPr lang="en-US" dirty="0"/>
              <a:t> / contact</a:t>
            </a:r>
          </a:p>
          <a:p>
            <a:pPr lvl="1"/>
            <a:r>
              <a:rPr lang="en-US" dirty="0"/>
              <a:t>chapter</a:t>
            </a:r>
          </a:p>
          <a:p>
            <a:pPr lvl="2"/>
            <a:r>
              <a:rPr lang="en-US" dirty="0"/>
              <a:t>active chapter</a:t>
            </a:r>
          </a:p>
          <a:p>
            <a:pPr lvl="3"/>
            <a:r>
              <a:rPr lang="en-US" dirty="0"/>
              <a:t>subchapter</a:t>
            </a:r>
          </a:p>
          <a:p>
            <a:pPr lvl="4"/>
            <a:r>
              <a:rPr lang="en-US" dirty="0"/>
              <a:t>active subchapter</a:t>
            </a:r>
          </a:p>
        </p:txBody>
      </p:sp>
      <p:grpSp>
        <p:nvGrpSpPr>
          <p:cNvPr id="6" name="Group 33"/>
          <p:cNvGrpSpPr>
            <a:grpSpLocks noChangeAspect="1"/>
          </p:cNvGrpSpPr>
          <p:nvPr userDrawn="1"/>
        </p:nvGrpSpPr>
        <p:grpSpPr bwMode="auto">
          <a:xfrm>
            <a:off x="9555163" y="323850"/>
            <a:ext cx="2159000" cy="914400"/>
            <a:chOff x="6019" y="204"/>
            <a:chExt cx="1360" cy="576"/>
          </a:xfrm>
        </p:grpSpPr>
        <p:sp>
          <p:nvSpPr>
            <p:cNvPr id="8"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36" name="Picture 2">
            <a:extLst>
              <a:ext uri="{FF2B5EF4-FFF2-40B4-BE49-F238E27FC236}">
                <a16:creationId xmlns:a16="http://schemas.microsoft.com/office/drawing/2014/main" id="{40D78BE5-E153-4583-9551-224D970870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891263" y="338076"/>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descr="HKIE logotip PLAVI">
            <a:extLst>
              <a:ext uri="{FF2B5EF4-FFF2-40B4-BE49-F238E27FC236}">
                <a16:creationId xmlns:a16="http://schemas.microsoft.com/office/drawing/2014/main" id="{D10BB52A-FAE4-4552-AED0-790C10AB4BD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76576" y="336192"/>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DC376B5-F0C6-463A-9BE7-F7EA449171C5}" type="slidenum">
              <a:rPr lang="de-CH"/>
              <a:pPr>
                <a:defRPr/>
              </a:pPr>
              <a:t>‹#›</a:t>
            </a:fld>
            <a:endParaRPr lang="de-CH" dirty="0"/>
          </a:p>
        </p:txBody>
      </p:sp>
      <p:sp>
        <p:nvSpPr>
          <p:cNvPr id="3"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7845C6-AF24-4FF2-8311-19BA54D9A897}"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a:p>
        </p:txBody>
      </p:sp>
      <p:sp>
        <p:nvSpPr>
          <p:cNvPr id="4" name="Text Placeholder 3"/>
          <p:cNvSpPr>
            <a:spLocks noGrp="1"/>
          </p:cNvSpPr>
          <p:nvPr>
            <p:ph type="body" sz="half" idx="2"/>
          </p:nvPr>
        </p:nvSpPr>
        <p:spPr>
          <a:xfrm>
            <a:off x="2390962" y="5367338"/>
            <a:ext cx="73190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0E03877-24D3-49FA-969A-6D03F3CBC20E}"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F12BB74-151B-419D-80B1-3A4322EF00C7}"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4868" y="258763"/>
            <a:ext cx="2736158" cy="601345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720042" y="258763"/>
            <a:ext cx="8011521" cy="601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5527B790-982B-4BD0-807B-C79588A5107D}"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Bild 1" descr="_DSC4027_K2.jpg"/>
          <p:cNvPicPr>
            <a:picLocks noChangeAspect="1"/>
          </p:cNvPicPr>
          <p:nvPr userDrawn="1"/>
        </p:nvPicPr>
        <p:blipFill>
          <a:blip r:embed="rId3" cstate="print"/>
          <a:srcRect/>
          <a:stretch>
            <a:fillRect/>
          </a:stretch>
        </p:blipFill>
        <p:spPr bwMode="auto">
          <a:xfrm>
            <a:off x="0" y="1"/>
            <a:ext cx="12198350" cy="6938963"/>
          </a:xfrm>
          <a:prstGeom prst="rect">
            <a:avLst/>
          </a:prstGeom>
          <a:noFill/>
          <a:ln w="9525">
            <a:noFill/>
            <a:miter lim="800000"/>
            <a:headEnd/>
            <a:tailEnd/>
          </a:ln>
        </p:spPr>
      </p:pic>
      <p:sp>
        <p:nvSpPr>
          <p:cNvPr id="4" name="Rectangle 4"/>
          <p:cNvSpPr>
            <a:spLocks noChangeArrowheads="1"/>
          </p:cNvSpPr>
          <p:nvPr>
            <p:custDataLst>
              <p:tags r:id="rId1"/>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pic>
        <p:nvPicPr>
          <p:cNvPr id="5" name="Picture 8" descr="sie_logo_petrol_rgb_2"/>
          <p:cNvPicPr>
            <a:picLocks noChangeAspect="1" noChangeArrowheads="1"/>
          </p:cNvPicPr>
          <p:nvPr/>
        </p:nvPicPr>
        <p:blipFill>
          <a:blip r:embed="rId4" cstate="print"/>
          <a:srcRect/>
          <a:stretch>
            <a:fillRect/>
          </a:stretch>
        </p:blipFill>
        <p:spPr bwMode="auto">
          <a:xfrm>
            <a:off x="9606201" y="423864"/>
            <a:ext cx="2134711" cy="320675"/>
          </a:xfrm>
          <a:prstGeom prst="rect">
            <a:avLst/>
          </a:prstGeom>
          <a:noFill/>
          <a:ln w="9525">
            <a:noFill/>
            <a:miter lim="800000"/>
            <a:headEnd/>
            <a:tailEnd/>
          </a:ln>
        </p:spPr>
      </p:pic>
      <p:sp>
        <p:nvSpPr>
          <p:cNvPr id="6" name="Text Box 5"/>
          <p:cNvSpPr txBox="1">
            <a:spLocks noChangeArrowheads="1"/>
          </p:cNvSpPr>
          <p:nvPr/>
        </p:nvSpPr>
        <p:spPr bwMode="auto">
          <a:xfrm>
            <a:off x="751809" y="6272213"/>
            <a:ext cx="10929806" cy="277812"/>
          </a:xfrm>
          <a:prstGeom prst="rect">
            <a:avLst/>
          </a:prstGeom>
          <a:noFill/>
          <a:ln w="9525">
            <a:noFill/>
            <a:miter lim="800000"/>
            <a:headEnd/>
            <a:tailEnd/>
          </a:ln>
          <a:effectLst/>
        </p:spPr>
        <p:txBody>
          <a:bodyPr lIns="0" tIns="0" rIns="0" bIns="0" anchor="b"/>
          <a:lstStyle/>
          <a:p>
            <a:pPr algn="r" fontAlgn="auto">
              <a:spcAft>
                <a:spcPts val="0"/>
              </a:spcAft>
              <a:defRPr/>
            </a:pPr>
            <a:r>
              <a:rPr lang="en-US" sz="1200" dirty="0">
                <a:solidFill>
                  <a:srgbClr val="FFFFFF"/>
                </a:solidFill>
                <a:latin typeface="Arial"/>
                <a:ea typeface="ＭＳ Ｐゴシック" pitchFamily="34" charset="-128"/>
              </a:rPr>
              <a:t>© Siemens AG 2012. All rights reserved.</a:t>
            </a:r>
            <a:endParaRPr lang="de-DE" sz="1200" dirty="0">
              <a:solidFill>
                <a:srgbClr val="FFFFFF"/>
              </a:solidFill>
              <a:latin typeface="Arial"/>
              <a:ea typeface="ＭＳ Ｐゴシック" pitchFamily="34" charset="-128"/>
            </a:endParaRPr>
          </a:p>
        </p:txBody>
      </p:sp>
      <p:sp>
        <p:nvSpPr>
          <p:cNvPr id="979970" name="Rectangle 2"/>
          <p:cNvSpPr>
            <a:spLocks noGrp="1" noChangeArrowheads="1"/>
          </p:cNvSpPr>
          <p:nvPr>
            <p:ph type="ctrTitle" sz="quarter"/>
          </p:nvPr>
        </p:nvSpPr>
        <p:spPr>
          <a:xfrm>
            <a:off x="720042" y="5307014"/>
            <a:ext cx="10950985" cy="1323975"/>
          </a:xfrm>
        </p:spPr>
        <p:txBody>
          <a:bodyPr anchor="t"/>
          <a:lstStyle>
            <a:lvl1pPr>
              <a:lnSpc>
                <a:spcPct val="100000"/>
              </a:lnSpc>
              <a:defRPr sz="4000">
                <a:solidFill>
                  <a:schemeClr val="bg2"/>
                </a:solidFill>
              </a:defRPr>
            </a:lvl1pPr>
          </a:lstStyle>
          <a:p>
            <a:r>
              <a:rPr lang="en-US"/>
              <a:t>Mastertitelformat bearbeiten</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3"/>
          <p:cNvSpPr txBox="1">
            <a:spLocks noChangeArrowheads="1"/>
          </p:cNvSpPr>
          <p:nvPr userDrawn="1"/>
        </p:nvSpPr>
        <p:spPr bwMode="auto">
          <a:xfrm>
            <a:off x="-156715" y="6381750"/>
            <a:ext cx="12198350" cy="431800"/>
          </a:xfrm>
          <a:prstGeom prst="rect">
            <a:avLst/>
          </a:prstGeom>
          <a:noFill/>
          <a:ln w="9525">
            <a:noFill/>
            <a:miter lim="800000"/>
            <a:headEnd/>
            <a:tailEnd/>
          </a:ln>
          <a:effectLst/>
        </p:spPr>
        <p:txBody>
          <a:bodyPr lIns="540000" tIns="144000" rIns="2124000" bIns="0" anchor="ctr"/>
          <a:lstStyle/>
          <a:p>
            <a:pPr fontAlgn="auto">
              <a:spcAft>
                <a:spcPts val="0"/>
              </a:spcAft>
              <a:defRPr/>
            </a:pPr>
            <a:r>
              <a:rPr lang="en-US" sz="1000" b="1" dirty="0">
                <a:solidFill>
                  <a:srgbClr val="AFB4BE"/>
                </a:solidFill>
                <a:latin typeface="Arial"/>
                <a:ea typeface="ＭＳ Ｐゴシック" pitchFamily="34" charset="-128"/>
              </a:rPr>
              <a:t>Unrestricted © Siemens AG 2013 All rights reserved.</a:t>
            </a:r>
          </a:p>
        </p:txBody>
      </p:sp>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EF0B40-18F7-4BD9-8B98-BCE46B8C60F9}"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720041" y="1590675"/>
            <a:ext cx="5372781"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296129" y="1590675"/>
            <a:ext cx="537489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91C5834-0136-4EBD-B889-71045B2A155D}"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8"/>
            <a:ext cx="10978515"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918" y="1535113"/>
            <a:ext cx="53897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6593" y="1535113"/>
            <a:ext cx="53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6593" y="2174875"/>
            <a:ext cx="53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C1EFE57E-EBA4-413E-885C-3A1A21D3C1AC}" type="slidenum">
              <a:rPr lang="de-CH"/>
              <a:pPr>
                <a:defRPr/>
              </a:pPr>
              <a:t>‹#›</a:t>
            </a:fld>
            <a:endParaRPr lang="de-CH" dirty="0"/>
          </a:p>
        </p:txBody>
      </p:sp>
      <p:sp>
        <p:nvSpPr>
          <p:cNvPr id="8"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3"/>
            </p:custDataLst>
            <p:extLst>
              <p:ext uri="{D42A27DB-BD31-4B8C-83A1-F6EECF244321}">
                <p14:modId xmlns:p14="http://schemas.microsoft.com/office/powerpoint/2010/main" val="23743583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2488" name="think-cell Folie" r:id="rId6" imgW="216" imgH="216" progId="">
                  <p:embed/>
                </p:oleObj>
              </mc:Choice>
              <mc:Fallback>
                <p:oleObj name="think-cell Folie" r:id="rId6" imgW="216" imgH="216" progId="">
                  <p:embed/>
                  <p:pic>
                    <p:nvPicPr>
                      <p:cNvPr id="0"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dtTitle 1 Id2"/>
          <p:cNvSpPr>
            <a:spLocks noGrp="1"/>
          </p:cNvSpPr>
          <p:nvPr>
            <p:ph type="title"/>
            <p:custDataLst>
              <p:tags r:id="rId4"/>
            </p:custDataLst>
          </p:nvPr>
        </p:nvSpPr>
        <p:spPr>
          <a:xfrm>
            <a:off x="0" y="0"/>
            <a:ext cx="1219835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grpSp>
        <p:nvGrpSpPr>
          <p:cNvPr id="5" name="Group 33"/>
          <p:cNvGrpSpPr>
            <a:grpSpLocks noChangeAspect="1"/>
          </p:cNvGrpSpPr>
          <p:nvPr userDrawn="1"/>
        </p:nvGrpSpPr>
        <p:grpSpPr bwMode="auto">
          <a:xfrm>
            <a:off x="9555163" y="323850"/>
            <a:ext cx="2159000" cy="914400"/>
            <a:chOff x="6019" y="204"/>
            <a:chExt cx="1360" cy="576"/>
          </a:xfrm>
        </p:grpSpPr>
        <p:sp>
          <p:nvSpPr>
            <p:cNvPr id="6"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33" name="Picture 2">
            <a:extLst>
              <a:ext uri="{FF2B5EF4-FFF2-40B4-BE49-F238E27FC236}">
                <a16:creationId xmlns:a16="http://schemas.microsoft.com/office/drawing/2014/main" id="{A84BACDE-3D6E-4E4C-9834-52690E58EAD3}"/>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1263" y="338076"/>
            <a:ext cx="1013157" cy="6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descr="HKIE logotip PLAVI">
            <a:extLst>
              <a:ext uri="{FF2B5EF4-FFF2-40B4-BE49-F238E27FC236}">
                <a16:creationId xmlns:a16="http://schemas.microsoft.com/office/drawing/2014/main" id="{B18DE17D-869D-4A32-8EB5-704594F837CF}"/>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276576" y="336192"/>
            <a:ext cx="1316411" cy="68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2"/>
    </p:custDataLst>
    <p:extLst>
      <p:ext uri="{BB962C8B-B14F-4D97-AF65-F5344CB8AC3E}">
        <p14:creationId xmlns:p14="http://schemas.microsoft.com/office/powerpoint/2010/main" val="33660349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2242340D-3880-48BA-A9EC-34099A7CB8D6}" type="slidenum">
              <a:rPr lang="de-CH"/>
              <a:pPr>
                <a:defRPr/>
              </a:pPr>
              <a:t>‹#›</a:t>
            </a:fld>
            <a:endParaRPr lang="de-CH" dirty="0"/>
          </a:p>
        </p:txBody>
      </p:sp>
      <p:sp>
        <p:nvSpPr>
          <p:cNvPr id="4"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DC376B5-F0C6-463A-9BE7-F7EA449171C5}" type="slidenum">
              <a:rPr lang="de-CH"/>
              <a:pPr>
                <a:defRPr/>
              </a:pPr>
              <a:t>‹#›</a:t>
            </a:fld>
            <a:endParaRPr lang="de-CH" dirty="0"/>
          </a:p>
        </p:txBody>
      </p:sp>
      <p:sp>
        <p:nvSpPr>
          <p:cNvPr id="3"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147845C6-AF24-4FF2-8311-19BA54D9A897}"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a:p>
        </p:txBody>
      </p:sp>
      <p:sp>
        <p:nvSpPr>
          <p:cNvPr id="4" name="Text Placeholder 3"/>
          <p:cNvSpPr>
            <a:spLocks noGrp="1"/>
          </p:cNvSpPr>
          <p:nvPr>
            <p:ph type="body" sz="half" idx="2"/>
          </p:nvPr>
        </p:nvSpPr>
        <p:spPr>
          <a:xfrm>
            <a:off x="2390962" y="5367338"/>
            <a:ext cx="73190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00E03877-24D3-49FA-969A-6D03F3CBC20E}" type="slidenum">
              <a:rPr lang="de-CH"/>
              <a:pPr>
                <a:defRPr/>
              </a:pPr>
              <a:t>‹#›</a:t>
            </a:fld>
            <a:endParaRPr lang="de-CH" dirty="0"/>
          </a:p>
        </p:txBody>
      </p:sp>
      <p:sp>
        <p:nvSpPr>
          <p:cNvPr id="6"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EF12BB74-151B-419D-80B1-3A4322EF00C7}"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4868" y="258763"/>
            <a:ext cx="2736158" cy="601345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720042" y="258763"/>
            <a:ext cx="8011521" cy="601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7"/>
          <p:cNvSpPr>
            <a:spLocks noGrp="1" noChangeArrowheads="1"/>
          </p:cNvSpPr>
          <p:nvPr>
            <p:ph type="sldNum" sz="quarter" idx="10"/>
          </p:nvPr>
        </p:nvSpPr>
        <p:spPr>
          <a:xfrm>
            <a:off x="720042" y="6524626"/>
            <a:ext cx="1344784"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Page </a:t>
            </a:r>
            <a:fld id="{5527B790-982B-4BD0-807B-C79588A5107D}" type="slidenum">
              <a:rPr lang="de-CH"/>
              <a:pPr>
                <a:defRPr/>
              </a:pPr>
              <a:t>‹#›</a:t>
            </a:fld>
            <a:endParaRPr lang="de-CH" dirty="0"/>
          </a:p>
        </p:txBody>
      </p:sp>
      <p:sp>
        <p:nvSpPr>
          <p:cNvPr id="5" name="Rectangle 8"/>
          <p:cNvSpPr>
            <a:spLocks noGrp="1" noChangeArrowheads="1"/>
          </p:cNvSpPr>
          <p:nvPr>
            <p:ph type="dt" sz="half" idx="11"/>
          </p:nvPr>
        </p:nvSpPr>
        <p:spPr>
          <a:xfrm>
            <a:off x="2496851" y="6524626"/>
            <a:ext cx="1825517" cy="238125"/>
          </a:xfrm>
          <a:prstGeom prst="rect">
            <a:avLst/>
          </a:prstGeom>
        </p:spPr>
        <p:txBody>
          <a:bodyPr/>
          <a:lstStyle>
            <a:lvl1pPr algn="ctr" fontAlgn="auto">
              <a:lnSpc>
                <a:spcPct val="100000"/>
              </a:lnSpc>
              <a:spcBef>
                <a:spcPts val="0"/>
              </a:spcBef>
              <a:spcAft>
                <a:spcPts val="0"/>
              </a:spcAft>
              <a:defRPr>
                <a:solidFill>
                  <a:srgbClr val="000000"/>
                </a:solidFill>
                <a:latin typeface="Arial" charset="0"/>
                <a:ea typeface="ＭＳ Ｐゴシック" charset="-128"/>
                <a:cs typeface="+mn-cs"/>
              </a:defRPr>
            </a:lvl1pPr>
          </a:lstStyle>
          <a:p>
            <a:pPr>
              <a:defRPr/>
            </a:pPr>
            <a:r>
              <a:rPr lang="de-CH" dirty="0"/>
              <a:t>Date</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47" Type="http://schemas.openxmlformats.org/officeDocument/2006/relationships/tags" Target="../tags/tag17.xml"/><Relationship Id="rId50" Type="http://schemas.openxmlformats.org/officeDocument/2006/relationships/tags" Target="../tags/tag20.xml"/><Relationship Id="rId55" Type="http://schemas.openxmlformats.org/officeDocument/2006/relationships/tags" Target="../tags/tag25.xml"/><Relationship Id="rId63"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1.xml"/><Relationship Id="rId54" Type="http://schemas.openxmlformats.org/officeDocument/2006/relationships/tags" Target="../tags/tag24.xml"/><Relationship Id="rId6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45" Type="http://schemas.openxmlformats.org/officeDocument/2006/relationships/tags" Target="../tags/tag15.xml"/><Relationship Id="rId53" Type="http://schemas.openxmlformats.org/officeDocument/2006/relationships/tags" Target="../tags/tag23.xml"/><Relationship Id="rId58" Type="http://schemas.openxmlformats.org/officeDocument/2006/relationships/tags" Target="../tags/tag2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49" Type="http://schemas.openxmlformats.org/officeDocument/2006/relationships/tags" Target="../tags/tag19.xml"/><Relationship Id="rId57" Type="http://schemas.openxmlformats.org/officeDocument/2006/relationships/tags" Target="../tags/tag27.xml"/><Relationship Id="rId61" Type="http://schemas.openxmlformats.org/officeDocument/2006/relationships/tags" Target="../tags/tag3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vmlDrawing" Target="../drawings/vmlDrawing1.vml"/><Relationship Id="rId44" Type="http://schemas.openxmlformats.org/officeDocument/2006/relationships/tags" Target="../tags/tag14.xml"/><Relationship Id="rId52" Type="http://schemas.openxmlformats.org/officeDocument/2006/relationships/tags" Target="../tags/tag22.xml"/><Relationship Id="rId60" Type="http://schemas.openxmlformats.org/officeDocument/2006/relationships/tags" Target="../tags/tag3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5.xml"/><Relationship Id="rId43" Type="http://schemas.openxmlformats.org/officeDocument/2006/relationships/tags" Target="../tags/tag13.xml"/><Relationship Id="rId48" Type="http://schemas.openxmlformats.org/officeDocument/2006/relationships/tags" Target="../tags/tag18.xml"/><Relationship Id="rId56" Type="http://schemas.openxmlformats.org/officeDocument/2006/relationships/tags" Target="../tags/tag26.xml"/><Relationship Id="rId8" Type="http://schemas.openxmlformats.org/officeDocument/2006/relationships/slideLayout" Target="../slideLayouts/slideLayout8.xml"/><Relationship Id="rId51" Type="http://schemas.openxmlformats.org/officeDocument/2006/relationships/tags" Target="../tags/tag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46" Type="http://schemas.openxmlformats.org/officeDocument/2006/relationships/tags" Target="../tags/tag16.xml"/><Relationship Id="rId59" Type="http://schemas.openxmlformats.org/officeDocument/2006/relationships/tags" Target="../tags/tag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vmlDrawing" Target="../drawings/vmlDrawing4.vml"/><Relationship Id="rId18" Type="http://schemas.openxmlformats.org/officeDocument/2006/relationships/image" Target="../media/image7.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oleObject" Target="../embeddings/oleObject4.bin"/><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ags" Target="../tags/tag101.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10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vmlDrawing" Target="../drawings/vmlDrawing5.vml"/><Relationship Id="rId18"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17" Type="http://schemas.openxmlformats.org/officeDocument/2006/relationships/image" Target="../media/image1.emf"/><Relationship Id="rId2" Type="http://schemas.openxmlformats.org/officeDocument/2006/relationships/slideLayout" Target="../slideLayouts/slideLayout42.xml"/><Relationship Id="rId16" Type="http://schemas.openxmlformats.org/officeDocument/2006/relationships/oleObject" Target="../embeddings/oleObject5.bin"/><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ags" Target="../tags/tag10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ags" Target="../tags/tag10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vmlDrawing" Target="../drawings/vmlDrawing6.vml"/><Relationship Id="rId18" Type="http://schemas.openxmlformats.org/officeDocument/2006/relationships/image" Target="../media/image7.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53.xml"/><Relationship Id="rId16" Type="http://schemas.openxmlformats.org/officeDocument/2006/relationships/oleObject" Target="../embeddings/oleObject6.bin"/><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ags" Target="../tags/tag107.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ags" Target="../tags/tag10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vmlDrawing" Target="../drawings/vmlDrawing7.vml"/><Relationship Id="rId18" Type="http://schemas.openxmlformats.org/officeDocument/2006/relationships/image" Target="../media/image7.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17" Type="http://schemas.openxmlformats.org/officeDocument/2006/relationships/image" Target="../media/image1.emf"/><Relationship Id="rId2" Type="http://schemas.openxmlformats.org/officeDocument/2006/relationships/slideLayout" Target="../slideLayouts/slideLayout64.xml"/><Relationship Id="rId16" Type="http://schemas.openxmlformats.org/officeDocument/2006/relationships/oleObject" Target="../embeddings/oleObject7.bin"/><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ags" Target="../tags/tag110.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ags" Target="../tags/tag10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vmlDrawing" Target="../drawings/vmlDrawing8.vml"/><Relationship Id="rId18" Type="http://schemas.openxmlformats.org/officeDocument/2006/relationships/image" Target="../media/image7.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17" Type="http://schemas.openxmlformats.org/officeDocument/2006/relationships/image" Target="../media/image1.emf"/><Relationship Id="rId2" Type="http://schemas.openxmlformats.org/officeDocument/2006/relationships/slideLayout" Target="../slideLayouts/slideLayout75.xml"/><Relationship Id="rId16" Type="http://schemas.openxmlformats.org/officeDocument/2006/relationships/oleObject" Target="../embeddings/oleObject8.bin"/><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ags" Target="../tags/tag113.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ags" Target="../tags/tag11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vmlDrawing" Target="../drawings/vmlDrawing9.vml"/><Relationship Id="rId18" Type="http://schemas.openxmlformats.org/officeDocument/2006/relationships/image" Target="../media/image7.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7.xml"/><Relationship Id="rId17" Type="http://schemas.openxmlformats.org/officeDocument/2006/relationships/image" Target="../media/image1.emf"/><Relationship Id="rId2" Type="http://schemas.openxmlformats.org/officeDocument/2006/relationships/slideLayout" Target="../slideLayouts/slideLayout86.xml"/><Relationship Id="rId16" Type="http://schemas.openxmlformats.org/officeDocument/2006/relationships/oleObject" Target="../embeddings/oleObject9.bin"/><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ags" Target="../tags/tag116.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ags" Target="../tags/tag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54" name="Objekt 53" hidden="1"/>
          <p:cNvGraphicFramePr>
            <a:graphicFrameLocks noChangeAspect="1"/>
          </p:cNvGraphicFramePr>
          <p:nvPr>
            <p:custDataLst>
              <p:tags r:id="rId32"/>
            </p:custDataLst>
            <p:extLst>
              <p:ext uri="{D42A27DB-BD31-4B8C-83A1-F6EECF244321}">
                <p14:modId xmlns:p14="http://schemas.microsoft.com/office/powerpoint/2010/main" val="807553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6444" name="think-cell Folie" r:id="rId62" imgW="360" imgH="360" progId="">
                  <p:embed/>
                </p:oleObj>
              </mc:Choice>
              <mc:Fallback>
                <p:oleObj name="think-cell Folie" r:id="rId62" imgW="360" imgH="360" progId="">
                  <p:embed/>
                  <p:pic>
                    <p:nvPicPr>
                      <p:cNvPr id="0" name="Picture 45"/>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cdtRectangle 115 Id3078"/>
          <p:cNvSpPr>
            <a:spLocks noGrp="1" noChangeArrowheads="1"/>
          </p:cNvSpPr>
          <p:nvPr>
            <p:ph type="title"/>
            <p:custDataLst>
              <p:tags r:id="rId33"/>
            </p:custDataLst>
          </p:nvPr>
        </p:nvSpPr>
        <p:spPr bwMode="auto">
          <a:xfrm>
            <a:off x="0" y="-1"/>
            <a:ext cx="12198350" cy="1440000"/>
          </a:xfrm>
          <a:prstGeom prst="rect">
            <a:avLst/>
          </a:prstGeom>
          <a:noFill/>
          <a:ln w="9525">
            <a:noFill/>
            <a:miter lim="800000"/>
            <a:headEnd/>
            <a:tailEnd/>
          </a:ln>
        </p:spPr>
        <p:txBody>
          <a:bodyPr vert="horz" wrap="square" lIns="626400" tIns="432000" rIns="2746800" bIns="234000" numCol="1" anchor="t" anchorCtr="0" compatLnSpc="1">
            <a:prstTxWarp prst="textNoShape">
              <a:avLst/>
            </a:prstTxWarp>
          </a:bodyPr>
          <a:lstStyle/>
          <a:p>
            <a:pPr lvl="0"/>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079" name="cdtRectangle 116 Id3079"/>
          <p:cNvSpPr>
            <a:spLocks noGrp="1" noChangeArrowheads="1"/>
          </p:cNvSpPr>
          <p:nvPr>
            <p:ph type="body" idx="1"/>
            <p:custDataLst>
              <p:tags r:id="rId34"/>
            </p:custDataLst>
          </p:nvPr>
        </p:nvSpPr>
        <p:spPr bwMode="auto">
          <a:xfrm>
            <a:off x="627063" y="1441451"/>
            <a:ext cx="8208962" cy="475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072" name="cdtMasterTags_CL1 Id3072"/>
          <p:cNvCxnSpPr/>
          <p:nvPr userDrawn="1">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userDrawn="1">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userDrawn="1">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userDrawn="1">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userDrawn="1">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userDrawn="1">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userDrawn="1">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userDrawn="1">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userDrawn="1">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userDrawn="1">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userDrawn="1">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userDrawn="1">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userDrawn="1">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userDrawn="1">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userDrawn="1">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userDrawn="1">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userDrawn="1">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userDrawn="1">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userDrawn="1">
            <p:custDataLst>
              <p:tags r:id="rId5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userDrawn="1">
            <p:custDataLst>
              <p:tags r:id="rId5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userDrawn="1">
            <p:custDataLst>
              <p:tags r:id="rId5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userDrawn="1">
            <p:custDataLst>
              <p:tags r:id="rId5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userDrawn="1">
            <p:custDataLst>
              <p:tags r:id="rId5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3" name="cdtText Box 133 Id16"/>
          <p:cNvSpPr txBox="1">
            <a:spLocks noChangeArrowheads="1"/>
          </p:cNvSpPr>
          <p:nvPr userDrawn="1">
            <p:custDataLst>
              <p:tags r:id="rId58"/>
            </p:custDataLst>
          </p:nvPr>
        </p:nvSpPr>
        <p:spPr bwMode="auto">
          <a:xfrm>
            <a:off x="0" y="6200774"/>
            <a:ext cx="12198350" cy="396875"/>
          </a:xfrm>
          <a:prstGeom prst="rect">
            <a:avLst/>
          </a:prstGeom>
          <a:noFill/>
          <a:ln w="9525">
            <a:noFill/>
            <a:miter lim="800000"/>
            <a:headEnd/>
            <a:tailEnd/>
          </a:ln>
          <a:effectLst/>
        </p:spPr>
        <p:txBody>
          <a:bodyPr lIns="626400" tIns="144000" rIns="3211200" bIns="0" anchor="ctr"/>
          <a:lstStyle/>
          <a:p>
            <a:r>
              <a:rPr lang="de-DE" sz="1000" b="1" dirty="0" err="1">
                <a:solidFill>
                  <a:srgbClr val="879BAA"/>
                </a:solidFill>
              </a:rPr>
              <a:t>Unrestricted</a:t>
            </a:r>
            <a:r>
              <a:rPr lang="de-DE" sz="1000" b="1" dirty="0">
                <a:solidFill>
                  <a:srgbClr val="879BAA"/>
                </a:solidFill>
              </a:rPr>
              <a:t> © Siemens AG 201</a:t>
            </a:r>
            <a:r>
              <a:rPr lang="hr-HR" sz="1000" b="1" dirty="0">
                <a:solidFill>
                  <a:srgbClr val="879BAA"/>
                </a:solidFill>
              </a:rPr>
              <a:t>9</a:t>
            </a:r>
            <a:endParaRPr lang="de-DE" sz="1000" b="1" dirty="0">
              <a:solidFill>
                <a:srgbClr val="879BAA"/>
              </a:solidFill>
            </a:endParaRPr>
          </a:p>
        </p:txBody>
      </p:sp>
      <p:sp>
        <p:nvSpPr>
          <p:cNvPr id="64" name="cdtTextBox 12 Id17"/>
          <p:cNvSpPr txBox="1"/>
          <p:nvPr userDrawn="1">
            <p:custDataLst>
              <p:tags r:id="rId59"/>
            </p:custDataLst>
          </p:nvPr>
        </p:nvSpPr>
        <p:spPr>
          <a:xfrm>
            <a:off x="0" y="6597650"/>
            <a:ext cx="3932230" cy="260350"/>
          </a:xfrm>
          <a:prstGeom prst="rect">
            <a:avLst/>
          </a:prstGeom>
          <a:noFill/>
        </p:spPr>
        <p:txBody>
          <a:bodyPr wrap="square" lIns="1908000" tIns="0" rIns="0" bIns="115200" rtlCol="0">
            <a:noAutofit/>
          </a:bodyPr>
          <a:lstStyle/>
          <a:p>
            <a:pPr>
              <a:lnSpc>
                <a:spcPct val="110000"/>
              </a:lnSpc>
              <a:spcBef>
                <a:spcPts val="0"/>
              </a:spcBef>
            </a:pPr>
            <a:r>
              <a:rPr lang="de-DE" sz="1000" noProof="0" dirty="0">
                <a:solidFill>
                  <a:srgbClr val="000000"/>
                </a:solidFill>
              </a:rPr>
              <a:t>201</a:t>
            </a:r>
            <a:r>
              <a:rPr lang="hr-HR" sz="1000" noProof="0" dirty="0">
                <a:solidFill>
                  <a:srgbClr val="000000"/>
                </a:solidFill>
              </a:rPr>
              <a:t>9</a:t>
            </a:r>
            <a:endParaRPr lang="de-DE" sz="1000" noProof="0" dirty="0">
              <a:solidFill>
                <a:srgbClr val="000000"/>
              </a:solidFill>
            </a:endParaRPr>
          </a:p>
        </p:txBody>
      </p:sp>
      <p:sp>
        <p:nvSpPr>
          <p:cNvPr id="65" name="cdtTextBox 11 Id18"/>
          <p:cNvSpPr txBox="1"/>
          <p:nvPr userDrawn="1">
            <p:custDataLst>
              <p:tags r:id="rId60"/>
            </p:custDataLst>
          </p:nvPr>
        </p:nvSpPr>
        <p:spPr>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de-DE" sz="1000" noProof="0" dirty="0">
                <a:solidFill>
                  <a:srgbClr val="000000"/>
                </a:solidFill>
              </a:rPr>
              <a:t>Page </a:t>
            </a:r>
            <a:fld id="{91E7552C-A157-4A4F-8E99-698C0325FC94}" type="slidenum">
              <a:rPr lang="de-DE" sz="1000" noProof="0" smtClean="0">
                <a:solidFill>
                  <a:srgbClr val="000000"/>
                </a:solidFill>
              </a:rPr>
              <a:pPr>
                <a:lnSpc>
                  <a:spcPct val="110000"/>
                </a:lnSpc>
                <a:spcBef>
                  <a:spcPts val="0"/>
                </a:spcBef>
              </a:pPr>
              <a:t>‹#›</a:t>
            </a:fld>
            <a:endParaRPr lang="de-DE" sz="1000" noProof="0" dirty="0">
              <a:solidFill>
                <a:srgbClr val="000000"/>
              </a:solidFill>
            </a:endParaRPr>
          </a:p>
        </p:txBody>
      </p:sp>
      <p:sp>
        <p:nvSpPr>
          <p:cNvPr id="66" name="cdtTextBox 13 Id19"/>
          <p:cNvSpPr txBox="1"/>
          <p:nvPr userDrawn="1">
            <p:custDataLst>
              <p:tags r:id="rId61"/>
            </p:custDataLst>
          </p:nvPr>
        </p:nvSpPr>
        <p:spPr>
          <a:xfrm>
            <a:off x="3787765" y="6597650"/>
            <a:ext cx="8410584" cy="260350"/>
          </a:xfrm>
          <a:prstGeom prst="rect">
            <a:avLst/>
          </a:prstGeom>
          <a:noFill/>
        </p:spPr>
        <p:txBody>
          <a:bodyPr wrap="square" lIns="0" tIns="0" rIns="482400" bIns="115200" rtlCol="0">
            <a:noAutofit/>
          </a:bodyPr>
          <a:lstStyle/>
          <a:p>
            <a:pPr algn="r">
              <a:lnSpc>
                <a:spcPct val="110000"/>
              </a:lnSpc>
              <a:spcBef>
                <a:spcPts val="0"/>
              </a:spcBef>
            </a:pPr>
            <a:r>
              <a:rPr lang="de-DE" sz="1000" noProof="0" dirty="0">
                <a:solidFill>
                  <a:srgbClr val="000000"/>
                </a:solidFill>
              </a:rPr>
              <a:t>siemens.com/digital-</a:t>
            </a:r>
            <a:r>
              <a:rPr lang="de-DE" sz="1000" noProof="0" dirty="0" err="1">
                <a:solidFill>
                  <a:srgbClr val="000000"/>
                </a:solidFill>
              </a:rPr>
              <a:t>substation</a:t>
            </a:r>
            <a:endParaRPr lang="de-DE" sz="1000" noProof="0" dirty="0">
              <a:solidFill>
                <a:srgbClr val="000000"/>
              </a:solidFill>
            </a:endParaRPr>
          </a:p>
        </p:txBody>
      </p:sp>
      <p:grpSp>
        <p:nvGrpSpPr>
          <p:cNvPr id="67" name="Gruppieren 66"/>
          <p:cNvGrpSpPr/>
          <p:nvPr userDrawn="1"/>
        </p:nvGrpSpPr>
        <p:grpSpPr>
          <a:xfrm>
            <a:off x="-216000" y="-216000"/>
            <a:ext cx="12628800" cy="7290000"/>
            <a:chOff x="-216000" y="-216000"/>
            <a:chExt cx="12628800" cy="7290000"/>
          </a:xfrm>
        </p:grpSpPr>
        <p:cxnSp>
          <p:nvCxnSpPr>
            <p:cNvPr id="68" name="Gerade Verbindung 67"/>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8" name="Gerade Verbindung 77"/>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9" name="Gerade Verbindung 78"/>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0" name="Gerade Verbindung 79"/>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1" name="Gerade Verbindung 80"/>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cSld>
  <p:clrMap bg1="lt1" tx1="dk1" bg2="lt2" tx2="dk2" accent1="accent1" accent2="accent2" accent3="accent3" accent4="accent4" accent5="accent5" accent6="accent6" hlink="hlink" folHlink="folHlink"/>
  <p:sldLayoutIdLst>
    <p:sldLayoutId id="2147483700" r:id="rId1"/>
    <p:sldLayoutId id="2147483702" r:id="rId2"/>
    <p:sldLayoutId id="2147483708" r:id="rId3"/>
    <p:sldLayoutId id="2147483709" r:id="rId4"/>
    <p:sldLayoutId id="2147483710" r:id="rId5"/>
    <p:sldLayoutId id="2147483711" r:id="rId6"/>
    <p:sldLayoutId id="2147483703" r:id="rId7"/>
    <p:sldLayoutId id="2147483679" r:id="rId8"/>
    <p:sldLayoutId id="2147483695" r:id="rId9"/>
    <p:sldLayoutId id="2147483705" r:id="rId10"/>
    <p:sldLayoutId id="2147483706" r:id="rId11"/>
    <p:sldLayoutId id="2147483713" r:id="rId12"/>
    <p:sldLayoutId id="2147483712" r:id="rId13"/>
    <p:sldLayoutId id="2147483670" r:id="rId14"/>
    <p:sldLayoutId id="2147483692" r:id="rId15"/>
    <p:sldLayoutId id="2147483696" r:id="rId16"/>
    <p:sldLayoutId id="2147483707" r:id="rId17"/>
    <p:sldLayoutId id="2147483715" r:id="rId18"/>
    <p:sldLayoutId id="2147483683" r:id="rId19"/>
    <p:sldLayoutId id="2147483681" r:id="rId20"/>
    <p:sldLayoutId id="2147483697" r:id="rId21"/>
    <p:sldLayoutId id="2147483691" r:id="rId22"/>
    <p:sldLayoutId id="2147483693" r:id="rId23"/>
    <p:sldLayoutId id="2147483684" r:id="rId24"/>
    <p:sldLayoutId id="2147483685" r:id="rId25"/>
    <p:sldLayoutId id="2147483694" r:id="rId26"/>
    <p:sldLayoutId id="2147483686" r:id="rId27"/>
    <p:sldLayoutId id="2147483688" r:id="rId28"/>
    <p:sldLayoutId id="2147483704" r:id="rId29"/>
  </p:sldLayoutIdLst>
  <p:hf hdr="0"/>
  <p:txStyles>
    <p:titleStyle>
      <a:lvl1pPr algn="l" rtl="0" fontAlgn="base">
        <a:spcBef>
          <a:spcPct val="0"/>
        </a:spcBef>
        <a:spcAft>
          <a:spcPct val="0"/>
        </a:spcAft>
        <a:defRPr sz="2200" b="1">
          <a:solidFill>
            <a:srgbClr val="00646E"/>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4"/>
            </p:custData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spid="_x0000_s221243" name="think-cell Folie" r:id="rId16" imgW="360" imgH="360" progId="">
                  <p:embed/>
                </p:oleObj>
              </mc:Choice>
              <mc:Fallback>
                <p:oleObj name="think-cell Folie" r:id="rId16" imgW="360" imgH="360" progId="">
                  <p:embed/>
                  <p:pic>
                    <p:nvPicPr>
                      <p:cNvPr id="0" name="Picture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8946" name="Rectangle 2"/>
          <p:cNvSpPr>
            <a:spLocks noChangeArrowheads="1"/>
          </p:cNvSpPr>
          <p:nvPr>
            <p:custDataLst>
              <p:tags r:id="rId15"/>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sp>
        <p:nvSpPr>
          <p:cNvPr id="29699" name="Rectangle 3"/>
          <p:cNvSpPr>
            <a:spLocks noGrp="1" noChangeArrowheads="1"/>
          </p:cNvSpPr>
          <p:nvPr>
            <p:ph type="title"/>
          </p:nvPr>
        </p:nvSpPr>
        <p:spPr bwMode="auto">
          <a:xfrm>
            <a:off x="720041" y="258764"/>
            <a:ext cx="8191531"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Mastertitelformat bearbeiten</a:t>
            </a:r>
          </a:p>
        </p:txBody>
      </p:sp>
      <p:sp>
        <p:nvSpPr>
          <p:cNvPr id="29700" name="Rectangle 4"/>
          <p:cNvSpPr>
            <a:spLocks noGrp="1" noChangeArrowheads="1"/>
          </p:cNvSpPr>
          <p:nvPr>
            <p:ph type="body" idx="1"/>
          </p:nvPr>
        </p:nvSpPr>
        <p:spPr bwMode="auto">
          <a:xfrm>
            <a:off x="720042" y="1590675"/>
            <a:ext cx="10950985" cy="4681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29701" name="Picture 12" descr="sie_logo_petrol_rgb_2"/>
          <p:cNvPicPr>
            <a:picLocks noChangeAspect="1" noChangeArrowheads="1"/>
          </p:cNvPicPr>
          <p:nvPr/>
        </p:nvPicPr>
        <p:blipFill>
          <a:blip r:embed="rId18" cstate="print"/>
          <a:srcRect/>
          <a:stretch>
            <a:fillRect/>
          </a:stretch>
        </p:blipFill>
        <p:spPr bwMode="auto">
          <a:xfrm>
            <a:off x="9606201" y="423864"/>
            <a:ext cx="2134711"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r"/>
  </p:transition>
  <p:hf hdr="0" ftr="0"/>
  <p:txStyles>
    <p:titleStyle>
      <a:lvl1pPr algn="l" rtl="0" eaLnBrk="0" fontAlgn="base" hangingPunct="0">
        <a:lnSpc>
          <a:spcPts val="2400"/>
        </a:lnSpc>
        <a:spcBef>
          <a:spcPct val="0"/>
        </a:spcBef>
        <a:spcAft>
          <a:spcPct val="0"/>
        </a:spcAft>
        <a:defRPr sz="2000" b="1">
          <a:solidFill>
            <a:schemeClr val="tx1"/>
          </a:solidFill>
          <a:latin typeface="+mj-lt"/>
          <a:ea typeface="+mj-ea"/>
          <a:cs typeface="+mj-cs"/>
        </a:defRPr>
      </a:lvl1pPr>
      <a:lvl2pPr algn="l" rtl="0" eaLnBrk="0" fontAlgn="base" hangingPunct="0">
        <a:lnSpc>
          <a:spcPts val="2400"/>
        </a:lnSpc>
        <a:spcBef>
          <a:spcPct val="0"/>
        </a:spcBef>
        <a:spcAft>
          <a:spcPct val="0"/>
        </a:spcAft>
        <a:defRPr sz="2000" b="1">
          <a:solidFill>
            <a:schemeClr val="tx1"/>
          </a:solidFill>
          <a:latin typeface="Arial" charset="0"/>
        </a:defRPr>
      </a:lvl2pPr>
      <a:lvl3pPr algn="l" rtl="0" eaLnBrk="0" fontAlgn="base" hangingPunct="0">
        <a:lnSpc>
          <a:spcPts val="2400"/>
        </a:lnSpc>
        <a:spcBef>
          <a:spcPct val="0"/>
        </a:spcBef>
        <a:spcAft>
          <a:spcPct val="0"/>
        </a:spcAft>
        <a:defRPr sz="2000" b="1">
          <a:solidFill>
            <a:schemeClr val="tx1"/>
          </a:solidFill>
          <a:latin typeface="Arial" charset="0"/>
        </a:defRPr>
      </a:lvl3pPr>
      <a:lvl4pPr algn="l" rtl="0" eaLnBrk="0" fontAlgn="base" hangingPunct="0">
        <a:lnSpc>
          <a:spcPts val="2400"/>
        </a:lnSpc>
        <a:spcBef>
          <a:spcPct val="0"/>
        </a:spcBef>
        <a:spcAft>
          <a:spcPct val="0"/>
        </a:spcAft>
        <a:defRPr sz="2000" b="1">
          <a:solidFill>
            <a:schemeClr val="tx1"/>
          </a:solidFill>
          <a:latin typeface="Arial" charset="0"/>
        </a:defRPr>
      </a:lvl4pPr>
      <a:lvl5pPr algn="l" rtl="0" eaLnBrk="0" fontAlgn="base" hangingPunct="0">
        <a:lnSpc>
          <a:spcPts val="2400"/>
        </a:lnSpc>
        <a:spcBef>
          <a:spcPct val="0"/>
        </a:spcBef>
        <a:spcAft>
          <a:spcPct val="0"/>
        </a:spcAft>
        <a:defRPr sz="2000" b="1">
          <a:solidFill>
            <a:schemeClr val="tx1"/>
          </a:solidFill>
          <a:latin typeface="Arial" charset="0"/>
        </a:defRPr>
      </a:lvl5pPr>
      <a:lvl6pPr marL="457200" algn="l" rtl="0" fontAlgn="base">
        <a:lnSpc>
          <a:spcPts val="2400"/>
        </a:lnSpc>
        <a:spcBef>
          <a:spcPct val="0"/>
        </a:spcBef>
        <a:spcAft>
          <a:spcPct val="0"/>
        </a:spcAft>
        <a:defRPr sz="2000" b="1">
          <a:solidFill>
            <a:schemeClr val="tx1"/>
          </a:solidFill>
          <a:latin typeface="Arial" charset="0"/>
        </a:defRPr>
      </a:lvl6pPr>
      <a:lvl7pPr marL="914400" algn="l" rtl="0" fontAlgn="base">
        <a:lnSpc>
          <a:spcPts val="2400"/>
        </a:lnSpc>
        <a:spcBef>
          <a:spcPct val="0"/>
        </a:spcBef>
        <a:spcAft>
          <a:spcPct val="0"/>
        </a:spcAft>
        <a:defRPr sz="2000" b="1">
          <a:solidFill>
            <a:schemeClr val="tx1"/>
          </a:solidFill>
          <a:latin typeface="Arial" charset="0"/>
        </a:defRPr>
      </a:lvl7pPr>
      <a:lvl8pPr marL="1371600" algn="l" rtl="0" fontAlgn="base">
        <a:lnSpc>
          <a:spcPts val="2400"/>
        </a:lnSpc>
        <a:spcBef>
          <a:spcPct val="0"/>
        </a:spcBef>
        <a:spcAft>
          <a:spcPct val="0"/>
        </a:spcAft>
        <a:defRPr sz="2000" b="1">
          <a:solidFill>
            <a:schemeClr val="tx1"/>
          </a:solidFill>
          <a:latin typeface="Arial" charset="0"/>
        </a:defRPr>
      </a:lvl8pPr>
      <a:lvl9pPr marL="1828800" algn="l" rtl="0" fontAlgn="base">
        <a:lnSpc>
          <a:spcPts val="2400"/>
        </a:lnSpc>
        <a:spcBef>
          <a:spcPct val="0"/>
        </a:spcBef>
        <a:spcAft>
          <a:spcPct val="0"/>
        </a:spcAft>
        <a:defRPr sz="2000" b="1">
          <a:solidFill>
            <a:schemeClr val="tx1"/>
          </a:solidFill>
          <a:latin typeface="Arial" charset="0"/>
        </a:defRPr>
      </a:lvl9pPr>
    </p:titleStyle>
    <p:bodyStyle>
      <a:lvl1pPr marL="342900" indent="-342900" algn="l" rtl="0" eaLnBrk="0" fontAlgn="base" hangingPunct="0">
        <a:lnSpc>
          <a:spcPct val="110000"/>
        </a:lnSpc>
        <a:spcBef>
          <a:spcPct val="0"/>
        </a:spcBef>
        <a:spcAft>
          <a:spcPct val="0"/>
        </a:spcAft>
        <a:buClr>
          <a:srgbClr val="F66E13"/>
        </a:buClr>
        <a:buFont typeface="Wingdings" pitchFamily="2" charset="2"/>
        <a:buChar char="•"/>
        <a:defRPr sz="3200">
          <a:solidFill>
            <a:schemeClr val="tx1"/>
          </a:solidFill>
          <a:latin typeface="+mn-lt"/>
          <a:ea typeface="+mn-ea"/>
          <a:cs typeface="+mn-cs"/>
        </a:defRPr>
      </a:lvl1pPr>
      <a:lvl2pPr marL="184150" indent="-182563" algn="l" rtl="0" eaLnBrk="0" fontAlgn="base" hangingPunct="0">
        <a:lnSpc>
          <a:spcPct val="110000"/>
        </a:lnSpc>
        <a:spcBef>
          <a:spcPct val="25000"/>
        </a:spcBef>
        <a:spcAft>
          <a:spcPct val="25000"/>
        </a:spcAft>
        <a:buClr>
          <a:srgbClr val="F66E13"/>
        </a:buClr>
        <a:buFont typeface="Wingdings" pitchFamily="2" charset="2"/>
        <a:buChar char="§"/>
        <a:defRPr sz="2800">
          <a:solidFill>
            <a:schemeClr val="tx1"/>
          </a:solidFill>
          <a:latin typeface="+mn-lt"/>
        </a:defRPr>
      </a:lvl2pPr>
      <a:lvl3pPr marL="374650" indent="-188913" algn="l" rtl="0" eaLnBrk="0" fontAlgn="base" hangingPunct="0">
        <a:lnSpc>
          <a:spcPct val="110000"/>
        </a:lnSpc>
        <a:spcBef>
          <a:spcPct val="25000"/>
        </a:spcBef>
        <a:spcAft>
          <a:spcPct val="25000"/>
        </a:spcAft>
        <a:buClr>
          <a:srgbClr val="F66E13"/>
        </a:buClr>
        <a:buFont typeface="Wingdings" pitchFamily="2" charset="2"/>
        <a:buChar char="§"/>
        <a:defRPr sz="2400">
          <a:solidFill>
            <a:schemeClr val="tx1"/>
          </a:solidFill>
          <a:latin typeface="+mn-lt"/>
        </a:defRPr>
      </a:lvl3pPr>
      <a:lvl4pPr marL="566738" indent="-190500"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4pPr>
      <a:lvl5pPr marL="757238" indent="-188913"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5pPr>
      <a:lvl6pPr marL="12144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6pPr>
      <a:lvl7pPr marL="16716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7pPr>
      <a:lvl8pPr marL="21288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8pPr>
      <a:lvl9pPr marL="25860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4"/>
            </p:custData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spid="_x0000_s222267" name="think-cell Folie" r:id="rId16" imgW="360" imgH="360" progId="">
                  <p:embed/>
                </p:oleObj>
              </mc:Choice>
              <mc:Fallback>
                <p:oleObj name="think-cell Folie" r:id="rId16" imgW="360" imgH="360" progId="">
                  <p:embed/>
                  <p:pic>
                    <p:nvPicPr>
                      <p:cNvPr id="0" name="Picture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8946" name="Rectangle 2"/>
          <p:cNvSpPr>
            <a:spLocks noChangeArrowheads="1"/>
          </p:cNvSpPr>
          <p:nvPr>
            <p:custDataLst>
              <p:tags r:id="rId15"/>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sp>
        <p:nvSpPr>
          <p:cNvPr id="29699" name="Rectangle 3"/>
          <p:cNvSpPr>
            <a:spLocks noGrp="1" noChangeArrowheads="1"/>
          </p:cNvSpPr>
          <p:nvPr>
            <p:ph type="title"/>
          </p:nvPr>
        </p:nvSpPr>
        <p:spPr bwMode="auto">
          <a:xfrm>
            <a:off x="720041" y="258764"/>
            <a:ext cx="8191531"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Mastertitelformat bearbeiten</a:t>
            </a:r>
          </a:p>
        </p:txBody>
      </p:sp>
      <p:sp>
        <p:nvSpPr>
          <p:cNvPr id="29700" name="Rectangle 4"/>
          <p:cNvSpPr>
            <a:spLocks noGrp="1" noChangeArrowheads="1"/>
          </p:cNvSpPr>
          <p:nvPr>
            <p:ph type="body" idx="1"/>
          </p:nvPr>
        </p:nvSpPr>
        <p:spPr bwMode="auto">
          <a:xfrm>
            <a:off x="720042" y="1590675"/>
            <a:ext cx="10950985" cy="4681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29701" name="Picture 12" descr="sie_logo_petrol_rgb_2"/>
          <p:cNvPicPr>
            <a:picLocks noChangeAspect="1" noChangeArrowheads="1"/>
          </p:cNvPicPr>
          <p:nvPr/>
        </p:nvPicPr>
        <p:blipFill>
          <a:blip r:embed="rId18" cstate="print"/>
          <a:srcRect/>
          <a:stretch>
            <a:fillRect/>
          </a:stretch>
        </p:blipFill>
        <p:spPr bwMode="auto">
          <a:xfrm>
            <a:off x="9606201" y="423864"/>
            <a:ext cx="2134711"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wipe dir="r"/>
  </p:transition>
  <p:hf hdr="0" ftr="0"/>
  <p:txStyles>
    <p:titleStyle>
      <a:lvl1pPr algn="l" rtl="0" eaLnBrk="0" fontAlgn="base" hangingPunct="0">
        <a:lnSpc>
          <a:spcPts val="2400"/>
        </a:lnSpc>
        <a:spcBef>
          <a:spcPct val="0"/>
        </a:spcBef>
        <a:spcAft>
          <a:spcPct val="0"/>
        </a:spcAft>
        <a:defRPr sz="2000" b="1">
          <a:solidFill>
            <a:schemeClr val="tx1"/>
          </a:solidFill>
          <a:latin typeface="+mj-lt"/>
          <a:ea typeface="+mj-ea"/>
          <a:cs typeface="+mj-cs"/>
        </a:defRPr>
      </a:lvl1pPr>
      <a:lvl2pPr algn="l" rtl="0" eaLnBrk="0" fontAlgn="base" hangingPunct="0">
        <a:lnSpc>
          <a:spcPts val="2400"/>
        </a:lnSpc>
        <a:spcBef>
          <a:spcPct val="0"/>
        </a:spcBef>
        <a:spcAft>
          <a:spcPct val="0"/>
        </a:spcAft>
        <a:defRPr sz="2000" b="1">
          <a:solidFill>
            <a:schemeClr val="tx1"/>
          </a:solidFill>
          <a:latin typeface="Arial" charset="0"/>
        </a:defRPr>
      </a:lvl2pPr>
      <a:lvl3pPr algn="l" rtl="0" eaLnBrk="0" fontAlgn="base" hangingPunct="0">
        <a:lnSpc>
          <a:spcPts val="2400"/>
        </a:lnSpc>
        <a:spcBef>
          <a:spcPct val="0"/>
        </a:spcBef>
        <a:spcAft>
          <a:spcPct val="0"/>
        </a:spcAft>
        <a:defRPr sz="2000" b="1">
          <a:solidFill>
            <a:schemeClr val="tx1"/>
          </a:solidFill>
          <a:latin typeface="Arial" charset="0"/>
        </a:defRPr>
      </a:lvl3pPr>
      <a:lvl4pPr algn="l" rtl="0" eaLnBrk="0" fontAlgn="base" hangingPunct="0">
        <a:lnSpc>
          <a:spcPts val="2400"/>
        </a:lnSpc>
        <a:spcBef>
          <a:spcPct val="0"/>
        </a:spcBef>
        <a:spcAft>
          <a:spcPct val="0"/>
        </a:spcAft>
        <a:defRPr sz="2000" b="1">
          <a:solidFill>
            <a:schemeClr val="tx1"/>
          </a:solidFill>
          <a:latin typeface="Arial" charset="0"/>
        </a:defRPr>
      </a:lvl4pPr>
      <a:lvl5pPr algn="l" rtl="0" eaLnBrk="0" fontAlgn="base" hangingPunct="0">
        <a:lnSpc>
          <a:spcPts val="2400"/>
        </a:lnSpc>
        <a:spcBef>
          <a:spcPct val="0"/>
        </a:spcBef>
        <a:spcAft>
          <a:spcPct val="0"/>
        </a:spcAft>
        <a:defRPr sz="2000" b="1">
          <a:solidFill>
            <a:schemeClr val="tx1"/>
          </a:solidFill>
          <a:latin typeface="Arial" charset="0"/>
        </a:defRPr>
      </a:lvl5pPr>
      <a:lvl6pPr marL="457200" algn="l" rtl="0" fontAlgn="base">
        <a:lnSpc>
          <a:spcPts val="2400"/>
        </a:lnSpc>
        <a:spcBef>
          <a:spcPct val="0"/>
        </a:spcBef>
        <a:spcAft>
          <a:spcPct val="0"/>
        </a:spcAft>
        <a:defRPr sz="2000" b="1">
          <a:solidFill>
            <a:schemeClr val="tx1"/>
          </a:solidFill>
          <a:latin typeface="Arial" charset="0"/>
        </a:defRPr>
      </a:lvl6pPr>
      <a:lvl7pPr marL="914400" algn="l" rtl="0" fontAlgn="base">
        <a:lnSpc>
          <a:spcPts val="2400"/>
        </a:lnSpc>
        <a:spcBef>
          <a:spcPct val="0"/>
        </a:spcBef>
        <a:spcAft>
          <a:spcPct val="0"/>
        </a:spcAft>
        <a:defRPr sz="2000" b="1">
          <a:solidFill>
            <a:schemeClr val="tx1"/>
          </a:solidFill>
          <a:latin typeface="Arial" charset="0"/>
        </a:defRPr>
      </a:lvl7pPr>
      <a:lvl8pPr marL="1371600" algn="l" rtl="0" fontAlgn="base">
        <a:lnSpc>
          <a:spcPts val="2400"/>
        </a:lnSpc>
        <a:spcBef>
          <a:spcPct val="0"/>
        </a:spcBef>
        <a:spcAft>
          <a:spcPct val="0"/>
        </a:spcAft>
        <a:defRPr sz="2000" b="1">
          <a:solidFill>
            <a:schemeClr val="tx1"/>
          </a:solidFill>
          <a:latin typeface="Arial" charset="0"/>
        </a:defRPr>
      </a:lvl8pPr>
      <a:lvl9pPr marL="1828800" algn="l" rtl="0" fontAlgn="base">
        <a:lnSpc>
          <a:spcPts val="2400"/>
        </a:lnSpc>
        <a:spcBef>
          <a:spcPct val="0"/>
        </a:spcBef>
        <a:spcAft>
          <a:spcPct val="0"/>
        </a:spcAft>
        <a:defRPr sz="2000" b="1">
          <a:solidFill>
            <a:schemeClr val="tx1"/>
          </a:solidFill>
          <a:latin typeface="Arial" charset="0"/>
        </a:defRPr>
      </a:lvl9pPr>
    </p:titleStyle>
    <p:bodyStyle>
      <a:lvl1pPr marL="342900" indent="-342900" algn="l" rtl="0" eaLnBrk="0" fontAlgn="base" hangingPunct="0">
        <a:lnSpc>
          <a:spcPct val="110000"/>
        </a:lnSpc>
        <a:spcBef>
          <a:spcPct val="0"/>
        </a:spcBef>
        <a:spcAft>
          <a:spcPct val="0"/>
        </a:spcAft>
        <a:buClr>
          <a:srgbClr val="F66E13"/>
        </a:buClr>
        <a:buFont typeface="Wingdings" pitchFamily="2" charset="2"/>
        <a:buChar char="•"/>
        <a:defRPr sz="3200">
          <a:solidFill>
            <a:schemeClr val="tx1"/>
          </a:solidFill>
          <a:latin typeface="+mn-lt"/>
          <a:ea typeface="+mn-ea"/>
          <a:cs typeface="+mn-cs"/>
        </a:defRPr>
      </a:lvl1pPr>
      <a:lvl2pPr marL="184150" indent="-182563" algn="l" rtl="0" eaLnBrk="0" fontAlgn="base" hangingPunct="0">
        <a:lnSpc>
          <a:spcPct val="110000"/>
        </a:lnSpc>
        <a:spcBef>
          <a:spcPct val="25000"/>
        </a:spcBef>
        <a:spcAft>
          <a:spcPct val="25000"/>
        </a:spcAft>
        <a:buClr>
          <a:srgbClr val="F66E13"/>
        </a:buClr>
        <a:buFont typeface="Wingdings" pitchFamily="2" charset="2"/>
        <a:buChar char="§"/>
        <a:defRPr sz="2800">
          <a:solidFill>
            <a:schemeClr val="tx1"/>
          </a:solidFill>
          <a:latin typeface="+mn-lt"/>
        </a:defRPr>
      </a:lvl2pPr>
      <a:lvl3pPr marL="374650" indent="-188913" algn="l" rtl="0" eaLnBrk="0" fontAlgn="base" hangingPunct="0">
        <a:lnSpc>
          <a:spcPct val="110000"/>
        </a:lnSpc>
        <a:spcBef>
          <a:spcPct val="25000"/>
        </a:spcBef>
        <a:spcAft>
          <a:spcPct val="25000"/>
        </a:spcAft>
        <a:buClr>
          <a:srgbClr val="F66E13"/>
        </a:buClr>
        <a:buFont typeface="Wingdings" pitchFamily="2" charset="2"/>
        <a:buChar char="§"/>
        <a:defRPr sz="2400">
          <a:solidFill>
            <a:schemeClr val="tx1"/>
          </a:solidFill>
          <a:latin typeface="+mn-lt"/>
        </a:defRPr>
      </a:lvl3pPr>
      <a:lvl4pPr marL="566738" indent="-190500"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4pPr>
      <a:lvl5pPr marL="757238" indent="-188913"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5pPr>
      <a:lvl6pPr marL="12144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6pPr>
      <a:lvl7pPr marL="16716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7pPr>
      <a:lvl8pPr marL="21288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8pPr>
      <a:lvl9pPr marL="25860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4"/>
            </p:custData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spid="_x0000_s231483" name="think-cell Folie" r:id="rId16" imgW="360" imgH="360" progId="">
                  <p:embed/>
                </p:oleObj>
              </mc:Choice>
              <mc:Fallback>
                <p:oleObj name="think-cell Folie" r:id="rId16" imgW="360" imgH="360" progId="">
                  <p:embed/>
                  <p:pic>
                    <p:nvPicPr>
                      <p:cNvPr id="0" name="Picture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8946" name="Rectangle 2"/>
          <p:cNvSpPr>
            <a:spLocks noChangeArrowheads="1"/>
          </p:cNvSpPr>
          <p:nvPr>
            <p:custDataLst>
              <p:tags r:id="rId15"/>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sp>
        <p:nvSpPr>
          <p:cNvPr id="29699" name="Rectangle 3"/>
          <p:cNvSpPr>
            <a:spLocks noGrp="1" noChangeArrowheads="1"/>
          </p:cNvSpPr>
          <p:nvPr>
            <p:ph type="title"/>
          </p:nvPr>
        </p:nvSpPr>
        <p:spPr bwMode="auto">
          <a:xfrm>
            <a:off x="720041" y="258764"/>
            <a:ext cx="8191531"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Mastertitelformat bearbeiten</a:t>
            </a:r>
          </a:p>
        </p:txBody>
      </p:sp>
      <p:sp>
        <p:nvSpPr>
          <p:cNvPr id="29700" name="Rectangle 4"/>
          <p:cNvSpPr>
            <a:spLocks noGrp="1" noChangeArrowheads="1"/>
          </p:cNvSpPr>
          <p:nvPr>
            <p:ph type="body" idx="1"/>
          </p:nvPr>
        </p:nvSpPr>
        <p:spPr bwMode="auto">
          <a:xfrm>
            <a:off x="720042" y="1590675"/>
            <a:ext cx="10950985" cy="4681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29701" name="Picture 12" descr="sie_logo_petrol_rgb_2"/>
          <p:cNvPicPr>
            <a:picLocks noChangeAspect="1" noChangeArrowheads="1"/>
          </p:cNvPicPr>
          <p:nvPr/>
        </p:nvPicPr>
        <p:blipFill>
          <a:blip r:embed="rId18" cstate="print"/>
          <a:srcRect/>
          <a:stretch>
            <a:fillRect/>
          </a:stretch>
        </p:blipFill>
        <p:spPr bwMode="auto">
          <a:xfrm>
            <a:off x="9606201" y="423864"/>
            <a:ext cx="2134711"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wipe dir="r"/>
  </p:transition>
  <p:hf hdr="0" ftr="0"/>
  <p:txStyles>
    <p:titleStyle>
      <a:lvl1pPr algn="l" rtl="0" eaLnBrk="0" fontAlgn="base" hangingPunct="0">
        <a:lnSpc>
          <a:spcPts val="2400"/>
        </a:lnSpc>
        <a:spcBef>
          <a:spcPct val="0"/>
        </a:spcBef>
        <a:spcAft>
          <a:spcPct val="0"/>
        </a:spcAft>
        <a:defRPr sz="2000" b="1">
          <a:solidFill>
            <a:schemeClr val="tx1"/>
          </a:solidFill>
          <a:latin typeface="+mj-lt"/>
          <a:ea typeface="+mj-ea"/>
          <a:cs typeface="+mj-cs"/>
        </a:defRPr>
      </a:lvl1pPr>
      <a:lvl2pPr algn="l" rtl="0" eaLnBrk="0" fontAlgn="base" hangingPunct="0">
        <a:lnSpc>
          <a:spcPts val="2400"/>
        </a:lnSpc>
        <a:spcBef>
          <a:spcPct val="0"/>
        </a:spcBef>
        <a:spcAft>
          <a:spcPct val="0"/>
        </a:spcAft>
        <a:defRPr sz="2000" b="1">
          <a:solidFill>
            <a:schemeClr val="tx1"/>
          </a:solidFill>
          <a:latin typeface="Arial" charset="0"/>
        </a:defRPr>
      </a:lvl2pPr>
      <a:lvl3pPr algn="l" rtl="0" eaLnBrk="0" fontAlgn="base" hangingPunct="0">
        <a:lnSpc>
          <a:spcPts val="2400"/>
        </a:lnSpc>
        <a:spcBef>
          <a:spcPct val="0"/>
        </a:spcBef>
        <a:spcAft>
          <a:spcPct val="0"/>
        </a:spcAft>
        <a:defRPr sz="2000" b="1">
          <a:solidFill>
            <a:schemeClr val="tx1"/>
          </a:solidFill>
          <a:latin typeface="Arial" charset="0"/>
        </a:defRPr>
      </a:lvl3pPr>
      <a:lvl4pPr algn="l" rtl="0" eaLnBrk="0" fontAlgn="base" hangingPunct="0">
        <a:lnSpc>
          <a:spcPts val="2400"/>
        </a:lnSpc>
        <a:spcBef>
          <a:spcPct val="0"/>
        </a:spcBef>
        <a:spcAft>
          <a:spcPct val="0"/>
        </a:spcAft>
        <a:defRPr sz="2000" b="1">
          <a:solidFill>
            <a:schemeClr val="tx1"/>
          </a:solidFill>
          <a:latin typeface="Arial" charset="0"/>
        </a:defRPr>
      </a:lvl4pPr>
      <a:lvl5pPr algn="l" rtl="0" eaLnBrk="0" fontAlgn="base" hangingPunct="0">
        <a:lnSpc>
          <a:spcPts val="2400"/>
        </a:lnSpc>
        <a:spcBef>
          <a:spcPct val="0"/>
        </a:spcBef>
        <a:spcAft>
          <a:spcPct val="0"/>
        </a:spcAft>
        <a:defRPr sz="2000" b="1">
          <a:solidFill>
            <a:schemeClr val="tx1"/>
          </a:solidFill>
          <a:latin typeface="Arial" charset="0"/>
        </a:defRPr>
      </a:lvl5pPr>
      <a:lvl6pPr marL="457200" algn="l" rtl="0" fontAlgn="base">
        <a:lnSpc>
          <a:spcPts val="2400"/>
        </a:lnSpc>
        <a:spcBef>
          <a:spcPct val="0"/>
        </a:spcBef>
        <a:spcAft>
          <a:spcPct val="0"/>
        </a:spcAft>
        <a:defRPr sz="2000" b="1">
          <a:solidFill>
            <a:schemeClr val="tx1"/>
          </a:solidFill>
          <a:latin typeface="Arial" charset="0"/>
        </a:defRPr>
      </a:lvl6pPr>
      <a:lvl7pPr marL="914400" algn="l" rtl="0" fontAlgn="base">
        <a:lnSpc>
          <a:spcPts val="2400"/>
        </a:lnSpc>
        <a:spcBef>
          <a:spcPct val="0"/>
        </a:spcBef>
        <a:spcAft>
          <a:spcPct val="0"/>
        </a:spcAft>
        <a:defRPr sz="2000" b="1">
          <a:solidFill>
            <a:schemeClr val="tx1"/>
          </a:solidFill>
          <a:latin typeface="Arial" charset="0"/>
        </a:defRPr>
      </a:lvl7pPr>
      <a:lvl8pPr marL="1371600" algn="l" rtl="0" fontAlgn="base">
        <a:lnSpc>
          <a:spcPts val="2400"/>
        </a:lnSpc>
        <a:spcBef>
          <a:spcPct val="0"/>
        </a:spcBef>
        <a:spcAft>
          <a:spcPct val="0"/>
        </a:spcAft>
        <a:defRPr sz="2000" b="1">
          <a:solidFill>
            <a:schemeClr val="tx1"/>
          </a:solidFill>
          <a:latin typeface="Arial" charset="0"/>
        </a:defRPr>
      </a:lvl8pPr>
      <a:lvl9pPr marL="1828800" algn="l" rtl="0" fontAlgn="base">
        <a:lnSpc>
          <a:spcPts val="2400"/>
        </a:lnSpc>
        <a:spcBef>
          <a:spcPct val="0"/>
        </a:spcBef>
        <a:spcAft>
          <a:spcPct val="0"/>
        </a:spcAft>
        <a:defRPr sz="2000" b="1">
          <a:solidFill>
            <a:schemeClr val="tx1"/>
          </a:solidFill>
          <a:latin typeface="Arial" charset="0"/>
        </a:defRPr>
      </a:lvl9pPr>
    </p:titleStyle>
    <p:bodyStyle>
      <a:lvl1pPr marL="342900" indent="-342900" algn="l" rtl="0" eaLnBrk="0" fontAlgn="base" hangingPunct="0">
        <a:lnSpc>
          <a:spcPct val="110000"/>
        </a:lnSpc>
        <a:spcBef>
          <a:spcPct val="0"/>
        </a:spcBef>
        <a:spcAft>
          <a:spcPct val="0"/>
        </a:spcAft>
        <a:buClr>
          <a:srgbClr val="F66E13"/>
        </a:buClr>
        <a:buFont typeface="Wingdings" pitchFamily="2" charset="2"/>
        <a:buChar char="•"/>
        <a:defRPr sz="3200">
          <a:solidFill>
            <a:schemeClr val="tx1"/>
          </a:solidFill>
          <a:latin typeface="+mn-lt"/>
          <a:ea typeface="+mn-ea"/>
          <a:cs typeface="+mn-cs"/>
        </a:defRPr>
      </a:lvl1pPr>
      <a:lvl2pPr marL="184150" indent="-182563" algn="l" rtl="0" eaLnBrk="0" fontAlgn="base" hangingPunct="0">
        <a:lnSpc>
          <a:spcPct val="110000"/>
        </a:lnSpc>
        <a:spcBef>
          <a:spcPct val="25000"/>
        </a:spcBef>
        <a:spcAft>
          <a:spcPct val="25000"/>
        </a:spcAft>
        <a:buClr>
          <a:srgbClr val="F66E13"/>
        </a:buClr>
        <a:buFont typeface="Wingdings" pitchFamily="2" charset="2"/>
        <a:buChar char="§"/>
        <a:defRPr sz="2800">
          <a:solidFill>
            <a:schemeClr val="tx1"/>
          </a:solidFill>
          <a:latin typeface="+mn-lt"/>
        </a:defRPr>
      </a:lvl2pPr>
      <a:lvl3pPr marL="374650" indent="-188913" algn="l" rtl="0" eaLnBrk="0" fontAlgn="base" hangingPunct="0">
        <a:lnSpc>
          <a:spcPct val="110000"/>
        </a:lnSpc>
        <a:spcBef>
          <a:spcPct val="25000"/>
        </a:spcBef>
        <a:spcAft>
          <a:spcPct val="25000"/>
        </a:spcAft>
        <a:buClr>
          <a:srgbClr val="F66E13"/>
        </a:buClr>
        <a:buFont typeface="Wingdings" pitchFamily="2" charset="2"/>
        <a:buChar char="§"/>
        <a:defRPr sz="2400">
          <a:solidFill>
            <a:schemeClr val="tx1"/>
          </a:solidFill>
          <a:latin typeface="+mn-lt"/>
        </a:defRPr>
      </a:lvl3pPr>
      <a:lvl4pPr marL="566738" indent="-190500"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4pPr>
      <a:lvl5pPr marL="757238" indent="-188913"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5pPr>
      <a:lvl6pPr marL="12144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6pPr>
      <a:lvl7pPr marL="16716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7pPr>
      <a:lvl8pPr marL="21288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8pPr>
      <a:lvl9pPr marL="25860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4"/>
            </p:custData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spid="_x0000_s234555" name="think-cell Folie" r:id="rId16" imgW="360" imgH="360" progId="">
                  <p:embed/>
                </p:oleObj>
              </mc:Choice>
              <mc:Fallback>
                <p:oleObj name="think-cell Folie" r:id="rId16" imgW="360" imgH="360" progId="">
                  <p:embed/>
                  <p:pic>
                    <p:nvPicPr>
                      <p:cNvPr id="0" name="Picture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8946" name="Rectangle 2"/>
          <p:cNvSpPr>
            <a:spLocks noChangeArrowheads="1"/>
          </p:cNvSpPr>
          <p:nvPr>
            <p:custDataLst>
              <p:tags r:id="rId15"/>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sp>
        <p:nvSpPr>
          <p:cNvPr id="29699" name="Rectangle 3"/>
          <p:cNvSpPr>
            <a:spLocks noGrp="1" noChangeArrowheads="1"/>
          </p:cNvSpPr>
          <p:nvPr>
            <p:ph type="title"/>
          </p:nvPr>
        </p:nvSpPr>
        <p:spPr bwMode="auto">
          <a:xfrm>
            <a:off x="720041" y="258764"/>
            <a:ext cx="8191531"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Mastertitelformat bearbeiten</a:t>
            </a:r>
          </a:p>
        </p:txBody>
      </p:sp>
      <p:sp>
        <p:nvSpPr>
          <p:cNvPr id="29700" name="Rectangle 4"/>
          <p:cNvSpPr>
            <a:spLocks noGrp="1" noChangeArrowheads="1"/>
          </p:cNvSpPr>
          <p:nvPr>
            <p:ph type="body" idx="1"/>
          </p:nvPr>
        </p:nvSpPr>
        <p:spPr bwMode="auto">
          <a:xfrm>
            <a:off x="720042" y="1590675"/>
            <a:ext cx="10950985" cy="4681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29701" name="Picture 12" descr="sie_logo_petrol_rgb_2"/>
          <p:cNvPicPr>
            <a:picLocks noChangeAspect="1" noChangeArrowheads="1"/>
          </p:cNvPicPr>
          <p:nvPr/>
        </p:nvPicPr>
        <p:blipFill>
          <a:blip r:embed="rId18" cstate="print"/>
          <a:srcRect/>
          <a:stretch>
            <a:fillRect/>
          </a:stretch>
        </p:blipFill>
        <p:spPr bwMode="auto">
          <a:xfrm>
            <a:off x="9606201" y="423864"/>
            <a:ext cx="2134711"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wipe dir="r"/>
  </p:transition>
  <p:hf hdr="0" ftr="0"/>
  <p:txStyles>
    <p:titleStyle>
      <a:lvl1pPr algn="l" rtl="0" eaLnBrk="0" fontAlgn="base" hangingPunct="0">
        <a:lnSpc>
          <a:spcPts val="2400"/>
        </a:lnSpc>
        <a:spcBef>
          <a:spcPct val="0"/>
        </a:spcBef>
        <a:spcAft>
          <a:spcPct val="0"/>
        </a:spcAft>
        <a:defRPr sz="2000" b="1">
          <a:solidFill>
            <a:schemeClr val="tx1"/>
          </a:solidFill>
          <a:latin typeface="+mj-lt"/>
          <a:ea typeface="+mj-ea"/>
          <a:cs typeface="+mj-cs"/>
        </a:defRPr>
      </a:lvl1pPr>
      <a:lvl2pPr algn="l" rtl="0" eaLnBrk="0" fontAlgn="base" hangingPunct="0">
        <a:lnSpc>
          <a:spcPts val="2400"/>
        </a:lnSpc>
        <a:spcBef>
          <a:spcPct val="0"/>
        </a:spcBef>
        <a:spcAft>
          <a:spcPct val="0"/>
        </a:spcAft>
        <a:defRPr sz="2000" b="1">
          <a:solidFill>
            <a:schemeClr val="tx1"/>
          </a:solidFill>
          <a:latin typeface="Arial" charset="0"/>
        </a:defRPr>
      </a:lvl2pPr>
      <a:lvl3pPr algn="l" rtl="0" eaLnBrk="0" fontAlgn="base" hangingPunct="0">
        <a:lnSpc>
          <a:spcPts val="2400"/>
        </a:lnSpc>
        <a:spcBef>
          <a:spcPct val="0"/>
        </a:spcBef>
        <a:spcAft>
          <a:spcPct val="0"/>
        </a:spcAft>
        <a:defRPr sz="2000" b="1">
          <a:solidFill>
            <a:schemeClr val="tx1"/>
          </a:solidFill>
          <a:latin typeface="Arial" charset="0"/>
        </a:defRPr>
      </a:lvl3pPr>
      <a:lvl4pPr algn="l" rtl="0" eaLnBrk="0" fontAlgn="base" hangingPunct="0">
        <a:lnSpc>
          <a:spcPts val="2400"/>
        </a:lnSpc>
        <a:spcBef>
          <a:spcPct val="0"/>
        </a:spcBef>
        <a:spcAft>
          <a:spcPct val="0"/>
        </a:spcAft>
        <a:defRPr sz="2000" b="1">
          <a:solidFill>
            <a:schemeClr val="tx1"/>
          </a:solidFill>
          <a:latin typeface="Arial" charset="0"/>
        </a:defRPr>
      </a:lvl4pPr>
      <a:lvl5pPr algn="l" rtl="0" eaLnBrk="0" fontAlgn="base" hangingPunct="0">
        <a:lnSpc>
          <a:spcPts val="2400"/>
        </a:lnSpc>
        <a:spcBef>
          <a:spcPct val="0"/>
        </a:spcBef>
        <a:spcAft>
          <a:spcPct val="0"/>
        </a:spcAft>
        <a:defRPr sz="2000" b="1">
          <a:solidFill>
            <a:schemeClr val="tx1"/>
          </a:solidFill>
          <a:latin typeface="Arial" charset="0"/>
        </a:defRPr>
      </a:lvl5pPr>
      <a:lvl6pPr marL="457200" algn="l" rtl="0" fontAlgn="base">
        <a:lnSpc>
          <a:spcPts val="2400"/>
        </a:lnSpc>
        <a:spcBef>
          <a:spcPct val="0"/>
        </a:spcBef>
        <a:spcAft>
          <a:spcPct val="0"/>
        </a:spcAft>
        <a:defRPr sz="2000" b="1">
          <a:solidFill>
            <a:schemeClr val="tx1"/>
          </a:solidFill>
          <a:latin typeface="Arial" charset="0"/>
        </a:defRPr>
      </a:lvl6pPr>
      <a:lvl7pPr marL="914400" algn="l" rtl="0" fontAlgn="base">
        <a:lnSpc>
          <a:spcPts val="2400"/>
        </a:lnSpc>
        <a:spcBef>
          <a:spcPct val="0"/>
        </a:spcBef>
        <a:spcAft>
          <a:spcPct val="0"/>
        </a:spcAft>
        <a:defRPr sz="2000" b="1">
          <a:solidFill>
            <a:schemeClr val="tx1"/>
          </a:solidFill>
          <a:latin typeface="Arial" charset="0"/>
        </a:defRPr>
      </a:lvl7pPr>
      <a:lvl8pPr marL="1371600" algn="l" rtl="0" fontAlgn="base">
        <a:lnSpc>
          <a:spcPts val="2400"/>
        </a:lnSpc>
        <a:spcBef>
          <a:spcPct val="0"/>
        </a:spcBef>
        <a:spcAft>
          <a:spcPct val="0"/>
        </a:spcAft>
        <a:defRPr sz="2000" b="1">
          <a:solidFill>
            <a:schemeClr val="tx1"/>
          </a:solidFill>
          <a:latin typeface="Arial" charset="0"/>
        </a:defRPr>
      </a:lvl8pPr>
      <a:lvl9pPr marL="1828800" algn="l" rtl="0" fontAlgn="base">
        <a:lnSpc>
          <a:spcPts val="2400"/>
        </a:lnSpc>
        <a:spcBef>
          <a:spcPct val="0"/>
        </a:spcBef>
        <a:spcAft>
          <a:spcPct val="0"/>
        </a:spcAft>
        <a:defRPr sz="2000" b="1">
          <a:solidFill>
            <a:schemeClr val="tx1"/>
          </a:solidFill>
          <a:latin typeface="Arial" charset="0"/>
        </a:defRPr>
      </a:lvl9pPr>
    </p:titleStyle>
    <p:bodyStyle>
      <a:lvl1pPr marL="342900" indent="-342900" algn="l" rtl="0" eaLnBrk="0" fontAlgn="base" hangingPunct="0">
        <a:lnSpc>
          <a:spcPct val="110000"/>
        </a:lnSpc>
        <a:spcBef>
          <a:spcPct val="0"/>
        </a:spcBef>
        <a:spcAft>
          <a:spcPct val="0"/>
        </a:spcAft>
        <a:buClr>
          <a:srgbClr val="F66E13"/>
        </a:buClr>
        <a:buFont typeface="Wingdings" pitchFamily="2" charset="2"/>
        <a:buChar char="•"/>
        <a:defRPr sz="3200">
          <a:solidFill>
            <a:schemeClr val="tx1"/>
          </a:solidFill>
          <a:latin typeface="+mn-lt"/>
          <a:ea typeface="+mn-ea"/>
          <a:cs typeface="+mn-cs"/>
        </a:defRPr>
      </a:lvl1pPr>
      <a:lvl2pPr marL="184150" indent="-182563" algn="l" rtl="0" eaLnBrk="0" fontAlgn="base" hangingPunct="0">
        <a:lnSpc>
          <a:spcPct val="110000"/>
        </a:lnSpc>
        <a:spcBef>
          <a:spcPct val="25000"/>
        </a:spcBef>
        <a:spcAft>
          <a:spcPct val="25000"/>
        </a:spcAft>
        <a:buClr>
          <a:srgbClr val="F66E13"/>
        </a:buClr>
        <a:buFont typeface="Wingdings" pitchFamily="2" charset="2"/>
        <a:buChar char="§"/>
        <a:defRPr sz="2800">
          <a:solidFill>
            <a:schemeClr val="tx1"/>
          </a:solidFill>
          <a:latin typeface="+mn-lt"/>
        </a:defRPr>
      </a:lvl2pPr>
      <a:lvl3pPr marL="374650" indent="-188913" algn="l" rtl="0" eaLnBrk="0" fontAlgn="base" hangingPunct="0">
        <a:lnSpc>
          <a:spcPct val="110000"/>
        </a:lnSpc>
        <a:spcBef>
          <a:spcPct val="25000"/>
        </a:spcBef>
        <a:spcAft>
          <a:spcPct val="25000"/>
        </a:spcAft>
        <a:buClr>
          <a:srgbClr val="F66E13"/>
        </a:buClr>
        <a:buFont typeface="Wingdings" pitchFamily="2" charset="2"/>
        <a:buChar char="§"/>
        <a:defRPr sz="2400">
          <a:solidFill>
            <a:schemeClr val="tx1"/>
          </a:solidFill>
          <a:latin typeface="+mn-lt"/>
        </a:defRPr>
      </a:lvl3pPr>
      <a:lvl4pPr marL="566738" indent="-190500"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4pPr>
      <a:lvl5pPr marL="757238" indent="-188913"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5pPr>
      <a:lvl6pPr marL="12144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6pPr>
      <a:lvl7pPr marL="16716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7pPr>
      <a:lvl8pPr marL="21288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8pPr>
      <a:lvl9pPr marL="25860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4"/>
            </p:custData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spid="_x0000_s239675" name="think-cell Folie" r:id="rId16" imgW="360" imgH="360" progId="">
                  <p:embed/>
                </p:oleObj>
              </mc:Choice>
              <mc:Fallback>
                <p:oleObj name="think-cell Folie" r:id="rId16" imgW="360" imgH="360" progId="">
                  <p:embed/>
                  <p:pic>
                    <p:nvPicPr>
                      <p:cNvPr id="0" name="Picture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8946" name="Rectangle 2"/>
          <p:cNvSpPr>
            <a:spLocks noChangeArrowheads="1"/>
          </p:cNvSpPr>
          <p:nvPr>
            <p:custDataLst>
              <p:tags r:id="rId15"/>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sp>
        <p:nvSpPr>
          <p:cNvPr id="29699" name="Rectangle 3"/>
          <p:cNvSpPr>
            <a:spLocks noGrp="1" noChangeArrowheads="1"/>
          </p:cNvSpPr>
          <p:nvPr>
            <p:ph type="title"/>
          </p:nvPr>
        </p:nvSpPr>
        <p:spPr bwMode="auto">
          <a:xfrm>
            <a:off x="720041" y="258764"/>
            <a:ext cx="8191531"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Mastertitelformat bearbeiten</a:t>
            </a:r>
          </a:p>
        </p:txBody>
      </p:sp>
      <p:sp>
        <p:nvSpPr>
          <p:cNvPr id="29700" name="Rectangle 4"/>
          <p:cNvSpPr>
            <a:spLocks noGrp="1" noChangeArrowheads="1"/>
          </p:cNvSpPr>
          <p:nvPr>
            <p:ph type="body" idx="1"/>
          </p:nvPr>
        </p:nvSpPr>
        <p:spPr bwMode="auto">
          <a:xfrm>
            <a:off x="720042" y="1590675"/>
            <a:ext cx="10950985" cy="4681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29701" name="Picture 12" descr="sie_logo_petrol_rgb_2"/>
          <p:cNvPicPr>
            <a:picLocks noChangeAspect="1" noChangeArrowheads="1"/>
          </p:cNvPicPr>
          <p:nvPr/>
        </p:nvPicPr>
        <p:blipFill>
          <a:blip r:embed="rId18" cstate="print"/>
          <a:srcRect/>
          <a:stretch>
            <a:fillRect/>
          </a:stretch>
        </p:blipFill>
        <p:spPr bwMode="auto">
          <a:xfrm>
            <a:off x="9606201" y="423864"/>
            <a:ext cx="2134711"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wipe dir="r"/>
  </p:transition>
  <p:hf hdr="0" ftr="0"/>
  <p:txStyles>
    <p:titleStyle>
      <a:lvl1pPr algn="l" rtl="0" eaLnBrk="0" fontAlgn="base" hangingPunct="0">
        <a:lnSpc>
          <a:spcPts val="2400"/>
        </a:lnSpc>
        <a:spcBef>
          <a:spcPct val="0"/>
        </a:spcBef>
        <a:spcAft>
          <a:spcPct val="0"/>
        </a:spcAft>
        <a:defRPr sz="2000" b="1">
          <a:solidFill>
            <a:schemeClr val="tx1"/>
          </a:solidFill>
          <a:latin typeface="+mj-lt"/>
          <a:ea typeface="+mj-ea"/>
          <a:cs typeface="+mj-cs"/>
        </a:defRPr>
      </a:lvl1pPr>
      <a:lvl2pPr algn="l" rtl="0" eaLnBrk="0" fontAlgn="base" hangingPunct="0">
        <a:lnSpc>
          <a:spcPts val="2400"/>
        </a:lnSpc>
        <a:spcBef>
          <a:spcPct val="0"/>
        </a:spcBef>
        <a:spcAft>
          <a:spcPct val="0"/>
        </a:spcAft>
        <a:defRPr sz="2000" b="1">
          <a:solidFill>
            <a:schemeClr val="tx1"/>
          </a:solidFill>
          <a:latin typeface="Arial" charset="0"/>
        </a:defRPr>
      </a:lvl2pPr>
      <a:lvl3pPr algn="l" rtl="0" eaLnBrk="0" fontAlgn="base" hangingPunct="0">
        <a:lnSpc>
          <a:spcPts val="2400"/>
        </a:lnSpc>
        <a:spcBef>
          <a:spcPct val="0"/>
        </a:spcBef>
        <a:spcAft>
          <a:spcPct val="0"/>
        </a:spcAft>
        <a:defRPr sz="2000" b="1">
          <a:solidFill>
            <a:schemeClr val="tx1"/>
          </a:solidFill>
          <a:latin typeface="Arial" charset="0"/>
        </a:defRPr>
      </a:lvl3pPr>
      <a:lvl4pPr algn="l" rtl="0" eaLnBrk="0" fontAlgn="base" hangingPunct="0">
        <a:lnSpc>
          <a:spcPts val="2400"/>
        </a:lnSpc>
        <a:spcBef>
          <a:spcPct val="0"/>
        </a:spcBef>
        <a:spcAft>
          <a:spcPct val="0"/>
        </a:spcAft>
        <a:defRPr sz="2000" b="1">
          <a:solidFill>
            <a:schemeClr val="tx1"/>
          </a:solidFill>
          <a:latin typeface="Arial" charset="0"/>
        </a:defRPr>
      </a:lvl4pPr>
      <a:lvl5pPr algn="l" rtl="0" eaLnBrk="0" fontAlgn="base" hangingPunct="0">
        <a:lnSpc>
          <a:spcPts val="2400"/>
        </a:lnSpc>
        <a:spcBef>
          <a:spcPct val="0"/>
        </a:spcBef>
        <a:spcAft>
          <a:spcPct val="0"/>
        </a:spcAft>
        <a:defRPr sz="2000" b="1">
          <a:solidFill>
            <a:schemeClr val="tx1"/>
          </a:solidFill>
          <a:latin typeface="Arial" charset="0"/>
        </a:defRPr>
      </a:lvl5pPr>
      <a:lvl6pPr marL="457200" algn="l" rtl="0" fontAlgn="base">
        <a:lnSpc>
          <a:spcPts val="2400"/>
        </a:lnSpc>
        <a:spcBef>
          <a:spcPct val="0"/>
        </a:spcBef>
        <a:spcAft>
          <a:spcPct val="0"/>
        </a:spcAft>
        <a:defRPr sz="2000" b="1">
          <a:solidFill>
            <a:schemeClr val="tx1"/>
          </a:solidFill>
          <a:latin typeface="Arial" charset="0"/>
        </a:defRPr>
      </a:lvl6pPr>
      <a:lvl7pPr marL="914400" algn="l" rtl="0" fontAlgn="base">
        <a:lnSpc>
          <a:spcPts val="2400"/>
        </a:lnSpc>
        <a:spcBef>
          <a:spcPct val="0"/>
        </a:spcBef>
        <a:spcAft>
          <a:spcPct val="0"/>
        </a:spcAft>
        <a:defRPr sz="2000" b="1">
          <a:solidFill>
            <a:schemeClr val="tx1"/>
          </a:solidFill>
          <a:latin typeface="Arial" charset="0"/>
        </a:defRPr>
      </a:lvl7pPr>
      <a:lvl8pPr marL="1371600" algn="l" rtl="0" fontAlgn="base">
        <a:lnSpc>
          <a:spcPts val="2400"/>
        </a:lnSpc>
        <a:spcBef>
          <a:spcPct val="0"/>
        </a:spcBef>
        <a:spcAft>
          <a:spcPct val="0"/>
        </a:spcAft>
        <a:defRPr sz="2000" b="1">
          <a:solidFill>
            <a:schemeClr val="tx1"/>
          </a:solidFill>
          <a:latin typeface="Arial" charset="0"/>
        </a:defRPr>
      </a:lvl8pPr>
      <a:lvl9pPr marL="1828800" algn="l" rtl="0" fontAlgn="base">
        <a:lnSpc>
          <a:spcPts val="2400"/>
        </a:lnSpc>
        <a:spcBef>
          <a:spcPct val="0"/>
        </a:spcBef>
        <a:spcAft>
          <a:spcPct val="0"/>
        </a:spcAft>
        <a:defRPr sz="2000" b="1">
          <a:solidFill>
            <a:schemeClr val="tx1"/>
          </a:solidFill>
          <a:latin typeface="Arial" charset="0"/>
        </a:defRPr>
      </a:lvl9pPr>
    </p:titleStyle>
    <p:bodyStyle>
      <a:lvl1pPr marL="342900" indent="-342900" algn="l" rtl="0" eaLnBrk="0" fontAlgn="base" hangingPunct="0">
        <a:lnSpc>
          <a:spcPct val="110000"/>
        </a:lnSpc>
        <a:spcBef>
          <a:spcPct val="0"/>
        </a:spcBef>
        <a:spcAft>
          <a:spcPct val="0"/>
        </a:spcAft>
        <a:buClr>
          <a:srgbClr val="F66E13"/>
        </a:buClr>
        <a:buFont typeface="Wingdings" pitchFamily="2" charset="2"/>
        <a:buChar char="•"/>
        <a:defRPr sz="3200">
          <a:solidFill>
            <a:schemeClr val="tx1"/>
          </a:solidFill>
          <a:latin typeface="+mn-lt"/>
          <a:ea typeface="+mn-ea"/>
          <a:cs typeface="+mn-cs"/>
        </a:defRPr>
      </a:lvl1pPr>
      <a:lvl2pPr marL="184150" indent="-182563" algn="l" rtl="0" eaLnBrk="0" fontAlgn="base" hangingPunct="0">
        <a:lnSpc>
          <a:spcPct val="110000"/>
        </a:lnSpc>
        <a:spcBef>
          <a:spcPct val="25000"/>
        </a:spcBef>
        <a:spcAft>
          <a:spcPct val="25000"/>
        </a:spcAft>
        <a:buClr>
          <a:srgbClr val="F66E13"/>
        </a:buClr>
        <a:buFont typeface="Wingdings" pitchFamily="2" charset="2"/>
        <a:buChar char="§"/>
        <a:defRPr sz="2800">
          <a:solidFill>
            <a:schemeClr val="tx1"/>
          </a:solidFill>
          <a:latin typeface="+mn-lt"/>
        </a:defRPr>
      </a:lvl2pPr>
      <a:lvl3pPr marL="374650" indent="-188913" algn="l" rtl="0" eaLnBrk="0" fontAlgn="base" hangingPunct="0">
        <a:lnSpc>
          <a:spcPct val="110000"/>
        </a:lnSpc>
        <a:spcBef>
          <a:spcPct val="25000"/>
        </a:spcBef>
        <a:spcAft>
          <a:spcPct val="25000"/>
        </a:spcAft>
        <a:buClr>
          <a:srgbClr val="F66E13"/>
        </a:buClr>
        <a:buFont typeface="Wingdings" pitchFamily="2" charset="2"/>
        <a:buChar char="§"/>
        <a:defRPr sz="2400">
          <a:solidFill>
            <a:schemeClr val="tx1"/>
          </a:solidFill>
          <a:latin typeface="+mn-lt"/>
        </a:defRPr>
      </a:lvl3pPr>
      <a:lvl4pPr marL="566738" indent="-190500"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4pPr>
      <a:lvl5pPr marL="757238" indent="-188913"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5pPr>
      <a:lvl6pPr marL="12144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6pPr>
      <a:lvl7pPr marL="16716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7pPr>
      <a:lvl8pPr marL="21288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8pPr>
      <a:lvl9pPr marL="25860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4"/>
            </p:custData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spid="_x0000_s252987" name="think-cell Folie" r:id="rId16" imgW="360" imgH="360" progId="">
                  <p:embed/>
                </p:oleObj>
              </mc:Choice>
              <mc:Fallback>
                <p:oleObj name="think-cell Folie" r:id="rId16" imgW="360" imgH="360" progId="">
                  <p:embed/>
                  <p:pic>
                    <p:nvPicPr>
                      <p:cNvPr id="0" name="Picture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8946" name="Rectangle 2"/>
          <p:cNvSpPr>
            <a:spLocks noChangeArrowheads="1"/>
          </p:cNvSpPr>
          <p:nvPr>
            <p:custDataLst>
              <p:tags r:id="rId15"/>
            </p:custDataLst>
          </p:nvPr>
        </p:nvSpPr>
        <p:spPr bwMode="auto">
          <a:xfrm>
            <a:off x="383317" y="261938"/>
            <a:ext cx="11815033" cy="971550"/>
          </a:xfrm>
          <a:prstGeom prst="rect">
            <a:avLst/>
          </a:prstGeom>
          <a:solidFill>
            <a:srgbClr val="FEFFFF"/>
          </a:solidFill>
          <a:ln w="9525">
            <a:noFill/>
            <a:miter lim="800000"/>
            <a:headEnd/>
            <a:tailEnd/>
          </a:ln>
          <a:effectLst/>
        </p:spPr>
        <p:txBody>
          <a:bodyPr wrap="none" anchor="ctr"/>
          <a:lstStyle/>
          <a:p>
            <a:pPr eaLnBrk="0" fontAlgn="auto" hangingPunct="0">
              <a:spcBef>
                <a:spcPts val="0"/>
              </a:spcBef>
              <a:spcAft>
                <a:spcPts val="0"/>
              </a:spcAft>
              <a:defRPr/>
            </a:pPr>
            <a:endParaRPr lang="de-CH" dirty="0">
              <a:solidFill>
                <a:srgbClr val="FFFFFF"/>
              </a:solidFill>
              <a:latin typeface="Arial"/>
              <a:ea typeface="ＭＳ Ｐゴシック" pitchFamily="34" charset="-128"/>
            </a:endParaRPr>
          </a:p>
        </p:txBody>
      </p:sp>
      <p:sp>
        <p:nvSpPr>
          <p:cNvPr id="29699" name="Rectangle 3"/>
          <p:cNvSpPr>
            <a:spLocks noGrp="1" noChangeArrowheads="1"/>
          </p:cNvSpPr>
          <p:nvPr>
            <p:ph type="title"/>
          </p:nvPr>
        </p:nvSpPr>
        <p:spPr bwMode="auto">
          <a:xfrm>
            <a:off x="720041" y="258764"/>
            <a:ext cx="8191531"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Mastertitelformat bearbeiten</a:t>
            </a:r>
          </a:p>
        </p:txBody>
      </p:sp>
      <p:sp>
        <p:nvSpPr>
          <p:cNvPr id="29700" name="Rectangle 4"/>
          <p:cNvSpPr>
            <a:spLocks noGrp="1" noChangeArrowheads="1"/>
          </p:cNvSpPr>
          <p:nvPr>
            <p:ph type="body" idx="1"/>
          </p:nvPr>
        </p:nvSpPr>
        <p:spPr bwMode="auto">
          <a:xfrm>
            <a:off x="720042" y="1590675"/>
            <a:ext cx="10950985" cy="4681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29701" name="Picture 12" descr="sie_logo_petrol_rgb_2"/>
          <p:cNvPicPr>
            <a:picLocks noChangeAspect="1" noChangeArrowheads="1"/>
          </p:cNvPicPr>
          <p:nvPr/>
        </p:nvPicPr>
        <p:blipFill>
          <a:blip r:embed="rId18" cstate="print"/>
          <a:srcRect/>
          <a:stretch>
            <a:fillRect/>
          </a:stretch>
        </p:blipFill>
        <p:spPr bwMode="auto">
          <a:xfrm>
            <a:off x="9606201" y="423864"/>
            <a:ext cx="2134711"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ransition>
    <p:wipe dir="r"/>
  </p:transition>
  <p:hf hdr="0" ftr="0"/>
  <p:txStyles>
    <p:titleStyle>
      <a:lvl1pPr algn="l" rtl="0" eaLnBrk="0" fontAlgn="base" hangingPunct="0">
        <a:lnSpc>
          <a:spcPts val="2400"/>
        </a:lnSpc>
        <a:spcBef>
          <a:spcPct val="0"/>
        </a:spcBef>
        <a:spcAft>
          <a:spcPct val="0"/>
        </a:spcAft>
        <a:defRPr sz="2000" b="1">
          <a:solidFill>
            <a:schemeClr val="tx1"/>
          </a:solidFill>
          <a:latin typeface="+mj-lt"/>
          <a:ea typeface="+mj-ea"/>
          <a:cs typeface="+mj-cs"/>
        </a:defRPr>
      </a:lvl1pPr>
      <a:lvl2pPr algn="l" rtl="0" eaLnBrk="0" fontAlgn="base" hangingPunct="0">
        <a:lnSpc>
          <a:spcPts val="2400"/>
        </a:lnSpc>
        <a:spcBef>
          <a:spcPct val="0"/>
        </a:spcBef>
        <a:spcAft>
          <a:spcPct val="0"/>
        </a:spcAft>
        <a:defRPr sz="2000" b="1">
          <a:solidFill>
            <a:schemeClr val="tx1"/>
          </a:solidFill>
          <a:latin typeface="Arial" charset="0"/>
        </a:defRPr>
      </a:lvl2pPr>
      <a:lvl3pPr algn="l" rtl="0" eaLnBrk="0" fontAlgn="base" hangingPunct="0">
        <a:lnSpc>
          <a:spcPts val="2400"/>
        </a:lnSpc>
        <a:spcBef>
          <a:spcPct val="0"/>
        </a:spcBef>
        <a:spcAft>
          <a:spcPct val="0"/>
        </a:spcAft>
        <a:defRPr sz="2000" b="1">
          <a:solidFill>
            <a:schemeClr val="tx1"/>
          </a:solidFill>
          <a:latin typeface="Arial" charset="0"/>
        </a:defRPr>
      </a:lvl3pPr>
      <a:lvl4pPr algn="l" rtl="0" eaLnBrk="0" fontAlgn="base" hangingPunct="0">
        <a:lnSpc>
          <a:spcPts val="2400"/>
        </a:lnSpc>
        <a:spcBef>
          <a:spcPct val="0"/>
        </a:spcBef>
        <a:spcAft>
          <a:spcPct val="0"/>
        </a:spcAft>
        <a:defRPr sz="2000" b="1">
          <a:solidFill>
            <a:schemeClr val="tx1"/>
          </a:solidFill>
          <a:latin typeface="Arial" charset="0"/>
        </a:defRPr>
      </a:lvl4pPr>
      <a:lvl5pPr algn="l" rtl="0" eaLnBrk="0" fontAlgn="base" hangingPunct="0">
        <a:lnSpc>
          <a:spcPts val="2400"/>
        </a:lnSpc>
        <a:spcBef>
          <a:spcPct val="0"/>
        </a:spcBef>
        <a:spcAft>
          <a:spcPct val="0"/>
        </a:spcAft>
        <a:defRPr sz="2000" b="1">
          <a:solidFill>
            <a:schemeClr val="tx1"/>
          </a:solidFill>
          <a:latin typeface="Arial" charset="0"/>
        </a:defRPr>
      </a:lvl5pPr>
      <a:lvl6pPr marL="457200" algn="l" rtl="0" fontAlgn="base">
        <a:lnSpc>
          <a:spcPts val="2400"/>
        </a:lnSpc>
        <a:spcBef>
          <a:spcPct val="0"/>
        </a:spcBef>
        <a:spcAft>
          <a:spcPct val="0"/>
        </a:spcAft>
        <a:defRPr sz="2000" b="1">
          <a:solidFill>
            <a:schemeClr val="tx1"/>
          </a:solidFill>
          <a:latin typeface="Arial" charset="0"/>
        </a:defRPr>
      </a:lvl6pPr>
      <a:lvl7pPr marL="914400" algn="l" rtl="0" fontAlgn="base">
        <a:lnSpc>
          <a:spcPts val="2400"/>
        </a:lnSpc>
        <a:spcBef>
          <a:spcPct val="0"/>
        </a:spcBef>
        <a:spcAft>
          <a:spcPct val="0"/>
        </a:spcAft>
        <a:defRPr sz="2000" b="1">
          <a:solidFill>
            <a:schemeClr val="tx1"/>
          </a:solidFill>
          <a:latin typeface="Arial" charset="0"/>
        </a:defRPr>
      </a:lvl7pPr>
      <a:lvl8pPr marL="1371600" algn="l" rtl="0" fontAlgn="base">
        <a:lnSpc>
          <a:spcPts val="2400"/>
        </a:lnSpc>
        <a:spcBef>
          <a:spcPct val="0"/>
        </a:spcBef>
        <a:spcAft>
          <a:spcPct val="0"/>
        </a:spcAft>
        <a:defRPr sz="2000" b="1">
          <a:solidFill>
            <a:schemeClr val="tx1"/>
          </a:solidFill>
          <a:latin typeface="Arial" charset="0"/>
        </a:defRPr>
      </a:lvl8pPr>
      <a:lvl9pPr marL="1828800" algn="l" rtl="0" fontAlgn="base">
        <a:lnSpc>
          <a:spcPts val="2400"/>
        </a:lnSpc>
        <a:spcBef>
          <a:spcPct val="0"/>
        </a:spcBef>
        <a:spcAft>
          <a:spcPct val="0"/>
        </a:spcAft>
        <a:defRPr sz="2000" b="1">
          <a:solidFill>
            <a:schemeClr val="tx1"/>
          </a:solidFill>
          <a:latin typeface="Arial" charset="0"/>
        </a:defRPr>
      </a:lvl9pPr>
    </p:titleStyle>
    <p:bodyStyle>
      <a:lvl1pPr marL="342900" indent="-342900" algn="l" rtl="0" eaLnBrk="0" fontAlgn="base" hangingPunct="0">
        <a:lnSpc>
          <a:spcPct val="110000"/>
        </a:lnSpc>
        <a:spcBef>
          <a:spcPct val="0"/>
        </a:spcBef>
        <a:spcAft>
          <a:spcPct val="0"/>
        </a:spcAft>
        <a:buClr>
          <a:srgbClr val="F66E13"/>
        </a:buClr>
        <a:buFont typeface="Wingdings" pitchFamily="2" charset="2"/>
        <a:buChar char="•"/>
        <a:defRPr sz="3200">
          <a:solidFill>
            <a:schemeClr val="tx1"/>
          </a:solidFill>
          <a:latin typeface="+mn-lt"/>
          <a:ea typeface="+mn-ea"/>
          <a:cs typeface="+mn-cs"/>
        </a:defRPr>
      </a:lvl1pPr>
      <a:lvl2pPr marL="184150" indent="-182563" algn="l" rtl="0" eaLnBrk="0" fontAlgn="base" hangingPunct="0">
        <a:lnSpc>
          <a:spcPct val="110000"/>
        </a:lnSpc>
        <a:spcBef>
          <a:spcPct val="25000"/>
        </a:spcBef>
        <a:spcAft>
          <a:spcPct val="25000"/>
        </a:spcAft>
        <a:buClr>
          <a:srgbClr val="F66E13"/>
        </a:buClr>
        <a:buFont typeface="Wingdings" pitchFamily="2" charset="2"/>
        <a:buChar char="§"/>
        <a:defRPr sz="2800">
          <a:solidFill>
            <a:schemeClr val="tx1"/>
          </a:solidFill>
          <a:latin typeface="+mn-lt"/>
        </a:defRPr>
      </a:lvl2pPr>
      <a:lvl3pPr marL="374650" indent="-188913" algn="l" rtl="0" eaLnBrk="0" fontAlgn="base" hangingPunct="0">
        <a:lnSpc>
          <a:spcPct val="110000"/>
        </a:lnSpc>
        <a:spcBef>
          <a:spcPct val="25000"/>
        </a:spcBef>
        <a:spcAft>
          <a:spcPct val="25000"/>
        </a:spcAft>
        <a:buClr>
          <a:srgbClr val="F66E13"/>
        </a:buClr>
        <a:buFont typeface="Wingdings" pitchFamily="2" charset="2"/>
        <a:buChar char="§"/>
        <a:defRPr sz="2400">
          <a:solidFill>
            <a:schemeClr val="tx1"/>
          </a:solidFill>
          <a:latin typeface="+mn-lt"/>
        </a:defRPr>
      </a:lvl3pPr>
      <a:lvl4pPr marL="566738" indent="-190500"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4pPr>
      <a:lvl5pPr marL="757238" indent="-188913" algn="l" rtl="0" eaLnBrk="0" fontAlgn="base" hangingPunct="0">
        <a:lnSpc>
          <a:spcPct val="110000"/>
        </a:lnSpc>
        <a:spcBef>
          <a:spcPct val="25000"/>
        </a:spcBef>
        <a:spcAft>
          <a:spcPct val="25000"/>
        </a:spcAft>
        <a:buClr>
          <a:srgbClr val="F66E13"/>
        </a:buClr>
        <a:buFont typeface="Wingdings" pitchFamily="2" charset="2"/>
        <a:buChar char="§"/>
        <a:defRPr sz="2000">
          <a:solidFill>
            <a:schemeClr val="tx1"/>
          </a:solidFill>
          <a:latin typeface="+mn-lt"/>
        </a:defRPr>
      </a:lvl5pPr>
      <a:lvl6pPr marL="12144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6pPr>
      <a:lvl7pPr marL="16716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7pPr>
      <a:lvl8pPr marL="21288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8pPr>
      <a:lvl9pPr marL="2586038" indent="-188913" algn="l" rtl="0" fontAlgn="base">
        <a:lnSpc>
          <a:spcPct val="110000"/>
        </a:lnSpc>
        <a:spcBef>
          <a:spcPct val="25000"/>
        </a:spcBef>
        <a:spcAft>
          <a:spcPct val="25000"/>
        </a:spcAft>
        <a:buClr>
          <a:srgbClr val="F66E13"/>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0.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image" Target="../media/image9.emf"/><Relationship Id="rId18" Type="http://schemas.openxmlformats.org/officeDocument/2006/relationships/image" Target="../media/image60.png"/><Relationship Id="rId3" Type="http://schemas.openxmlformats.org/officeDocument/2006/relationships/tags" Target="../tags/tag133.xml"/><Relationship Id="rId21" Type="http://schemas.microsoft.com/office/2007/relationships/hdphoto" Target="../media/hdphoto2.wdp"/><Relationship Id="rId7" Type="http://schemas.openxmlformats.org/officeDocument/2006/relationships/tags" Target="../tags/tag137.xml"/><Relationship Id="rId12" Type="http://schemas.openxmlformats.org/officeDocument/2006/relationships/oleObject" Target="../embeddings/oleObject16.bin"/><Relationship Id="rId17" Type="http://schemas.openxmlformats.org/officeDocument/2006/relationships/image" Target="../media/image59.png"/><Relationship Id="rId2" Type="http://schemas.openxmlformats.org/officeDocument/2006/relationships/tags" Target="../tags/tag132.xml"/><Relationship Id="rId16" Type="http://schemas.openxmlformats.org/officeDocument/2006/relationships/image" Target="../media/image58.png"/><Relationship Id="rId20" Type="http://schemas.openxmlformats.org/officeDocument/2006/relationships/image" Target="../media/image61.png"/><Relationship Id="rId1" Type="http://schemas.openxmlformats.org/officeDocument/2006/relationships/vmlDrawing" Target="../drawings/vmlDrawing16.vml"/><Relationship Id="rId6" Type="http://schemas.openxmlformats.org/officeDocument/2006/relationships/tags" Target="../tags/tag136.xml"/><Relationship Id="rId11" Type="http://schemas.openxmlformats.org/officeDocument/2006/relationships/image" Target="../media/image10.jpeg"/><Relationship Id="rId5" Type="http://schemas.openxmlformats.org/officeDocument/2006/relationships/tags" Target="../tags/tag135.xml"/><Relationship Id="rId15" Type="http://schemas.openxmlformats.org/officeDocument/2006/relationships/image" Target="../media/image57.png"/><Relationship Id="rId10" Type="http://schemas.openxmlformats.org/officeDocument/2006/relationships/notesSlide" Target="../notesSlides/notesSlide10.xml"/><Relationship Id="rId19" Type="http://schemas.microsoft.com/office/2007/relationships/hdphoto" Target="../media/hdphoto1.wdp"/><Relationship Id="rId4" Type="http://schemas.openxmlformats.org/officeDocument/2006/relationships/tags" Target="../tags/tag134.xml"/><Relationship Id="rId9" Type="http://schemas.openxmlformats.org/officeDocument/2006/relationships/slideLayout" Target="../slideLayouts/slideLayout9.xml"/><Relationship Id="rId1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9.xml"/><Relationship Id="rId7" Type="http://schemas.openxmlformats.org/officeDocument/2006/relationships/image" Target="../media/image62.png"/><Relationship Id="rId2" Type="http://schemas.openxmlformats.org/officeDocument/2006/relationships/tags" Target="../tags/tag139.xml"/><Relationship Id="rId1" Type="http://schemas.openxmlformats.org/officeDocument/2006/relationships/vmlDrawing" Target="../drawings/vmlDrawing17.vml"/><Relationship Id="rId6" Type="http://schemas.openxmlformats.org/officeDocument/2006/relationships/image" Target="../media/image47.emf"/><Relationship Id="rId11" Type="http://schemas.openxmlformats.org/officeDocument/2006/relationships/image" Target="../media/image66.png"/><Relationship Id="rId5" Type="http://schemas.openxmlformats.org/officeDocument/2006/relationships/oleObject" Target="../embeddings/oleObject17.bin"/><Relationship Id="rId10" Type="http://schemas.openxmlformats.org/officeDocument/2006/relationships/image" Target="../media/image65.png"/><Relationship Id="rId4" Type="http://schemas.openxmlformats.org/officeDocument/2006/relationships/notesSlide" Target="../notesSlides/notesSlide11.xml"/><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0.xml"/><Relationship Id="rId1" Type="http://schemas.openxmlformats.org/officeDocument/2006/relationships/vmlDrawing" Target="../drawings/vmlDrawing18.vml"/><Relationship Id="rId6" Type="http://schemas.openxmlformats.org/officeDocument/2006/relationships/image" Target="../media/image47.emf"/><Relationship Id="rId5" Type="http://schemas.openxmlformats.org/officeDocument/2006/relationships/oleObject" Target="../embeddings/oleObject18.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1.xml"/><Relationship Id="rId1" Type="http://schemas.openxmlformats.org/officeDocument/2006/relationships/vmlDrawing" Target="../drawings/vmlDrawing19.vml"/><Relationship Id="rId6" Type="http://schemas.openxmlformats.org/officeDocument/2006/relationships/image" Target="../media/image47.emf"/><Relationship Id="rId5" Type="http://schemas.openxmlformats.org/officeDocument/2006/relationships/oleObject" Target="../embeddings/oleObject19.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44.xml"/><Relationship Id="rId7" Type="http://schemas.openxmlformats.org/officeDocument/2006/relationships/slideLayout" Target="../slideLayouts/slideLayout29.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9.emf"/><Relationship Id="rId2" Type="http://schemas.openxmlformats.org/officeDocument/2006/relationships/tags" Target="../tags/tag11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image" Target="../media/image11.emf"/><Relationship Id="rId18" Type="http://schemas.openxmlformats.org/officeDocument/2006/relationships/image" Target="../media/image15.png"/><Relationship Id="rId3" Type="http://schemas.openxmlformats.org/officeDocument/2006/relationships/tags" Target="../tags/tag121.xml"/><Relationship Id="rId21" Type="http://schemas.openxmlformats.org/officeDocument/2006/relationships/image" Target="../media/image17.png"/><Relationship Id="rId7" Type="http://schemas.openxmlformats.org/officeDocument/2006/relationships/tags" Target="../tags/tag125.xml"/><Relationship Id="rId12" Type="http://schemas.openxmlformats.org/officeDocument/2006/relationships/oleObject" Target="../embeddings/oleObject11.bin"/><Relationship Id="rId17" Type="http://schemas.openxmlformats.org/officeDocument/2006/relationships/image" Target="../media/image14.png"/><Relationship Id="rId2" Type="http://schemas.openxmlformats.org/officeDocument/2006/relationships/tags" Target="../tags/tag120.xml"/><Relationship Id="rId16" Type="http://schemas.openxmlformats.org/officeDocument/2006/relationships/image" Target="../media/image13.png"/><Relationship Id="rId20" Type="http://schemas.microsoft.com/office/2007/relationships/hdphoto" Target="../media/hdphoto1.wdp"/><Relationship Id="rId1" Type="http://schemas.openxmlformats.org/officeDocument/2006/relationships/vmlDrawing" Target="../drawings/vmlDrawing11.vml"/><Relationship Id="rId6" Type="http://schemas.openxmlformats.org/officeDocument/2006/relationships/tags" Target="../tags/tag124.xml"/><Relationship Id="rId11" Type="http://schemas.openxmlformats.org/officeDocument/2006/relationships/notesSlide" Target="../notesSlides/notesSlide3.xml"/><Relationship Id="rId5" Type="http://schemas.openxmlformats.org/officeDocument/2006/relationships/tags" Target="../tags/tag123.xml"/><Relationship Id="rId15" Type="http://schemas.openxmlformats.org/officeDocument/2006/relationships/image" Target="../media/image12.png"/><Relationship Id="rId10" Type="http://schemas.openxmlformats.org/officeDocument/2006/relationships/slideLayout" Target="../slideLayouts/slideLayout9.xml"/><Relationship Id="rId19" Type="http://schemas.openxmlformats.org/officeDocument/2006/relationships/image" Target="../media/image16.png"/><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image" Target="../media/image10.jpeg"/><Relationship Id="rId22"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slideLayout" Target="../slideLayouts/slideLayout14.xml"/><Relationship Id="rId7" Type="http://schemas.openxmlformats.org/officeDocument/2006/relationships/image" Target="../media/image18.emf"/><Relationship Id="rId12" Type="http://schemas.openxmlformats.org/officeDocument/2006/relationships/image" Target="../media/image23.emf"/><Relationship Id="rId17" Type="http://schemas.openxmlformats.org/officeDocument/2006/relationships/image" Target="../media/image27.png"/><Relationship Id="rId2" Type="http://schemas.openxmlformats.org/officeDocument/2006/relationships/tags" Target="../tags/tag128.xml"/><Relationship Id="rId16" Type="http://schemas.openxmlformats.org/officeDocument/2006/relationships/image" Target="../media/image26.png"/><Relationship Id="rId1" Type="http://schemas.openxmlformats.org/officeDocument/2006/relationships/vmlDrawing" Target="../drawings/vmlDrawing12.vml"/><Relationship Id="rId6" Type="http://schemas.openxmlformats.org/officeDocument/2006/relationships/image" Target="../media/image6.emf"/><Relationship Id="rId11" Type="http://schemas.openxmlformats.org/officeDocument/2006/relationships/image" Target="../media/image22.emf"/><Relationship Id="rId5" Type="http://schemas.openxmlformats.org/officeDocument/2006/relationships/oleObject" Target="../embeddings/oleObject12.bin"/><Relationship Id="rId15" Type="http://schemas.microsoft.com/office/2007/relationships/hdphoto" Target="../media/hdphoto3.wdp"/><Relationship Id="rId10" Type="http://schemas.openxmlformats.org/officeDocument/2006/relationships/image" Target="../media/image21.emf"/><Relationship Id="rId19"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20.emf"/><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slideLayout" Target="../slideLayouts/slideLayout14.xml"/><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tags" Target="../tags/tag129.xml"/><Relationship Id="rId1" Type="http://schemas.openxmlformats.org/officeDocument/2006/relationships/vmlDrawing" Target="../drawings/vmlDrawing13.vml"/><Relationship Id="rId6" Type="http://schemas.openxmlformats.org/officeDocument/2006/relationships/image" Target="../media/image6.emf"/><Relationship Id="rId11" Type="http://schemas.openxmlformats.org/officeDocument/2006/relationships/image" Target="../media/image34.jpeg"/><Relationship Id="rId5" Type="http://schemas.openxmlformats.org/officeDocument/2006/relationships/oleObject" Target="../embeddings/oleObject13.bin"/><Relationship Id="rId10" Type="http://schemas.openxmlformats.org/officeDocument/2006/relationships/image" Target="../media/image33.jpeg"/><Relationship Id="rId4" Type="http://schemas.openxmlformats.org/officeDocument/2006/relationships/notesSlide" Target="../notesSlides/notesSlide5.xml"/><Relationship Id="rId9" Type="http://schemas.openxmlformats.org/officeDocument/2006/relationships/image" Target="../media/image32.jpe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slideLayout" Target="../slideLayouts/slideLayout9.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tags" Target="../tags/tag130.xml"/><Relationship Id="rId16" Type="http://schemas.openxmlformats.org/officeDocument/2006/relationships/image" Target="../media/image46.png"/><Relationship Id="rId1" Type="http://schemas.openxmlformats.org/officeDocument/2006/relationships/vmlDrawing" Target="../drawings/vmlDrawing14.vml"/><Relationship Id="rId6" Type="http://schemas.openxmlformats.org/officeDocument/2006/relationships/image" Target="../media/image6.emf"/><Relationship Id="rId11" Type="http://schemas.openxmlformats.org/officeDocument/2006/relationships/image" Target="../media/image41.png"/><Relationship Id="rId5" Type="http://schemas.openxmlformats.org/officeDocument/2006/relationships/oleObject" Target="../embeddings/oleObject14.bin"/><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notesSlide" Target="../notesSlides/notesSlide6.xml"/><Relationship Id="rId9" Type="http://schemas.openxmlformats.org/officeDocument/2006/relationships/image" Target="../media/image39.pn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slideLayout" Target="../slideLayouts/slideLayout9.xml"/><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tags" Target="../tags/tag131.xml"/><Relationship Id="rId1" Type="http://schemas.openxmlformats.org/officeDocument/2006/relationships/vmlDrawing" Target="../drawings/vmlDrawing15.vml"/><Relationship Id="rId6" Type="http://schemas.openxmlformats.org/officeDocument/2006/relationships/image" Target="../media/image47.emf"/><Relationship Id="rId11" Type="http://schemas.openxmlformats.org/officeDocument/2006/relationships/image" Target="../media/image52.jpeg"/><Relationship Id="rId5" Type="http://schemas.openxmlformats.org/officeDocument/2006/relationships/oleObject" Target="../embeddings/oleObject15.bin"/><Relationship Id="rId10" Type="http://schemas.openxmlformats.org/officeDocument/2006/relationships/image" Target="../media/image51.png"/><Relationship Id="rId4" Type="http://schemas.openxmlformats.org/officeDocument/2006/relationships/notesSlide" Target="../notesSlides/notesSlide7.xml"/><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bwMode="gray">
          <a:xfrm>
            <a:off x="627063" y="4139290"/>
            <a:ext cx="6480000" cy="1663205"/>
          </a:xfrm>
        </p:spPr>
        <p:txBody>
          <a:bodyPr/>
          <a:lstStyle/>
          <a:p>
            <a:r>
              <a:rPr lang="hr-HR" dirty="0"/>
              <a:t>Cyber Security </a:t>
            </a:r>
            <a:r>
              <a:rPr lang="hr-HR" dirty="0" err="1"/>
              <a:t>in</a:t>
            </a:r>
            <a:r>
              <a:rPr lang="hr-HR" dirty="0"/>
              <a:t> </a:t>
            </a:r>
            <a:r>
              <a:rPr lang="en-US" dirty="0"/>
              <a:t>Digital Substation </a:t>
            </a:r>
            <a:endParaRPr lang="en-US" sz="2200" b="0" noProof="0" dirty="0"/>
          </a:p>
        </p:txBody>
      </p:sp>
      <p:sp>
        <p:nvSpPr>
          <p:cNvPr id="13" name="Textplatzhalter 12"/>
          <p:cNvSpPr>
            <a:spLocks noGrp="1"/>
          </p:cNvSpPr>
          <p:nvPr>
            <p:ph type="body" sz="quarter" idx="12"/>
          </p:nvPr>
        </p:nvSpPr>
        <p:spPr bwMode="gray"/>
        <p:txBody>
          <a:bodyPr/>
          <a:lstStyle/>
          <a:p>
            <a:r>
              <a:rPr lang="en-US" dirty="0"/>
              <a:t>siemens.com/digital-substation</a:t>
            </a:r>
          </a:p>
        </p:txBody>
      </p:sp>
      <p:sp>
        <p:nvSpPr>
          <p:cNvPr id="14" name="Textplatzhalter 13"/>
          <p:cNvSpPr>
            <a:spLocks noGrp="1"/>
          </p:cNvSpPr>
          <p:nvPr>
            <p:ph type="body" sz="quarter" idx="13"/>
          </p:nvPr>
        </p:nvSpPr>
        <p:spPr bwMode="gray"/>
        <p:txBody>
          <a:bodyPr/>
          <a:lstStyle/>
          <a:p>
            <a:r>
              <a:rPr lang="en-US" dirty="0" err="1"/>
              <a:t>Unr</a:t>
            </a:r>
            <a:r>
              <a:rPr lang="en-US" noProof="0" dirty="0" err="1"/>
              <a:t>estricted</a:t>
            </a:r>
            <a:r>
              <a:rPr lang="en-US" noProof="0" dirty="0"/>
              <a:t> © Siemens AG </a:t>
            </a:r>
            <a:r>
              <a:rPr lang="hr-HR" noProof="0" dirty="0"/>
              <a:t>2019</a:t>
            </a:r>
            <a:endParaRPr lang="en-US" noProof="0" dirty="0"/>
          </a:p>
        </p:txBody>
      </p:sp>
    </p:spTree>
    <p:custDataLst>
      <p:tags r:id="rId1"/>
    </p:custDataLst>
    <p:extLst>
      <p:ext uri="{BB962C8B-B14F-4D97-AF65-F5344CB8AC3E}">
        <p14:creationId xmlns:p14="http://schemas.microsoft.com/office/powerpoint/2010/main" val="28750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 name="Picture 2" descr="I:\Org-Data\Nbg\PRO\MK\10_Digital Substation\Digital_Substation_Zoom_01_06.jpg"/>
          <p:cNvPicPr>
            <a:picLocks noChangeAspect="1" noChangeArrowheads="1"/>
          </p:cNvPicPr>
          <p:nvPr/>
        </p:nvPicPr>
        <p:blipFill>
          <a:blip r:embed="rId11" cstate="print"/>
          <a:srcRect/>
          <a:stretch>
            <a:fillRect/>
          </a:stretch>
        </p:blipFill>
        <p:spPr bwMode="gray">
          <a:xfrm>
            <a:off x="3176" y="1437363"/>
            <a:ext cx="12195174" cy="5420637"/>
          </a:xfrm>
          <a:prstGeom prst="rect">
            <a:avLst/>
          </a:prstGeom>
          <a:noFill/>
        </p:spPr>
      </p:pic>
      <p:graphicFrame>
        <p:nvGraphicFramePr>
          <p:cNvPr id="51" name="Object 50" hidden="1"/>
          <p:cNvGraphicFramePr>
            <a:graphicFrameLocks noChangeAspect="1"/>
          </p:cNvGraphicFramePr>
          <p:nvPr>
            <p:custDataLst>
              <p:tags r:id="rId2"/>
            </p:custDataLst>
            <p:extLst>
              <p:ext uri="{D42A27DB-BD31-4B8C-83A1-F6EECF244321}">
                <p14:modId xmlns:p14="http://schemas.microsoft.com/office/powerpoint/2010/main" val="248112869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0445" name="think-cell Folie" r:id="rId12" imgW="360" imgH="360" progId="">
                  <p:embed/>
                </p:oleObj>
              </mc:Choice>
              <mc:Fallback>
                <p:oleObj name="think-cell Folie" r:id="rId12" imgW="360" imgH="360" progId="">
                  <p:embed/>
                  <p:pic>
                    <p:nvPicPr>
                      <p:cNvPr id="0" name="Picture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 name="Rechteck 160"/>
          <p:cNvSpPr/>
          <p:nvPr/>
        </p:nvSpPr>
        <p:spPr bwMode="gray">
          <a:xfrm rot="16200000">
            <a:off x="1550412" y="3761288"/>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Reduce CAPEX</a:t>
            </a:r>
          </a:p>
        </p:txBody>
      </p:sp>
      <p:sp>
        <p:nvSpPr>
          <p:cNvPr id="166" name="Rechteck 165"/>
          <p:cNvSpPr/>
          <p:nvPr/>
        </p:nvSpPr>
        <p:spPr bwMode="gray">
          <a:xfrm rot="16200000">
            <a:off x="2090470" y="3761290"/>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Reduce OPEX</a:t>
            </a:r>
          </a:p>
        </p:txBody>
      </p:sp>
      <p:sp>
        <p:nvSpPr>
          <p:cNvPr id="171" name="Rechteck 170"/>
          <p:cNvSpPr/>
          <p:nvPr/>
        </p:nvSpPr>
        <p:spPr bwMode="gray">
          <a:xfrm rot="16200000">
            <a:off x="2630530" y="3761289"/>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Reduce TCO</a:t>
            </a:r>
          </a:p>
        </p:txBody>
      </p:sp>
      <p:sp>
        <p:nvSpPr>
          <p:cNvPr id="174" name="Rechteck 173"/>
          <p:cNvSpPr/>
          <p:nvPr/>
        </p:nvSpPr>
        <p:spPr bwMode="gray">
          <a:xfrm rot="16200000">
            <a:off x="3170590" y="3761289"/>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Investment </a:t>
            </a:r>
            <a:br>
              <a:rPr lang="en-US" sz="1200" b="1" dirty="0">
                <a:solidFill>
                  <a:schemeClr val="bg1"/>
                </a:solidFill>
                <a:ea typeface="Arial Unicode MS" panose="020B0604020202020204" pitchFamily="34" charset="-128"/>
                <a:cs typeface="Arial Unicode MS" panose="020B0604020202020204" pitchFamily="34" charset="-128"/>
              </a:rPr>
            </a:br>
            <a:r>
              <a:rPr lang="en-US" sz="1200" b="1" dirty="0">
                <a:solidFill>
                  <a:schemeClr val="bg1"/>
                </a:solidFill>
                <a:ea typeface="Arial Unicode MS" panose="020B0604020202020204" pitchFamily="34" charset="-128"/>
                <a:cs typeface="Arial Unicode MS" panose="020B0604020202020204" pitchFamily="34" charset="-128"/>
              </a:rPr>
              <a:t>Security</a:t>
            </a:r>
          </a:p>
        </p:txBody>
      </p:sp>
      <p:sp>
        <p:nvSpPr>
          <p:cNvPr id="177" name="Rechteck 176"/>
          <p:cNvSpPr/>
          <p:nvPr/>
        </p:nvSpPr>
        <p:spPr bwMode="gray">
          <a:xfrm rot="16200000">
            <a:off x="3710649" y="3761290"/>
            <a:ext cx="4701050"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Asset </a:t>
            </a:r>
            <a:br>
              <a:rPr lang="en-US" sz="1200" b="1" dirty="0">
                <a:solidFill>
                  <a:schemeClr val="bg1"/>
                </a:solidFill>
                <a:ea typeface="Arial Unicode MS" panose="020B0604020202020204" pitchFamily="34" charset="-128"/>
                <a:cs typeface="Arial Unicode MS" panose="020B0604020202020204" pitchFamily="34" charset="-128"/>
              </a:rPr>
            </a:br>
            <a:r>
              <a:rPr lang="en-US" sz="1200" b="1" dirty="0">
                <a:solidFill>
                  <a:schemeClr val="bg1"/>
                </a:solidFill>
                <a:ea typeface="Arial Unicode MS" panose="020B0604020202020204" pitchFamily="34" charset="-128"/>
                <a:cs typeface="Arial Unicode MS" panose="020B0604020202020204" pitchFamily="34" charset="-128"/>
              </a:rPr>
              <a:t>productivity</a:t>
            </a:r>
          </a:p>
        </p:txBody>
      </p:sp>
      <p:sp>
        <p:nvSpPr>
          <p:cNvPr id="180" name="Rechteck 179"/>
          <p:cNvSpPr/>
          <p:nvPr/>
        </p:nvSpPr>
        <p:spPr bwMode="gray">
          <a:xfrm rot="16200000">
            <a:off x="4250710" y="3761291"/>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Adopt new </a:t>
            </a:r>
            <a:r>
              <a:rPr lang="en-US" sz="1200" b="1" dirty="0" err="1">
                <a:solidFill>
                  <a:schemeClr val="bg1"/>
                </a:solidFill>
                <a:ea typeface="Arial Unicode MS" panose="020B0604020202020204" pitchFamily="34" charset="-128"/>
                <a:cs typeface="Arial Unicode MS" panose="020B0604020202020204" pitchFamily="34" charset="-128"/>
              </a:rPr>
              <a:t>busi</a:t>
            </a:r>
            <a:r>
              <a:rPr lang="en-US" sz="1200" b="1" dirty="0">
                <a:solidFill>
                  <a:schemeClr val="bg1"/>
                </a:solidFill>
                <a:ea typeface="Arial Unicode MS" panose="020B0604020202020204" pitchFamily="34" charset="-128"/>
                <a:cs typeface="Arial Unicode MS" panose="020B0604020202020204" pitchFamily="34" charset="-128"/>
              </a:rPr>
              <a:t>-</a:t>
            </a:r>
            <a:br>
              <a:rPr lang="en-US" sz="1200" b="1" dirty="0">
                <a:solidFill>
                  <a:schemeClr val="bg1"/>
                </a:solidFill>
                <a:ea typeface="Arial Unicode MS" panose="020B0604020202020204" pitchFamily="34" charset="-128"/>
                <a:cs typeface="Arial Unicode MS" panose="020B0604020202020204" pitchFamily="34" charset="-128"/>
              </a:rPr>
            </a:br>
            <a:r>
              <a:rPr lang="en-US" sz="1200" b="1" dirty="0">
                <a:solidFill>
                  <a:schemeClr val="bg1"/>
                </a:solidFill>
                <a:ea typeface="Arial Unicode MS" panose="020B0604020202020204" pitchFamily="34" charset="-128"/>
                <a:cs typeface="Arial Unicode MS" panose="020B0604020202020204" pitchFamily="34" charset="-128"/>
              </a:rPr>
              <a:t>ness models</a:t>
            </a:r>
          </a:p>
        </p:txBody>
      </p:sp>
      <p:sp>
        <p:nvSpPr>
          <p:cNvPr id="183" name="Rechteck 182"/>
          <p:cNvSpPr/>
          <p:nvPr/>
        </p:nvSpPr>
        <p:spPr bwMode="gray">
          <a:xfrm rot="16200000">
            <a:off x="4790770" y="3761290"/>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Avoid outages</a:t>
            </a:r>
          </a:p>
        </p:txBody>
      </p:sp>
      <p:sp>
        <p:nvSpPr>
          <p:cNvPr id="186" name="Rechteck 185"/>
          <p:cNvSpPr/>
          <p:nvPr/>
        </p:nvSpPr>
        <p:spPr bwMode="gray">
          <a:xfrm rot="16200000">
            <a:off x="5330829" y="3761291"/>
            <a:ext cx="4701050"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Reduce </a:t>
            </a:r>
            <a:br>
              <a:rPr lang="en-US" sz="1200" b="1" dirty="0">
                <a:solidFill>
                  <a:schemeClr val="bg1"/>
                </a:solidFill>
                <a:ea typeface="Arial Unicode MS" panose="020B0604020202020204" pitchFamily="34" charset="-128"/>
                <a:cs typeface="Arial Unicode MS" panose="020B0604020202020204" pitchFamily="34" charset="-128"/>
              </a:rPr>
            </a:br>
            <a:r>
              <a:rPr lang="en-US" sz="1200" b="1" dirty="0">
                <a:solidFill>
                  <a:schemeClr val="bg1"/>
                </a:solidFill>
                <a:ea typeface="Arial Unicode MS" panose="020B0604020202020204" pitchFamily="34" charset="-128"/>
                <a:cs typeface="Arial Unicode MS" panose="020B0604020202020204" pitchFamily="34" charset="-128"/>
              </a:rPr>
              <a:t>outage times</a:t>
            </a:r>
          </a:p>
        </p:txBody>
      </p:sp>
      <p:sp>
        <p:nvSpPr>
          <p:cNvPr id="189" name="Rechteck 188"/>
          <p:cNvSpPr/>
          <p:nvPr/>
        </p:nvSpPr>
        <p:spPr bwMode="gray">
          <a:xfrm rot="16200000">
            <a:off x="5870890" y="3761289"/>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Avoid </a:t>
            </a:r>
            <a:br>
              <a:rPr lang="en-US" sz="1200" b="1" dirty="0">
                <a:solidFill>
                  <a:schemeClr val="bg1"/>
                </a:solidFill>
                <a:ea typeface="Arial Unicode MS" panose="020B0604020202020204" pitchFamily="34" charset="-128"/>
                <a:cs typeface="Arial Unicode MS" panose="020B0604020202020204" pitchFamily="34" charset="-128"/>
              </a:rPr>
            </a:br>
            <a:r>
              <a:rPr lang="en-US" sz="1200" b="1" dirty="0">
                <a:solidFill>
                  <a:schemeClr val="bg1"/>
                </a:solidFill>
                <a:ea typeface="Arial Unicode MS" panose="020B0604020202020204" pitchFamily="34" charset="-128"/>
                <a:cs typeface="Arial Unicode MS" panose="020B0604020202020204" pitchFamily="34" charset="-128"/>
              </a:rPr>
              <a:t>human errors</a:t>
            </a:r>
          </a:p>
        </p:txBody>
      </p:sp>
      <p:sp>
        <p:nvSpPr>
          <p:cNvPr id="192" name="Rechteck 191"/>
          <p:cNvSpPr/>
          <p:nvPr/>
        </p:nvSpPr>
        <p:spPr bwMode="gray">
          <a:xfrm rot="16200000">
            <a:off x="6410950" y="3761291"/>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Quality </a:t>
            </a:r>
            <a:br>
              <a:rPr lang="en-US" sz="1200" b="1" dirty="0">
                <a:solidFill>
                  <a:schemeClr val="bg1"/>
                </a:solidFill>
                <a:ea typeface="Arial Unicode MS" panose="020B0604020202020204" pitchFamily="34" charset="-128"/>
                <a:cs typeface="Arial Unicode MS" panose="020B0604020202020204" pitchFamily="34" charset="-128"/>
              </a:rPr>
            </a:br>
            <a:r>
              <a:rPr lang="en-US" sz="1200" b="1" dirty="0">
                <a:solidFill>
                  <a:schemeClr val="bg1"/>
                </a:solidFill>
                <a:ea typeface="Arial Unicode MS" panose="020B0604020202020204" pitchFamily="34" charset="-128"/>
                <a:cs typeface="Arial Unicode MS" panose="020B0604020202020204" pitchFamily="34" charset="-128"/>
              </a:rPr>
              <a:t>assurance</a:t>
            </a:r>
          </a:p>
        </p:txBody>
      </p:sp>
      <p:sp>
        <p:nvSpPr>
          <p:cNvPr id="195" name="Rechteck 194"/>
          <p:cNvSpPr/>
          <p:nvPr/>
        </p:nvSpPr>
        <p:spPr bwMode="gray">
          <a:xfrm rot="16200000">
            <a:off x="6951010" y="3761290"/>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Privacy and </a:t>
            </a:r>
            <a:br>
              <a:rPr lang="en-US" sz="1200" b="1" dirty="0">
                <a:solidFill>
                  <a:schemeClr val="bg1"/>
                </a:solidFill>
                <a:ea typeface="Arial Unicode MS" panose="020B0604020202020204" pitchFamily="34" charset="-128"/>
                <a:cs typeface="Arial Unicode MS" panose="020B0604020202020204" pitchFamily="34" charset="-128"/>
              </a:rPr>
            </a:br>
            <a:r>
              <a:rPr lang="en-US" sz="1200" b="1" dirty="0">
                <a:solidFill>
                  <a:schemeClr val="bg1"/>
                </a:solidFill>
                <a:ea typeface="Arial Unicode MS" panose="020B0604020202020204" pitchFamily="34" charset="-128"/>
                <a:cs typeface="Arial Unicode MS" panose="020B0604020202020204" pitchFamily="34" charset="-128"/>
              </a:rPr>
              <a:t>security </a:t>
            </a:r>
            <a:r>
              <a:rPr lang="en-US" sz="1200" b="1">
                <a:solidFill>
                  <a:schemeClr val="bg1"/>
                </a:solidFill>
                <a:ea typeface="Arial Unicode MS" panose="020B0604020202020204" pitchFamily="34" charset="-128"/>
                <a:cs typeface="Arial Unicode MS" panose="020B0604020202020204" pitchFamily="34" charset="-128"/>
              </a:rPr>
              <a:t>of data</a:t>
            </a:r>
            <a:endParaRPr lang="en-US" sz="1200" b="1" dirty="0">
              <a:solidFill>
                <a:schemeClr val="bg1"/>
              </a:solidFill>
              <a:ea typeface="Arial Unicode MS" panose="020B0604020202020204" pitchFamily="34" charset="-128"/>
              <a:cs typeface="Arial Unicode MS" panose="020B0604020202020204" pitchFamily="34" charset="-128"/>
            </a:endParaRPr>
          </a:p>
        </p:txBody>
      </p:sp>
      <p:sp>
        <p:nvSpPr>
          <p:cNvPr id="198" name="Rechteck 197"/>
          <p:cNvSpPr/>
          <p:nvPr/>
        </p:nvSpPr>
        <p:spPr bwMode="gray">
          <a:xfrm rot="16200000">
            <a:off x="7491070" y="3761290"/>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Time to </a:t>
            </a:r>
            <a:br>
              <a:rPr lang="en-US" sz="1200" b="1" dirty="0">
                <a:solidFill>
                  <a:schemeClr val="bg1"/>
                </a:solidFill>
                <a:ea typeface="Arial Unicode MS" panose="020B0604020202020204" pitchFamily="34" charset="-128"/>
                <a:cs typeface="Arial Unicode MS" panose="020B0604020202020204" pitchFamily="34" charset="-128"/>
              </a:rPr>
            </a:br>
            <a:r>
              <a:rPr lang="en-US" sz="1200" b="1" dirty="0">
                <a:solidFill>
                  <a:schemeClr val="bg1"/>
                </a:solidFill>
                <a:ea typeface="Arial Unicode MS" panose="020B0604020202020204" pitchFamily="34" charset="-128"/>
                <a:cs typeface="Arial Unicode MS" panose="020B0604020202020204" pitchFamily="34" charset="-128"/>
              </a:rPr>
              <a:t>operation</a:t>
            </a:r>
          </a:p>
        </p:txBody>
      </p:sp>
      <p:sp>
        <p:nvSpPr>
          <p:cNvPr id="201" name="Rechteck 200"/>
          <p:cNvSpPr/>
          <p:nvPr/>
        </p:nvSpPr>
        <p:spPr bwMode="gray">
          <a:xfrm rot="16200000">
            <a:off x="8031130" y="3761290"/>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Regulatory </a:t>
            </a:r>
            <a:br>
              <a:rPr lang="en-US" sz="1200" b="1" dirty="0">
                <a:solidFill>
                  <a:schemeClr val="bg1"/>
                </a:solidFill>
                <a:ea typeface="Arial Unicode MS" panose="020B0604020202020204" pitchFamily="34" charset="-128"/>
                <a:cs typeface="Arial Unicode MS" panose="020B0604020202020204" pitchFamily="34" charset="-128"/>
              </a:rPr>
            </a:br>
            <a:r>
              <a:rPr lang="en-US" sz="1200" b="1" dirty="0">
                <a:solidFill>
                  <a:schemeClr val="bg1"/>
                </a:solidFill>
                <a:ea typeface="Arial Unicode MS" panose="020B0604020202020204" pitchFamily="34" charset="-128"/>
                <a:cs typeface="Arial Unicode MS" panose="020B0604020202020204" pitchFamily="34" charset="-128"/>
              </a:rPr>
              <a:t>compliance</a:t>
            </a:r>
          </a:p>
        </p:txBody>
      </p:sp>
      <p:sp>
        <p:nvSpPr>
          <p:cNvPr id="204" name="Rechteck 203"/>
          <p:cNvSpPr/>
          <p:nvPr/>
        </p:nvSpPr>
        <p:spPr bwMode="gray">
          <a:xfrm rot="16200000">
            <a:off x="8571190" y="3761292"/>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Environmental </a:t>
            </a:r>
            <a:br>
              <a:rPr lang="en-US" sz="1200" b="1" dirty="0">
                <a:solidFill>
                  <a:schemeClr val="bg1"/>
                </a:solidFill>
                <a:ea typeface="Arial Unicode MS" panose="020B0604020202020204" pitchFamily="34" charset="-128"/>
                <a:cs typeface="Arial Unicode MS" panose="020B0604020202020204" pitchFamily="34" charset="-128"/>
              </a:rPr>
            </a:br>
            <a:r>
              <a:rPr lang="en-US" sz="1200" b="1" dirty="0">
                <a:solidFill>
                  <a:schemeClr val="bg1"/>
                </a:solidFill>
                <a:ea typeface="Arial Unicode MS" panose="020B0604020202020204" pitchFamily="34" charset="-128"/>
                <a:cs typeface="Arial Unicode MS" panose="020B0604020202020204" pitchFamily="34" charset="-128"/>
              </a:rPr>
              <a:t>impact</a:t>
            </a:r>
          </a:p>
        </p:txBody>
      </p:sp>
      <p:sp>
        <p:nvSpPr>
          <p:cNvPr id="207" name="Rechteck 206"/>
          <p:cNvSpPr/>
          <p:nvPr/>
        </p:nvSpPr>
        <p:spPr bwMode="gray">
          <a:xfrm rot="16200000">
            <a:off x="9111250" y="3761291"/>
            <a:ext cx="4701048" cy="467020"/>
          </a:xfrm>
          <a:prstGeom prst="rect">
            <a:avLst/>
          </a:prstGeom>
          <a:solidFill>
            <a:srgbClr val="00646E"/>
          </a:solidFill>
          <a:ln>
            <a:noFill/>
          </a:ln>
          <a:effectLst/>
          <a:extLst/>
        </p:spPr>
        <p:txBody>
          <a:bodyPr wrap="square" lIns="108000" tIns="54000" rIns="108000" bIns="54000" numCol="1" spcCol="72000" rtlCol="0" anchor="ctr">
            <a:noAutofit/>
          </a:bodyPr>
          <a:lstStyle/>
          <a:p>
            <a:pPr algn="r">
              <a:lnSpc>
                <a:spcPct val="110000"/>
              </a:lnSpc>
              <a:spcBef>
                <a:spcPts val="0"/>
              </a:spcBef>
            </a:pPr>
            <a:r>
              <a:rPr lang="en-US" sz="1200" b="1" dirty="0">
                <a:solidFill>
                  <a:schemeClr val="bg1"/>
                </a:solidFill>
                <a:ea typeface="Arial Unicode MS" panose="020B0604020202020204" pitchFamily="34" charset="-128"/>
                <a:cs typeface="Arial Unicode MS" panose="020B0604020202020204" pitchFamily="34" charset="-128"/>
              </a:rPr>
              <a:t>Standardization</a:t>
            </a:r>
          </a:p>
        </p:txBody>
      </p:sp>
      <p:sp>
        <p:nvSpPr>
          <p:cNvPr id="2" name="Title 1"/>
          <p:cNvSpPr>
            <a:spLocks noGrp="1"/>
          </p:cNvSpPr>
          <p:nvPr>
            <p:ph type="title"/>
          </p:nvPr>
        </p:nvSpPr>
        <p:spPr bwMode="gray"/>
        <p:txBody>
          <a:bodyPr/>
          <a:lstStyle/>
          <a:p>
            <a:r>
              <a:rPr lang="en-US" dirty="0"/>
              <a:t>Digital Substation –</a:t>
            </a:r>
            <a:br>
              <a:rPr lang="en-US" dirty="0"/>
            </a:br>
            <a:r>
              <a:rPr lang="en-US" dirty="0"/>
              <a:t>Siemens Concept Clearly Addresses </a:t>
            </a:r>
            <a:br>
              <a:rPr lang="hr-HR" dirty="0"/>
            </a:br>
            <a:r>
              <a:rPr lang="en-US" dirty="0"/>
              <a:t>Grid Operators’ Tasks</a:t>
            </a:r>
          </a:p>
        </p:txBody>
      </p:sp>
      <p:grpSp>
        <p:nvGrpSpPr>
          <p:cNvPr id="270" name="Gruppieren 269"/>
          <p:cNvGrpSpPr/>
          <p:nvPr/>
        </p:nvGrpSpPr>
        <p:grpSpPr bwMode="gray">
          <a:xfrm>
            <a:off x="629705" y="3696694"/>
            <a:ext cx="11592106" cy="428019"/>
            <a:chOff x="619959" y="3757936"/>
            <a:chExt cx="11592106" cy="428019"/>
          </a:xfrm>
        </p:grpSpPr>
        <p:sp>
          <p:nvSpPr>
            <p:cNvPr id="271" name="Rechteck 270"/>
            <p:cNvSpPr/>
            <p:nvPr/>
          </p:nvSpPr>
          <p:spPr bwMode="gray">
            <a:xfrm>
              <a:off x="830030" y="3757936"/>
              <a:ext cx="11382035" cy="428019"/>
            </a:xfrm>
            <a:prstGeom prst="rect">
              <a:avLst/>
            </a:prstGeom>
            <a:solidFill>
              <a:srgbClr val="DFE6ED">
                <a:alpha val="85000"/>
              </a:srgbClr>
            </a:solidFill>
            <a:ln w="19050">
              <a:solidFill>
                <a:srgbClr val="DFE6ED"/>
              </a:solidFill>
            </a:ln>
            <a:effectLst/>
            <a:extLst/>
          </p:spPr>
          <p:txBody>
            <a:bodyPr wrap="square" lIns="431975" tIns="54000" rIns="108000" bIns="54000" numCol="1" spcCol="72000" rtlCol="0" anchor="ctr">
              <a:noAutofit/>
            </a:bodyPr>
            <a:lstStyle/>
            <a:p>
              <a:pPr fontAlgn="auto">
                <a:spcBef>
                  <a:spcPts val="1800"/>
                </a:spcBef>
                <a:spcAft>
                  <a:spcPts val="0"/>
                </a:spcAft>
                <a:buClr>
                  <a:srgbClr val="3C464B"/>
                </a:buClr>
                <a:tabLst>
                  <a:tab pos="5203825" algn="l"/>
                </a:tabLst>
              </a:pPr>
              <a:r>
                <a:rPr lang="en-US" sz="1200" dirty="0">
                  <a:solidFill>
                    <a:schemeClr val="tx1"/>
                  </a:solidFill>
                </a:rPr>
                <a:t>Digitalization of Process Level</a:t>
              </a:r>
              <a:endParaRPr lang="de-DE" sz="1200" dirty="0">
                <a:solidFill>
                  <a:schemeClr val="tx1"/>
                </a:solidFill>
              </a:endParaRPr>
            </a:p>
          </p:txBody>
        </p:sp>
        <p:grpSp>
          <p:nvGrpSpPr>
            <p:cNvPr id="272" name="Gruppieren 271"/>
            <p:cNvGrpSpPr/>
            <p:nvPr>
              <p:custDataLst>
                <p:tags r:id="rId8"/>
              </p:custDataLst>
            </p:nvPr>
          </p:nvGrpSpPr>
          <p:grpSpPr bwMode="gray">
            <a:xfrm>
              <a:off x="619959" y="3757936"/>
              <a:ext cx="428020" cy="428019"/>
              <a:chOff x="2292241" y="2651961"/>
              <a:chExt cx="989942" cy="989940"/>
            </a:xfrm>
          </p:grpSpPr>
          <p:sp>
            <p:nvSpPr>
              <p:cNvPr id="274" name="Ellipse 273"/>
              <p:cNvSpPr/>
              <p:nvPr/>
            </p:nvSpPr>
            <p:spPr bwMode="gray">
              <a:xfrm rot="16200000">
                <a:off x="2292242" y="2651961"/>
                <a:ext cx="989940" cy="989940"/>
              </a:xfrm>
              <a:prstGeom prst="ellipse">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275" name="Picture 206"/>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12906" r="15357"/>
              <a:stretch/>
            </p:blipFill>
            <p:spPr bwMode="gray">
              <a:xfrm>
                <a:off x="2292241" y="2720457"/>
                <a:ext cx="989942" cy="775644"/>
              </a:xfrm>
              <a:prstGeom prst="rect">
                <a:avLst/>
              </a:prstGeom>
              <a:noFill/>
              <a:extLst>
                <a:ext uri="{909E8E84-426E-40DD-AFC4-6F175D3DCCD1}">
                  <a14:hiddenFill xmlns:a14="http://schemas.microsoft.com/office/drawing/2010/main">
                    <a:solidFill>
                      <a:srgbClr val="FFFFFF"/>
                    </a:solidFill>
                  </a14:hiddenFill>
                </a:ext>
              </a:extLst>
            </p:spPr>
          </p:pic>
        </p:grpSp>
        <p:sp>
          <p:nvSpPr>
            <p:cNvPr id="273" name="Ellipse 272"/>
            <p:cNvSpPr/>
            <p:nvPr/>
          </p:nvSpPr>
          <p:spPr bwMode="gray">
            <a:xfrm>
              <a:off x="937419" y="3863704"/>
              <a:ext cx="221116" cy="223327"/>
            </a:xfrm>
            <a:prstGeom prst="ellipse">
              <a:avLst/>
            </a:prstGeom>
            <a:solidFill>
              <a:srgbClr val="00646E"/>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dirty="0">
                  <a:solidFill>
                    <a:schemeClr val="bg1"/>
                  </a:solidFill>
                  <a:latin typeface="+mn-lt"/>
                  <a:ea typeface="Arial Unicode MS" panose="020B0604020202020204" pitchFamily="34" charset="-128"/>
                  <a:cs typeface="Arial Unicode MS" panose="020B0604020202020204" pitchFamily="34" charset="-128"/>
                </a:rPr>
                <a:t>2</a:t>
              </a:r>
            </a:p>
          </p:txBody>
        </p:sp>
      </p:grpSp>
      <p:grpSp>
        <p:nvGrpSpPr>
          <p:cNvPr id="276" name="Gruppieren 275"/>
          <p:cNvGrpSpPr>
            <a:grpSpLocks/>
          </p:cNvGrpSpPr>
          <p:nvPr/>
        </p:nvGrpSpPr>
        <p:grpSpPr bwMode="gray">
          <a:xfrm>
            <a:off x="629705" y="3181001"/>
            <a:ext cx="11592106" cy="428019"/>
            <a:chOff x="619959" y="3263159"/>
            <a:chExt cx="11592106" cy="428019"/>
          </a:xfrm>
        </p:grpSpPr>
        <p:sp>
          <p:nvSpPr>
            <p:cNvPr id="277" name="Rechteck 276"/>
            <p:cNvSpPr>
              <a:spLocks/>
            </p:cNvSpPr>
            <p:nvPr/>
          </p:nvSpPr>
          <p:spPr bwMode="gray">
            <a:xfrm>
              <a:off x="830031" y="3263159"/>
              <a:ext cx="11382034" cy="428019"/>
            </a:xfrm>
            <a:prstGeom prst="rect">
              <a:avLst/>
            </a:prstGeom>
            <a:solidFill>
              <a:srgbClr val="DFE6ED">
                <a:alpha val="85000"/>
              </a:srgbClr>
            </a:solidFill>
            <a:ln w="19050">
              <a:solidFill>
                <a:srgbClr val="DFE6ED"/>
              </a:solidFill>
            </a:ln>
            <a:effectLst/>
            <a:extLst/>
          </p:spPr>
          <p:txBody>
            <a:bodyPr wrap="square" lIns="431975" tIns="54000" rIns="108000" bIns="54000" numCol="1" spcCol="72000" rtlCol="0" anchor="ctr">
              <a:noAutofit/>
            </a:bodyPr>
            <a:lstStyle/>
            <a:p>
              <a:pPr fontAlgn="auto">
                <a:spcBef>
                  <a:spcPts val="1800"/>
                </a:spcBef>
                <a:spcAft>
                  <a:spcPts val="0"/>
                </a:spcAft>
                <a:buClr>
                  <a:srgbClr val="3C464B"/>
                </a:buClr>
                <a:tabLst>
                  <a:tab pos="5203825" algn="l"/>
                </a:tabLst>
              </a:pPr>
              <a:r>
                <a:rPr lang="en-US" sz="1200" dirty="0">
                  <a:solidFill>
                    <a:schemeClr val="tx1"/>
                  </a:solidFill>
                </a:rPr>
                <a:t>Digitalization of Station Level</a:t>
              </a:r>
            </a:p>
          </p:txBody>
        </p:sp>
        <p:grpSp>
          <p:nvGrpSpPr>
            <p:cNvPr id="278" name="Gruppieren 277"/>
            <p:cNvGrpSpPr/>
            <p:nvPr>
              <p:custDataLst>
                <p:tags r:id="rId7"/>
              </p:custDataLst>
            </p:nvPr>
          </p:nvGrpSpPr>
          <p:grpSpPr bwMode="gray">
            <a:xfrm>
              <a:off x="619959" y="3263159"/>
              <a:ext cx="428019" cy="428019"/>
              <a:chOff x="3282469" y="2052042"/>
              <a:chExt cx="989940" cy="989940"/>
            </a:xfrm>
          </p:grpSpPr>
          <p:sp>
            <p:nvSpPr>
              <p:cNvPr id="280" name="Ellipse 279"/>
              <p:cNvSpPr/>
              <p:nvPr/>
            </p:nvSpPr>
            <p:spPr bwMode="gray">
              <a:xfrm rot="16200000">
                <a:off x="3282469" y="2052042"/>
                <a:ext cx="989940" cy="989940"/>
              </a:xfrm>
              <a:prstGeom prst="ellipse">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281" name="Picture 730"/>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17381" r="17381"/>
              <a:stretch/>
            </p:blipFill>
            <p:spPr bwMode="gray">
              <a:xfrm>
                <a:off x="3402464" y="2287728"/>
                <a:ext cx="749954" cy="645056"/>
              </a:xfrm>
              <a:prstGeom prst="rect">
                <a:avLst/>
              </a:prstGeom>
              <a:noFill/>
              <a:extLst>
                <a:ext uri="{909E8E84-426E-40DD-AFC4-6F175D3DCCD1}">
                  <a14:hiddenFill xmlns:a14="http://schemas.microsoft.com/office/drawing/2010/main">
                    <a:solidFill>
                      <a:srgbClr val="FFFFFF"/>
                    </a:solidFill>
                  </a14:hiddenFill>
                </a:ext>
              </a:extLst>
            </p:spPr>
          </p:pic>
        </p:grpSp>
        <p:sp>
          <p:nvSpPr>
            <p:cNvPr id="279" name="Ellipse 278"/>
            <p:cNvSpPr/>
            <p:nvPr/>
          </p:nvSpPr>
          <p:spPr bwMode="gray">
            <a:xfrm>
              <a:off x="937419" y="3365505"/>
              <a:ext cx="221116" cy="223327"/>
            </a:xfrm>
            <a:prstGeom prst="ellipse">
              <a:avLst/>
            </a:prstGeom>
            <a:solidFill>
              <a:srgbClr val="00646E"/>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dirty="0">
                  <a:solidFill>
                    <a:schemeClr val="bg1"/>
                  </a:solidFill>
                  <a:latin typeface="+mn-lt"/>
                  <a:ea typeface="Arial Unicode MS" panose="020B0604020202020204" pitchFamily="34" charset="-128"/>
                  <a:cs typeface="Arial Unicode MS" panose="020B0604020202020204" pitchFamily="34" charset="-128"/>
                </a:rPr>
                <a:t>1</a:t>
              </a:r>
            </a:p>
          </p:txBody>
        </p:sp>
      </p:grpSp>
      <p:grpSp>
        <p:nvGrpSpPr>
          <p:cNvPr id="282" name="Gruppieren 281"/>
          <p:cNvGrpSpPr>
            <a:grpSpLocks/>
          </p:cNvGrpSpPr>
          <p:nvPr/>
        </p:nvGrpSpPr>
        <p:grpSpPr bwMode="gray">
          <a:xfrm>
            <a:off x="629705" y="4212387"/>
            <a:ext cx="11592106" cy="428020"/>
            <a:chOff x="619959" y="4252713"/>
            <a:chExt cx="11592106" cy="428020"/>
          </a:xfrm>
        </p:grpSpPr>
        <p:sp>
          <p:nvSpPr>
            <p:cNvPr id="283" name="Rechteck 282"/>
            <p:cNvSpPr/>
            <p:nvPr/>
          </p:nvSpPr>
          <p:spPr bwMode="gray">
            <a:xfrm>
              <a:off x="830031" y="4252714"/>
              <a:ext cx="11382034" cy="428019"/>
            </a:xfrm>
            <a:prstGeom prst="rect">
              <a:avLst/>
            </a:prstGeom>
            <a:solidFill>
              <a:srgbClr val="DFE6ED">
                <a:alpha val="85000"/>
              </a:srgbClr>
            </a:solidFill>
            <a:ln w="19050">
              <a:solidFill>
                <a:srgbClr val="DFE6ED"/>
              </a:solidFill>
            </a:ln>
            <a:effectLst/>
            <a:extLst/>
          </p:spPr>
          <p:txBody>
            <a:bodyPr wrap="square" lIns="431975" tIns="54000" rIns="108000" bIns="54000" numCol="1" spcCol="72000" rtlCol="0" anchor="ctr">
              <a:noAutofit/>
            </a:bodyPr>
            <a:lstStyle/>
            <a:p>
              <a:pPr fontAlgn="auto">
                <a:lnSpc>
                  <a:spcPct val="90000"/>
                </a:lnSpc>
                <a:spcBef>
                  <a:spcPts val="1800"/>
                </a:spcBef>
                <a:spcAft>
                  <a:spcPts val="0"/>
                </a:spcAft>
                <a:buClr>
                  <a:srgbClr val="3C464B"/>
                </a:buClr>
                <a:tabLst>
                  <a:tab pos="5203825" algn="l"/>
                </a:tabLst>
              </a:pPr>
              <a:r>
                <a:rPr lang="en-US" sz="1200" dirty="0">
                  <a:solidFill>
                    <a:schemeClr val="tx1"/>
                  </a:solidFill>
                </a:rPr>
                <a:t>Cyber Security</a:t>
              </a:r>
              <a:endParaRPr lang="de-DE" sz="1200" dirty="0">
                <a:solidFill>
                  <a:schemeClr val="tx1"/>
                </a:solidFill>
              </a:endParaRPr>
            </a:p>
          </p:txBody>
        </p:sp>
        <p:grpSp>
          <p:nvGrpSpPr>
            <p:cNvPr id="284" name="Gruppieren 283"/>
            <p:cNvGrpSpPr/>
            <p:nvPr>
              <p:custDataLst>
                <p:tags r:id="rId6"/>
              </p:custDataLst>
            </p:nvPr>
          </p:nvGrpSpPr>
          <p:grpSpPr bwMode="gray">
            <a:xfrm>
              <a:off x="619959" y="4252713"/>
              <a:ext cx="428019" cy="428019"/>
              <a:chOff x="4287152" y="2651961"/>
              <a:chExt cx="989940" cy="989940"/>
            </a:xfrm>
          </p:grpSpPr>
          <p:sp>
            <p:nvSpPr>
              <p:cNvPr id="286" name="Ellipse 285"/>
              <p:cNvSpPr/>
              <p:nvPr/>
            </p:nvSpPr>
            <p:spPr bwMode="gray">
              <a:xfrm rot="16200000">
                <a:off x="4287152" y="2651961"/>
                <a:ext cx="989940" cy="989940"/>
              </a:xfrm>
              <a:prstGeom prst="ellipse">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287" name="Picture 691"/>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23320" r="23320"/>
              <a:stretch/>
            </p:blipFill>
            <p:spPr bwMode="gray">
              <a:xfrm>
                <a:off x="4414216" y="2760039"/>
                <a:ext cx="735812" cy="773781"/>
              </a:xfrm>
              <a:prstGeom prst="rect">
                <a:avLst/>
              </a:prstGeom>
              <a:noFill/>
              <a:extLst>
                <a:ext uri="{909E8E84-426E-40DD-AFC4-6F175D3DCCD1}">
                  <a14:hiddenFill xmlns:a14="http://schemas.microsoft.com/office/drawing/2010/main">
                    <a:solidFill>
                      <a:srgbClr val="FFFFFF"/>
                    </a:solidFill>
                  </a14:hiddenFill>
                </a:ext>
              </a:extLst>
            </p:spPr>
          </p:pic>
        </p:grpSp>
        <p:sp>
          <p:nvSpPr>
            <p:cNvPr id="285" name="Ellipse 284"/>
            <p:cNvSpPr/>
            <p:nvPr/>
          </p:nvSpPr>
          <p:spPr bwMode="gray">
            <a:xfrm>
              <a:off x="937419" y="4355059"/>
              <a:ext cx="221116" cy="223328"/>
            </a:xfrm>
            <a:prstGeom prst="ellipse">
              <a:avLst/>
            </a:prstGeom>
            <a:solidFill>
              <a:srgbClr val="00646E"/>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dirty="0">
                  <a:solidFill>
                    <a:schemeClr val="bg1"/>
                  </a:solidFill>
                  <a:latin typeface="+mn-lt"/>
                  <a:ea typeface="Arial Unicode MS" panose="020B0604020202020204" pitchFamily="34" charset="-128"/>
                  <a:cs typeface="Arial Unicode MS" panose="020B0604020202020204" pitchFamily="34" charset="-128"/>
                </a:rPr>
                <a:t>3</a:t>
              </a:r>
            </a:p>
          </p:txBody>
        </p:sp>
      </p:grpSp>
      <p:grpSp>
        <p:nvGrpSpPr>
          <p:cNvPr id="288" name="Gruppieren 287"/>
          <p:cNvGrpSpPr>
            <a:grpSpLocks/>
          </p:cNvGrpSpPr>
          <p:nvPr/>
        </p:nvGrpSpPr>
        <p:grpSpPr bwMode="gray">
          <a:xfrm>
            <a:off x="629705" y="4728081"/>
            <a:ext cx="11592106" cy="428020"/>
            <a:chOff x="619959" y="4747490"/>
            <a:chExt cx="11592106" cy="428020"/>
          </a:xfrm>
        </p:grpSpPr>
        <p:sp>
          <p:nvSpPr>
            <p:cNvPr id="289" name="Rechteck 288"/>
            <p:cNvSpPr/>
            <p:nvPr/>
          </p:nvSpPr>
          <p:spPr bwMode="gray">
            <a:xfrm>
              <a:off x="830030" y="4747491"/>
              <a:ext cx="11382035" cy="428019"/>
            </a:xfrm>
            <a:prstGeom prst="rect">
              <a:avLst/>
            </a:prstGeom>
            <a:solidFill>
              <a:srgbClr val="DFE6ED">
                <a:alpha val="85000"/>
              </a:srgbClr>
            </a:solidFill>
            <a:ln w="19050">
              <a:solidFill>
                <a:srgbClr val="DFE6ED"/>
              </a:solidFill>
            </a:ln>
            <a:effectLst/>
            <a:extLst/>
          </p:spPr>
          <p:txBody>
            <a:bodyPr wrap="square" lIns="431975" tIns="54000" rIns="108000" bIns="54000" numCol="1" spcCol="72000" rtlCol="0" anchor="ctr">
              <a:noAutofit/>
            </a:bodyPr>
            <a:lstStyle/>
            <a:p>
              <a:pPr fontAlgn="auto">
                <a:spcBef>
                  <a:spcPts val="1800"/>
                </a:spcBef>
                <a:spcAft>
                  <a:spcPts val="0"/>
                </a:spcAft>
                <a:buClr>
                  <a:srgbClr val="3C464B"/>
                </a:buClr>
                <a:tabLst>
                  <a:tab pos="5203825" algn="l"/>
                </a:tabLst>
              </a:pPr>
              <a:r>
                <a:rPr lang="en-US" sz="1200" dirty="0">
                  <a:solidFill>
                    <a:schemeClr val="tx1"/>
                  </a:solidFill>
                </a:rPr>
                <a:t>Asset Mgt. Support</a:t>
              </a:r>
            </a:p>
          </p:txBody>
        </p:sp>
        <p:grpSp>
          <p:nvGrpSpPr>
            <p:cNvPr id="290" name="Gruppieren 289"/>
            <p:cNvGrpSpPr/>
            <p:nvPr>
              <p:custDataLst>
                <p:tags r:id="rId5"/>
              </p:custDataLst>
            </p:nvPr>
          </p:nvGrpSpPr>
          <p:grpSpPr bwMode="gray">
            <a:xfrm>
              <a:off x="619959" y="4747490"/>
              <a:ext cx="428019" cy="428019"/>
              <a:chOff x="2292244" y="3895168"/>
              <a:chExt cx="989940" cy="989940"/>
            </a:xfrm>
          </p:grpSpPr>
          <p:sp>
            <p:nvSpPr>
              <p:cNvPr id="292" name="Ellipse 291"/>
              <p:cNvSpPr/>
              <p:nvPr/>
            </p:nvSpPr>
            <p:spPr bwMode="gray">
              <a:xfrm rot="16200000">
                <a:off x="2292244" y="3895168"/>
                <a:ext cx="989940" cy="989940"/>
              </a:xfrm>
              <a:prstGeom prst="ellipse">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293" name="Picture 54"/>
              <p:cNvPicPr>
                <a:picLocks noChangeAspect="1" noChangeArrowheads="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23408" r="23408"/>
              <a:stretch/>
            </p:blipFill>
            <p:spPr bwMode="gray">
              <a:xfrm>
                <a:off x="2449128" y="4006647"/>
                <a:ext cx="680690" cy="718178"/>
              </a:xfrm>
              <a:prstGeom prst="rect">
                <a:avLst/>
              </a:prstGeom>
              <a:noFill/>
              <a:extLst>
                <a:ext uri="{909E8E84-426E-40DD-AFC4-6F175D3DCCD1}">
                  <a14:hiddenFill xmlns:a14="http://schemas.microsoft.com/office/drawing/2010/main">
                    <a:solidFill>
                      <a:srgbClr val="FFFFFF"/>
                    </a:solidFill>
                  </a14:hiddenFill>
                </a:ext>
              </a:extLst>
            </p:spPr>
          </p:pic>
        </p:grpSp>
        <p:sp>
          <p:nvSpPr>
            <p:cNvPr id="291" name="Ellipse 290"/>
            <p:cNvSpPr/>
            <p:nvPr/>
          </p:nvSpPr>
          <p:spPr bwMode="gray">
            <a:xfrm>
              <a:off x="937419" y="4849837"/>
              <a:ext cx="221116" cy="223328"/>
            </a:xfrm>
            <a:prstGeom prst="ellipse">
              <a:avLst/>
            </a:prstGeom>
            <a:solidFill>
              <a:srgbClr val="00646E"/>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dirty="0">
                  <a:solidFill>
                    <a:schemeClr val="bg1"/>
                  </a:solidFill>
                  <a:latin typeface="+mn-lt"/>
                  <a:ea typeface="Arial Unicode MS" panose="020B0604020202020204" pitchFamily="34" charset="-128"/>
                  <a:cs typeface="Arial Unicode MS" panose="020B0604020202020204" pitchFamily="34" charset="-128"/>
                </a:rPr>
                <a:t>4</a:t>
              </a:r>
            </a:p>
          </p:txBody>
        </p:sp>
      </p:grpSp>
      <p:grpSp>
        <p:nvGrpSpPr>
          <p:cNvPr id="294" name="Gruppieren 293"/>
          <p:cNvGrpSpPr>
            <a:grpSpLocks/>
          </p:cNvGrpSpPr>
          <p:nvPr/>
        </p:nvGrpSpPr>
        <p:grpSpPr bwMode="gray">
          <a:xfrm>
            <a:off x="629705" y="5243775"/>
            <a:ext cx="11592106" cy="428019"/>
            <a:chOff x="619959" y="5242267"/>
            <a:chExt cx="11592106" cy="428019"/>
          </a:xfrm>
        </p:grpSpPr>
        <p:sp>
          <p:nvSpPr>
            <p:cNvPr id="295" name="Rechteck 294"/>
            <p:cNvSpPr>
              <a:spLocks/>
            </p:cNvSpPr>
            <p:nvPr/>
          </p:nvSpPr>
          <p:spPr bwMode="gray">
            <a:xfrm>
              <a:off x="830031" y="5242267"/>
              <a:ext cx="11382034" cy="428019"/>
            </a:xfrm>
            <a:prstGeom prst="rect">
              <a:avLst/>
            </a:prstGeom>
            <a:solidFill>
              <a:srgbClr val="DFE6ED">
                <a:alpha val="85000"/>
              </a:srgbClr>
            </a:solidFill>
            <a:ln w="19050">
              <a:solidFill>
                <a:srgbClr val="DFE6ED"/>
              </a:solidFill>
            </a:ln>
            <a:effectLst/>
            <a:extLst/>
          </p:spPr>
          <p:txBody>
            <a:bodyPr wrap="square" lIns="431975" tIns="54000" rIns="108000" bIns="54000" numCol="1" spcCol="72000" rtlCol="0" anchor="ctr">
              <a:noAutofit/>
            </a:bodyPr>
            <a:lstStyle/>
            <a:p>
              <a:pPr fontAlgn="auto">
                <a:spcBef>
                  <a:spcPts val="1800"/>
                </a:spcBef>
                <a:spcAft>
                  <a:spcPts val="0"/>
                </a:spcAft>
                <a:buClr>
                  <a:srgbClr val="3C464B"/>
                </a:buClr>
                <a:tabLst>
                  <a:tab pos="5203825" algn="l"/>
                </a:tabLst>
              </a:pPr>
              <a:r>
                <a:rPr lang="en-US" sz="1200" dirty="0">
                  <a:solidFill>
                    <a:schemeClr val="tx1"/>
                  </a:solidFill>
                </a:rPr>
                <a:t>Grid Operation Support</a:t>
              </a:r>
            </a:p>
          </p:txBody>
        </p:sp>
        <p:grpSp>
          <p:nvGrpSpPr>
            <p:cNvPr id="296" name="Gruppieren 295"/>
            <p:cNvGrpSpPr/>
            <p:nvPr>
              <p:custDataLst>
                <p:tags r:id="rId4"/>
              </p:custDataLst>
            </p:nvPr>
          </p:nvGrpSpPr>
          <p:grpSpPr bwMode="gray">
            <a:xfrm>
              <a:off x="619959" y="5242267"/>
              <a:ext cx="428019" cy="428019"/>
              <a:chOff x="4287152" y="3895167"/>
              <a:chExt cx="989940" cy="989940"/>
            </a:xfrm>
          </p:grpSpPr>
          <p:sp>
            <p:nvSpPr>
              <p:cNvPr id="298" name="Ellipse 297"/>
              <p:cNvSpPr/>
              <p:nvPr/>
            </p:nvSpPr>
            <p:spPr bwMode="gray">
              <a:xfrm rot="16200000">
                <a:off x="4287152" y="3895167"/>
                <a:ext cx="989940" cy="989940"/>
              </a:xfrm>
              <a:prstGeom prst="ellipse">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299" name="Picture 2"/>
              <p:cNvPicPr>
                <a:picLocks noChangeAspect="1" noChangeArrowheads="1"/>
              </p:cNvPicPr>
              <p:nvPr/>
            </p:nvPicPr>
            <p:blipFill rotWithShape="1">
              <a:blip r:embed="rId18">
                <a:clrChange>
                  <a:clrFrom>
                    <a:srgbClr val="FFFFFF"/>
                  </a:clrFrom>
                  <a:clrTo>
                    <a:srgbClr val="FFFFFF">
                      <a:alpha val="0"/>
                    </a:srgbClr>
                  </a:clrTo>
                </a:clrChange>
                <a:extLst>
                  <a:ext uri="{BEBA8EAE-BF5A-486C-A8C5-ECC9F3942E4B}">
                    <a14:imgProps xmlns:a14="http://schemas.microsoft.com/office/drawing/2010/main">
                      <a14:imgLayer r:embed="rId19">
                        <a14:imgEffect>
                          <a14:saturation sat="200000"/>
                        </a14:imgEffect>
                      </a14:imgLayer>
                    </a14:imgProps>
                  </a:ext>
                  <a:ext uri="{28A0092B-C50C-407E-A947-70E740481C1C}">
                    <a14:useLocalDpi xmlns:a14="http://schemas.microsoft.com/office/drawing/2010/main" val="0"/>
                  </a:ext>
                </a:extLst>
              </a:blip>
              <a:srcRect l="17815" r="17815"/>
              <a:stretch/>
            </p:blipFill>
            <p:spPr bwMode="gray">
              <a:xfrm>
                <a:off x="4365800" y="4002672"/>
                <a:ext cx="832641" cy="774927"/>
              </a:xfrm>
              <a:prstGeom prst="rect">
                <a:avLst/>
              </a:prstGeom>
              <a:noFill/>
              <a:extLst>
                <a:ext uri="{909E8E84-426E-40DD-AFC4-6F175D3DCCD1}">
                  <a14:hiddenFill xmlns:a14="http://schemas.microsoft.com/office/drawing/2010/main">
                    <a:solidFill>
                      <a:srgbClr val="FFFFFF"/>
                    </a:solidFill>
                  </a14:hiddenFill>
                </a:ext>
              </a:extLst>
            </p:spPr>
          </p:pic>
        </p:grpSp>
        <p:sp>
          <p:nvSpPr>
            <p:cNvPr id="297" name="Ellipse 296"/>
            <p:cNvSpPr/>
            <p:nvPr/>
          </p:nvSpPr>
          <p:spPr bwMode="gray">
            <a:xfrm>
              <a:off x="937419" y="5344614"/>
              <a:ext cx="221116" cy="223327"/>
            </a:xfrm>
            <a:prstGeom prst="ellipse">
              <a:avLst/>
            </a:prstGeom>
            <a:solidFill>
              <a:srgbClr val="00646E"/>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dirty="0">
                  <a:solidFill>
                    <a:schemeClr val="bg1"/>
                  </a:solidFill>
                  <a:latin typeface="+mn-lt"/>
                  <a:ea typeface="Arial Unicode MS" panose="020B0604020202020204" pitchFamily="34" charset="-128"/>
                  <a:cs typeface="Arial Unicode MS" panose="020B0604020202020204" pitchFamily="34" charset="-128"/>
                </a:rPr>
                <a:t>5</a:t>
              </a:r>
            </a:p>
          </p:txBody>
        </p:sp>
      </p:grpSp>
      <p:grpSp>
        <p:nvGrpSpPr>
          <p:cNvPr id="300" name="Gruppieren 299"/>
          <p:cNvGrpSpPr>
            <a:grpSpLocks/>
          </p:cNvGrpSpPr>
          <p:nvPr/>
        </p:nvGrpSpPr>
        <p:grpSpPr bwMode="gray">
          <a:xfrm>
            <a:off x="629705" y="5759466"/>
            <a:ext cx="11592106" cy="428019"/>
            <a:chOff x="619959" y="5737044"/>
            <a:chExt cx="11592106" cy="428019"/>
          </a:xfrm>
        </p:grpSpPr>
        <p:sp>
          <p:nvSpPr>
            <p:cNvPr id="301" name="Rechteck 300"/>
            <p:cNvSpPr>
              <a:spLocks/>
            </p:cNvSpPr>
            <p:nvPr/>
          </p:nvSpPr>
          <p:spPr bwMode="gray">
            <a:xfrm>
              <a:off x="830030" y="5737044"/>
              <a:ext cx="11382035" cy="428019"/>
            </a:xfrm>
            <a:prstGeom prst="rect">
              <a:avLst/>
            </a:prstGeom>
            <a:solidFill>
              <a:srgbClr val="DFE6ED">
                <a:alpha val="85000"/>
              </a:srgbClr>
            </a:solidFill>
            <a:ln w="19050">
              <a:solidFill>
                <a:srgbClr val="DFE6ED"/>
              </a:solidFill>
            </a:ln>
            <a:effectLst/>
            <a:extLst/>
          </p:spPr>
          <p:txBody>
            <a:bodyPr wrap="square" lIns="431975" tIns="54000" rIns="108000" bIns="54000" numCol="1" spcCol="72000" rtlCol="0" anchor="ctr">
              <a:noAutofit/>
            </a:bodyPr>
            <a:lstStyle/>
            <a:p>
              <a:pPr fontAlgn="auto">
                <a:spcBef>
                  <a:spcPts val="1800"/>
                </a:spcBef>
                <a:spcAft>
                  <a:spcPts val="0"/>
                </a:spcAft>
                <a:buClr>
                  <a:srgbClr val="3C464B"/>
                </a:buClr>
                <a:tabLst>
                  <a:tab pos="5203825" algn="l"/>
                </a:tabLst>
              </a:pPr>
              <a:r>
                <a:rPr lang="en-US" sz="1200" dirty="0">
                  <a:solidFill>
                    <a:schemeClr val="tx1"/>
                  </a:solidFill>
                </a:rPr>
                <a:t>Integrated Engineering</a:t>
              </a:r>
            </a:p>
          </p:txBody>
        </p:sp>
        <p:grpSp>
          <p:nvGrpSpPr>
            <p:cNvPr id="302" name="Gruppieren 301"/>
            <p:cNvGrpSpPr/>
            <p:nvPr>
              <p:custDataLst>
                <p:tags r:id="rId3"/>
              </p:custDataLst>
            </p:nvPr>
          </p:nvGrpSpPr>
          <p:grpSpPr bwMode="gray">
            <a:xfrm>
              <a:off x="619959" y="5737044"/>
              <a:ext cx="428019" cy="428019"/>
              <a:chOff x="3282470" y="4451720"/>
              <a:chExt cx="989940" cy="989940"/>
            </a:xfrm>
          </p:grpSpPr>
          <p:sp>
            <p:nvSpPr>
              <p:cNvPr id="304" name="Ellipse 303"/>
              <p:cNvSpPr/>
              <p:nvPr/>
            </p:nvSpPr>
            <p:spPr bwMode="gray">
              <a:xfrm rot="16200000">
                <a:off x="3282470" y="4451720"/>
                <a:ext cx="989940" cy="989940"/>
              </a:xfrm>
              <a:prstGeom prst="ellipse">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305" name="Picture 8"/>
              <p:cNvPicPr>
                <a:picLocks noChangeAspect="1" noChangeArrowheads="1"/>
              </p:cNvPicPr>
              <p:nvPr/>
            </p:nvPicPr>
            <p:blipFill rotWithShape="1">
              <a:blip r:embed="rId20">
                <a:clrChange>
                  <a:clrFrom>
                    <a:srgbClr val="FFFFFF"/>
                  </a:clrFrom>
                  <a:clrTo>
                    <a:srgbClr val="FFFFFF">
                      <a:alpha val="0"/>
                    </a:srgbClr>
                  </a:clrTo>
                </a:clrChange>
                <a:extLst>
                  <a:ext uri="{BEBA8EAE-BF5A-486C-A8C5-ECC9F3942E4B}">
                    <a14:imgProps xmlns:a14="http://schemas.microsoft.com/office/drawing/2010/main">
                      <a14:imgLayer r:embed="rId21">
                        <a14:imgEffect>
                          <a14:saturation sat="200000"/>
                        </a14:imgEffect>
                      </a14:imgLayer>
                    </a14:imgProps>
                  </a:ext>
                  <a:ext uri="{28A0092B-C50C-407E-A947-70E740481C1C}">
                    <a14:useLocalDpi xmlns:a14="http://schemas.microsoft.com/office/drawing/2010/main" val="0"/>
                  </a:ext>
                </a:extLst>
              </a:blip>
              <a:srcRect l="22791" r="22791"/>
              <a:stretch/>
            </p:blipFill>
            <p:spPr bwMode="gray">
              <a:xfrm>
                <a:off x="3453129" y="4621113"/>
                <a:ext cx="630408" cy="651155"/>
              </a:xfrm>
              <a:prstGeom prst="rect">
                <a:avLst/>
              </a:prstGeom>
              <a:noFill/>
              <a:extLst>
                <a:ext uri="{909E8E84-426E-40DD-AFC4-6F175D3DCCD1}">
                  <a14:hiddenFill xmlns:a14="http://schemas.microsoft.com/office/drawing/2010/main">
                    <a:solidFill>
                      <a:srgbClr val="FFFFFF"/>
                    </a:solidFill>
                  </a14:hiddenFill>
                </a:ext>
              </a:extLst>
            </p:spPr>
          </p:pic>
        </p:grpSp>
        <p:sp>
          <p:nvSpPr>
            <p:cNvPr id="303" name="Ellipse 302"/>
            <p:cNvSpPr/>
            <p:nvPr/>
          </p:nvSpPr>
          <p:spPr bwMode="gray">
            <a:xfrm>
              <a:off x="937419" y="5839390"/>
              <a:ext cx="221116" cy="223327"/>
            </a:xfrm>
            <a:prstGeom prst="ellipse">
              <a:avLst/>
            </a:prstGeom>
            <a:solidFill>
              <a:srgbClr val="00646E"/>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dirty="0">
                  <a:solidFill>
                    <a:schemeClr val="bg1"/>
                  </a:solidFill>
                  <a:latin typeface="+mn-lt"/>
                  <a:ea typeface="Arial Unicode MS" panose="020B0604020202020204" pitchFamily="34" charset="-128"/>
                  <a:cs typeface="Arial Unicode MS" panose="020B0604020202020204" pitchFamily="34" charset="-128"/>
                </a:rPr>
                <a:t>6</a:t>
              </a:r>
            </a:p>
          </p:txBody>
        </p:sp>
      </p:grpSp>
      <p:sp>
        <p:nvSpPr>
          <p:cNvPr id="209" name="Textfeld 208"/>
          <p:cNvSpPr txBox="1"/>
          <p:nvPr/>
        </p:nvSpPr>
        <p:spPr bwMode="gray">
          <a:xfrm>
            <a:off x="3761070" y="3269596"/>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10" name="Textfeld 209"/>
          <p:cNvSpPr txBox="1"/>
          <p:nvPr/>
        </p:nvSpPr>
        <p:spPr bwMode="gray">
          <a:xfrm>
            <a:off x="4864338" y="3260914"/>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11" name="Textfeld 210"/>
          <p:cNvSpPr txBox="1"/>
          <p:nvPr/>
        </p:nvSpPr>
        <p:spPr bwMode="gray">
          <a:xfrm>
            <a:off x="5381250" y="3260914"/>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12" name="Textfeld 211"/>
          <p:cNvSpPr txBox="1"/>
          <p:nvPr/>
        </p:nvSpPr>
        <p:spPr bwMode="gray">
          <a:xfrm>
            <a:off x="9724878" y="3260914"/>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13" name="Textfeld 212"/>
          <p:cNvSpPr txBox="1"/>
          <p:nvPr/>
        </p:nvSpPr>
        <p:spPr bwMode="gray">
          <a:xfrm>
            <a:off x="10804998" y="3260914"/>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14" name="Textfeld 213"/>
          <p:cNvSpPr txBox="1"/>
          <p:nvPr/>
        </p:nvSpPr>
        <p:spPr bwMode="gray">
          <a:xfrm>
            <a:off x="11345058" y="3260914"/>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15" name="Textfeld 214"/>
          <p:cNvSpPr txBox="1"/>
          <p:nvPr/>
        </p:nvSpPr>
        <p:spPr bwMode="gray">
          <a:xfrm>
            <a:off x="3761070" y="3785288"/>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16" name="Textfeld 215"/>
          <p:cNvSpPr txBox="1"/>
          <p:nvPr/>
        </p:nvSpPr>
        <p:spPr bwMode="gray">
          <a:xfrm>
            <a:off x="4864338" y="3776606"/>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17" name="Textfeld 216"/>
          <p:cNvSpPr txBox="1"/>
          <p:nvPr/>
        </p:nvSpPr>
        <p:spPr bwMode="gray">
          <a:xfrm>
            <a:off x="5381250" y="3776606"/>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18" name="Textfeld 217"/>
          <p:cNvSpPr txBox="1"/>
          <p:nvPr/>
        </p:nvSpPr>
        <p:spPr bwMode="gray">
          <a:xfrm>
            <a:off x="9724878" y="3776606"/>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20" name="Textfeld 219"/>
          <p:cNvSpPr txBox="1"/>
          <p:nvPr/>
        </p:nvSpPr>
        <p:spPr bwMode="gray">
          <a:xfrm>
            <a:off x="11345058" y="3776606"/>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21" name="Textfeld 220"/>
          <p:cNvSpPr txBox="1"/>
          <p:nvPr/>
        </p:nvSpPr>
        <p:spPr bwMode="gray">
          <a:xfrm>
            <a:off x="4324278" y="4300982"/>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23" name="Textfeld 222"/>
          <p:cNvSpPr txBox="1"/>
          <p:nvPr/>
        </p:nvSpPr>
        <p:spPr bwMode="gray">
          <a:xfrm>
            <a:off x="5381250" y="4292300"/>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24" name="Textfeld 223"/>
          <p:cNvSpPr txBox="1"/>
          <p:nvPr/>
        </p:nvSpPr>
        <p:spPr bwMode="gray">
          <a:xfrm>
            <a:off x="10264938" y="4292300"/>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25" name="Textfeld 224"/>
          <p:cNvSpPr txBox="1"/>
          <p:nvPr/>
        </p:nvSpPr>
        <p:spPr bwMode="gray">
          <a:xfrm>
            <a:off x="7024578" y="4292300"/>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26" name="Textfeld 225"/>
          <p:cNvSpPr txBox="1"/>
          <p:nvPr/>
        </p:nvSpPr>
        <p:spPr bwMode="gray">
          <a:xfrm>
            <a:off x="9197674" y="4292300"/>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27" name="Textfeld 226"/>
          <p:cNvSpPr txBox="1"/>
          <p:nvPr/>
        </p:nvSpPr>
        <p:spPr bwMode="gray">
          <a:xfrm>
            <a:off x="3761070" y="4820808"/>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28" name="Textfeld 227"/>
          <p:cNvSpPr txBox="1"/>
          <p:nvPr/>
        </p:nvSpPr>
        <p:spPr bwMode="gray">
          <a:xfrm>
            <a:off x="4864338" y="4812126"/>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30" name="Textfeld 229"/>
          <p:cNvSpPr txBox="1"/>
          <p:nvPr/>
        </p:nvSpPr>
        <p:spPr bwMode="gray">
          <a:xfrm>
            <a:off x="9724878" y="4812126"/>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33" name="Textfeld 232"/>
          <p:cNvSpPr txBox="1"/>
          <p:nvPr/>
        </p:nvSpPr>
        <p:spPr bwMode="gray">
          <a:xfrm>
            <a:off x="4324278" y="4809233"/>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34" name="Textfeld 233"/>
          <p:cNvSpPr txBox="1"/>
          <p:nvPr/>
        </p:nvSpPr>
        <p:spPr bwMode="gray">
          <a:xfrm>
            <a:off x="5944458" y="4803863"/>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35" name="Textfeld 234"/>
          <p:cNvSpPr txBox="1"/>
          <p:nvPr/>
        </p:nvSpPr>
        <p:spPr bwMode="gray">
          <a:xfrm>
            <a:off x="6484518" y="4809233"/>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36" name="Textfeld 235"/>
          <p:cNvSpPr txBox="1"/>
          <p:nvPr/>
        </p:nvSpPr>
        <p:spPr bwMode="gray">
          <a:xfrm>
            <a:off x="7024578" y="4803863"/>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39" name="Textfeld 238"/>
          <p:cNvSpPr txBox="1"/>
          <p:nvPr/>
        </p:nvSpPr>
        <p:spPr bwMode="gray">
          <a:xfrm>
            <a:off x="8644760" y="4803863"/>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50" name="Textfeld 249"/>
          <p:cNvSpPr txBox="1"/>
          <p:nvPr/>
        </p:nvSpPr>
        <p:spPr bwMode="gray">
          <a:xfrm>
            <a:off x="6484518" y="5330713"/>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51" name="Textfeld 250"/>
          <p:cNvSpPr txBox="1"/>
          <p:nvPr/>
        </p:nvSpPr>
        <p:spPr bwMode="gray">
          <a:xfrm>
            <a:off x="7024578" y="5325343"/>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52" name="Textfeld 251"/>
          <p:cNvSpPr txBox="1"/>
          <p:nvPr/>
        </p:nvSpPr>
        <p:spPr bwMode="gray">
          <a:xfrm>
            <a:off x="7574934" y="5325343"/>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53" name="Textfeld 252"/>
          <p:cNvSpPr txBox="1"/>
          <p:nvPr/>
        </p:nvSpPr>
        <p:spPr bwMode="gray">
          <a:xfrm>
            <a:off x="8104698" y="5325343"/>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56" name="Textfeld 255"/>
          <p:cNvSpPr txBox="1"/>
          <p:nvPr/>
        </p:nvSpPr>
        <p:spPr bwMode="gray">
          <a:xfrm>
            <a:off x="10264938" y="5325343"/>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58" name="Textfeld 257"/>
          <p:cNvSpPr txBox="1"/>
          <p:nvPr/>
        </p:nvSpPr>
        <p:spPr bwMode="gray">
          <a:xfrm>
            <a:off x="4864338" y="5847851"/>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59" name="Textfeld 258"/>
          <p:cNvSpPr txBox="1"/>
          <p:nvPr/>
        </p:nvSpPr>
        <p:spPr bwMode="gray">
          <a:xfrm>
            <a:off x="5381250" y="5847851"/>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60" name="Textfeld 259"/>
          <p:cNvSpPr txBox="1"/>
          <p:nvPr/>
        </p:nvSpPr>
        <p:spPr bwMode="gray">
          <a:xfrm>
            <a:off x="9724878" y="5847851"/>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62" name="Textfeld 261"/>
          <p:cNvSpPr txBox="1"/>
          <p:nvPr/>
        </p:nvSpPr>
        <p:spPr bwMode="gray">
          <a:xfrm>
            <a:off x="11345058" y="5847851"/>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68" name="Textfeld 267"/>
          <p:cNvSpPr txBox="1"/>
          <p:nvPr/>
        </p:nvSpPr>
        <p:spPr bwMode="gray">
          <a:xfrm>
            <a:off x="8104698" y="5839588"/>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
        <p:nvSpPr>
          <p:cNvPr id="269" name="Textfeld 268"/>
          <p:cNvSpPr txBox="1"/>
          <p:nvPr/>
        </p:nvSpPr>
        <p:spPr bwMode="gray">
          <a:xfrm>
            <a:off x="8644760" y="5839588"/>
            <a:ext cx="228880" cy="259512"/>
          </a:xfrm>
          <a:prstGeom prst="rect">
            <a:avLst/>
          </a:prstGeom>
          <a:noFill/>
        </p:spPr>
        <p:txBody>
          <a:bodyPr wrap="square" lIns="0" tIns="0" rIns="0" bIns="0" rtlCol="0">
            <a:noAutofit/>
          </a:bodyPr>
          <a:lstStyle/>
          <a:p>
            <a:pPr algn="ctr">
              <a:lnSpc>
                <a:spcPct val="110000"/>
              </a:lnSpc>
              <a:spcBef>
                <a:spcPts val="0"/>
              </a:spcBef>
            </a:pPr>
            <a:r>
              <a:rPr lang="en-US" sz="1600" b="1" dirty="0">
                <a:solidFill>
                  <a:srgbClr val="00646E"/>
                </a:solidFill>
                <a:latin typeface="+mn-lt"/>
                <a:ea typeface="Arial Unicode MS" panose="020B0604020202020204" pitchFamily="34" charset="-128"/>
                <a:cs typeface="Arial Unicode MS" panose="020B0604020202020204" pitchFamily="34" charset="-128"/>
              </a:rPr>
              <a:t>x</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kt 170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4541" name="think-cell Folie" r:id="rId5" imgW="360" imgH="360" progId="">
                  <p:embed/>
                </p:oleObj>
              </mc:Choice>
              <mc:Fallback>
                <p:oleObj name="think-cell Folie" r:id="rId5" imgW="360" imgH="360" progId="">
                  <p:embed/>
                  <p:pic>
                    <p:nvPicPr>
                      <p:cNvPr id="28673" name="Objekt 170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3867" y="156575"/>
            <a:ext cx="10976664" cy="338554"/>
          </a:xfrm>
        </p:spPr>
        <p:txBody>
          <a:bodyPr/>
          <a:lstStyle/>
          <a:p>
            <a:pPr>
              <a:defRPr/>
            </a:pPr>
            <a:r>
              <a:rPr lang="hr-HR" kern="1200" dirty="0">
                <a:ea typeface="+mj-ea"/>
              </a:rPr>
              <a:t>Cyber Security – </a:t>
            </a:r>
            <a:r>
              <a:rPr lang="hr-HR" kern="1200" dirty="0" err="1">
                <a:ea typeface="+mj-ea"/>
              </a:rPr>
              <a:t>booming</a:t>
            </a:r>
            <a:r>
              <a:rPr lang="hr-HR" kern="1200" dirty="0">
                <a:ea typeface="+mj-ea"/>
              </a:rPr>
              <a:t> problem </a:t>
            </a:r>
            <a:r>
              <a:rPr lang="hr-HR" kern="1200" dirty="0"/>
              <a:t>	</a:t>
            </a:r>
            <a:endParaRPr lang="en-US" dirty="0">
              <a:ea typeface="+mj-ea"/>
            </a:endParaRPr>
          </a:p>
        </p:txBody>
      </p:sp>
      <p:grpSp>
        <p:nvGrpSpPr>
          <p:cNvPr id="26" name="Gruppieren 3"/>
          <p:cNvGrpSpPr/>
          <p:nvPr/>
        </p:nvGrpSpPr>
        <p:grpSpPr bwMode="gray">
          <a:xfrm>
            <a:off x="158515" y="1245766"/>
            <a:ext cx="2629451" cy="2922058"/>
            <a:chOff x="663012" y="1412876"/>
            <a:chExt cx="2629451" cy="2922058"/>
          </a:xfrm>
        </p:grpSpPr>
        <p:pic>
          <p:nvPicPr>
            <p:cNvPr id="27" name="Picture 3"/>
            <p:cNvPicPr>
              <a:picLocks noChangeAspect="1" noChangeArrowheads="1"/>
            </p:cNvPicPr>
            <p:nvPr/>
          </p:nvPicPr>
          <p:blipFill>
            <a:blip r:embed="rId7"/>
            <a:srcRect/>
            <a:stretch>
              <a:fillRect/>
            </a:stretch>
          </p:blipFill>
          <p:spPr bwMode="gray">
            <a:xfrm>
              <a:off x="663012" y="1412876"/>
              <a:ext cx="2629451" cy="2922058"/>
            </a:xfrm>
            <a:prstGeom prst="rect">
              <a:avLst/>
            </a:prstGeom>
            <a:solidFill>
              <a:srgbClr val="FFFFFF">
                <a:shade val="85000"/>
              </a:srgbClr>
            </a:solidFill>
            <a:ln w="88900" cap="sq">
              <a:solidFill>
                <a:srgbClr val="FFFFFF"/>
              </a:solidFill>
              <a:miter lim="800000"/>
            </a:ln>
            <a:effectLst/>
          </p:spPr>
        </p:pic>
        <p:sp>
          <p:nvSpPr>
            <p:cNvPr id="28" name="Rechteck 1"/>
            <p:cNvSpPr>
              <a:spLocks/>
            </p:cNvSpPr>
            <p:nvPr/>
          </p:nvSpPr>
          <p:spPr bwMode="gray">
            <a:xfrm>
              <a:off x="663012" y="1412876"/>
              <a:ext cx="2629451" cy="2922058"/>
            </a:xfrm>
            <a:prstGeom prst="rect">
              <a:avLst/>
            </a:prstGeom>
            <a:noFill/>
            <a:ln>
              <a:solidFill>
                <a:schemeClr val="accent1"/>
              </a:solidFill>
            </a:ln>
            <a:effectLst/>
            <a:extLst/>
          </p:spPr>
          <p:txBody>
            <a:bodyPr wrap="square" lIns="108000" tIns="54000" rIns="108000" bIns="54000" numCol="1" spcCol="72000" rtlCol="0" anchor="ctr">
              <a:noAutofit/>
            </a:bodyPr>
            <a:lstStyle/>
            <a:p>
              <a:pPr algn="ctr">
                <a:spcBef>
                  <a:spcPct val="0"/>
                </a:spcBef>
                <a:buFont typeface="Wingdings" charset="0"/>
                <a:buNone/>
              </a:pPr>
              <a:endParaRPr lang="en-US" sz="1200" b="1" dirty="0" err="1">
                <a:solidFill>
                  <a:schemeClr val="tx1"/>
                </a:solidFill>
              </a:endParaRPr>
            </a:p>
          </p:txBody>
        </p:sp>
      </p:grpSp>
      <p:grpSp>
        <p:nvGrpSpPr>
          <p:cNvPr id="32" name="Gruppieren 9"/>
          <p:cNvGrpSpPr/>
          <p:nvPr/>
        </p:nvGrpSpPr>
        <p:grpSpPr bwMode="gray">
          <a:xfrm>
            <a:off x="1670683" y="4167824"/>
            <a:ext cx="3672117" cy="2533601"/>
            <a:chOff x="1977737" y="3451577"/>
            <a:chExt cx="3933977" cy="2714273"/>
          </a:xfrm>
        </p:grpSpPr>
        <p:pic>
          <p:nvPicPr>
            <p:cNvPr id="33" name="Grafik 2"/>
            <p:cNvPicPr>
              <a:picLocks noChangeAspect="1"/>
            </p:cNvPicPr>
            <p:nvPr/>
          </p:nvPicPr>
          <p:blipFill>
            <a:blip r:embed="rId8"/>
            <a:stretch>
              <a:fillRect/>
            </a:stretch>
          </p:blipFill>
          <p:spPr bwMode="gray">
            <a:xfrm>
              <a:off x="1977737" y="3451577"/>
              <a:ext cx="3933977" cy="2714273"/>
            </a:xfrm>
            <a:prstGeom prst="rect">
              <a:avLst/>
            </a:prstGeom>
            <a:solidFill>
              <a:srgbClr val="FFFFFF">
                <a:shade val="85000"/>
              </a:srgbClr>
            </a:solidFill>
            <a:ln w="88900" cap="sq">
              <a:noFill/>
              <a:miter lim="800000"/>
            </a:ln>
            <a:effectLst/>
          </p:spPr>
        </p:pic>
        <p:sp>
          <p:nvSpPr>
            <p:cNvPr id="34" name="Rechteck 11"/>
            <p:cNvSpPr>
              <a:spLocks/>
            </p:cNvSpPr>
            <p:nvPr/>
          </p:nvSpPr>
          <p:spPr bwMode="gray">
            <a:xfrm>
              <a:off x="1977737" y="3451577"/>
              <a:ext cx="3933977" cy="2714273"/>
            </a:xfrm>
            <a:prstGeom prst="rect">
              <a:avLst/>
            </a:prstGeom>
            <a:noFill/>
            <a:ln>
              <a:solidFill>
                <a:schemeClr val="accent1"/>
              </a:solidFill>
            </a:ln>
            <a:effectLst/>
            <a:extLst/>
          </p:spPr>
          <p:txBody>
            <a:bodyPr wrap="square" lIns="108000" tIns="54000" rIns="108000" bIns="54000" numCol="1" spcCol="72000" rtlCol="0" anchor="ctr">
              <a:noAutofit/>
            </a:bodyPr>
            <a:lstStyle/>
            <a:p>
              <a:pPr algn="ctr">
                <a:spcBef>
                  <a:spcPct val="0"/>
                </a:spcBef>
                <a:buFont typeface="Wingdings" charset="0"/>
                <a:buNone/>
              </a:pPr>
              <a:endParaRPr lang="en-US" sz="1200" b="1" dirty="0" err="1">
                <a:solidFill>
                  <a:schemeClr val="tx1"/>
                </a:solidFill>
              </a:endParaRPr>
            </a:p>
          </p:txBody>
        </p:sp>
      </p:grpSp>
      <p:grpSp>
        <p:nvGrpSpPr>
          <p:cNvPr id="35" name="Gruppieren 15"/>
          <p:cNvGrpSpPr/>
          <p:nvPr/>
        </p:nvGrpSpPr>
        <p:grpSpPr bwMode="gray">
          <a:xfrm>
            <a:off x="6552414" y="3933056"/>
            <a:ext cx="5038269" cy="2533601"/>
            <a:chOff x="5852582" y="3600340"/>
            <a:chExt cx="5101723" cy="2565510"/>
          </a:xfrm>
        </p:grpSpPr>
        <p:pic>
          <p:nvPicPr>
            <p:cNvPr id="36" name="Picture 1"/>
            <p:cNvPicPr>
              <a:picLocks noChangeAspect="1" noChangeArrowheads="1"/>
            </p:cNvPicPr>
            <p:nvPr/>
          </p:nvPicPr>
          <p:blipFill>
            <a:blip r:embed="rId9"/>
            <a:srcRect/>
            <a:stretch>
              <a:fillRect/>
            </a:stretch>
          </p:blipFill>
          <p:spPr bwMode="gray">
            <a:xfrm>
              <a:off x="5852582" y="3600340"/>
              <a:ext cx="5101723" cy="2565510"/>
            </a:xfrm>
            <a:prstGeom prst="rect">
              <a:avLst/>
            </a:prstGeom>
            <a:solidFill>
              <a:srgbClr val="FFFFFF">
                <a:shade val="85000"/>
              </a:srgbClr>
            </a:solidFill>
            <a:ln w="88900" cap="sq">
              <a:noFill/>
              <a:miter lim="800000"/>
            </a:ln>
            <a:effectLst/>
          </p:spPr>
        </p:pic>
        <p:sp>
          <p:nvSpPr>
            <p:cNvPr id="37" name="Rechteck 16"/>
            <p:cNvSpPr>
              <a:spLocks/>
            </p:cNvSpPr>
            <p:nvPr/>
          </p:nvSpPr>
          <p:spPr bwMode="gray">
            <a:xfrm>
              <a:off x="5852582" y="3600340"/>
              <a:ext cx="5101723" cy="2565510"/>
            </a:xfrm>
            <a:prstGeom prst="rect">
              <a:avLst/>
            </a:prstGeom>
            <a:noFill/>
            <a:ln>
              <a:solidFill>
                <a:schemeClr val="accent1"/>
              </a:solidFill>
            </a:ln>
            <a:effectLst/>
            <a:extLst/>
          </p:spPr>
          <p:txBody>
            <a:bodyPr wrap="square" lIns="108000" tIns="54000" rIns="108000" bIns="54000" numCol="1" spcCol="72000" rtlCol="0" anchor="ctr">
              <a:noAutofit/>
            </a:bodyPr>
            <a:lstStyle/>
            <a:p>
              <a:pPr algn="ctr">
                <a:spcBef>
                  <a:spcPct val="0"/>
                </a:spcBef>
                <a:buFont typeface="Wingdings" charset="0"/>
                <a:buNone/>
              </a:pPr>
              <a:endParaRPr lang="en-US" sz="1200" b="1" dirty="0" err="1">
                <a:solidFill>
                  <a:schemeClr val="tx1"/>
                </a:solidFill>
              </a:endParaRPr>
            </a:p>
          </p:txBody>
        </p:sp>
      </p:grpSp>
      <p:pic>
        <p:nvPicPr>
          <p:cNvPr id="38"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30823" y="1245766"/>
            <a:ext cx="4571999" cy="2386483"/>
          </a:xfrm>
          <a:prstGeom prst="rect">
            <a:avLst/>
          </a:prstGeom>
        </p:spPr>
      </p:pic>
      <p:grpSp>
        <p:nvGrpSpPr>
          <p:cNvPr id="29" name="Gruppieren 13"/>
          <p:cNvGrpSpPr/>
          <p:nvPr/>
        </p:nvGrpSpPr>
        <p:grpSpPr bwMode="gray">
          <a:xfrm>
            <a:off x="6891263" y="1412874"/>
            <a:ext cx="5085620" cy="2336231"/>
            <a:chOff x="5333947" y="1412875"/>
            <a:chExt cx="4437945" cy="2038702"/>
          </a:xfrm>
        </p:grpSpPr>
        <p:pic>
          <p:nvPicPr>
            <p:cNvPr id="30" name="Picture 7"/>
            <p:cNvPicPr>
              <a:picLocks noChangeAspect="1" noChangeArrowheads="1"/>
            </p:cNvPicPr>
            <p:nvPr/>
          </p:nvPicPr>
          <p:blipFill>
            <a:blip r:embed="rId11"/>
            <a:srcRect/>
            <a:stretch>
              <a:fillRect/>
            </a:stretch>
          </p:blipFill>
          <p:spPr bwMode="gray">
            <a:xfrm>
              <a:off x="5333947" y="1412875"/>
              <a:ext cx="4437945" cy="2038702"/>
            </a:xfrm>
            <a:prstGeom prst="rect">
              <a:avLst/>
            </a:prstGeom>
            <a:solidFill>
              <a:srgbClr val="FFFFFF">
                <a:shade val="85000"/>
              </a:srgbClr>
            </a:solidFill>
            <a:ln w="88900" cap="sq">
              <a:noFill/>
              <a:miter lim="800000"/>
            </a:ln>
            <a:effectLst/>
          </p:spPr>
        </p:pic>
        <p:sp>
          <p:nvSpPr>
            <p:cNvPr id="31" name="Rechteck 14"/>
            <p:cNvSpPr>
              <a:spLocks/>
            </p:cNvSpPr>
            <p:nvPr/>
          </p:nvSpPr>
          <p:spPr bwMode="gray">
            <a:xfrm>
              <a:off x="5333947" y="1412875"/>
              <a:ext cx="4437945" cy="2038702"/>
            </a:xfrm>
            <a:prstGeom prst="rect">
              <a:avLst/>
            </a:prstGeom>
            <a:noFill/>
            <a:ln>
              <a:solidFill>
                <a:schemeClr val="accent1"/>
              </a:solidFill>
            </a:ln>
            <a:effectLst/>
            <a:extLst/>
          </p:spPr>
          <p:txBody>
            <a:bodyPr wrap="square" lIns="108000" tIns="54000" rIns="108000" bIns="54000" numCol="1" spcCol="72000" rtlCol="0" anchor="ctr">
              <a:noAutofit/>
            </a:bodyPr>
            <a:lstStyle/>
            <a:p>
              <a:pPr algn="ctr">
                <a:spcBef>
                  <a:spcPct val="0"/>
                </a:spcBef>
                <a:buFont typeface="Wingdings" charset="0"/>
                <a:buNone/>
              </a:pPr>
              <a:endParaRPr lang="en-US" sz="1200" b="1" dirty="0" err="1">
                <a:solidFill>
                  <a:schemeClr val="tx1"/>
                </a:solidFill>
              </a:endParaRPr>
            </a:p>
          </p:txBody>
        </p:sp>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kt 170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5565" name="think-cell Folie" r:id="rId5" imgW="360" imgH="360" progId="">
                  <p:embed/>
                </p:oleObj>
              </mc:Choice>
              <mc:Fallback>
                <p:oleObj name="think-cell Folie" r:id="rId5" imgW="360" imgH="360" progId="">
                  <p:embed/>
                  <p:pic>
                    <p:nvPicPr>
                      <p:cNvPr id="28673" name="Objekt 170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66110" y="163352"/>
            <a:ext cx="10976664" cy="338554"/>
          </a:xfrm>
        </p:spPr>
        <p:txBody>
          <a:bodyPr/>
          <a:lstStyle/>
          <a:p>
            <a:pPr>
              <a:defRPr/>
            </a:pPr>
            <a:r>
              <a:rPr lang="hr-HR" dirty="0">
                <a:ea typeface="+mj-ea"/>
              </a:rPr>
              <a:t>Digital </a:t>
            </a:r>
            <a:r>
              <a:rPr lang="hr-HR" dirty="0" err="1">
                <a:ea typeface="+mj-ea"/>
              </a:rPr>
              <a:t>substation</a:t>
            </a:r>
            <a:r>
              <a:rPr lang="hr-HR" dirty="0">
                <a:ea typeface="+mj-ea"/>
              </a:rPr>
              <a:t> – </a:t>
            </a:r>
            <a:r>
              <a:rPr lang="hr-HR" dirty="0" err="1">
                <a:ea typeface="+mj-ea"/>
              </a:rPr>
              <a:t>potential</a:t>
            </a:r>
            <a:r>
              <a:rPr lang="hr-HR" dirty="0">
                <a:ea typeface="+mj-ea"/>
              </a:rPr>
              <a:t> problem</a:t>
            </a:r>
            <a:endParaRPr lang="en-US" dirty="0">
              <a:ea typeface="+mj-ea"/>
            </a:endParaRPr>
          </a:p>
        </p:txBody>
      </p:sp>
      <p:grpSp>
        <p:nvGrpSpPr>
          <p:cNvPr id="87" name="Gruppieren 623"/>
          <p:cNvGrpSpPr/>
          <p:nvPr/>
        </p:nvGrpSpPr>
        <p:grpSpPr>
          <a:xfrm>
            <a:off x="55420" y="1392983"/>
            <a:ext cx="11776362" cy="4752976"/>
            <a:chOff x="1036493" y="1479451"/>
            <a:chExt cx="11776362" cy="4752976"/>
          </a:xfrm>
        </p:grpSpPr>
        <p:sp>
          <p:nvSpPr>
            <p:cNvPr id="88" name="Sand"/>
            <p:cNvSpPr/>
            <p:nvPr/>
          </p:nvSpPr>
          <p:spPr bwMode="auto">
            <a:xfrm>
              <a:off x="1036493" y="1479451"/>
              <a:ext cx="11776362" cy="4752976"/>
            </a:xfrm>
            <a:prstGeom prst="rect">
              <a:avLst/>
            </a:prstGeom>
            <a:solidFill>
              <a:srgbClr val="41AAC8"/>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4400" b="1" dirty="0">
                <a:solidFill>
                  <a:srgbClr val="AF235F"/>
                </a:solidFill>
              </a:endParaRPr>
            </a:p>
          </p:txBody>
        </p:sp>
        <p:sp>
          <p:nvSpPr>
            <p:cNvPr id="89" name="SPP"/>
            <p:cNvSpPr>
              <a:spLocks/>
            </p:cNvSpPr>
            <p:nvPr/>
          </p:nvSpPr>
          <p:spPr bwMode="auto">
            <a:xfrm>
              <a:off x="1313584" y="2559571"/>
              <a:ext cx="8046282" cy="1476000"/>
            </a:xfrm>
            <a:prstGeom prst="rect">
              <a:avLst/>
            </a:prstGeom>
            <a:solidFill>
              <a:srgbClr val="FFFFFF"/>
            </a:solidFill>
            <a:ln>
              <a:noFill/>
            </a:ln>
            <a:effectLst/>
            <a:extLst/>
          </p:spPr>
          <p:txBody>
            <a:bodyPr wrap="square" lIns="72000" tIns="72000" rIns="72000" bIns="72000" numCol="1" spcCol="72000" rtlCol="0" anchor="t">
              <a:noAutofit/>
            </a:bodyPr>
            <a:lstStyle/>
            <a:p>
              <a:pPr>
                <a:lnSpc>
                  <a:spcPct val="90000"/>
                </a:lnSpc>
                <a:spcBef>
                  <a:spcPts val="200"/>
                </a:spcBef>
                <a:buFont typeface="Wingdings" charset="0"/>
                <a:buNone/>
              </a:pPr>
              <a:r>
                <a:rPr lang="hr-HR" sz="1200" b="1" dirty="0" err="1">
                  <a:solidFill>
                    <a:srgbClr val="2387AA"/>
                  </a:solidFill>
                </a:rPr>
                <a:t>Station</a:t>
              </a:r>
              <a:r>
                <a:rPr lang="hr-HR" sz="1200" b="1" dirty="0">
                  <a:solidFill>
                    <a:srgbClr val="2387AA"/>
                  </a:solidFill>
                </a:rPr>
                <a:t> </a:t>
              </a:r>
              <a:r>
                <a:rPr lang="hr-HR" sz="1200" b="1" dirty="0" err="1">
                  <a:solidFill>
                    <a:srgbClr val="2387AA"/>
                  </a:solidFill>
                </a:rPr>
                <a:t>level</a:t>
              </a:r>
              <a:endParaRPr lang="en-US" sz="900" dirty="0">
                <a:solidFill>
                  <a:srgbClr val="2387AA"/>
                </a:solidFill>
              </a:endParaRPr>
            </a:p>
          </p:txBody>
        </p:sp>
        <p:sp>
          <p:nvSpPr>
            <p:cNvPr id="90" name="SPP"/>
            <p:cNvSpPr>
              <a:spLocks/>
            </p:cNvSpPr>
            <p:nvPr/>
          </p:nvSpPr>
          <p:spPr bwMode="auto">
            <a:xfrm>
              <a:off x="1299729" y="4143747"/>
              <a:ext cx="8060087" cy="1476000"/>
            </a:xfrm>
            <a:prstGeom prst="rect">
              <a:avLst/>
            </a:prstGeom>
            <a:solidFill>
              <a:srgbClr val="FFFFFF"/>
            </a:solidFill>
            <a:ln>
              <a:noFill/>
            </a:ln>
            <a:effectLst/>
            <a:extLst/>
          </p:spPr>
          <p:txBody>
            <a:bodyPr wrap="square" lIns="72000" tIns="72000" rIns="72000" bIns="72000" numCol="1" spcCol="72000" rtlCol="0" anchor="t">
              <a:noAutofit/>
            </a:bodyPr>
            <a:lstStyle/>
            <a:p>
              <a:pPr>
                <a:lnSpc>
                  <a:spcPct val="90000"/>
                </a:lnSpc>
                <a:spcBef>
                  <a:spcPts val="200"/>
                </a:spcBef>
                <a:buFont typeface="Wingdings" charset="0"/>
                <a:buNone/>
              </a:pPr>
              <a:r>
                <a:rPr lang="hr-HR" sz="1200" b="1" dirty="0" err="1">
                  <a:solidFill>
                    <a:srgbClr val="2387AA"/>
                  </a:solidFill>
                </a:rPr>
                <a:t>Field</a:t>
              </a:r>
              <a:r>
                <a:rPr lang="hr-HR" sz="1200" b="1" dirty="0">
                  <a:solidFill>
                    <a:srgbClr val="2387AA"/>
                  </a:solidFill>
                </a:rPr>
                <a:t> </a:t>
              </a:r>
              <a:r>
                <a:rPr lang="hr-HR" sz="1200" b="1" dirty="0" err="1">
                  <a:solidFill>
                    <a:srgbClr val="2387AA"/>
                  </a:solidFill>
                </a:rPr>
                <a:t>level</a:t>
              </a:r>
              <a:endParaRPr lang="en-US" sz="900" dirty="0">
                <a:solidFill>
                  <a:srgbClr val="2387AA"/>
                </a:solidFill>
              </a:endParaRPr>
            </a:p>
          </p:txBody>
        </p:sp>
        <p:sp>
          <p:nvSpPr>
            <p:cNvPr id="91" name="Freeform 5"/>
            <p:cNvSpPr>
              <a:spLocks noChangeAspect="1" noEditPoints="1"/>
            </p:cNvSpPr>
            <p:nvPr/>
          </p:nvSpPr>
          <p:spPr bwMode="auto">
            <a:xfrm>
              <a:off x="3735104" y="1839539"/>
              <a:ext cx="432000" cy="432000"/>
            </a:xfrm>
            <a:custGeom>
              <a:avLst/>
              <a:gdLst>
                <a:gd name="T0" fmla="*/ 219 w 800"/>
                <a:gd name="T1" fmla="*/ 738 h 800"/>
                <a:gd name="T2" fmla="*/ 252 w 800"/>
                <a:gd name="T3" fmla="*/ 431 h 800"/>
                <a:gd name="T4" fmla="*/ 206 w 800"/>
                <a:gd name="T5" fmla="*/ 496 h 800"/>
                <a:gd name="T6" fmla="*/ 252 w 800"/>
                <a:gd name="T7" fmla="*/ 431 h 800"/>
                <a:gd name="T8" fmla="*/ 215 w 800"/>
                <a:gd name="T9" fmla="*/ 376 h 800"/>
                <a:gd name="T10" fmla="*/ 131 w 800"/>
                <a:gd name="T11" fmla="*/ 302 h 800"/>
                <a:gd name="T12" fmla="*/ 192 w 800"/>
                <a:gd name="T13" fmla="*/ 252 h 800"/>
                <a:gd name="T14" fmla="*/ 347 w 800"/>
                <a:gd name="T15" fmla="*/ 132 h 800"/>
                <a:gd name="T16" fmla="*/ 325 w 800"/>
                <a:gd name="T17" fmla="*/ 431 h 800"/>
                <a:gd name="T18" fmla="*/ 231 w 800"/>
                <a:gd name="T19" fmla="*/ 379 h 800"/>
                <a:gd name="T20" fmla="*/ 208 w 800"/>
                <a:gd name="T21" fmla="*/ 751 h 800"/>
                <a:gd name="T22" fmla="*/ 188 w 800"/>
                <a:gd name="T23" fmla="*/ 581 h 800"/>
                <a:gd name="T24" fmla="*/ 230 w 800"/>
                <a:gd name="T25" fmla="*/ 762 h 800"/>
                <a:gd name="T26" fmla="*/ 340 w 800"/>
                <a:gd name="T27" fmla="*/ 662 h 800"/>
                <a:gd name="T28" fmla="*/ 437 w 800"/>
                <a:gd name="T29" fmla="*/ 798 h 800"/>
                <a:gd name="T30" fmla="*/ 360 w 800"/>
                <a:gd name="T31" fmla="*/ 696 h 800"/>
                <a:gd name="T32" fmla="*/ 437 w 800"/>
                <a:gd name="T33" fmla="*/ 798 h 800"/>
                <a:gd name="T34" fmla="*/ 407 w 800"/>
                <a:gd name="T35" fmla="*/ 692 h 800"/>
                <a:gd name="T36" fmla="*/ 669 w 800"/>
                <a:gd name="T37" fmla="*/ 522 h 800"/>
                <a:gd name="T38" fmla="*/ 780 w 800"/>
                <a:gd name="T39" fmla="*/ 525 h 800"/>
                <a:gd name="T40" fmla="*/ 380 w 800"/>
                <a:gd name="T41" fmla="*/ 622 h 800"/>
                <a:gd name="T42" fmla="*/ 332 w 800"/>
                <a:gd name="T43" fmla="*/ 446 h 800"/>
                <a:gd name="T44" fmla="*/ 500 w 800"/>
                <a:gd name="T45" fmla="*/ 464 h 800"/>
                <a:gd name="T46" fmla="*/ 800 w 800"/>
                <a:gd name="T47" fmla="*/ 412 h 800"/>
                <a:gd name="T48" fmla="*/ 502 w 800"/>
                <a:gd name="T49" fmla="*/ 451 h 800"/>
                <a:gd name="T50" fmla="*/ 339 w 800"/>
                <a:gd name="T51" fmla="*/ 434 h 800"/>
                <a:gd name="T52" fmla="*/ 800 w 800"/>
                <a:gd name="T53" fmla="*/ 412 h 800"/>
                <a:gd name="T54" fmla="*/ 736 w 800"/>
                <a:gd name="T55" fmla="*/ 404 h 800"/>
                <a:gd name="T56" fmla="*/ 622 w 800"/>
                <a:gd name="T57" fmla="*/ 220 h 800"/>
                <a:gd name="T58" fmla="*/ 710 w 800"/>
                <a:gd name="T59" fmla="*/ 147 h 800"/>
                <a:gd name="T60" fmla="*/ 652 w 800"/>
                <a:gd name="T61" fmla="*/ 154 h 800"/>
                <a:gd name="T62" fmla="*/ 583 w 800"/>
                <a:gd name="T63" fmla="*/ 188 h 800"/>
                <a:gd name="T64" fmla="*/ 415 w 800"/>
                <a:gd name="T65" fmla="*/ 118 h 800"/>
                <a:gd name="T66" fmla="*/ 494 w 800"/>
                <a:gd name="T67" fmla="*/ 11 h 800"/>
                <a:gd name="T68" fmla="*/ 417 w 800"/>
                <a:gd name="T69" fmla="*/ 105 h 800"/>
                <a:gd name="T70" fmla="*/ 377 w 800"/>
                <a:gd name="T71" fmla="*/ 1 h 800"/>
                <a:gd name="T72" fmla="*/ 400 w 800"/>
                <a:gd name="T73" fmla="*/ 73 h 800"/>
                <a:gd name="T74" fmla="*/ 374 w 800"/>
                <a:gd name="T75" fmla="*/ 43 h 800"/>
                <a:gd name="T76" fmla="*/ 363 w 800"/>
                <a:gd name="T77" fmla="*/ 2 h 800"/>
                <a:gd name="T78" fmla="*/ 339 w 800"/>
                <a:gd name="T79" fmla="*/ 92 h 800"/>
                <a:gd name="T80" fmla="*/ 218 w 800"/>
                <a:gd name="T81" fmla="*/ 44 h 800"/>
                <a:gd name="T82" fmla="*/ 218 w 800"/>
                <a:gd name="T83" fmla="*/ 44 h 800"/>
                <a:gd name="T84" fmla="*/ 273 w 800"/>
                <a:gd name="T85" fmla="*/ 85 h 800"/>
                <a:gd name="T86" fmla="*/ 117 w 800"/>
                <a:gd name="T87" fmla="*/ 272 h 800"/>
                <a:gd name="T88" fmla="*/ 5 w 800"/>
                <a:gd name="T89" fmla="*/ 338 h 800"/>
                <a:gd name="T90" fmla="*/ 9 w 800"/>
                <a:gd name="T91" fmla="*/ 355 h 800"/>
                <a:gd name="T92" fmla="*/ 199 w 800"/>
                <a:gd name="T93" fmla="*/ 453 h 800"/>
                <a:gd name="T94" fmla="*/ 0 w 800"/>
                <a:gd name="T95"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800">
                  <a:moveTo>
                    <a:pt x="205" y="510"/>
                  </a:moveTo>
                  <a:cubicBezTo>
                    <a:pt x="226" y="522"/>
                    <a:pt x="246" y="534"/>
                    <a:pt x="265" y="549"/>
                  </a:cubicBezTo>
                  <a:cubicBezTo>
                    <a:pt x="241" y="608"/>
                    <a:pt x="225" y="672"/>
                    <a:pt x="219" y="738"/>
                  </a:cubicBezTo>
                  <a:cubicBezTo>
                    <a:pt x="207" y="687"/>
                    <a:pt x="201" y="635"/>
                    <a:pt x="201" y="581"/>
                  </a:cubicBezTo>
                  <a:cubicBezTo>
                    <a:pt x="201" y="557"/>
                    <a:pt x="202" y="534"/>
                    <a:pt x="205" y="510"/>
                  </a:cubicBezTo>
                  <a:close/>
                  <a:moveTo>
                    <a:pt x="252" y="431"/>
                  </a:moveTo>
                  <a:cubicBezTo>
                    <a:pt x="274" y="435"/>
                    <a:pt x="296" y="440"/>
                    <a:pt x="317" y="444"/>
                  </a:cubicBezTo>
                  <a:cubicBezTo>
                    <a:pt x="300" y="473"/>
                    <a:pt x="284" y="504"/>
                    <a:pt x="270" y="536"/>
                  </a:cubicBezTo>
                  <a:cubicBezTo>
                    <a:pt x="250" y="521"/>
                    <a:pt x="229" y="508"/>
                    <a:pt x="206" y="496"/>
                  </a:cubicBezTo>
                  <a:cubicBezTo>
                    <a:pt x="208" y="483"/>
                    <a:pt x="210" y="469"/>
                    <a:pt x="212" y="456"/>
                  </a:cubicBezTo>
                  <a:cubicBezTo>
                    <a:pt x="213" y="456"/>
                    <a:pt x="214" y="456"/>
                    <a:pt x="215" y="456"/>
                  </a:cubicBezTo>
                  <a:cubicBezTo>
                    <a:pt x="232" y="456"/>
                    <a:pt x="246" y="446"/>
                    <a:pt x="252" y="431"/>
                  </a:cubicBezTo>
                  <a:close/>
                  <a:moveTo>
                    <a:pt x="347" y="132"/>
                  </a:moveTo>
                  <a:cubicBezTo>
                    <a:pt x="289" y="203"/>
                    <a:pt x="245" y="286"/>
                    <a:pt x="218" y="376"/>
                  </a:cubicBezTo>
                  <a:cubicBezTo>
                    <a:pt x="217" y="376"/>
                    <a:pt x="216" y="376"/>
                    <a:pt x="215" y="376"/>
                  </a:cubicBezTo>
                  <a:cubicBezTo>
                    <a:pt x="199" y="376"/>
                    <a:pt x="185" y="385"/>
                    <a:pt x="179" y="399"/>
                  </a:cubicBezTo>
                  <a:cubicBezTo>
                    <a:pt x="128" y="385"/>
                    <a:pt x="79" y="368"/>
                    <a:pt x="31" y="349"/>
                  </a:cubicBezTo>
                  <a:cubicBezTo>
                    <a:pt x="67" y="338"/>
                    <a:pt x="101" y="323"/>
                    <a:pt x="131" y="302"/>
                  </a:cubicBezTo>
                  <a:cubicBezTo>
                    <a:pt x="138" y="308"/>
                    <a:pt x="147" y="312"/>
                    <a:pt x="157" y="312"/>
                  </a:cubicBezTo>
                  <a:cubicBezTo>
                    <a:pt x="179" y="312"/>
                    <a:pt x="197" y="294"/>
                    <a:pt x="197" y="272"/>
                  </a:cubicBezTo>
                  <a:cubicBezTo>
                    <a:pt x="197" y="265"/>
                    <a:pt x="195" y="258"/>
                    <a:pt x="192" y="252"/>
                  </a:cubicBezTo>
                  <a:cubicBezTo>
                    <a:pt x="236" y="208"/>
                    <a:pt x="269" y="152"/>
                    <a:pt x="286" y="90"/>
                  </a:cubicBezTo>
                  <a:cubicBezTo>
                    <a:pt x="302" y="96"/>
                    <a:pt x="320" y="101"/>
                    <a:pt x="337" y="105"/>
                  </a:cubicBezTo>
                  <a:cubicBezTo>
                    <a:pt x="337" y="115"/>
                    <a:pt x="341" y="125"/>
                    <a:pt x="347" y="132"/>
                  </a:cubicBezTo>
                  <a:close/>
                  <a:moveTo>
                    <a:pt x="375" y="145"/>
                  </a:moveTo>
                  <a:cubicBezTo>
                    <a:pt x="390" y="197"/>
                    <a:pt x="415" y="244"/>
                    <a:pt x="449" y="284"/>
                  </a:cubicBezTo>
                  <a:cubicBezTo>
                    <a:pt x="401" y="327"/>
                    <a:pt x="360" y="377"/>
                    <a:pt x="325" y="431"/>
                  </a:cubicBezTo>
                  <a:cubicBezTo>
                    <a:pt x="301" y="427"/>
                    <a:pt x="278" y="423"/>
                    <a:pt x="255" y="418"/>
                  </a:cubicBezTo>
                  <a:cubicBezTo>
                    <a:pt x="255" y="417"/>
                    <a:pt x="255" y="417"/>
                    <a:pt x="255" y="416"/>
                  </a:cubicBezTo>
                  <a:cubicBezTo>
                    <a:pt x="255" y="400"/>
                    <a:pt x="245" y="385"/>
                    <a:pt x="231" y="379"/>
                  </a:cubicBezTo>
                  <a:cubicBezTo>
                    <a:pt x="257" y="291"/>
                    <a:pt x="301" y="210"/>
                    <a:pt x="357" y="140"/>
                  </a:cubicBezTo>
                  <a:cubicBezTo>
                    <a:pt x="363" y="143"/>
                    <a:pt x="369" y="145"/>
                    <a:pt x="375" y="145"/>
                  </a:cubicBezTo>
                  <a:close/>
                  <a:moveTo>
                    <a:pt x="208" y="751"/>
                  </a:moveTo>
                  <a:cubicBezTo>
                    <a:pt x="99" y="691"/>
                    <a:pt x="22" y="583"/>
                    <a:pt x="4" y="456"/>
                  </a:cubicBezTo>
                  <a:cubicBezTo>
                    <a:pt x="71" y="458"/>
                    <a:pt x="135" y="475"/>
                    <a:pt x="192" y="504"/>
                  </a:cubicBezTo>
                  <a:cubicBezTo>
                    <a:pt x="189" y="529"/>
                    <a:pt x="188" y="555"/>
                    <a:pt x="188" y="581"/>
                  </a:cubicBezTo>
                  <a:cubicBezTo>
                    <a:pt x="188" y="640"/>
                    <a:pt x="195" y="697"/>
                    <a:pt x="208" y="751"/>
                  </a:cubicBezTo>
                  <a:close/>
                  <a:moveTo>
                    <a:pt x="306" y="789"/>
                  </a:moveTo>
                  <a:cubicBezTo>
                    <a:pt x="280" y="783"/>
                    <a:pt x="254" y="773"/>
                    <a:pt x="230" y="762"/>
                  </a:cubicBezTo>
                  <a:cubicBezTo>
                    <a:pt x="235" y="690"/>
                    <a:pt x="251" y="621"/>
                    <a:pt x="276" y="557"/>
                  </a:cubicBezTo>
                  <a:cubicBezTo>
                    <a:pt x="304" y="580"/>
                    <a:pt x="330" y="605"/>
                    <a:pt x="353" y="634"/>
                  </a:cubicBezTo>
                  <a:cubicBezTo>
                    <a:pt x="345" y="641"/>
                    <a:pt x="340" y="651"/>
                    <a:pt x="340" y="662"/>
                  </a:cubicBezTo>
                  <a:cubicBezTo>
                    <a:pt x="340" y="672"/>
                    <a:pt x="344" y="681"/>
                    <a:pt x="349" y="688"/>
                  </a:cubicBezTo>
                  <a:cubicBezTo>
                    <a:pt x="330" y="719"/>
                    <a:pt x="316" y="753"/>
                    <a:pt x="306" y="789"/>
                  </a:cubicBezTo>
                  <a:close/>
                  <a:moveTo>
                    <a:pt x="437" y="798"/>
                  </a:moveTo>
                  <a:cubicBezTo>
                    <a:pt x="425" y="799"/>
                    <a:pt x="412" y="800"/>
                    <a:pt x="400" y="800"/>
                  </a:cubicBezTo>
                  <a:cubicBezTo>
                    <a:pt x="372" y="800"/>
                    <a:pt x="345" y="797"/>
                    <a:pt x="319" y="792"/>
                  </a:cubicBezTo>
                  <a:cubicBezTo>
                    <a:pt x="328" y="758"/>
                    <a:pt x="342" y="726"/>
                    <a:pt x="360" y="696"/>
                  </a:cubicBezTo>
                  <a:cubicBezTo>
                    <a:pt x="366" y="700"/>
                    <a:pt x="373" y="702"/>
                    <a:pt x="380" y="702"/>
                  </a:cubicBezTo>
                  <a:cubicBezTo>
                    <a:pt x="386" y="702"/>
                    <a:pt x="391" y="701"/>
                    <a:pt x="396" y="699"/>
                  </a:cubicBezTo>
                  <a:cubicBezTo>
                    <a:pt x="413" y="730"/>
                    <a:pt x="427" y="763"/>
                    <a:pt x="437" y="798"/>
                  </a:cubicBezTo>
                  <a:close/>
                  <a:moveTo>
                    <a:pt x="776" y="538"/>
                  </a:moveTo>
                  <a:cubicBezTo>
                    <a:pt x="725" y="676"/>
                    <a:pt x="601" y="778"/>
                    <a:pt x="450" y="797"/>
                  </a:cubicBezTo>
                  <a:cubicBezTo>
                    <a:pt x="440" y="760"/>
                    <a:pt x="426" y="725"/>
                    <a:pt x="407" y="692"/>
                  </a:cubicBezTo>
                  <a:cubicBezTo>
                    <a:pt x="415" y="685"/>
                    <a:pt x="420" y="674"/>
                    <a:pt x="420" y="662"/>
                  </a:cubicBezTo>
                  <a:cubicBezTo>
                    <a:pt x="420" y="651"/>
                    <a:pt x="416" y="641"/>
                    <a:pt x="408" y="633"/>
                  </a:cubicBezTo>
                  <a:cubicBezTo>
                    <a:pt x="474" y="565"/>
                    <a:pt x="566" y="522"/>
                    <a:pt x="669" y="522"/>
                  </a:cubicBezTo>
                  <a:cubicBezTo>
                    <a:pt x="706" y="522"/>
                    <a:pt x="742" y="527"/>
                    <a:pt x="776" y="538"/>
                  </a:cubicBezTo>
                  <a:close/>
                  <a:moveTo>
                    <a:pt x="797" y="450"/>
                  </a:moveTo>
                  <a:cubicBezTo>
                    <a:pt x="794" y="476"/>
                    <a:pt x="788" y="501"/>
                    <a:pt x="780" y="525"/>
                  </a:cubicBezTo>
                  <a:cubicBezTo>
                    <a:pt x="745" y="514"/>
                    <a:pt x="708" y="508"/>
                    <a:pt x="669" y="508"/>
                  </a:cubicBezTo>
                  <a:cubicBezTo>
                    <a:pt x="562" y="508"/>
                    <a:pt x="465" y="554"/>
                    <a:pt x="397" y="626"/>
                  </a:cubicBezTo>
                  <a:cubicBezTo>
                    <a:pt x="392" y="624"/>
                    <a:pt x="386" y="622"/>
                    <a:pt x="380" y="622"/>
                  </a:cubicBezTo>
                  <a:cubicBezTo>
                    <a:pt x="374" y="622"/>
                    <a:pt x="369" y="624"/>
                    <a:pt x="364" y="626"/>
                  </a:cubicBezTo>
                  <a:cubicBezTo>
                    <a:pt x="339" y="596"/>
                    <a:pt x="312" y="568"/>
                    <a:pt x="281" y="544"/>
                  </a:cubicBezTo>
                  <a:cubicBezTo>
                    <a:pt x="296" y="510"/>
                    <a:pt x="312" y="477"/>
                    <a:pt x="332" y="446"/>
                  </a:cubicBezTo>
                  <a:cubicBezTo>
                    <a:pt x="362" y="451"/>
                    <a:pt x="392" y="455"/>
                    <a:pt x="423" y="458"/>
                  </a:cubicBezTo>
                  <a:cubicBezTo>
                    <a:pt x="426" y="477"/>
                    <a:pt x="442" y="492"/>
                    <a:pt x="462" y="492"/>
                  </a:cubicBezTo>
                  <a:cubicBezTo>
                    <a:pt x="480" y="492"/>
                    <a:pt x="495" y="480"/>
                    <a:pt x="500" y="464"/>
                  </a:cubicBezTo>
                  <a:cubicBezTo>
                    <a:pt x="526" y="465"/>
                    <a:pt x="552" y="466"/>
                    <a:pt x="578" y="466"/>
                  </a:cubicBezTo>
                  <a:cubicBezTo>
                    <a:pt x="653" y="466"/>
                    <a:pt x="726" y="461"/>
                    <a:pt x="797" y="450"/>
                  </a:cubicBezTo>
                  <a:close/>
                  <a:moveTo>
                    <a:pt x="800" y="412"/>
                  </a:moveTo>
                  <a:cubicBezTo>
                    <a:pt x="800" y="420"/>
                    <a:pt x="799" y="428"/>
                    <a:pt x="798" y="437"/>
                  </a:cubicBezTo>
                  <a:cubicBezTo>
                    <a:pt x="727" y="447"/>
                    <a:pt x="653" y="453"/>
                    <a:pt x="578" y="453"/>
                  </a:cubicBezTo>
                  <a:cubicBezTo>
                    <a:pt x="553" y="453"/>
                    <a:pt x="527" y="452"/>
                    <a:pt x="502" y="451"/>
                  </a:cubicBezTo>
                  <a:cubicBezTo>
                    <a:pt x="502" y="429"/>
                    <a:pt x="484" y="412"/>
                    <a:pt x="462" y="412"/>
                  </a:cubicBezTo>
                  <a:cubicBezTo>
                    <a:pt x="443" y="412"/>
                    <a:pt x="426" y="426"/>
                    <a:pt x="423" y="445"/>
                  </a:cubicBezTo>
                  <a:cubicBezTo>
                    <a:pt x="395" y="442"/>
                    <a:pt x="367" y="438"/>
                    <a:pt x="339" y="434"/>
                  </a:cubicBezTo>
                  <a:cubicBezTo>
                    <a:pt x="373" y="382"/>
                    <a:pt x="413" y="335"/>
                    <a:pt x="458" y="294"/>
                  </a:cubicBezTo>
                  <a:cubicBezTo>
                    <a:pt x="526" y="370"/>
                    <a:pt x="625" y="417"/>
                    <a:pt x="736" y="417"/>
                  </a:cubicBezTo>
                  <a:cubicBezTo>
                    <a:pt x="758" y="417"/>
                    <a:pt x="779" y="415"/>
                    <a:pt x="800" y="412"/>
                  </a:cubicBezTo>
                  <a:close/>
                  <a:moveTo>
                    <a:pt x="710" y="147"/>
                  </a:moveTo>
                  <a:cubicBezTo>
                    <a:pt x="766" y="215"/>
                    <a:pt x="800" y="303"/>
                    <a:pt x="800" y="398"/>
                  </a:cubicBezTo>
                  <a:cubicBezTo>
                    <a:pt x="779" y="402"/>
                    <a:pt x="758" y="404"/>
                    <a:pt x="736" y="404"/>
                  </a:cubicBezTo>
                  <a:cubicBezTo>
                    <a:pt x="629" y="404"/>
                    <a:pt x="534" y="358"/>
                    <a:pt x="468" y="285"/>
                  </a:cubicBezTo>
                  <a:cubicBezTo>
                    <a:pt x="504" y="253"/>
                    <a:pt x="545" y="225"/>
                    <a:pt x="587" y="201"/>
                  </a:cubicBezTo>
                  <a:cubicBezTo>
                    <a:pt x="594" y="212"/>
                    <a:pt x="607" y="220"/>
                    <a:pt x="622" y="220"/>
                  </a:cubicBezTo>
                  <a:cubicBezTo>
                    <a:pt x="644" y="220"/>
                    <a:pt x="662" y="203"/>
                    <a:pt x="662" y="180"/>
                  </a:cubicBezTo>
                  <a:cubicBezTo>
                    <a:pt x="662" y="175"/>
                    <a:pt x="661" y="170"/>
                    <a:pt x="659" y="166"/>
                  </a:cubicBezTo>
                  <a:cubicBezTo>
                    <a:pt x="676" y="159"/>
                    <a:pt x="693" y="152"/>
                    <a:pt x="710" y="147"/>
                  </a:cubicBezTo>
                  <a:close/>
                  <a:moveTo>
                    <a:pt x="641" y="81"/>
                  </a:moveTo>
                  <a:cubicBezTo>
                    <a:pt x="663" y="97"/>
                    <a:pt x="683" y="116"/>
                    <a:pt x="700" y="136"/>
                  </a:cubicBezTo>
                  <a:cubicBezTo>
                    <a:pt x="684" y="141"/>
                    <a:pt x="668" y="148"/>
                    <a:pt x="652" y="154"/>
                  </a:cubicBezTo>
                  <a:cubicBezTo>
                    <a:pt x="645" y="146"/>
                    <a:pt x="634" y="140"/>
                    <a:pt x="622" y="140"/>
                  </a:cubicBezTo>
                  <a:cubicBezTo>
                    <a:pt x="600" y="140"/>
                    <a:pt x="582" y="158"/>
                    <a:pt x="582" y="180"/>
                  </a:cubicBezTo>
                  <a:cubicBezTo>
                    <a:pt x="582" y="183"/>
                    <a:pt x="582" y="186"/>
                    <a:pt x="583" y="188"/>
                  </a:cubicBezTo>
                  <a:cubicBezTo>
                    <a:pt x="538" y="213"/>
                    <a:pt x="497" y="242"/>
                    <a:pt x="459" y="275"/>
                  </a:cubicBezTo>
                  <a:cubicBezTo>
                    <a:pt x="427" y="237"/>
                    <a:pt x="403" y="192"/>
                    <a:pt x="389" y="143"/>
                  </a:cubicBezTo>
                  <a:cubicBezTo>
                    <a:pt x="401" y="140"/>
                    <a:pt x="411" y="130"/>
                    <a:pt x="415" y="118"/>
                  </a:cubicBezTo>
                  <a:cubicBezTo>
                    <a:pt x="427" y="119"/>
                    <a:pt x="440" y="119"/>
                    <a:pt x="452" y="119"/>
                  </a:cubicBezTo>
                  <a:cubicBezTo>
                    <a:pt x="519" y="119"/>
                    <a:pt x="583" y="106"/>
                    <a:pt x="641" y="81"/>
                  </a:cubicBezTo>
                  <a:close/>
                  <a:moveTo>
                    <a:pt x="494" y="11"/>
                  </a:moveTo>
                  <a:cubicBezTo>
                    <a:pt x="543" y="23"/>
                    <a:pt x="589" y="44"/>
                    <a:pt x="629" y="72"/>
                  </a:cubicBezTo>
                  <a:cubicBezTo>
                    <a:pt x="574" y="94"/>
                    <a:pt x="515" y="106"/>
                    <a:pt x="452" y="106"/>
                  </a:cubicBezTo>
                  <a:cubicBezTo>
                    <a:pt x="440" y="106"/>
                    <a:pt x="429" y="105"/>
                    <a:pt x="417" y="105"/>
                  </a:cubicBezTo>
                  <a:cubicBezTo>
                    <a:pt x="417" y="96"/>
                    <a:pt x="414" y="88"/>
                    <a:pt x="410" y="82"/>
                  </a:cubicBezTo>
                  <a:cubicBezTo>
                    <a:pt x="436" y="56"/>
                    <a:pt x="464" y="33"/>
                    <a:pt x="494" y="11"/>
                  </a:cubicBezTo>
                  <a:close/>
                  <a:moveTo>
                    <a:pt x="377" y="1"/>
                  </a:moveTo>
                  <a:cubicBezTo>
                    <a:pt x="385" y="0"/>
                    <a:pt x="392" y="0"/>
                    <a:pt x="400" y="0"/>
                  </a:cubicBezTo>
                  <a:cubicBezTo>
                    <a:pt x="426" y="0"/>
                    <a:pt x="452" y="3"/>
                    <a:pt x="476" y="7"/>
                  </a:cubicBezTo>
                  <a:cubicBezTo>
                    <a:pt x="450" y="27"/>
                    <a:pt x="424" y="49"/>
                    <a:pt x="400" y="73"/>
                  </a:cubicBezTo>
                  <a:cubicBezTo>
                    <a:pt x="394" y="68"/>
                    <a:pt x="386" y="65"/>
                    <a:pt x="377" y="65"/>
                  </a:cubicBezTo>
                  <a:cubicBezTo>
                    <a:pt x="376" y="65"/>
                    <a:pt x="376" y="65"/>
                    <a:pt x="375" y="65"/>
                  </a:cubicBezTo>
                  <a:cubicBezTo>
                    <a:pt x="375" y="58"/>
                    <a:pt x="374" y="50"/>
                    <a:pt x="374" y="43"/>
                  </a:cubicBezTo>
                  <a:cubicBezTo>
                    <a:pt x="374" y="28"/>
                    <a:pt x="375" y="14"/>
                    <a:pt x="377" y="1"/>
                  </a:cubicBezTo>
                  <a:close/>
                  <a:moveTo>
                    <a:pt x="299" y="13"/>
                  </a:moveTo>
                  <a:cubicBezTo>
                    <a:pt x="320" y="7"/>
                    <a:pt x="341" y="4"/>
                    <a:pt x="363" y="2"/>
                  </a:cubicBezTo>
                  <a:cubicBezTo>
                    <a:pt x="362" y="15"/>
                    <a:pt x="361" y="29"/>
                    <a:pt x="361" y="43"/>
                  </a:cubicBezTo>
                  <a:cubicBezTo>
                    <a:pt x="361" y="51"/>
                    <a:pt x="361" y="60"/>
                    <a:pt x="362" y="68"/>
                  </a:cubicBezTo>
                  <a:cubicBezTo>
                    <a:pt x="351" y="72"/>
                    <a:pt x="343" y="81"/>
                    <a:pt x="339" y="92"/>
                  </a:cubicBezTo>
                  <a:cubicBezTo>
                    <a:pt x="322" y="88"/>
                    <a:pt x="305" y="83"/>
                    <a:pt x="289" y="77"/>
                  </a:cubicBezTo>
                  <a:cubicBezTo>
                    <a:pt x="294" y="56"/>
                    <a:pt x="297" y="35"/>
                    <a:pt x="299" y="13"/>
                  </a:cubicBezTo>
                  <a:close/>
                  <a:moveTo>
                    <a:pt x="218" y="44"/>
                  </a:moveTo>
                  <a:cubicBezTo>
                    <a:pt x="239" y="33"/>
                    <a:pt x="262" y="24"/>
                    <a:pt x="285" y="17"/>
                  </a:cubicBezTo>
                  <a:cubicBezTo>
                    <a:pt x="284" y="36"/>
                    <a:pt x="281" y="54"/>
                    <a:pt x="277" y="72"/>
                  </a:cubicBezTo>
                  <a:cubicBezTo>
                    <a:pt x="256" y="64"/>
                    <a:pt x="237" y="55"/>
                    <a:pt x="218" y="44"/>
                  </a:cubicBezTo>
                  <a:close/>
                  <a:moveTo>
                    <a:pt x="5" y="338"/>
                  </a:moveTo>
                  <a:cubicBezTo>
                    <a:pt x="24" y="215"/>
                    <a:pt x="99" y="110"/>
                    <a:pt x="204" y="51"/>
                  </a:cubicBezTo>
                  <a:cubicBezTo>
                    <a:pt x="226" y="64"/>
                    <a:pt x="249" y="76"/>
                    <a:pt x="273" y="85"/>
                  </a:cubicBezTo>
                  <a:cubicBezTo>
                    <a:pt x="257" y="145"/>
                    <a:pt x="226" y="199"/>
                    <a:pt x="184" y="242"/>
                  </a:cubicBezTo>
                  <a:cubicBezTo>
                    <a:pt x="176" y="236"/>
                    <a:pt x="167" y="232"/>
                    <a:pt x="157" y="232"/>
                  </a:cubicBezTo>
                  <a:cubicBezTo>
                    <a:pt x="135" y="232"/>
                    <a:pt x="117" y="250"/>
                    <a:pt x="117" y="272"/>
                  </a:cubicBezTo>
                  <a:cubicBezTo>
                    <a:pt x="117" y="279"/>
                    <a:pt x="119" y="286"/>
                    <a:pt x="123" y="292"/>
                  </a:cubicBezTo>
                  <a:cubicBezTo>
                    <a:pt x="89" y="314"/>
                    <a:pt x="51" y="331"/>
                    <a:pt x="10" y="341"/>
                  </a:cubicBezTo>
                  <a:lnTo>
                    <a:pt x="5" y="338"/>
                  </a:lnTo>
                  <a:close/>
                  <a:moveTo>
                    <a:pt x="0" y="400"/>
                  </a:moveTo>
                  <a:cubicBezTo>
                    <a:pt x="0" y="385"/>
                    <a:pt x="1" y="371"/>
                    <a:pt x="2" y="356"/>
                  </a:cubicBezTo>
                  <a:cubicBezTo>
                    <a:pt x="5" y="356"/>
                    <a:pt x="7" y="355"/>
                    <a:pt x="9" y="355"/>
                  </a:cubicBezTo>
                  <a:cubicBezTo>
                    <a:pt x="63" y="377"/>
                    <a:pt x="118" y="396"/>
                    <a:pt x="175" y="411"/>
                  </a:cubicBezTo>
                  <a:cubicBezTo>
                    <a:pt x="175" y="413"/>
                    <a:pt x="175" y="415"/>
                    <a:pt x="175" y="416"/>
                  </a:cubicBezTo>
                  <a:cubicBezTo>
                    <a:pt x="175" y="433"/>
                    <a:pt x="185" y="447"/>
                    <a:pt x="199" y="453"/>
                  </a:cubicBezTo>
                  <a:cubicBezTo>
                    <a:pt x="197" y="465"/>
                    <a:pt x="195" y="477"/>
                    <a:pt x="194" y="490"/>
                  </a:cubicBezTo>
                  <a:cubicBezTo>
                    <a:pt x="135" y="462"/>
                    <a:pt x="71" y="445"/>
                    <a:pt x="2" y="442"/>
                  </a:cubicBezTo>
                  <a:cubicBezTo>
                    <a:pt x="1" y="428"/>
                    <a:pt x="0" y="414"/>
                    <a:pt x="0" y="40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200" dirty="0"/>
            </a:p>
          </p:txBody>
        </p:sp>
        <p:cxnSp>
          <p:nvCxnSpPr>
            <p:cNvPr id="92" name="Gewinkelte Verbindung 90"/>
            <p:cNvCxnSpPr>
              <a:stCxn id="152" idx="0"/>
              <a:endCxn id="96" idx="1"/>
            </p:cNvCxnSpPr>
            <p:nvPr/>
          </p:nvCxnSpPr>
          <p:spPr bwMode="auto">
            <a:xfrm rot="5400000" flipH="1" flipV="1">
              <a:off x="6165987" y="3756611"/>
              <a:ext cx="198176" cy="864128"/>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winkelte Verbindung 92"/>
            <p:cNvCxnSpPr>
              <a:stCxn id="96" idx="3"/>
              <a:endCxn id="137" idx="0"/>
            </p:cNvCxnSpPr>
            <p:nvPr/>
          </p:nvCxnSpPr>
          <p:spPr bwMode="auto">
            <a:xfrm>
              <a:off x="7273139" y="4089587"/>
              <a:ext cx="936088" cy="198176"/>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94" name="Gruppieren 71"/>
            <p:cNvGrpSpPr/>
            <p:nvPr/>
          </p:nvGrpSpPr>
          <p:grpSpPr>
            <a:xfrm>
              <a:off x="4752971" y="4287763"/>
              <a:ext cx="2160192" cy="1231575"/>
              <a:chOff x="1850751" y="4365104"/>
              <a:chExt cx="2160192" cy="1231575"/>
            </a:xfrm>
          </p:grpSpPr>
          <p:cxnSp>
            <p:nvCxnSpPr>
              <p:cNvPr id="150" name="Gewinkelte Verbindung 61"/>
              <p:cNvCxnSpPr>
                <a:stCxn id="164" idx="0"/>
                <a:endCxn id="152" idx="1"/>
              </p:cNvCxnSpPr>
              <p:nvPr/>
            </p:nvCxnSpPr>
            <p:spPr bwMode="auto">
              <a:xfrm rot="5400000" flipH="1" flipV="1">
                <a:off x="2372727" y="4455104"/>
                <a:ext cx="252064" cy="288064"/>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51" name="Gruppieren 62"/>
              <p:cNvGrpSpPr/>
              <p:nvPr/>
            </p:nvGrpSpPr>
            <p:grpSpPr>
              <a:xfrm>
                <a:off x="1850751" y="4725168"/>
                <a:ext cx="1008016" cy="871511"/>
                <a:chOff x="1850751" y="4725168"/>
                <a:chExt cx="1008016" cy="871511"/>
              </a:xfrm>
            </p:grpSpPr>
            <p:cxnSp>
              <p:nvCxnSpPr>
                <p:cNvPr id="160" name="Gerade Verbindung 255"/>
                <p:cNvCxnSpPr/>
                <p:nvPr/>
              </p:nvCxnSpPr>
              <p:spPr bwMode="auto">
                <a:xfrm>
                  <a:off x="2210743" y="4941184"/>
                  <a:ext cx="0" cy="144000"/>
                </a:xfrm>
                <a:prstGeom prst="line">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1" name="Gerade Verbindung 256"/>
                <p:cNvCxnSpPr/>
                <p:nvPr/>
              </p:nvCxnSpPr>
              <p:spPr bwMode="auto">
                <a:xfrm>
                  <a:off x="2498775" y="4941168"/>
                  <a:ext cx="0" cy="144000"/>
                </a:xfrm>
                <a:prstGeom prst="line">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2" name="Freeform 49"/>
                <p:cNvSpPr>
                  <a:spLocks noChangeAspect="1" noEditPoints="1"/>
                </p:cNvSpPr>
                <p:nvPr/>
              </p:nvSpPr>
              <p:spPr bwMode="auto">
                <a:xfrm>
                  <a:off x="1850751" y="5085223"/>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9"/>
                <p:cNvSpPr>
                  <a:spLocks noChangeAspect="1" noEditPoints="1"/>
                </p:cNvSpPr>
                <p:nvPr/>
              </p:nvSpPr>
              <p:spPr bwMode="auto">
                <a:xfrm>
                  <a:off x="2426767" y="5085185"/>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Rechteck 259"/>
                <p:cNvSpPr/>
                <p:nvPr/>
              </p:nvSpPr>
              <p:spPr bwMode="auto">
                <a:xfrm>
                  <a:off x="2066727" y="4725168"/>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sp>
            <p:nvSpPr>
              <p:cNvPr id="152" name="Rechteck 247"/>
              <p:cNvSpPr/>
              <p:nvPr/>
            </p:nvSpPr>
            <p:spPr bwMode="auto">
              <a:xfrm>
                <a:off x="2642791" y="4365104"/>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nvGrpSpPr>
              <p:cNvPr id="153" name="Gruppieren 63"/>
              <p:cNvGrpSpPr/>
              <p:nvPr/>
            </p:nvGrpSpPr>
            <p:grpSpPr>
              <a:xfrm>
                <a:off x="3002927" y="4725144"/>
                <a:ext cx="1008016" cy="871511"/>
                <a:chOff x="1850751" y="4725168"/>
                <a:chExt cx="1008016" cy="871511"/>
              </a:xfrm>
            </p:grpSpPr>
            <p:cxnSp>
              <p:nvCxnSpPr>
                <p:cNvPr id="155" name="Gerade Verbindung 250"/>
                <p:cNvCxnSpPr/>
                <p:nvPr/>
              </p:nvCxnSpPr>
              <p:spPr bwMode="auto">
                <a:xfrm>
                  <a:off x="2210743" y="4941184"/>
                  <a:ext cx="0" cy="144000"/>
                </a:xfrm>
                <a:prstGeom prst="line">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6" name="Gerade Verbindung 251"/>
                <p:cNvCxnSpPr/>
                <p:nvPr/>
              </p:nvCxnSpPr>
              <p:spPr bwMode="auto">
                <a:xfrm>
                  <a:off x="2498775" y="4941168"/>
                  <a:ext cx="0" cy="144000"/>
                </a:xfrm>
                <a:prstGeom prst="line">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57" name="Freeform 49"/>
                <p:cNvSpPr>
                  <a:spLocks noChangeAspect="1" noEditPoints="1"/>
                </p:cNvSpPr>
                <p:nvPr/>
              </p:nvSpPr>
              <p:spPr bwMode="auto">
                <a:xfrm>
                  <a:off x="1850751" y="5085223"/>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49"/>
                <p:cNvSpPr>
                  <a:spLocks noChangeAspect="1" noEditPoints="1"/>
                </p:cNvSpPr>
                <p:nvPr/>
              </p:nvSpPr>
              <p:spPr bwMode="auto">
                <a:xfrm>
                  <a:off x="2426767" y="5085185"/>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Rechteck 254"/>
                <p:cNvSpPr/>
                <p:nvPr/>
              </p:nvSpPr>
              <p:spPr bwMode="auto">
                <a:xfrm>
                  <a:off x="2066727" y="4725168"/>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cxnSp>
            <p:nvCxnSpPr>
              <p:cNvPr id="154" name="Gewinkelte Verbindung 70"/>
              <p:cNvCxnSpPr>
                <a:stCxn id="159" idx="0"/>
                <a:endCxn id="152" idx="3"/>
              </p:cNvCxnSpPr>
              <p:nvPr/>
            </p:nvCxnSpPr>
            <p:spPr bwMode="auto">
              <a:xfrm rot="16200000" flipV="1">
                <a:off x="3236827" y="4455068"/>
                <a:ext cx="252040" cy="288112"/>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95" name="Gruppieren 72"/>
            <p:cNvGrpSpPr/>
            <p:nvPr/>
          </p:nvGrpSpPr>
          <p:grpSpPr>
            <a:xfrm>
              <a:off x="7129187" y="4287763"/>
              <a:ext cx="2160192" cy="1231575"/>
              <a:chOff x="1850751" y="4365104"/>
              <a:chExt cx="2160192" cy="1231575"/>
            </a:xfrm>
            <a:solidFill>
              <a:srgbClr val="AAAA96"/>
            </a:solidFill>
          </p:grpSpPr>
          <p:cxnSp>
            <p:nvCxnSpPr>
              <p:cNvPr id="135" name="Gewinkelte Verbindung 73"/>
              <p:cNvCxnSpPr>
                <a:stCxn id="149" idx="0"/>
                <a:endCxn id="137" idx="1"/>
              </p:cNvCxnSpPr>
              <p:nvPr/>
            </p:nvCxnSpPr>
            <p:spPr bwMode="auto">
              <a:xfrm rot="5400000" flipH="1" flipV="1">
                <a:off x="2372727" y="4455104"/>
                <a:ext cx="252064" cy="288064"/>
              </a:xfrm>
              <a:prstGeom prst="bentConnector2">
                <a:avLst/>
              </a:prstGeom>
              <a:grp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36" name="Gruppieren 74"/>
              <p:cNvGrpSpPr/>
              <p:nvPr/>
            </p:nvGrpSpPr>
            <p:grpSpPr>
              <a:xfrm>
                <a:off x="1850751" y="4725168"/>
                <a:ext cx="1008016" cy="871511"/>
                <a:chOff x="1850751" y="4725168"/>
                <a:chExt cx="1008016" cy="871511"/>
              </a:xfrm>
              <a:grpFill/>
            </p:grpSpPr>
            <p:cxnSp>
              <p:nvCxnSpPr>
                <p:cNvPr id="145" name="Gerade Verbindung 240"/>
                <p:cNvCxnSpPr/>
                <p:nvPr/>
              </p:nvCxnSpPr>
              <p:spPr bwMode="auto">
                <a:xfrm>
                  <a:off x="2210743" y="4941184"/>
                  <a:ext cx="0" cy="144000"/>
                </a:xfrm>
                <a:prstGeom prst="line">
                  <a:avLst/>
                </a:prstGeom>
                <a:grp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6" name="Gerade Verbindung 241"/>
                <p:cNvCxnSpPr/>
                <p:nvPr/>
              </p:nvCxnSpPr>
              <p:spPr bwMode="auto">
                <a:xfrm>
                  <a:off x="2498775" y="4941168"/>
                  <a:ext cx="0" cy="144000"/>
                </a:xfrm>
                <a:prstGeom prst="line">
                  <a:avLst/>
                </a:prstGeom>
                <a:grp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47" name="Freeform 49"/>
                <p:cNvSpPr>
                  <a:spLocks noChangeAspect="1" noEditPoints="1"/>
                </p:cNvSpPr>
                <p:nvPr/>
              </p:nvSpPr>
              <p:spPr bwMode="auto">
                <a:xfrm>
                  <a:off x="1850751" y="5085223"/>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49"/>
                <p:cNvSpPr>
                  <a:spLocks noChangeAspect="1" noEditPoints="1"/>
                </p:cNvSpPr>
                <p:nvPr/>
              </p:nvSpPr>
              <p:spPr bwMode="auto">
                <a:xfrm>
                  <a:off x="2426767" y="5085185"/>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Rechteck 244"/>
                <p:cNvSpPr/>
                <p:nvPr/>
              </p:nvSpPr>
              <p:spPr bwMode="auto">
                <a:xfrm>
                  <a:off x="2066727" y="4725168"/>
                  <a:ext cx="576000" cy="216000"/>
                </a:xfrm>
                <a:prstGeom prst="rect">
                  <a:avLst/>
                </a:prstGeom>
                <a:grp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sp>
            <p:nvSpPr>
              <p:cNvPr id="137" name="Rechteck 232"/>
              <p:cNvSpPr/>
              <p:nvPr/>
            </p:nvSpPr>
            <p:spPr bwMode="auto">
              <a:xfrm>
                <a:off x="2642791" y="4365104"/>
                <a:ext cx="576000" cy="216000"/>
              </a:xfrm>
              <a:prstGeom prst="rect">
                <a:avLst/>
              </a:prstGeom>
              <a:grp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nvGrpSpPr>
              <p:cNvPr id="138" name="Gruppieren 76"/>
              <p:cNvGrpSpPr/>
              <p:nvPr/>
            </p:nvGrpSpPr>
            <p:grpSpPr>
              <a:xfrm>
                <a:off x="3002927" y="4725144"/>
                <a:ext cx="1008016" cy="871511"/>
                <a:chOff x="1850751" y="4725168"/>
                <a:chExt cx="1008016" cy="871511"/>
              </a:xfrm>
              <a:grpFill/>
            </p:grpSpPr>
            <p:cxnSp>
              <p:nvCxnSpPr>
                <p:cNvPr id="140" name="Gerade Verbindung 235"/>
                <p:cNvCxnSpPr/>
                <p:nvPr/>
              </p:nvCxnSpPr>
              <p:spPr bwMode="auto">
                <a:xfrm>
                  <a:off x="2210743" y="4941184"/>
                  <a:ext cx="0" cy="144000"/>
                </a:xfrm>
                <a:prstGeom prst="line">
                  <a:avLst/>
                </a:prstGeom>
                <a:grp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1" name="Gerade Verbindung 236"/>
                <p:cNvCxnSpPr/>
                <p:nvPr/>
              </p:nvCxnSpPr>
              <p:spPr bwMode="auto">
                <a:xfrm>
                  <a:off x="2498775" y="4941168"/>
                  <a:ext cx="0" cy="144000"/>
                </a:xfrm>
                <a:prstGeom prst="line">
                  <a:avLst/>
                </a:prstGeom>
                <a:grp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42" name="Freeform 49"/>
                <p:cNvSpPr>
                  <a:spLocks noChangeAspect="1" noEditPoints="1"/>
                </p:cNvSpPr>
                <p:nvPr/>
              </p:nvSpPr>
              <p:spPr bwMode="auto">
                <a:xfrm>
                  <a:off x="1850751" y="5085223"/>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49"/>
                <p:cNvSpPr>
                  <a:spLocks noChangeAspect="1" noEditPoints="1"/>
                </p:cNvSpPr>
                <p:nvPr/>
              </p:nvSpPr>
              <p:spPr bwMode="auto">
                <a:xfrm>
                  <a:off x="2426767" y="5085185"/>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Rechteck 239"/>
                <p:cNvSpPr/>
                <p:nvPr/>
              </p:nvSpPr>
              <p:spPr bwMode="auto">
                <a:xfrm>
                  <a:off x="2066727" y="4725168"/>
                  <a:ext cx="576000" cy="216000"/>
                </a:xfrm>
                <a:prstGeom prst="rect">
                  <a:avLst/>
                </a:prstGeom>
                <a:grp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cxnSp>
            <p:nvCxnSpPr>
              <p:cNvPr id="139" name="Gewinkelte Verbindung 77"/>
              <p:cNvCxnSpPr>
                <a:stCxn id="144" idx="0"/>
                <a:endCxn id="137" idx="3"/>
              </p:cNvCxnSpPr>
              <p:nvPr/>
            </p:nvCxnSpPr>
            <p:spPr bwMode="auto">
              <a:xfrm rot="16200000" flipV="1">
                <a:off x="3236827" y="4455068"/>
                <a:ext cx="252040" cy="288112"/>
              </a:xfrm>
              <a:prstGeom prst="bentConnector2">
                <a:avLst/>
              </a:prstGeom>
              <a:grp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96" name="Rechteck 191"/>
            <p:cNvSpPr/>
            <p:nvPr/>
          </p:nvSpPr>
          <p:spPr bwMode="auto">
            <a:xfrm>
              <a:off x="6697139" y="3981587"/>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sp>
          <p:nvSpPr>
            <p:cNvPr id="97" name="Freeform 58"/>
            <p:cNvSpPr>
              <a:spLocks noChangeAspect="1" noEditPoints="1"/>
            </p:cNvSpPr>
            <p:nvPr/>
          </p:nvSpPr>
          <p:spPr bwMode="auto">
            <a:xfrm>
              <a:off x="4936038" y="3063627"/>
              <a:ext cx="656709" cy="504000"/>
            </a:xfrm>
            <a:custGeom>
              <a:avLst/>
              <a:gdLst>
                <a:gd name="T0" fmla="*/ 320 w 800"/>
                <a:gd name="T1" fmla="*/ 414 h 614"/>
                <a:gd name="T2" fmla="*/ 480 w 800"/>
                <a:gd name="T3" fmla="*/ 414 h 614"/>
                <a:gd name="T4" fmla="*/ 480 w 800"/>
                <a:gd name="T5" fmla="*/ 474 h 614"/>
                <a:gd name="T6" fmla="*/ 320 w 800"/>
                <a:gd name="T7" fmla="*/ 474 h 614"/>
                <a:gd name="T8" fmla="*/ 320 w 800"/>
                <a:gd name="T9" fmla="*/ 414 h 614"/>
                <a:gd name="T10" fmla="*/ 27 w 800"/>
                <a:gd name="T11" fmla="*/ 614 h 614"/>
                <a:gd name="T12" fmla="*/ 773 w 800"/>
                <a:gd name="T13" fmla="*/ 614 h 614"/>
                <a:gd name="T14" fmla="*/ 800 w 800"/>
                <a:gd name="T15" fmla="*/ 587 h 614"/>
                <a:gd name="T16" fmla="*/ 0 w 800"/>
                <a:gd name="T17" fmla="*/ 587 h 614"/>
                <a:gd name="T18" fmla="*/ 27 w 800"/>
                <a:gd name="T19" fmla="*/ 614 h 614"/>
                <a:gd name="T20" fmla="*/ 0 w 800"/>
                <a:gd name="T21" fmla="*/ 574 h 614"/>
                <a:gd name="T22" fmla="*/ 800 w 800"/>
                <a:gd name="T23" fmla="*/ 574 h 614"/>
                <a:gd name="T24" fmla="*/ 710 w 800"/>
                <a:gd name="T25" fmla="*/ 487 h 614"/>
                <a:gd name="T26" fmla="*/ 90 w 800"/>
                <a:gd name="T27" fmla="*/ 487 h 614"/>
                <a:gd name="T28" fmla="*/ 0 w 800"/>
                <a:gd name="T29" fmla="*/ 574 h 614"/>
                <a:gd name="T30" fmla="*/ 747 w 800"/>
                <a:gd name="T31" fmla="*/ 20 h 614"/>
                <a:gd name="T32" fmla="*/ 747 w 800"/>
                <a:gd name="T33" fmla="*/ 380 h 614"/>
                <a:gd name="T34" fmla="*/ 727 w 800"/>
                <a:gd name="T35" fmla="*/ 400 h 614"/>
                <a:gd name="T36" fmla="*/ 73 w 800"/>
                <a:gd name="T37" fmla="*/ 400 h 614"/>
                <a:gd name="T38" fmla="*/ 53 w 800"/>
                <a:gd name="T39" fmla="*/ 380 h 614"/>
                <a:gd name="T40" fmla="*/ 53 w 800"/>
                <a:gd name="T41" fmla="*/ 20 h 614"/>
                <a:gd name="T42" fmla="*/ 73 w 800"/>
                <a:gd name="T43" fmla="*/ 0 h 614"/>
                <a:gd name="T44" fmla="*/ 727 w 800"/>
                <a:gd name="T45" fmla="*/ 0 h 614"/>
                <a:gd name="T46" fmla="*/ 747 w 800"/>
                <a:gd name="T47" fmla="*/ 20 h 614"/>
                <a:gd name="T48" fmla="*/ 720 w 800"/>
                <a:gd name="T49" fmla="*/ 27 h 614"/>
                <a:gd name="T50" fmla="*/ 80 w 800"/>
                <a:gd name="T51" fmla="*/ 27 h 614"/>
                <a:gd name="T52" fmla="*/ 80 w 800"/>
                <a:gd name="T53" fmla="*/ 374 h 614"/>
                <a:gd name="T54" fmla="*/ 720 w 800"/>
                <a:gd name="T55" fmla="*/ 374 h 614"/>
                <a:gd name="T56" fmla="*/ 720 w 800"/>
                <a:gd name="T57" fmla="*/ 2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0" h="614">
                  <a:moveTo>
                    <a:pt x="320" y="414"/>
                  </a:moveTo>
                  <a:cubicBezTo>
                    <a:pt x="480" y="414"/>
                    <a:pt x="480" y="414"/>
                    <a:pt x="480" y="414"/>
                  </a:cubicBezTo>
                  <a:cubicBezTo>
                    <a:pt x="480" y="474"/>
                    <a:pt x="480" y="474"/>
                    <a:pt x="480" y="474"/>
                  </a:cubicBezTo>
                  <a:cubicBezTo>
                    <a:pt x="320" y="474"/>
                    <a:pt x="320" y="474"/>
                    <a:pt x="320" y="474"/>
                  </a:cubicBezTo>
                  <a:lnTo>
                    <a:pt x="320" y="414"/>
                  </a:lnTo>
                  <a:close/>
                  <a:moveTo>
                    <a:pt x="27" y="614"/>
                  </a:moveTo>
                  <a:cubicBezTo>
                    <a:pt x="773" y="614"/>
                    <a:pt x="773" y="614"/>
                    <a:pt x="773" y="614"/>
                  </a:cubicBezTo>
                  <a:cubicBezTo>
                    <a:pt x="788" y="614"/>
                    <a:pt x="800" y="602"/>
                    <a:pt x="800" y="587"/>
                  </a:cubicBezTo>
                  <a:cubicBezTo>
                    <a:pt x="0" y="587"/>
                    <a:pt x="0" y="587"/>
                    <a:pt x="0" y="587"/>
                  </a:cubicBezTo>
                  <a:cubicBezTo>
                    <a:pt x="0" y="602"/>
                    <a:pt x="12" y="614"/>
                    <a:pt x="27" y="614"/>
                  </a:cubicBezTo>
                  <a:close/>
                  <a:moveTo>
                    <a:pt x="0" y="574"/>
                  </a:moveTo>
                  <a:cubicBezTo>
                    <a:pt x="800" y="574"/>
                    <a:pt x="800" y="574"/>
                    <a:pt x="800" y="574"/>
                  </a:cubicBezTo>
                  <a:cubicBezTo>
                    <a:pt x="710" y="487"/>
                    <a:pt x="710" y="487"/>
                    <a:pt x="710" y="487"/>
                  </a:cubicBezTo>
                  <a:cubicBezTo>
                    <a:pt x="90" y="487"/>
                    <a:pt x="90" y="487"/>
                    <a:pt x="90" y="487"/>
                  </a:cubicBezTo>
                  <a:lnTo>
                    <a:pt x="0" y="574"/>
                  </a:lnTo>
                  <a:close/>
                  <a:moveTo>
                    <a:pt x="747" y="20"/>
                  </a:moveTo>
                  <a:cubicBezTo>
                    <a:pt x="747" y="380"/>
                    <a:pt x="747" y="380"/>
                    <a:pt x="747" y="380"/>
                  </a:cubicBezTo>
                  <a:cubicBezTo>
                    <a:pt x="747" y="391"/>
                    <a:pt x="738" y="400"/>
                    <a:pt x="727" y="400"/>
                  </a:cubicBezTo>
                  <a:cubicBezTo>
                    <a:pt x="73" y="400"/>
                    <a:pt x="73" y="400"/>
                    <a:pt x="73" y="400"/>
                  </a:cubicBezTo>
                  <a:cubicBezTo>
                    <a:pt x="62" y="400"/>
                    <a:pt x="53" y="391"/>
                    <a:pt x="53" y="380"/>
                  </a:cubicBezTo>
                  <a:cubicBezTo>
                    <a:pt x="53" y="20"/>
                    <a:pt x="53" y="20"/>
                    <a:pt x="53" y="20"/>
                  </a:cubicBezTo>
                  <a:cubicBezTo>
                    <a:pt x="53" y="9"/>
                    <a:pt x="62" y="0"/>
                    <a:pt x="73" y="0"/>
                  </a:cubicBezTo>
                  <a:cubicBezTo>
                    <a:pt x="727" y="0"/>
                    <a:pt x="727" y="0"/>
                    <a:pt x="727" y="0"/>
                  </a:cubicBezTo>
                  <a:cubicBezTo>
                    <a:pt x="738" y="0"/>
                    <a:pt x="747" y="9"/>
                    <a:pt x="747" y="20"/>
                  </a:cubicBezTo>
                  <a:close/>
                  <a:moveTo>
                    <a:pt x="720" y="27"/>
                  </a:moveTo>
                  <a:cubicBezTo>
                    <a:pt x="80" y="27"/>
                    <a:pt x="80" y="27"/>
                    <a:pt x="80" y="27"/>
                  </a:cubicBezTo>
                  <a:cubicBezTo>
                    <a:pt x="80" y="374"/>
                    <a:pt x="80" y="374"/>
                    <a:pt x="80" y="374"/>
                  </a:cubicBezTo>
                  <a:cubicBezTo>
                    <a:pt x="720" y="374"/>
                    <a:pt x="720" y="374"/>
                    <a:pt x="720" y="374"/>
                  </a:cubicBezTo>
                  <a:lnTo>
                    <a:pt x="720" y="27"/>
                  </a:lnTo>
                  <a:close/>
                </a:path>
              </a:pathLst>
            </a:custGeom>
            <a:solidFill>
              <a:srgbClr val="AAAA9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8" name="Rechteck 193"/>
            <p:cNvSpPr/>
            <p:nvPr/>
          </p:nvSpPr>
          <p:spPr bwMode="auto">
            <a:xfrm>
              <a:off x="4896891" y="3063627"/>
              <a:ext cx="720000" cy="504056"/>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99" name="Gewinkelte Verbindung 194"/>
            <p:cNvCxnSpPr>
              <a:stCxn id="102" idx="0"/>
              <a:endCxn id="98" idx="2"/>
            </p:cNvCxnSpPr>
            <p:nvPr/>
          </p:nvCxnSpPr>
          <p:spPr bwMode="auto">
            <a:xfrm rot="16200000" flipV="1">
              <a:off x="5904811" y="2919763"/>
              <a:ext cx="413880" cy="1709720"/>
            </a:xfrm>
            <a:prstGeom prst="bentConnector3">
              <a:avLst>
                <a:gd name="adj1" fmla="val 50000"/>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00" name="Rechteck 195"/>
            <p:cNvSpPr/>
            <p:nvPr/>
          </p:nvSpPr>
          <p:spPr bwMode="auto">
            <a:xfrm>
              <a:off x="6697091" y="4053571"/>
              <a:ext cx="575397"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01" name="Rechteck 196"/>
            <p:cNvSpPr/>
            <p:nvPr/>
          </p:nvSpPr>
          <p:spPr bwMode="auto">
            <a:xfrm>
              <a:off x="6696571" y="3981563"/>
              <a:ext cx="180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02" name="Rechteck 197"/>
            <p:cNvSpPr/>
            <p:nvPr/>
          </p:nvSpPr>
          <p:spPr bwMode="auto">
            <a:xfrm>
              <a:off x="6876611" y="3981563"/>
              <a:ext cx="180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03" name="Freeform 53"/>
            <p:cNvSpPr>
              <a:spLocks noChangeAspect="1" noEditPoints="1"/>
            </p:cNvSpPr>
            <p:nvPr/>
          </p:nvSpPr>
          <p:spPr bwMode="auto">
            <a:xfrm>
              <a:off x="6696571" y="3279651"/>
              <a:ext cx="731868" cy="288000"/>
            </a:xfrm>
            <a:custGeom>
              <a:avLst/>
              <a:gdLst>
                <a:gd name="T0" fmla="*/ 0 w 1141"/>
                <a:gd name="T1" fmla="*/ 0 h 449"/>
                <a:gd name="T2" fmla="*/ 88 w 1141"/>
                <a:gd name="T3" fmla="*/ 28 h 449"/>
                <a:gd name="T4" fmla="*/ 28 w 1141"/>
                <a:gd name="T5" fmla="*/ 28 h 449"/>
                <a:gd name="T6" fmla="*/ 20 w 1141"/>
                <a:gd name="T7" fmla="*/ 20 h 449"/>
                <a:gd name="T8" fmla="*/ 98 w 1141"/>
                <a:gd name="T9" fmla="*/ 20 h 449"/>
                <a:gd name="T10" fmla="*/ 180 w 1141"/>
                <a:gd name="T11" fmla="*/ 325 h 449"/>
                <a:gd name="T12" fmla="*/ 180 w 1141"/>
                <a:gd name="T13" fmla="*/ 28 h 449"/>
                <a:gd name="T14" fmla="*/ 111 w 1141"/>
                <a:gd name="T15" fmla="*/ 335 h 449"/>
                <a:gd name="T16" fmla="*/ 188 w 1141"/>
                <a:gd name="T17" fmla="*/ 20 h 449"/>
                <a:gd name="T18" fmla="*/ 211 w 1141"/>
                <a:gd name="T19" fmla="*/ 325 h 449"/>
                <a:gd name="T20" fmla="*/ 279 w 1141"/>
                <a:gd name="T21" fmla="*/ 20 h 449"/>
                <a:gd name="T22" fmla="*/ 279 w 1141"/>
                <a:gd name="T23" fmla="*/ 335 h 449"/>
                <a:gd name="T24" fmla="*/ 361 w 1141"/>
                <a:gd name="T25" fmla="*/ 28 h 449"/>
                <a:gd name="T26" fmla="*/ 302 w 1141"/>
                <a:gd name="T27" fmla="*/ 28 h 449"/>
                <a:gd name="T28" fmla="*/ 292 w 1141"/>
                <a:gd name="T29" fmla="*/ 20 h 449"/>
                <a:gd name="T30" fmla="*/ 371 w 1141"/>
                <a:gd name="T31" fmla="*/ 20 h 449"/>
                <a:gd name="T32" fmla="*/ 365 w 1141"/>
                <a:gd name="T33" fmla="*/ 420 h 449"/>
                <a:gd name="T34" fmla="*/ 365 w 1141"/>
                <a:gd name="T35" fmla="*/ 363 h 449"/>
                <a:gd name="T36" fmla="*/ 20 w 1141"/>
                <a:gd name="T37" fmla="*/ 429 h 449"/>
                <a:gd name="T38" fmla="*/ 375 w 1141"/>
                <a:gd name="T39" fmla="*/ 353 h 449"/>
                <a:gd name="T40" fmla="*/ 761 w 1141"/>
                <a:gd name="T41" fmla="*/ 325 h 449"/>
                <a:gd name="T42" fmla="*/ 796 w 1141"/>
                <a:gd name="T43" fmla="*/ 20 h 449"/>
                <a:gd name="T44" fmla="*/ 796 w 1141"/>
                <a:gd name="T45" fmla="*/ 335 h 449"/>
                <a:gd name="T46" fmla="*/ 847 w 1141"/>
                <a:gd name="T47" fmla="*/ 28 h 449"/>
                <a:gd name="T48" fmla="*/ 824 w 1141"/>
                <a:gd name="T49" fmla="*/ 28 h 449"/>
                <a:gd name="T50" fmla="*/ 814 w 1141"/>
                <a:gd name="T51" fmla="*/ 20 h 449"/>
                <a:gd name="T52" fmla="*/ 857 w 1141"/>
                <a:gd name="T53" fmla="*/ 20 h 449"/>
                <a:gd name="T54" fmla="*/ 1112 w 1141"/>
                <a:gd name="T55" fmla="*/ 325 h 449"/>
                <a:gd name="T56" fmla="*/ 1112 w 1141"/>
                <a:gd name="T57" fmla="*/ 28 h 449"/>
                <a:gd name="T58" fmla="*/ 875 w 1141"/>
                <a:gd name="T59" fmla="*/ 333 h 449"/>
                <a:gd name="T60" fmla="*/ 1122 w 1141"/>
                <a:gd name="T61" fmla="*/ 20 h 449"/>
                <a:gd name="T62" fmla="*/ 687 w 1141"/>
                <a:gd name="T63" fmla="*/ 333 h 449"/>
                <a:gd name="T64" fmla="*/ 667 w 1141"/>
                <a:gd name="T65" fmla="*/ 37 h 449"/>
                <a:gd name="T66" fmla="*/ 667 w 1141"/>
                <a:gd name="T67" fmla="*/ 305 h 449"/>
                <a:gd name="T68" fmla="*/ 657 w 1141"/>
                <a:gd name="T69" fmla="*/ 46 h 449"/>
                <a:gd name="T70" fmla="*/ 399 w 1141"/>
                <a:gd name="T71" fmla="*/ 46 h 449"/>
                <a:gd name="T72" fmla="*/ 895 w 1141"/>
                <a:gd name="T73" fmla="*/ 69 h 449"/>
                <a:gd name="T74" fmla="*/ 981 w 1141"/>
                <a:gd name="T75" fmla="*/ 38 h 449"/>
                <a:gd name="T76" fmla="*/ 981 w 1141"/>
                <a:gd name="T77" fmla="*/ 69 h 449"/>
                <a:gd name="T78" fmla="*/ 221 w 1141"/>
                <a:gd name="T79" fmla="*/ 80 h 449"/>
                <a:gd name="T80" fmla="*/ 229 w 1141"/>
                <a:gd name="T81" fmla="*/ 80 h 449"/>
                <a:gd name="T82" fmla="*/ 38 w 1141"/>
                <a:gd name="T83" fmla="*/ 410 h 449"/>
                <a:gd name="T84" fmla="*/ 192 w 1141"/>
                <a:gd name="T85" fmla="*/ 373 h 449"/>
                <a:gd name="T86" fmla="*/ 192 w 1141"/>
                <a:gd name="T87" fmla="*/ 410 h 449"/>
                <a:gd name="T88" fmla="*/ 951 w 1141"/>
                <a:gd name="T89" fmla="*/ 109 h 449"/>
                <a:gd name="T90" fmla="*/ 981 w 1141"/>
                <a:gd name="T91" fmla="*/ 109 h 449"/>
                <a:gd name="T92" fmla="*/ 951 w 1141"/>
                <a:gd name="T93" fmla="*/ 273 h 449"/>
                <a:gd name="T94" fmla="*/ 933 w 1141"/>
                <a:gd name="T95" fmla="*/ 227 h 449"/>
                <a:gd name="T96" fmla="*/ 933 w 1141"/>
                <a:gd name="T97" fmla="*/ 273 h 449"/>
                <a:gd name="T98" fmla="*/ 319 w 1141"/>
                <a:gd name="T99" fmla="*/ 373 h 449"/>
                <a:gd name="T100" fmla="*/ 356 w 1141"/>
                <a:gd name="T101" fmla="*/ 373 h 449"/>
                <a:gd name="T102" fmla="*/ 38 w 1141"/>
                <a:gd name="T103" fmla="*/ 316 h 449"/>
                <a:gd name="T104" fmla="*/ 167 w 1141"/>
                <a:gd name="T105" fmla="*/ 280 h 449"/>
                <a:gd name="T106" fmla="*/ 167 w 1141"/>
                <a:gd name="T107" fmla="*/ 316 h 449"/>
                <a:gd name="T108" fmla="*/ 221 w 1141"/>
                <a:gd name="T109" fmla="*/ 280 h 449"/>
                <a:gd name="T110" fmla="*/ 257 w 1141"/>
                <a:gd name="T111" fmla="*/ 28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1" h="449">
                  <a:moveTo>
                    <a:pt x="1141" y="449"/>
                  </a:moveTo>
                  <a:lnTo>
                    <a:pt x="0" y="449"/>
                  </a:lnTo>
                  <a:lnTo>
                    <a:pt x="0" y="0"/>
                  </a:lnTo>
                  <a:lnTo>
                    <a:pt x="1141" y="0"/>
                  </a:lnTo>
                  <a:lnTo>
                    <a:pt x="1141" y="449"/>
                  </a:lnTo>
                  <a:close/>
                  <a:moveTo>
                    <a:pt x="88" y="28"/>
                  </a:moveTo>
                  <a:lnTo>
                    <a:pt x="88" y="325"/>
                  </a:lnTo>
                  <a:lnTo>
                    <a:pt x="28" y="325"/>
                  </a:lnTo>
                  <a:lnTo>
                    <a:pt x="28" y="28"/>
                  </a:lnTo>
                  <a:lnTo>
                    <a:pt x="88" y="28"/>
                  </a:lnTo>
                  <a:close/>
                  <a:moveTo>
                    <a:pt x="98" y="20"/>
                  </a:moveTo>
                  <a:lnTo>
                    <a:pt x="20" y="20"/>
                  </a:lnTo>
                  <a:lnTo>
                    <a:pt x="20" y="335"/>
                  </a:lnTo>
                  <a:lnTo>
                    <a:pt x="98" y="335"/>
                  </a:lnTo>
                  <a:lnTo>
                    <a:pt x="98" y="20"/>
                  </a:lnTo>
                  <a:lnTo>
                    <a:pt x="98" y="20"/>
                  </a:lnTo>
                  <a:close/>
                  <a:moveTo>
                    <a:pt x="180" y="28"/>
                  </a:moveTo>
                  <a:lnTo>
                    <a:pt x="180" y="325"/>
                  </a:lnTo>
                  <a:lnTo>
                    <a:pt x="120" y="325"/>
                  </a:lnTo>
                  <a:lnTo>
                    <a:pt x="120" y="28"/>
                  </a:lnTo>
                  <a:lnTo>
                    <a:pt x="180" y="28"/>
                  </a:lnTo>
                  <a:close/>
                  <a:moveTo>
                    <a:pt x="188" y="20"/>
                  </a:moveTo>
                  <a:lnTo>
                    <a:pt x="111" y="20"/>
                  </a:lnTo>
                  <a:lnTo>
                    <a:pt x="111" y="335"/>
                  </a:lnTo>
                  <a:lnTo>
                    <a:pt x="188" y="335"/>
                  </a:lnTo>
                  <a:lnTo>
                    <a:pt x="188" y="20"/>
                  </a:lnTo>
                  <a:lnTo>
                    <a:pt x="188" y="20"/>
                  </a:lnTo>
                  <a:close/>
                  <a:moveTo>
                    <a:pt x="271" y="28"/>
                  </a:moveTo>
                  <a:lnTo>
                    <a:pt x="271" y="325"/>
                  </a:lnTo>
                  <a:lnTo>
                    <a:pt x="211" y="325"/>
                  </a:lnTo>
                  <a:lnTo>
                    <a:pt x="211" y="28"/>
                  </a:lnTo>
                  <a:lnTo>
                    <a:pt x="271" y="28"/>
                  </a:lnTo>
                  <a:close/>
                  <a:moveTo>
                    <a:pt x="279" y="20"/>
                  </a:moveTo>
                  <a:lnTo>
                    <a:pt x="201" y="20"/>
                  </a:lnTo>
                  <a:lnTo>
                    <a:pt x="201" y="335"/>
                  </a:lnTo>
                  <a:lnTo>
                    <a:pt x="279" y="335"/>
                  </a:lnTo>
                  <a:lnTo>
                    <a:pt x="279" y="20"/>
                  </a:lnTo>
                  <a:lnTo>
                    <a:pt x="279" y="20"/>
                  </a:lnTo>
                  <a:close/>
                  <a:moveTo>
                    <a:pt x="361" y="28"/>
                  </a:moveTo>
                  <a:lnTo>
                    <a:pt x="361" y="325"/>
                  </a:lnTo>
                  <a:lnTo>
                    <a:pt x="302" y="325"/>
                  </a:lnTo>
                  <a:lnTo>
                    <a:pt x="302" y="28"/>
                  </a:lnTo>
                  <a:lnTo>
                    <a:pt x="361" y="28"/>
                  </a:lnTo>
                  <a:close/>
                  <a:moveTo>
                    <a:pt x="371" y="20"/>
                  </a:moveTo>
                  <a:lnTo>
                    <a:pt x="292" y="20"/>
                  </a:lnTo>
                  <a:lnTo>
                    <a:pt x="292" y="335"/>
                  </a:lnTo>
                  <a:lnTo>
                    <a:pt x="371" y="335"/>
                  </a:lnTo>
                  <a:lnTo>
                    <a:pt x="371" y="20"/>
                  </a:lnTo>
                  <a:lnTo>
                    <a:pt x="371" y="20"/>
                  </a:lnTo>
                  <a:close/>
                  <a:moveTo>
                    <a:pt x="365" y="363"/>
                  </a:moveTo>
                  <a:lnTo>
                    <a:pt x="365" y="420"/>
                  </a:lnTo>
                  <a:lnTo>
                    <a:pt x="28" y="420"/>
                  </a:lnTo>
                  <a:lnTo>
                    <a:pt x="28" y="363"/>
                  </a:lnTo>
                  <a:lnTo>
                    <a:pt x="365" y="363"/>
                  </a:lnTo>
                  <a:close/>
                  <a:moveTo>
                    <a:pt x="375" y="353"/>
                  </a:moveTo>
                  <a:lnTo>
                    <a:pt x="20" y="353"/>
                  </a:lnTo>
                  <a:lnTo>
                    <a:pt x="20" y="429"/>
                  </a:lnTo>
                  <a:lnTo>
                    <a:pt x="375" y="429"/>
                  </a:lnTo>
                  <a:lnTo>
                    <a:pt x="375" y="353"/>
                  </a:lnTo>
                  <a:lnTo>
                    <a:pt x="375" y="353"/>
                  </a:lnTo>
                  <a:close/>
                  <a:moveTo>
                    <a:pt x="786" y="28"/>
                  </a:moveTo>
                  <a:lnTo>
                    <a:pt x="786" y="325"/>
                  </a:lnTo>
                  <a:lnTo>
                    <a:pt x="761" y="325"/>
                  </a:lnTo>
                  <a:lnTo>
                    <a:pt x="761" y="28"/>
                  </a:lnTo>
                  <a:lnTo>
                    <a:pt x="786" y="28"/>
                  </a:lnTo>
                  <a:close/>
                  <a:moveTo>
                    <a:pt x="796" y="20"/>
                  </a:moveTo>
                  <a:lnTo>
                    <a:pt x="751" y="20"/>
                  </a:lnTo>
                  <a:lnTo>
                    <a:pt x="751" y="335"/>
                  </a:lnTo>
                  <a:lnTo>
                    <a:pt x="796" y="335"/>
                  </a:lnTo>
                  <a:lnTo>
                    <a:pt x="796" y="20"/>
                  </a:lnTo>
                  <a:lnTo>
                    <a:pt x="796" y="20"/>
                  </a:lnTo>
                  <a:close/>
                  <a:moveTo>
                    <a:pt x="847" y="28"/>
                  </a:moveTo>
                  <a:lnTo>
                    <a:pt x="847" y="325"/>
                  </a:lnTo>
                  <a:lnTo>
                    <a:pt x="824" y="325"/>
                  </a:lnTo>
                  <a:lnTo>
                    <a:pt x="824" y="28"/>
                  </a:lnTo>
                  <a:lnTo>
                    <a:pt x="847" y="28"/>
                  </a:lnTo>
                  <a:close/>
                  <a:moveTo>
                    <a:pt x="857" y="20"/>
                  </a:moveTo>
                  <a:lnTo>
                    <a:pt x="814" y="20"/>
                  </a:lnTo>
                  <a:lnTo>
                    <a:pt x="814" y="335"/>
                  </a:lnTo>
                  <a:lnTo>
                    <a:pt x="857" y="335"/>
                  </a:lnTo>
                  <a:lnTo>
                    <a:pt x="857" y="20"/>
                  </a:lnTo>
                  <a:lnTo>
                    <a:pt x="857" y="20"/>
                  </a:lnTo>
                  <a:close/>
                  <a:moveTo>
                    <a:pt x="1112" y="28"/>
                  </a:moveTo>
                  <a:lnTo>
                    <a:pt x="1112" y="325"/>
                  </a:lnTo>
                  <a:lnTo>
                    <a:pt x="885" y="325"/>
                  </a:lnTo>
                  <a:lnTo>
                    <a:pt x="885" y="28"/>
                  </a:lnTo>
                  <a:lnTo>
                    <a:pt x="1112" y="28"/>
                  </a:lnTo>
                  <a:close/>
                  <a:moveTo>
                    <a:pt x="1122" y="20"/>
                  </a:moveTo>
                  <a:lnTo>
                    <a:pt x="875" y="20"/>
                  </a:lnTo>
                  <a:lnTo>
                    <a:pt x="875" y="333"/>
                  </a:lnTo>
                  <a:lnTo>
                    <a:pt x="1122" y="333"/>
                  </a:lnTo>
                  <a:lnTo>
                    <a:pt x="1122" y="20"/>
                  </a:lnTo>
                  <a:lnTo>
                    <a:pt x="1122" y="20"/>
                  </a:lnTo>
                  <a:close/>
                  <a:moveTo>
                    <a:pt x="733" y="287"/>
                  </a:moveTo>
                  <a:lnTo>
                    <a:pt x="687" y="287"/>
                  </a:lnTo>
                  <a:lnTo>
                    <a:pt x="687" y="333"/>
                  </a:lnTo>
                  <a:lnTo>
                    <a:pt x="733" y="333"/>
                  </a:lnTo>
                  <a:lnTo>
                    <a:pt x="733" y="287"/>
                  </a:lnTo>
                  <a:close/>
                  <a:moveTo>
                    <a:pt x="667" y="37"/>
                  </a:moveTo>
                  <a:lnTo>
                    <a:pt x="389" y="37"/>
                  </a:lnTo>
                  <a:lnTo>
                    <a:pt x="389" y="305"/>
                  </a:lnTo>
                  <a:lnTo>
                    <a:pt x="667" y="305"/>
                  </a:lnTo>
                  <a:lnTo>
                    <a:pt x="667" y="37"/>
                  </a:lnTo>
                  <a:close/>
                  <a:moveTo>
                    <a:pt x="399" y="46"/>
                  </a:moveTo>
                  <a:lnTo>
                    <a:pt x="657" y="46"/>
                  </a:lnTo>
                  <a:lnTo>
                    <a:pt x="657" y="295"/>
                  </a:lnTo>
                  <a:lnTo>
                    <a:pt x="399" y="295"/>
                  </a:lnTo>
                  <a:lnTo>
                    <a:pt x="399" y="46"/>
                  </a:lnTo>
                  <a:close/>
                  <a:moveTo>
                    <a:pt x="933" y="38"/>
                  </a:moveTo>
                  <a:lnTo>
                    <a:pt x="895" y="38"/>
                  </a:lnTo>
                  <a:lnTo>
                    <a:pt x="895" y="69"/>
                  </a:lnTo>
                  <a:lnTo>
                    <a:pt x="933" y="69"/>
                  </a:lnTo>
                  <a:lnTo>
                    <a:pt x="933" y="38"/>
                  </a:lnTo>
                  <a:close/>
                  <a:moveTo>
                    <a:pt x="981" y="38"/>
                  </a:moveTo>
                  <a:lnTo>
                    <a:pt x="944" y="38"/>
                  </a:lnTo>
                  <a:lnTo>
                    <a:pt x="944" y="69"/>
                  </a:lnTo>
                  <a:lnTo>
                    <a:pt x="981" y="69"/>
                  </a:lnTo>
                  <a:lnTo>
                    <a:pt x="981" y="38"/>
                  </a:lnTo>
                  <a:close/>
                  <a:moveTo>
                    <a:pt x="229" y="80"/>
                  </a:moveTo>
                  <a:lnTo>
                    <a:pt x="221" y="80"/>
                  </a:lnTo>
                  <a:lnTo>
                    <a:pt x="221" y="270"/>
                  </a:lnTo>
                  <a:lnTo>
                    <a:pt x="229" y="270"/>
                  </a:lnTo>
                  <a:lnTo>
                    <a:pt x="229" y="80"/>
                  </a:lnTo>
                  <a:close/>
                  <a:moveTo>
                    <a:pt x="108" y="373"/>
                  </a:moveTo>
                  <a:lnTo>
                    <a:pt x="38" y="373"/>
                  </a:lnTo>
                  <a:lnTo>
                    <a:pt x="38" y="410"/>
                  </a:lnTo>
                  <a:lnTo>
                    <a:pt x="108" y="410"/>
                  </a:lnTo>
                  <a:lnTo>
                    <a:pt x="108" y="373"/>
                  </a:lnTo>
                  <a:close/>
                  <a:moveTo>
                    <a:pt x="192" y="373"/>
                  </a:moveTo>
                  <a:lnTo>
                    <a:pt x="123" y="373"/>
                  </a:lnTo>
                  <a:lnTo>
                    <a:pt x="123" y="410"/>
                  </a:lnTo>
                  <a:lnTo>
                    <a:pt x="192" y="410"/>
                  </a:lnTo>
                  <a:lnTo>
                    <a:pt x="192" y="373"/>
                  </a:lnTo>
                  <a:close/>
                  <a:moveTo>
                    <a:pt x="981" y="109"/>
                  </a:moveTo>
                  <a:lnTo>
                    <a:pt x="951" y="109"/>
                  </a:lnTo>
                  <a:lnTo>
                    <a:pt x="951" y="209"/>
                  </a:lnTo>
                  <a:lnTo>
                    <a:pt x="981" y="209"/>
                  </a:lnTo>
                  <a:lnTo>
                    <a:pt x="981" y="109"/>
                  </a:lnTo>
                  <a:close/>
                  <a:moveTo>
                    <a:pt x="981" y="227"/>
                  </a:moveTo>
                  <a:lnTo>
                    <a:pt x="951" y="227"/>
                  </a:lnTo>
                  <a:lnTo>
                    <a:pt x="951" y="273"/>
                  </a:lnTo>
                  <a:lnTo>
                    <a:pt x="981" y="273"/>
                  </a:lnTo>
                  <a:lnTo>
                    <a:pt x="981" y="227"/>
                  </a:lnTo>
                  <a:close/>
                  <a:moveTo>
                    <a:pt x="933" y="227"/>
                  </a:moveTo>
                  <a:lnTo>
                    <a:pt x="901" y="227"/>
                  </a:lnTo>
                  <a:lnTo>
                    <a:pt x="901" y="273"/>
                  </a:lnTo>
                  <a:lnTo>
                    <a:pt x="933" y="273"/>
                  </a:lnTo>
                  <a:lnTo>
                    <a:pt x="933" y="227"/>
                  </a:lnTo>
                  <a:close/>
                  <a:moveTo>
                    <a:pt x="356" y="373"/>
                  </a:moveTo>
                  <a:lnTo>
                    <a:pt x="319" y="373"/>
                  </a:lnTo>
                  <a:lnTo>
                    <a:pt x="319" y="410"/>
                  </a:lnTo>
                  <a:lnTo>
                    <a:pt x="356" y="410"/>
                  </a:lnTo>
                  <a:lnTo>
                    <a:pt x="356" y="373"/>
                  </a:lnTo>
                  <a:close/>
                  <a:moveTo>
                    <a:pt x="75" y="280"/>
                  </a:moveTo>
                  <a:lnTo>
                    <a:pt x="38" y="280"/>
                  </a:lnTo>
                  <a:lnTo>
                    <a:pt x="38" y="316"/>
                  </a:lnTo>
                  <a:lnTo>
                    <a:pt x="75" y="316"/>
                  </a:lnTo>
                  <a:lnTo>
                    <a:pt x="75" y="280"/>
                  </a:lnTo>
                  <a:close/>
                  <a:moveTo>
                    <a:pt x="167" y="280"/>
                  </a:moveTo>
                  <a:lnTo>
                    <a:pt x="130" y="280"/>
                  </a:lnTo>
                  <a:lnTo>
                    <a:pt x="130" y="316"/>
                  </a:lnTo>
                  <a:lnTo>
                    <a:pt x="167" y="316"/>
                  </a:lnTo>
                  <a:lnTo>
                    <a:pt x="167" y="280"/>
                  </a:lnTo>
                  <a:close/>
                  <a:moveTo>
                    <a:pt x="257" y="280"/>
                  </a:moveTo>
                  <a:lnTo>
                    <a:pt x="221" y="280"/>
                  </a:lnTo>
                  <a:lnTo>
                    <a:pt x="221" y="316"/>
                  </a:lnTo>
                  <a:lnTo>
                    <a:pt x="257" y="316"/>
                  </a:lnTo>
                  <a:lnTo>
                    <a:pt x="257" y="280"/>
                  </a:lnTo>
                  <a:close/>
                </a:path>
              </a:pathLst>
            </a:custGeom>
            <a:solidFill>
              <a:srgbClr val="AAAA96"/>
            </a:solidFill>
            <a:ln>
              <a:noFill/>
            </a:ln>
            <a:extLst/>
          </p:spPr>
          <p:txBody>
            <a:bodyPr vert="horz" wrap="square" lIns="91440" tIns="45720" rIns="91440" bIns="45720" numCol="1" anchor="t" anchorCtr="0" compatLnSpc="1">
              <a:prstTxWarp prst="textNoShape">
                <a:avLst/>
              </a:prstTxWarp>
            </a:bodyPr>
            <a:lstStyle/>
            <a:p>
              <a:endParaRPr lang="en-US"/>
            </a:p>
          </p:txBody>
        </p:sp>
        <p:cxnSp>
          <p:nvCxnSpPr>
            <p:cNvPr id="104" name="Gerade Verbindung 199"/>
            <p:cNvCxnSpPr/>
            <p:nvPr/>
          </p:nvCxnSpPr>
          <p:spPr bwMode="auto">
            <a:xfrm flipV="1">
              <a:off x="7128619" y="3567683"/>
              <a:ext cx="0" cy="432000"/>
            </a:xfrm>
            <a:prstGeom prst="line">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05" name="Freeform 58"/>
            <p:cNvSpPr>
              <a:spLocks noChangeAspect="1" noEditPoints="1"/>
            </p:cNvSpPr>
            <p:nvPr/>
          </p:nvSpPr>
          <p:spPr bwMode="auto">
            <a:xfrm>
              <a:off x="1647374" y="3063627"/>
              <a:ext cx="656709" cy="504000"/>
            </a:xfrm>
            <a:custGeom>
              <a:avLst/>
              <a:gdLst>
                <a:gd name="T0" fmla="*/ 320 w 800"/>
                <a:gd name="T1" fmla="*/ 414 h 614"/>
                <a:gd name="T2" fmla="*/ 480 w 800"/>
                <a:gd name="T3" fmla="*/ 414 h 614"/>
                <a:gd name="T4" fmla="*/ 480 w 800"/>
                <a:gd name="T5" fmla="*/ 474 h 614"/>
                <a:gd name="T6" fmla="*/ 320 w 800"/>
                <a:gd name="T7" fmla="*/ 474 h 614"/>
                <a:gd name="T8" fmla="*/ 320 w 800"/>
                <a:gd name="T9" fmla="*/ 414 h 614"/>
                <a:gd name="T10" fmla="*/ 27 w 800"/>
                <a:gd name="T11" fmla="*/ 614 h 614"/>
                <a:gd name="T12" fmla="*/ 773 w 800"/>
                <a:gd name="T13" fmla="*/ 614 h 614"/>
                <a:gd name="T14" fmla="*/ 800 w 800"/>
                <a:gd name="T15" fmla="*/ 587 h 614"/>
                <a:gd name="T16" fmla="*/ 0 w 800"/>
                <a:gd name="T17" fmla="*/ 587 h 614"/>
                <a:gd name="T18" fmla="*/ 27 w 800"/>
                <a:gd name="T19" fmla="*/ 614 h 614"/>
                <a:gd name="T20" fmla="*/ 0 w 800"/>
                <a:gd name="T21" fmla="*/ 574 h 614"/>
                <a:gd name="T22" fmla="*/ 800 w 800"/>
                <a:gd name="T23" fmla="*/ 574 h 614"/>
                <a:gd name="T24" fmla="*/ 710 w 800"/>
                <a:gd name="T25" fmla="*/ 487 h 614"/>
                <a:gd name="T26" fmla="*/ 90 w 800"/>
                <a:gd name="T27" fmla="*/ 487 h 614"/>
                <a:gd name="T28" fmla="*/ 0 w 800"/>
                <a:gd name="T29" fmla="*/ 574 h 614"/>
                <a:gd name="T30" fmla="*/ 747 w 800"/>
                <a:gd name="T31" fmla="*/ 20 h 614"/>
                <a:gd name="T32" fmla="*/ 747 w 800"/>
                <a:gd name="T33" fmla="*/ 380 h 614"/>
                <a:gd name="T34" fmla="*/ 727 w 800"/>
                <a:gd name="T35" fmla="*/ 400 h 614"/>
                <a:gd name="T36" fmla="*/ 73 w 800"/>
                <a:gd name="T37" fmla="*/ 400 h 614"/>
                <a:gd name="T38" fmla="*/ 53 w 800"/>
                <a:gd name="T39" fmla="*/ 380 h 614"/>
                <a:gd name="T40" fmla="*/ 53 w 800"/>
                <a:gd name="T41" fmla="*/ 20 h 614"/>
                <a:gd name="T42" fmla="*/ 73 w 800"/>
                <a:gd name="T43" fmla="*/ 0 h 614"/>
                <a:gd name="T44" fmla="*/ 727 w 800"/>
                <a:gd name="T45" fmla="*/ 0 h 614"/>
                <a:gd name="T46" fmla="*/ 747 w 800"/>
                <a:gd name="T47" fmla="*/ 20 h 614"/>
                <a:gd name="T48" fmla="*/ 720 w 800"/>
                <a:gd name="T49" fmla="*/ 27 h 614"/>
                <a:gd name="T50" fmla="*/ 80 w 800"/>
                <a:gd name="T51" fmla="*/ 27 h 614"/>
                <a:gd name="T52" fmla="*/ 80 w 800"/>
                <a:gd name="T53" fmla="*/ 374 h 614"/>
                <a:gd name="T54" fmla="*/ 720 w 800"/>
                <a:gd name="T55" fmla="*/ 374 h 614"/>
                <a:gd name="T56" fmla="*/ 720 w 800"/>
                <a:gd name="T57" fmla="*/ 2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0" h="614">
                  <a:moveTo>
                    <a:pt x="320" y="414"/>
                  </a:moveTo>
                  <a:cubicBezTo>
                    <a:pt x="480" y="414"/>
                    <a:pt x="480" y="414"/>
                    <a:pt x="480" y="414"/>
                  </a:cubicBezTo>
                  <a:cubicBezTo>
                    <a:pt x="480" y="474"/>
                    <a:pt x="480" y="474"/>
                    <a:pt x="480" y="474"/>
                  </a:cubicBezTo>
                  <a:cubicBezTo>
                    <a:pt x="320" y="474"/>
                    <a:pt x="320" y="474"/>
                    <a:pt x="320" y="474"/>
                  </a:cubicBezTo>
                  <a:lnTo>
                    <a:pt x="320" y="414"/>
                  </a:lnTo>
                  <a:close/>
                  <a:moveTo>
                    <a:pt x="27" y="614"/>
                  </a:moveTo>
                  <a:cubicBezTo>
                    <a:pt x="773" y="614"/>
                    <a:pt x="773" y="614"/>
                    <a:pt x="773" y="614"/>
                  </a:cubicBezTo>
                  <a:cubicBezTo>
                    <a:pt x="788" y="614"/>
                    <a:pt x="800" y="602"/>
                    <a:pt x="800" y="587"/>
                  </a:cubicBezTo>
                  <a:cubicBezTo>
                    <a:pt x="0" y="587"/>
                    <a:pt x="0" y="587"/>
                    <a:pt x="0" y="587"/>
                  </a:cubicBezTo>
                  <a:cubicBezTo>
                    <a:pt x="0" y="602"/>
                    <a:pt x="12" y="614"/>
                    <a:pt x="27" y="614"/>
                  </a:cubicBezTo>
                  <a:close/>
                  <a:moveTo>
                    <a:pt x="0" y="574"/>
                  </a:moveTo>
                  <a:cubicBezTo>
                    <a:pt x="800" y="574"/>
                    <a:pt x="800" y="574"/>
                    <a:pt x="800" y="574"/>
                  </a:cubicBezTo>
                  <a:cubicBezTo>
                    <a:pt x="710" y="487"/>
                    <a:pt x="710" y="487"/>
                    <a:pt x="710" y="487"/>
                  </a:cubicBezTo>
                  <a:cubicBezTo>
                    <a:pt x="90" y="487"/>
                    <a:pt x="90" y="487"/>
                    <a:pt x="90" y="487"/>
                  </a:cubicBezTo>
                  <a:lnTo>
                    <a:pt x="0" y="574"/>
                  </a:lnTo>
                  <a:close/>
                  <a:moveTo>
                    <a:pt x="747" y="20"/>
                  </a:moveTo>
                  <a:cubicBezTo>
                    <a:pt x="747" y="380"/>
                    <a:pt x="747" y="380"/>
                    <a:pt x="747" y="380"/>
                  </a:cubicBezTo>
                  <a:cubicBezTo>
                    <a:pt x="747" y="391"/>
                    <a:pt x="738" y="400"/>
                    <a:pt x="727" y="400"/>
                  </a:cubicBezTo>
                  <a:cubicBezTo>
                    <a:pt x="73" y="400"/>
                    <a:pt x="73" y="400"/>
                    <a:pt x="73" y="400"/>
                  </a:cubicBezTo>
                  <a:cubicBezTo>
                    <a:pt x="62" y="400"/>
                    <a:pt x="53" y="391"/>
                    <a:pt x="53" y="380"/>
                  </a:cubicBezTo>
                  <a:cubicBezTo>
                    <a:pt x="53" y="20"/>
                    <a:pt x="53" y="20"/>
                    <a:pt x="53" y="20"/>
                  </a:cubicBezTo>
                  <a:cubicBezTo>
                    <a:pt x="53" y="9"/>
                    <a:pt x="62" y="0"/>
                    <a:pt x="73" y="0"/>
                  </a:cubicBezTo>
                  <a:cubicBezTo>
                    <a:pt x="727" y="0"/>
                    <a:pt x="727" y="0"/>
                    <a:pt x="727" y="0"/>
                  </a:cubicBezTo>
                  <a:cubicBezTo>
                    <a:pt x="738" y="0"/>
                    <a:pt x="747" y="9"/>
                    <a:pt x="747" y="20"/>
                  </a:cubicBezTo>
                  <a:close/>
                  <a:moveTo>
                    <a:pt x="720" y="27"/>
                  </a:moveTo>
                  <a:cubicBezTo>
                    <a:pt x="80" y="27"/>
                    <a:pt x="80" y="27"/>
                    <a:pt x="80" y="27"/>
                  </a:cubicBezTo>
                  <a:cubicBezTo>
                    <a:pt x="80" y="374"/>
                    <a:pt x="80" y="374"/>
                    <a:pt x="80" y="374"/>
                  </a:cubicBezTo>
                  <a:cubicBezTo>
                    <a:pt x="720" y="374"/>
                    <a:pt x="720" y="374"/>
                    <a:pt x="720" y="374"/>
                  </a:cubicBezTo>
                  <a:lnTo>
                    <a:pt x="720" y="27"/>
                  </a:lnTo>
                  <a:close/>
                </a:path>
              </a:pathLst>
            </a:custGeom>
            <a:solidFill>
              <a:srgbClr val="AAAA9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6" name="Freeform 49"/>
            <p:cNvSpPr>
              <a:spLocks noChangeAspect="1" noEditPoints="1"/>
            </p:cNvSpPr>
            <p:nvPr/>
          </p:nvSpPr>
          <p:spPr bwMode="auto">
            <a:xfrm>
              <a:off x="1584003" y="5007882"/>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9"/>
            <p:cNvSpPr>
              <a:spLocks noChangeAspect="1" noEditPoints="1"/>
            </p:cNvSpPr>
            <p:nvPr/>
          </p:nvSpPr>
          <p:spPr bwMode="auto">
            <a:xfrm>
              <a:off x="2160019" y="5007844"/>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hteck 203"/>
            <p:cNvSpPr/>
            <p:nvPr/>
          </p:nvSpPr>
          <p:spPr bwMode="auto">
            <a:xfrm>
              <a:off x="2088123" y="4647827"/>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sp>
          <p:nvSpPr>
            <p:cNvPr id="109" name="Rechteck 204"/>
            <p:cNvSpPr/>
            <p:nvPr/>
          </p:nvSpPr>
          <p:spPr bwMode="auto">
            <a:xfrm>
              <a:off x="1584067" y="5007843"/>
              <a:ext cx="432000" cy="216000"/>
            </a:xfrm>
            <a:prstGeom prst="rect">
              <a:avLst/>
            </a:prstGeom>
            <a:no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endParaRPr lang="en-US" sz="900" dirty="0">
                <a:solidFill>
                  <a:schemeClr val="bg1"/>
                </a:solidFill>
              </a:endParaRPr>
            </a:p>
          </p:txBody>
        </p:sp>
        <p:sp>
          <p:nvSpPr>
            <p:cNvPr id="110" name="Freeform 49"/>
            <p:cNvSpPr>
              <a:spLocks noChangeAspect="1" noEditPoints="1"/>
            </p:cNvSpPr>
            <p:nvPr/>
          </p:nvSpPr>
          <p:spPr bwMode="auto">
            <a:xfrm>
              <a:off x="2736179" y="5007858"/>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hteck 206"/>
            <p:cNvSpPr/>
            <p:nvPr/>
          </p:nvSpPr>
          <p:spPr bwMode="auto">
            <a:xfrm>
              <a:off x="2160115" y="5007843"/>
              <a:ext cx="432000" cy="216000"/>
            </a:xfrm>
            <a:prstGeom prst="rect">
              <a:avLst/>
            </a:prstGeom>
            <a:no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endParaRPr lang="en-US" sz="900" dirty="0">
                <a:solidFill>
                  <a:schemeClr val="bg1"/>
                </a:solidFill>
              </a:endParaRPr>
            </a:p>
          </p:txBody>
        </p:sp>
        <p:sp>
          <p:nvSpPr>
            <p:cNvPr id="112" name="Rechteck 207"/>
            <p:cNvSpPr/>
            <p:nvPr/>
          </p:nvSpPr>
          <p:spPr bwMode="auto">
            <a:xfrm>
              <a:off x="2736179" y="5007843"/>
              <a:ext cx="432000" cy="216000"/>
            </a:xfrm>
            <a:prstGeom prst="rect">
              <a:avLst/>
            </a:prstGeom>
            <a:no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endParaRPr lang="en-US" sz="900" dirty="0">
                <a:solidFill>
                  <a:schemeClr val="bg1"/>
                </a:solidFill>
              </a:endParaRPr>
            </a:p>
          </p:txBody>
        </p:sp>
        <p:cxnSp>
          <p:nvCxnSpPr>
            <p:cNvPr id="113" name="Gewinkelte Verbindung 405"/>
            <p:cNvCxnSpPr>
              <a:stCxn id="109" idx="0"/>
              <a:endCxn id="108" idx="1"/>
            </p:cNvCxnSpPr>
            <p:nvPr/>
          </p:nvCxnSpPr>
          <p:spPr bwMode="auto">
            <a:xfrm rot="5400000" flipH="1" flipV="1">
              <a:off x="1818087" y="4737807"/>
              <a:ext cx="252016" cy="288056"/>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4" name="Gewinkelte Verbindung 209"/>
            <p:cNvCxnSpPr>
              <a:stCxn id="111" idx="0"/>
              <a:endCxn id="108" idx="2"/>
            </p:cNvCxnSpPr>
            <p:nvPr/>
          </p:nvCxnSpPr>
          <p:spPr bwMode="auto">
            <a:xfrm rot="5400000" flipH="1" flipV="1">
              <a:off x="2304111" y="4935831"/>
              <a:ext cx="144016" cy="8"/>
            </a:xfrm>
            <a:prstGeom prst="bentConnector3">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5" name="Gewinkelte Verbindung 409"/>
            <p:cNvCxnSpPr>
              <a:stCxn id="112" idx="0"/>
              <a:endCxn id="108" idx="3"/>
            </p:cNvCxnSpPr>
            <p:nvPr/>
          </p:nvCxnSpPr>
          <p:spPr bwMode="auto">
            <a:xfrm rot="16200000" flipV="1">
              <a:off x="2682143" y="4737807"/>
              <a:ext cx="252016" cy="288056"/>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6" name="Freeform 45"/>
            <p:cNvSpPr>
              <a:spLocks noChangeAspect="1" noEditPoints="1"/>
            </p:cNvSpPr>
            <p:nvPr/>
          </p:nvSpPr>
          <p:spPr bwMode="auto">
            <a:xfrm>
              <a:off x="3735104" y="2775595"/>
              <a:ext cx="432000" cy="432000"/>
            </a:xfrm>
            <a:custGeom>
              <a:avLst/>
              <a:gdLst>
                <a:gd name="T0" fmla="*/ 800 w 800"/>
                <a:gd name="T1" fmla="*/ 400 h 800"/>
                <a:gd name="T2" fmla="*/ 400 w 800"/>
                <a:gd name="T3" fmla="*/ 800 h 800"/>
                <a:gd name="T4" fmla="*/ 0 w 800"/>
                <a:gd name="T5" fmla="*/ 400 h 800"/>
                <a:gd name="T6" fmla="*/ 400 w 800"/>
                <a:gd name="T7" fmla="*/ 0 h 800"/>
                <a:gd name="T8" fmla="*/ 800 w 800"/>
                <a:gd name="T9" fmla="*/ 400 h 800"/>
                <a:gd name="T10" fmla="*/ 584 w 800"/>
                <a:gd name="T11" fmla="*/ 263 h 800"/>
                <a:gd name="T12" fmla="*/ 631 w 800"/>
                <a:gd name="T13" fmla="*/ 310 h 800"/>
                <a:gd name="T14" fmla="*/ 683 w 800"/>
                <a:gd name="T15" fmla="*/ 117 h 800"/>
                <a:gd name="T16" fmla="*/ 490 w 800"/>
                <a:gd name="T17" fmla="*/ 169 h 800"/>
                <a:gd name="T18" fmla="*/ 537 w 800"/>
                <a:gd name="T19" fmla="*/ 216 h 800"/>
                <a:gd name="T20" fmla="*/ 400 w 800"/>
                <a:gd name="T21" fmla="*/ 353 h 800"/>
                <a:gd name="T22" fmla="*/ 447 w 800"/>
                <a:gd name="T23" fmla="*/ 400 h 800"/>
                <a:gd name="T24" fmla="*/ 584 w 800"/>
                <a:gd name="T25" fmla="*/ 263 h 800"/>
                <a:gd name="T26" fmla="*/ 216 w 800"/>
                <a:gd name="T27" fmla="*/ 537 h 800"/>
                <a:gd name="T28" fmla="*/ 169 w 800"/>
                <a:gd name="T29" fmla="*/ 490 h 800"/>
                <a:gd name="T30" fmla="*/ 117 w 800"/>
                <a:gd name="T31" fmla="*/ 683 h 800"/>
                <a:gd name="T32" fmla="*/ 310 w 800"/>
                <a:gd name="T33" fmla="*/ 631 h 800"/>
                <a:gd name="T34" fmla="*/ 263 w 800"/>
                <a:gd name="T35" fmla="*/ 584 h 800"/>
                <a:gd name="T36" fmla="*/ 400 w 800"/>
                <a:gd name="T37" fmla="*/ 447 h 800"/>
                <a:gd name="T38" fmla="*/ 353 w 800"/>
                <a:gd name="T39" fmla="*/ 400 h 800"/>
                <a:gd name="T40" fmla="*/ 216 w 800"/>
                <a:gd name="T41" fmla="*/ 537 h 800"/>
                <a:gd name="T42" fmla="*/ 584 w 800"/>
                <a:gd name="T43" fmla="*/ 537 h 800"/>
                <a:gd name="T44" fmla="*/ 447 w 800"/>
                <a:gd name="T45" fmla="*/ 400 h 800"/>
                <a:gd name="T46" fmla="*/ 400 w 800"/>
                <a:gd name="T47" fmla="*/ 447 h 800"/>
                <a:gd name="T48" fmla="*/ 537 w 800"/>
                <a:gd name="T49" fmla="*/ 584 h 800"/>
                <a:gd name="T50" fmla="*/ 490 w 800"/>
                <a:gd name="T51" fmla="*/ 631 h 800"/>
                <a:gd name="T52" fmla="*/ 683 w 800"/>
                <a:gd name="T53" fmla="*/ 683 h 800"/>
                <a:gd name="T54" fmla="*/ 631 w 800"/>
                <a:gd name="T55" fmla="*/ 490 h 800"/>
                <a:gd name="T56" fmla="*/ 584 w 800"/>
                <a:gd name="T57" fmla="*/ 537 h 800"/>
                <a:gd name="T58" fmla="*/ 263 w 800"/>
                <a:gd name="T59" fmla="*/ 216 h 800"/>
                <a:gd name="T60" fmla="*/ 310 w 800"/>
                <a:gd name="T61" fmla="*/ 169 h 800"/>
                <a:gd name="T62" fmla="*/ 117 w 800"/>
                <a:gd name="T63" fmla="*/ 117 h 800"/>
                <a:gd name="T64" fmla="*/ 169 w 800"/>
                <a:gd name="T65" fmla="*/ 310 h 800"/>
                <a:gd name="T66" fmla="*/ 216 w 800"/>
                <a:gd name="T67" fmla="*/ 263 h 800"/>
                <a:gd name="T68" fmla="*/ 353 w 800"/>
                <a:gd name="T69" fmla="*/ 400 h 800"/>
                <a:gd name="T70" fmla="*/ 400 w 800"/>
                <a:gd name="T71" fmla="*/ 353 h 800"/>
                <a:gd name="T72" fmla="*/ 263 w 800"/>
                <a:gd name="T73" fmla="*/ 2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0" h="800">
                  <a:moveTo>
                    <a:pt x="800" y="400"/>
                  </a:moveTo>
                  <a:cubicBezTo>
                    <a:pt x="800" y="621"/>
                    <a:pt x="621" y="800"/>
                    <a:pt x="400" y="800"/>
                  </a:cubicBezTo>
                  <a:cubicBezTo>
                    <a:pt x="179" y="800"/>
                    <a:pt x="0" y="621"/>
                    <a:pt x="0" y="400"/>
                  </a:cubicBezTo>
                  <a:cubicBezTo>
                    <a:pt x="0" y="179"/>
                    <a:pt x="179" y="0"/>
                    <a:pt x="400" y="0"/>
                  </a:cubicBezTo>
                  <a:cubicBezTo>
                    <a:pt x="621" y="0"/>
                    <a:pt x="800" y="179"/>
                    <a:pt x="800" y="400"/>
                  </a:cubicBezTo>
                  <a:close/>
                  <a:moveTo>
                    <a:pt x="584" y="263"/>
                  </a:moveTo>
                  <a:cubicBezTo>
                    <a:pt x="631" y="310"/>
                    <a:pt x="631" y="310"/>
                    <a:pt x="631" y="310"/>
                  </a:cubicBezTo>
                  <a:cubicBezTo>
                    <a:pt x="683" y="117"/>
                    <a:pt x="683" y="117"/>
                    <a:pt x="683" y="117"/>
                  </a:cubicBezTo>
                  <a:cubicBezTo>
                    <a:pt x="490" y="169"/>
                    <a:pt x="490" y="169"/>
                    <a:pt x="490" y="169"/>
                  </a:cubicBezTo>
                  <a:cubicBezTo>
                    <a:pt x="537" y="216"/>
                    <a:pt x="537" y="216"/>
                    <a:pt x="537" y="216"/>
                  </a:cubicBezTo>
                  <a:cubicBezTo>
                    <a:pt x="400" y="353"/>
                    <a:pt x="400" y="353"/>
                    <a:pt x="400" y="353"/>
                  </a:cubicBezTo>
                  <a:cubicBezTo>
                    <a:pt x="447" y="400"/>
                    <a:pt x="447" y="400"/>
                    <a:pt x="447" y="400"/>
                  </a:cubicBezTo>
                  <a:lnTo>
                    <a:pt x="584" y="263"/>
                  </a:lnTo>
                  <a:close/>
                  <a:moveTo>
                    <a:pt x="216" y="537"/>
                  </a:moveTo>
                  <a:cubicBezTo>
                    <a:pt x="169" y="490"/>
                    <a:pt x="169" y="490"/>
                    <a:pt x="169" y="490"/>
                  </a:cubicBezTo>
                  <a:cubicBezTo>
                    <a:pt x="117" y="683"/>
                    <a:pt x="117" y="683"/>
                    <a:pt x="117" y="683"/>
                  </a:cubicBezTo>
                  <a:cubicBezTo>
                    <a:pt x="310" y="631"/>
                    <a:pt x="310" y="631"/>
                    <a:pt x="310" y="631"/>
                  </a:cubicBezTo>
                  <a:cubicBezTo>
                    <a:pt x="263" y="584"/>
                    <a:pt x="263" y="584"/>
                    <a:pt x="263" y="584"/>
                  </a:cubicBezTo>
                  <a:cubicBezTo>
                    <a:pt x="400" y="447"/>
                    <a:pt x="400" y="447"/>
                    <a:pt x="400" y="447"/>
                  </a:cubicBezTo>
                  <a:cubicBezTo>
                    <a:pt x="353" y="400"/>
                    <a:pt x="353" y="400"/>
                    <a:pt x="353" y="400"/>
                  </a:cubicBezTo>
                  <a:lnTo>
                    <a:pt x="216" y="537"/>
                  </a:lnTo>
                  <a:close/>
                  <a:moveTo>
                    <a:pt x="584" y="537"/>
                  </a:moveTo>
                  <a:cubicBezTo>
                    <a:pt x="447" y="400"/>
                    <a:pt x="447" y="400"/>
                    <a:pt x="447" y="400"/>
                  </a:cubicBezTo>
                  <a:cubicBezTo>
                    <a:pt x="400" y="447"/>
                    <a:pt x="400" y="447"/>
                    <a:pt x="400" y="447"/>
                  </a:cubicBezTo>
                  <a:cubicBezTo>
                    <a:pt x="537" y="584"/>
                    <a:pt x="537" y="584"/>
                    <a:pt x="537" y="584"/>
                  </a:cubicBezTo>
                  <a:cubicBezTo>
                    <a:pt x="490" y="631"/>
                    <a:pt x="490" y="631"/>
                    <a:pt x="490" y="631"/>
                  </a:cubicBezTo>
                  <a:cubicBezTo>
                    <a:pt x="683" y="683"/>
                    <a:pt x="683" y="683"/>
                    <a:pt x="683" y="683"/>
                  </a:cubicBezTo>
                  <a:cubicBezTo>
                    <a:pt x="631" y="490"/>
                    <a:pt x="631" y="490"/>
                    <a:pt x="631" y="490"/>
                  </a:cubicBezTo>
                  <a:lnTo>
                    <a:pt x="584" y="537"/>
                  </a:lnTo>
                  <a:close/>
                  <a:moveTo>
                    <a:pt x="263" y="216"/>
                  </a:moveTo>
                  <a:cubicBezTo>
                    <a:pt x="310" y="169"/>
                    <a:pt x="310" y="169"/>
                    <a:pt x="310" y="169"/>
                  </a:cubicBezTo>
                  <a:cubicBezTo>
                    <a:pt x="117" y="117"/>
                    <a:pt x="117" y="117"/>
                    <a:pt x="117" y="117"/>
                  </a:cubicBezTo>
                  <a:cubicBezTo>
                    <a:pt x="169" y="310"/>
                    <a:pt x="169" y="310"/>
                    <a:pt x="169" y="310"/>
                  </a:cubicBezTo>
                  <a:cubicBezTo>
                    <a:pt x="216" y="263"/>
                    <a:pt x="216" y="263"/>
                    <a:pt x="216" y="263"/>
                  </a:cubicBezTo>
                  <a:cubicBezTo>
                    <a:pt x="353" y="400"/>
                    <a:pt x="353" y="400"/>
                    <a:pt x="353" y="400"/>
                  </a:cubicBezTo>
                  <a:cubicBezTo>
                    <a:pt x="400" y="353"/>
                    <a:pt x="400" y="353"/>
                    <a:pt x="400" y="353"/>
                  </a:cubicBezTo>
                  <a:lnTo>
                    <a:pt x="263" y="216"/>
                  </a:lnTo>
                  <a:close/>
                </a:path>
              </a:pathLst>
            </a:custGeom>
            <a:solidFill>
              <a:srgbClr val="AAAA9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7" name="Rechteck 212"/>
            <p:cNvSpPr/>
            <p:nvPr/>
          </p:nvSpPr>
          <p:spPr bwMode="auto">
            <a:xfrm>
              <a:off x="3951096" y="2991619"/>
              <a:ext cx="144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118" name="Gewinkelte Verbindung 213"/>
            <p:cNvCxnSpPr>
              <a:stCxn id="101" idx="0"/>
              <a:endCxn id="117" idx="2"/>
            </p:cNvCxnSpPr>
            <p:nvPr/>
          </p:nvCxnSpPr>
          <p:spPr bwMode="auto">
            <a:xfrm rot="16200000" flipV="1">
              <a:off x="4981862" y="2176853"/>
              <a:ext cx="845944" cy="2763475"/>
            </a:xfrm>
            <a:prstGeom prst="bentConnector3">
              <a:avLst>
                <a:gd name="adj1" fmla="val 6309"/>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9" name="Rechteck 214"/>
            <p:cNvSpPr/>
            <p:nvPr/>
          </p:nvSpPr>
          <p:spPr bwMode="auto">
            <a:xfrm>
              <a:off x="3879072" y="2991619"/>
              <a:ext cx="144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120" name="Gewinkelte Verbindung 215"/>
            <p:cNvCxnSpPr>
              <a:stCxn id="108" idx="0"/>
              <a:endCxn id="119" idx="2"/>
            </p:cNvCxnSpPr>
            <p:nvPr/>
          </p:nvCxnSpPr>
          <p:spPr bwMode="auto">
            <a:xfrm rot="5400000" flipH="1" flipV="1">
              <a:off x="2407493" y="3104249"/>
              <a:ext cx="1512208" cy="1574949"/>
            </a:xfrm>
            <a:prstGeom prst="bentConnector3">
              <a:avLst>
                <a:gd name="adj1" fmla="val 10604"/>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1" name="Rechteck 216"/>
            <p:cNvSpPr/>
            <p:nvPr/>
          </p:nvSpPr>
          <p:spPr bwMode="auto">
            <a:xfrm>
              <a:off x="3807080" y="2991619"/>
              <a:ext cx="144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22" name="Rechteck 217"/>
            <p:cNvSpPr/>
            <p:nvPr/>
          </p:nvSpPr>
          <p:spPr bwMode="auto">
            <a:xfrm>
              <a:off x="1913779" y="3423667"/>
              <a:ext cx="144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123" name="Gewinkelte Verbindung 218"/>
            <p:cNvCxnSpPr>
              <a:stCxn id="121" idx="2"/>
              <a:endCxn id="122" idx="2"/>
            </p:cNvCxnSpPr>
            <p:nvPr/>
          </p:nvCxnSpPr>
          <p:spPr bwMode="auto">
            <a:xfrm rot="5400000">
              <a:off x="2716406" y="2404993"/>
              <a:ext cx="432048" cy="1893301"/>
            </a:xfrm>
            <a:prstGeom prst="bentConnector3">
              <a:avLst>
                <a:gd name="adj1" fmla="val 183776"/>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4" name="Gerade Verbindung 219"/>
            <p:cNvCxnSpPr>
              <a:stCxn id="116" idx="3"/>
            </p:cNvCxnSpPr>
            <p:nvPr/>
          </p:nvCxnSpPr>
          <p:spPr bwMode="auto">
            <a:xfrm flipV="1">
              <a:off x="3951104" y="2271539"/>
              <a:ext cx="0" cy="504056"/>
            </a:xfrm>
            <a:prstGeom prst="line">
              <a:avLst/>
            </a:prstGeom>
            <a:solidFill>
              <a:schemeClr val="tx2"/>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5" name="Gerade Verbindung mit Pfeil 220"/>
            <p:cNvCxnSpPr/>
            <p:nvPr/>
          </p:nvCxnSpPr>
          <p:spPr bwMode="auto">
            <a:xfrm flipH="1">
              <a:off x="2740602" y="2055515"/>
              <a:ext cx="931633" cy="12154"/>
            </a:xfrm>
            <a:prstGeom prst="straightConnector1">
              <a:avLst/>
            </a:prstGeom>
            <a:solidFill>
              <a:schemeClr val="tx2"/>
            </a:solidFill>
            <a:ln w="19050" cap="flat" cmpd="sng" algn="ctr">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6" name="Gerade Verbindung mit Pfeil 221"/>
            <p:cNvCxnSpPr/>
            <p:nvPr/>
          </p:nvCxnSpPr>
          <p:spPr bwMode="auto">
            <a:xfrm flipH="1">
              <a:off x="4248483" y="2055515"/>
              <a:ext cx="1656000" cy="0"/>
            </a:xfrm>
            <a:prstGeom prst="straightConnector1">
              <a:avLst/>
            </a:prstGeom>
            <a:solidFill>
              <a:schemeClr val="tx2"/>
            </a:solidFill>
            <a:ln w="19050" cap="flat" cmpd="sng" algn="ctr">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7" name="Rechteck 222"/>
            <p:cNvSpPr/>
            <p:nvPr/>
          </p:nvSpPr>
          <p:spPr>
            <a:xfrm>
              <a:off x="1130074" y="1925503"/>
              <a:ext cx="1402628" cy="246221"/>
            </a:xfrm>
            <a:prstGeom prst="rect">
              <a:avLst/>
            </a:prstGeom>
          </p:spPr>
          <p:txBody>
            <a:bodyPr wrap="none" lIns="0" tIns="0" rIns="0" bIns="0">
              <a:spAutoFit/>
            </a:bodyPr>
            <a:lstStyle/>
            <a:p>
              <a:pPr algn="ctr"/>
              <a:r>
                <a:rPr lang="hr-HR" sz="1600" b="1" dirty="0" err="1">
                  <a:solidFill>
                    <a:schemeClr val="bg1"/>
                  </a:solidFill>
                </a:rPr>
                <a:t>Control</a:t>
              </a:r>
              <a:r>
                <a:rPr lang="hr-HR" sz="1600" b="1" dirty="0">
                  <a:solidFill>
                    <a:schemeClr val="bg1"/>
                  </a:solidFill>
                </a:rPr>
                <a:t> </a:t>
              </a:r>
              <a:r>
                <a:rPr lang="hr-HR" sz="1600" b="1" dirty="0" err="1">
                  <a:solidFill>
                    <a:schemeClr val="bg1"/>
                  </a:solidFill>
                </a:rPr>
                <a:t>center</a:t>
              </a:r>
              <a:endParaRPr lang="en-US" sz="1600" b="1" dirty="0">
                <a:solidFill>
                  <a:schemeClr val="bg1"/>
                </a:solidFill>
              </a:endParaRPr>
            </a:p>
          </p:txBody>
        </p:sp>
        <p:sp>
          <p:nvSpPr>
            <p:cNvPr id="128" name="Rechteck 223"/>
            <p:cNvSpPr/>
            <p:nvPr/>
          </p:nvSpPr>
          <p:spPr>
            <a:xfrm>
              <a:off x="3437908" y="1582817"/>
              <a:ext cx="1035541" cy="153888"/>
            </a:xfrm>
            <a:prstGeom prst="rect">
              <a:avLst/>
            </a:prstGeom>
          </p:spPr>
          <p:txBody>
            <a:bodyPr wrap="none" lIns="0" tIns="0" rIns="0" bIns="0">
              <a:spAutoFit/>
            </a:bodyPr>
            <a:lstStyle/>
            <a:p>
              <a:pPr algn="ctr"/>
              <a:r>
                <a:rPr lang="hr-HR" sz="1000" dirty="0" err="1">
                  <a:solidFill>
                    <a:schemeClr val="bg1"/>
                  </a:solidFill>
                </a:rPr>
                <a:t>Untrusted</a:t>
              </a:r>
              <a:r>
                <a:rPr lang="hr-HR" sz="1000" dirty="0">
                  <a:solidFill>
                    <a:schemeClr val="bg1"/>
                  </a:solidFill>
                </a:rPr>
                <a:t> network</a:t>
              </a:r>
              <a:endParaRPr lang="en-US" sz="1000" dirty="0">
                <a:solidFill>
                  <a:schemeClr val="bg1"/>
                </a:solidFill>
              </a:endParaRPr>
            </a:p>
          </p:txBody>
        </p:sp>
        <p:sp>
          <p:nvSpPr>
            <p:cNvPr id="129" name="Rechteck 224"/>
            <p:cNvSpPr/>
            <p:nvPr/>
          </p:nvSpPr>
          <p:spPr>
            <a:xfrm>
              <a:off x="6033401" y="1911499"/>
              <a:ext cx="1378583" cy="246221"/>
            </a:xfrm>
            <a:prstGeom prst="rect">
              <a:avLst/>
            </a:prstGeom>
          </p:spPr>
          <p:txBody>
            <a:bodyPr wrap="none" lIns="0" tIns="0" rIns="0" bIns="0">
              <a:spAutoFit/>
            </a:bodyPr>
            <a:lstStyle/>
            <a:p>
              <a:pPr algn="ctr"/>
              <a:r>
                <a:rPr lang="hr-HR" sz="1600" b="1" dirty="0" err="1">
                  <a:solidFill>
                    <a:schemeClr val="bg1"/>
                  </a:solidFill>
                </a:rPr>
                <a:t>Remote</a:t>
              </a:r>
              <a:r>
                <a:rPr lang="hr-HR" sz="1600" b="1" dirty="0">
                  <a:solidFill>
                    <a:schemeClr val="bg1"/>
                  </a:solidFill>
                </a:rPr>
                <a:t> </a:t>
              </a:r>
              <a:r>
                <a:rPr lang="hr-HR" sz="1600" b="1" dirty="0" err="1">
                  <a:solidFill>
                    <a:schemeClr val="bg1"/>
                  </a:solidFill>
                </a:rPr>
                <a:t>acces</a:t>
              </a:r>
              <a:endParaRPr lang="en-US" sz="1600" b="1" dirty="0">
                <a:solidFill>
                  <a:schemeClr val="bg1"/>
                </a:solidFill>
              </a:endParaRPr>
            </a:p>
          </p:txBody>
        </p:sp>
        <p:sp>
          <p:nvSpPr>
            <p:cNvPr id="130" name="Rechteck 225"/>
            <p:cNvSpPr/>
            <p:nvPr/>
          </p:nvSpPr>
          <p:spPr>
            <a:xfrm>
              <a:off x="2376091" y="3286393"/>
              <a:ext cx="936104" cy="153888"/>
            </a:xfrm>
            <a:prstGeom prst="rect">
              <a:avLst/>
            </a:prstGeom>
          </p:spPr>
          <p:txBody>
            <a:bodyPr wrap="square" lIns="0" tIns="0" rIns="0" bIns="0">
              <a:spAutoFit/>
            </a:bodyPr>
            <a:lstStyle/>
            <a:p>
              <a:r>
                <a:rPr lang="hr-HR" sz="1000" dirty="0">
                  <a:solidFill>
                    <a:srgbClr val="505A64"/>
                  </a:solidFill>
                </a:rPr>
                <a:t>Service PC</a:t>
              </a:r>
              <a:endParaRPr lang="en-US" sz="1000" dirty="0">
                <a:solidFill>
                  <a:srgbClr val="505A64"/>
                </a:solidFill>
              </a:endParaRPr>
            </a:p>
          </p:txBody>
        </p:sp>
        <p:sp>
          <p:nvSpPr>
            <p:cNvPr id="131" name="Rechteck 226"/>
            <p:cNvSpPr/>
            <p:nvPr/>
          </p:nvSpPr>
          <p:spPr>
            <a:xfrm>
              <a:off x="5650316" y="3221076"/>
              <a:ext cx="2769989" cy="384721"/>
            </a:xfrm>
            <a:prstGeom prst="rect">
              <a:avLst/>
            </a:prstGeom>
          </p:spPr>
          <p:txBody>
            <a:bodyPr wrap="none" lIns="0" tIns="0" rIns="0" bIns="0">
              <a:spAutoFit/>
            </a:bodyPr>
            <a:lstStyle/>
            <a:p>
              <a:r>
                <a:rPr lang="hr-HR" sz="1000" dirty="0">
                  <a:solidFill>
                    <a:srgbClr val="505A64"/>
                  </a:solidFill>
                </a:rPr>
                <a:t>HMI PC</a:t>
              </a:r>
            </a:p>
            <a:p>
              <a:r>
                <a:rPr lang="hr-HR" sz="1000" dirty="0">
                  <a:solidFill>
                    <a:srgbClr val="505A64"/>
                  </a:solidFill>
                </a:rPr>
                <a:t>SCADA			</a:t>
              </a:r>
              <a:endParaRPr lang="en-US" sz="1000" dirty="0">
                <a:solidFill>
                  <a:srgbClr val="505A64"/>
                </a:solidFill>
              </a:endParaRPr>
            </a:p>
          </p:txBody>
        </p:sp>
        <p:sp>
          <p:nvSpPr>
            <p:cNvPr id="132" name="Rechteck 227"/>
            <p:cNvSpPr/>
            <p:nvPr/>
          </p:nvSpPr>
          <p:spPr>
            <a:xfrm>
              <a:off x="7491483" y="3335606"/>
              <a:ext cx="963405" cy="153888"/>
            </a:xfrm>
            <a:prstGeom prst="rect">
              <a:avLst/>
            </a:prstGeom>
          </p:spPr>
          <p:txBody>
            <a:bodyPr wrap="none" lIns="0" tIns="0" rIns="0" bIns="0">
              <a:spAutoFit/>
            </a:bodyPr>
            <a:lstStyle/>
            <a:p>
              <a:r>
                <a:rPr lang="hr-HR" sz="1000" dirty="0" err="1">
                  <a:solidFill>
                    <a:srgbClr val="505A64"/>
                  </a:solidFill>
                </a:rPr>
                <a:t>Station</a:t>
              </a:r>
              <a:r>
                <a:rPr lang="hr-HR" sz="1000" dirty="0">
                  <a:solidFill>
                    <a:srgbClr val="505A64"/>
                  </a:solidFill>
                </a:rPr>
                <a:t> </a:t>
              </a:r>
              <a:r>
                <a:rPr lang="hr-HR" sz="1000" dirty="0" err="1">
                  <a:solidFill>
                    <a:srgbClr val="505A64"/>
                  </a:solidFill>
                </a:rPr>
                <a:t>computer</a:t>
              </a:r>
              <a:endParaRPr lang="en-US" sz="1000" dirty="0">
                <a:solidFill>
                  <a:srgbClr val="505A64"/>
                </a:solidFill>
              </a:endParaRPr>
            </a:p>
          </p:txBody>
        </p:sp>
        <p:sp>
          <p:nvSpPr>
            <p:cNvPr id="133" name="Rechteck 228"/>
            <p:cNvSpPr/>
            <p:nvPr/>
          </p:nvSpPr>
          <p:spPr>
            <a:xfrm>
              <a:off x="3312195" y="5029909"/>
              <a:ext cx="856004" cy="615553"/>
            </a:xfrm>
            <a:prstGeom prst="rect">
              <a:avLst/>
            </a:prstGeom>
          </p:spPr>
          <p:txBody>
            <a:bodyPr wrap="none" lIns="0" tIns="0" rIns="0" bIns="0">
              <a:spAutoFit/>
            </a:bodyPr>
            <a:lstStyle/>
            <a:p>
              <a:r>
                <a:rPr lang="hr-HR" sz="1000" dirty="0" err="1">
                  <a:solidFill>
                    <a:srgbClr val="505A64"/>
                  </a:solidFill>
                </a:rPr>
                <a:t>IEDs</a:t>
              </a:r>
              <a:endParaRPr lang="hr-HR" sz="1000" dirty="0">
                <a:solidFill>
                  <a:srgbClr val="505A64"/>
                </a:solidFill>
              </a:endParaRPr>
            </a:p>
            <a:p>
              <a:r>
                <a:rPr lang="hr-HR" sz="1000" dirty="0">
                  <a:solidFill>
                    <a:srgbClr val="505A64"/>
                  </a:solidFill>
                </a:rPr>
                <a:t>Protection and </a:t>
              </a:r>
            </a:p>
            <a:p>
              <a:r>
                <a:rPr lang="hr-HR" sz="1000" dirty="0" err="1">
                  <a:solidFill>
                    <a:srgbClr val="505A64"/>
                  </a:solidFill>
                </a:rPr>
                <a:t>measurment</a:t>
              </a:r>
              <a:endParaRPr lang="en-US" sz="1000" dirty="0">
                <a:solidFill>
                  <a:srgbClr val="505A64"/>
                </a:solidFill>
              </a:endParaRPr>
            </a:p>
          </p:txBody>
        </p:sp>
        <p:sp>
          <p:nvSpPr>
            <p:cNvPr id="134" name="Rechteck 229"/>
            <p:cNvSpPr/>
            <p:nvPr/>
          </p:nvSpPr>
          <p:spPr>
            <a:xfrm>
              <a:off x="3312195" y="2909739"/>
              <a:ext cx="383118" cy="153888"/>
            </a:xfrm>
            <a:prstGeom prst="rect">
              <a:avLst/>
            </a:prstGeom>
          </p:spPr>
          <p:txBody>
            <a:bodyPr wrap="none" lIns="0" tIns="0" rIns="0" bIns="0">
              <a:spAutoFit/>
            </a:bodyPr>
            <a:lstStyle/>
            <a:p>
              <a:r>
                <a:rPr lang="en-US" sz="1000" dirty="0">
                  <a:solidFill>
                    <a:srgbClr val="505A64"/>
                  </a:solidFill>
                </a:rPr>
                <a:t>Router</a:t>
              </a:r>
            </a:p>
          </p:txBody>
        </p:sp>
      </p:grpSp>
      <p:grpSp>
        <p:nvGrpSpPr>
          <p:cNvPr id="165" name="Gruppieren 428"/>
          <p:cNvGrpSpPr/>
          <p:nvPr/>
        </p:nvGrpSpPr>
        <p:grpSpPr>
          <a:xfrm>
            <a:off x="55420" y="2733280"/>
            <a:ext cx="1485748" cy="3296194"/>
            <a:chOff x="564257" y="2760989"/>
            <a:chExt cx="1485748" cy="3296194"/>
          </a:xfrm>
        </p:grpSpPr>
        <p:sp>
          <p:nvSpPr>
            <p:cNvPr id="166" name="Gleichschenkliges Dreieck 261"/>
            <p:cNvSpPr/>
            <p:nvPr/>
          </p:nvSpPr>
          <p:spPr bwMode="auto">
            <a:xfrm>
              <a:off x="564257" y="5750890"/>
              <a:ext cx="288000" cy="252000"/>
            </a:xfrm>
            <a:prstGeom prst="triangle">
              <a:avLst/>
            </a:prstGeom>
            <a:solidFill>
              <a:srgbClr val="FFC000"/>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sp>
          <p:nvSpPr>
            <p:cNvPr id="167" name="Rectangle 116"/>
            <p:cNvSpPr txBox="1">
              <a:spLocks noChangeArrowheads="1"/>
            </p:cNvSpPr>
            <p:nvPr/>
          </p:nvSpPr>
          <p:spPr bwMode="gray">
            <a:xfrm>
              <a:off x="847915" y="5696597"/>
              <a:ext cx="1152000" cy="360586"/>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defPPr>
                <a:defRPr lang="de-DE"/>
              </a:defPPr>
              <a:lvl1pPr>
                <a:tabLst>
                  <a:tab pos="179388" algn="l"/>
                </a:tabLst>
                <a:defRPr sz="900">
                  <a:solidFill>
                    <a:srgbClr val="505A64"/>
                  </a:solidFill>
                  <a:ea typeface="+mn-ea"/>
                  <a:cs typeface="Arial" pitchFamily="34" charset="0"/>
                </a:defRPr>
              </a:lvl1pPr>
            </a:lstStyle>
            <a:p>
              <a:pPr>
                <a:lnSpc>
                  <a:spcPct val="110000"/>
                </a:lnSpc>
                <a:spcBef>
                  <a:spcPts val="0"/>
                </a:spcBef>
              </a:pPr>
              <a:r>
                <a:rPr lang="en-US" sz="1100" b="1" dirty="0">
                  <a:solidFill>
                    <a:schemeClr val="bg1"/>
                  </a:solidFill>
                </a:rPr>
                <a:t>Unauthorized access</a:t>
              </a:r>
            </a:p>
          </p:txBody>
        </p:sp>
        <p:sp>
          <p:nvSpPr>
            <p:cNvPr id="168" name="Gleichschenkliges Dreieck 263"/>
            <p:cNvSpPr/>
            <p:nvPr/>
          </p:nvSpPr>
          <p:spPr bwMode="auto">
            <a:xfrm>
              <a:off x="1762005" y="2760989"/>
              <a:ext cx="288000" cy="252000"/>
            </a:xfrm>
            <a:prstGeom prst="triangle">
              <a:avLst/>
            </a:prstGeom>
            <a:solidFill>
              <a:srgbClr val="FFC000"/>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grpSp>
      <p:sp>
        <p:nvSpPr>
          <p:cNvPr id="169" name="Gleichschenkliges Dreieck 264"/>
          <p:cNvSpPr/>
          <p:nvPr/>
        </p:nvSpPr>
        <p:spPr bwMode="auto">
          <a:xfrm>
            <a:off x="2183773" y="5750890"/>
            <a:ext cx="288000" cy="252000"/>
          </a:xfrm>
          <a:prstGeom prst="triangle">
            <a:avLst/>
          </a:prstGeom>
          <a:solidFill>
            <a:srgbClr val="C65B3A"/>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sp>
        <p:nvSpPr>
          <p:cNvPr id="170" name="Rectangle 116"/>
          <p:cNvSpPr txBox="1">
            <a:spLocks noChangeArrowheads="1"/>
          </p:cNvSpPr>
          <p:nvPr/>
        </p:nvSpPr>
        <p:spPr bwMode="gray">
          <a:xfrm>
            <a:off x="2509898" y="5696597"/>
            <a:ext cx="1152000" cy="360586"/>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defPPr>
              <a:defRPr lang="de-DE"/>
            </a:defPPr>
            <a:lvl1pPr>
              <a:tabLst>
                <a:tab pos="179388" algn="l"/>
              </a:tabLst>
              <a:defRPr sz="900">
                <a:solidFill>
                  <a:srgbClr val="505A64"/>
                </a:solidFill>
                <a:ea typeface="+mn-ea"/>
                <a:cs typeface="Arial" pitchFamily="34" charset="0"/>
              </a:defRPr>
            </a:lvl1pPr>
          </a:lstStyle>
          <a:p>
            <a:pPr>
              <a:lnSpc>
                <a:spcPct val="110000"/>
              </a:lnSpc>
              <a:spcBef>
                <a:spcPts val="0"/>
              </a:spcBef>
            </a:pPr>
            <a:r>
              <a:rPr lang="en-US" sz="1100" b="1" dirty="0">
                <a:solidFill>
                  <a:schemeClr val="bg1"/>
                </a:solidFill>
              </a:rPr>
              <a:t>Misuse of administration rights</a:t>
            </a:r>
          </a:p>
        </p:txBody>
      </p:sp>
      <p:grpSp>
        <p:nvGrpSpPr>
          <p:cNvPr id="171" name="Gruppieren 429"/>
          <p:cNvGrpSpPr/>
          <p:nvPr/>
        </p:nvGrpSpPr>
        <p:grpSpPr>
          <a:xfrm>
            <a:off x="2183773" y="2691717"/>
            <a:ext cx="2637641" cy="3365466"/>
            <a:chOff x="2183773" y="2691717"/>
            <a:chExt cx="2637641" cy="3365466"/>
          </a:xfrm>
        </p:grpSpPr>
        <p:sp>
          <p:nvSpPr>
            <p:cNvPr id="172" name="Gleichschenkliges Dreieck 267"/>
            <p:cNvSpPr/>
            <p:nvPr/>
          </p:nvSpPr>
          <p:spPr bwMode="auto">
            <a:xfrm>
              <a:off x="2183773" y="5750890"/>
              <a:ext cx="288000" cy="252000"/>
            </a:xfrm>
            <a:prstGeom prst="triangle">
              <a:avLst/>
            </a:prstGeom>
            <a:solidFill>
              <a:srgbClr val="C65B3A"/>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sp>
          <p:nvSpPr>
            <p:cNvPr id="173" name="Rectangle 116"/>
            <p:cNvSpPr txBox="1">
              <a:spLocks noChangeArrowheads="1"/>
            </p:cNvSpPr>
            <p:nvPr/>
          </p:nvSpPr>
          <p:spPr bwMode="gray">
            <a:xfrm>
              <a:off x="2509898" y="5696597"/>
              <a:ext cx="1152000" cy="360586"/>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defPPr>
                <a:defRPr lang="de-DE"/>
              </a:defPPr>
              <a:lvl1pPr>
                <a:tabLst>
                  <a:tab pos="179388" algn="l"/>
                </a:tabLst>
                <a:defRPr sz="900">
                  <a:solidFill>
                    <a:srgbClr val="505A64"/>
                  </a:solidFill>
                  <a:ea typeface="+mn-ea"/>
                  <a:cs typeface="Arial" pitchFamily="34" charset="0"/>
                </a:defRPr>
              </a:lvl1pPr>
            </a:lstStyle>
            <a:p>
              <a:pPr>
                <a:lnSpc>
                  <a:spcPct val="110000"/>
                </a:lnSpc>
                <a:spcBef>
                  <a:spcPts val="0"/>
                </a:spcBef>
              </a:pPr>
              <a:endParaRPr lang="en-US" sz="1100" b="1" dirty="0"/>
            </a:p>
          </p:txBody>
        </p:sp>
        <p:sp>
          <p:nvSpPr>
            <p:cNvPr id="174" name="Gleichschenkliges Dreieck 269"/>
            <p:cNvSpPr/>
            <p:nvPr/>
          </p:nvSpPr>
          <p:spPr bwMode="auto">
            <a:xfrm>
              <a:off x="4533414" y="2691717"/>
              <a:ext cx="288000" cy="252000"/>
            </a:xfrm>
            <a:prstGeom prst="triangle">
              <a:avLst/>
            </a:prstGeom>
            <a:solidFill>
              <a:srgbClr val="C65B3A"/>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grpSp>
      <p:grpSp>
        <p:nvGrpSpPr>
          <p:cNvPr id="175" name="Gruppieren 431"/>
          <p:cNvGrpSpPr/>
          <p:nvPr/>
        </p:nvGrpSpPr>
        <p:grpSpPr>
          <a:xfrm>
            <a:off x="3206064" y="2050833"/>
            <a:ext cx="4706046" cy="3987048"/>
            <a:chOff x="3206064" y="2050833"/>
            <a:chExt cx="4706046" cy="3987048"/>
          </a:xfrm>
        </p:grpSpPr>
        <p:sp>
          <p:nvSpPr>
            <p:cNvPr id="176" name="Gleichschenkliges Dreieck 271"/>
            <p:cNvSpPr/>
            <p:nvPr/>
          </p:nvSpPr>
          <p:spPr bwMode="auto">
            <a:xfrm>
              <a:off x="6387804" y="5750890"/>
              <a:ext cx="288000" cy="252000"/>
            </a:xfrm>
            <a:prstGeom prst="triangle">
              <a:avLst/>
            </a:prstGeom>
            <a:solidFill>
              <a:srgbClr val="FF0000"/>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sp>
          <p:nvSpPr>
            <p:cNvPr id="177" name="Rectangle 116"/>
            <p:cNvSpPr txBox="1">
              <a:spLocks noChangeArrowheads="1"/>
            </p:cNvSpPr>
            <p:nvPr/>
          </p:nvSpPr>
          <p:spPr bwMode="gray">
            <a:xfrm>
              <a:off x="6760110" y="5677295"/>
              <a:ext cx="1152000" cy="360586"/>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defPPr>
                <a:defRPr lang="de-DE"/>
              </a:defPPr>
              <a:lvl1pPr>
                <a:tabLst>
                  <a:tab pos="179388" algn="l"/>
                </a:tabLst>
                <a:defRPr sz="900">
                  <a:solidFill>
                    <a:srgbClr val="505A64"/>
                  </a:solidFill>
                  <a:ea typeface="+mn-ea"/>
                  <a:cs typeface="Arial" pitchFamily="34" charset="0"/>
                </a:defRPr>
              </a:lvl1pPr>
            </a:lstStyle>
            <a:p>
              <a:pPr>
                <a:lnSpc>
                  <a:spcPct val="110000"/>
                </a:lnSpc>
                <a:spcBef>
                  <a:spcPts val="0"/>
                </a:spcBef>
              </a:pPr>
              <a:r>
                <a:rPr lang="en-US" sz="1100" b="1" dirty="0">
                  <a:solidFill>
                    <a:schemeClr val="bg1"/>
                  </a:solidFill>
                </a:rPr>
                <a:t>Attacks via Internet</a:t>
              </a:r>
            </a:p>
            <a:p>
              <a:pPr>
                <a:lnSpc>
                  <a:spcPct val="110000"/>
                </a:lnSpc>
                <a:spcBef>
                  <a:spcPts val="0"/>
                </a:spcBef>
              </a:pPr>
              <a:endParaRPr lang="en-US" sz="1100" b="1" dirty="0">
                <a:solidFill>
                  <a:schemeClr val="bg1"/>
                </a:solidFill>
              </a:endParaRPr>
            </a:p>
          </p:txBody>
        </p:sp>
        <p:sp>
          <p:nvSpPr>
            <p:cNvPr id="178" name="Gleichschenkliges Dreieck 273"/>
            <p:cNvSpPr/>
            <p:nvPr/>
          </p:nvSpPr>
          <p:spPr bwMode="auto">
            <a:xfrm>
              <a:off x="3206064" y="2050833"/>
              <a:ext cx="288000" cy="252000"/>
            </a:xfrm>
            <a:prstGeom prst="triangle">
              <a:avLst/>
            </a:prstGeom>
            <a:solidFill>
              <a:srgbClr val="FF0000"/>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grpSp>
      <p:grpSp>
        <p:nvGrpSpPr>
          <p:cNvPr id="179" name="Gruppieren 430"/>
          <p:cNvGrpSpPr/>
          <p:nvPr/>
        </p:nvGrpSpPr>
        <p:grpSpPr>
          <a:xfrm>
            <a:off x="5178222" y="2870485"/>
            <a:ext cx="1513055" cy="3186698"/>
            <a:chOff x="5178222" y="2870485"/>
            <a:chExt cx="1513055" cy="3186698"/>
          </a:xfrm>
        </p:grpSpPr>
        <p:sp>
          <p:nvSpPr>
            <p:cNvPr id="180" name="Gleichschenkliges Dreieck 275"/>
            <p:cNvSpPr/>
            <p:nvPr/>
          </p:nvSpPr>
          <p:spPr bwMode="auto">
            <a:xfrm>
              <a:off x="5178222" y="5750890"/>
              <a:ext cx="288000" cy="252000"/>
            </a:xfrm>
            <a:prstGeom prst="triangle">
              <a:avLst/>
            </a:prstGeom>
            <a:solidFill>
              <a:srgbClr val="AF235F"/>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sp>
          <p:nvSpPr>
            <p:cNvPr id="181" name="Rectangle 116"/>
            <p:cNvSpPr txBox="1">
              <a:spLocks noChangeArrowheads="1"/>
            </p:cNvSpPr>
            <p:nvPr/>
          </p:nvSpPr>
          <p:spPr bwMode="gray">
            <a:xfrm>
              <a:off x="5459240" y="5696597"/>
              <a:ext cx="728557" cy="360586"/>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defPPr>
                <a:defRPr lang="de-DE"/>
              </a:defPPr>
              <a:lvl1pPr>
                <a:tabLst>
                  <a:tab pos="179388" algn="l"/>
                </a:tabLst>
                <a:defRPr sz="900">
                  <a:solidFill>
                    <a:srgbClr val="505A64"/>
                  </a:solidFill>
                  <a:ea typeface="+mn-ea"/>
                  <a:cs typeface="Arial" pitchFamily="34" charset="0"/>
                </a:defRPr>
              </a:lvl1pPr>
            </a:lstStyle>
            <a:p>
              <a:pPr>
                <a:lnSpc>
                  <a:spcPct val="110000"/>
                </a:lnSpc>
                <a:spcBef>
                  <a:spcPts val="0"/>
                </a:spcBef>
              </a:pPr>
              <a:r>
                <a:rPr lang="en-US" sz="1100" b="1" dirty="0">
                  <a:solidFill>
                    <a:schemeClr val="bg1"/>
                  </a:solidFill>
                </a:rPr>
                <a:t>Malware</a:t>
              </a:r>
            </a:p>
          </p:txBody>
        </p:sp>
        <p:sp>
          <p:nvSpPr>
            <p:cNvPr id="182" name="Gleichschenkliges Dreieck 277"/>
            <p:cNvSpPr/>
            <p:nvPr/>
          </p:nvSpPr>
          <p:spPr bwMode="auto">
            <a:xfrm>
              <a:off x="6403277" y="2870485"/>
              <a:ext cx="288000" cy="252000"/>
            </a:xfrm>
            <a:prstGeom prst="triangle">
              <a:avLst/>
            </a:prstGeom>
            <a:solidFill>
              <a:srgbClr val="AF235F"/>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grpSp>
      <p:sp>
        <p:nvSpPr>
          <p:cNvPr id="183" name="Rectangle 116"/>
          <p:cNvSpPr txBox="1">
            <a:spLocks noChangeArrowheads="1"/>
          </p:cNvSpPr>
          <p:nvPr/>
        </p:nvSpPr>
        <p:spPr bwMode="gray">
          <a:xfrm>
            <a:off x="8729913" y="5710451"/>
            <a:ext cx="1152000" cy="360586"/>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defPPr>
              <a:defRPr lang="de-DE"/>
            </a:defPPr>
            <a:lvl1pPr>
              <a:tabLst>
                <a:tab pos="179388" algn="l"/>
              </a:tabLst>
              <a:defRPr sz="900">
                <a:solidFill>
                  <a:srgbClr val="505A64"/>
                </a:solidFill>
                <a:ea typeface="+mn-ea"/>
                <a:cs typeface="Arial" pitchFamily="34" charset="0"/>
              </a:defRPr>
            </a:lvl1pPr>
          </a:lstStyle>
          <a:p>
            <a:pPr>
              <a:lnSpc>
                <a:spcPct val="110000"/>
              </a:lnSpc>
              <a:spcBef>
                <a:spcPts val="0"/>
              </a:spcBef>
            </a:pPr>
            <a:r>
              <a:rPr lang="hr-HR" sz="1100" b="1" dirty="0" err="1">
                <a:solidFill>
                  <a:schemeClr val="bg1"/>
                </a:solidFill>
              </a:rPr>
              <a:t>Unproteced</a:t>
            </a:r>
            <a:r>
              <a:rPr lang="hr-HR" sz="1100" b="1" dirty="0">
                <a:solidFill>
                  <a:schemeClr val="bg1"/>
                </a:solidFill>
              </a:rPr>
              <a:t> </a:t>
            </a:r>
            <a:r>
              <a:rPr lang="hr-HR" sz="1100" b="1" dirty="0" err="1">
                <a:solidFill>
                  <a:schemeClr val="bg1"/>
                </a:solidFill>
              </a:rPr>
              <a:t>equipment</a:t>
            </a:r>
            <a:r>
              <a:rPr lang="hr-HR" sz="1100" b="1" dirty="0">
                <a:solidFill>
                  <a:schemeClr val="bg1"/>
                </a:solidFill>
              </a:rPr>
              <a:t> – </a:t>
            </a:r>
            <a:r>
              <a:rPr lang="hr-HR" sz="1100" b="1" dirty="0" err="1">
                <a:solidFill>
                  <a:schemeClr val="bg1"/>
                </a:solidFill>
              </a:rPr>
              <a:t>old</a:t>
            </a:r>
            <a:r>
              <a:rPr lang="hr-HR" sz="1100" b="1" dirty="0">
                <a:solidFill>
                  <a:schemeClr val="bg1"/>
                </a:solidFill>
              </a:rPr>
              <a:t> </a:t>
            </a:r>
            <a:r>
              <a:rPr lang="hr-HR" sz="1100" b="1" dirty="0" err="1">
                <a:solidFill>
                  <a:schemeClr val="bg1"/>
                </a:solidFill>
              </a:rPr>
              <a:t>firmware</a:t>
            </a:r>
            <a:endParaRPr lang="en-US" sz="1100" b="1" dirty="0">
              <a:solidFill>
                <a:schemeClr val="bg1"/>
              </a:solidFill>
            </a:endParaRPr>
          </a:p>
        </p:txBody>
      </p:sp>
      <p:sp>
        <p:nvSpPr>
          <p:cNvPr id="184" name="Gleichschenkliges Dreieck 279"/>
          <p:cNvSpPr/>
          <p:nvPr/>
        </p:nvSpPr>
        <p:spPr bwMode="auto">
          <a:xfrm>
            <a:off x="8313386" y="5750890"/>
            <a:ext cx="288000" cy="252000"/>
          </a:xfrm>
          <a:prstGeom prst="triangle">
            <a:avLst/>
          </a:prstGeom>
          <a:solidFill>
            <a:schemeClr val="accent5">
              <a:lumMod val="60000"/>
              <a:lumOff val="40000"/>
            </a:schemeClr>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sp>
        <p:nvSpPr>
          <p:cNvPr id="185" name="Gleichschenkliges Dreieck 280"/>
          <p:cNvSpPr/>
          <p:nvPr/>
        </p:nvSpPr>
        <p:spPr bwMode="auto">
          <a:xfrm>
            <a:off x="8134651" y="4531690"/>
            <a:ext cx="288000" cy="252000"/>
          </a:xfrm>
          <a:prstGeom prst="triangle">
            <a:avLst/>
          </a:prstGeom>
          <a:solidFill>
            <a:schemeClr val="accent5">
              <a:lumMod val="60000"/>
              <a:lumOff val="40000"/>
            </a:schemeClr>
          </a:solidFill>
          <a:ln w="12700">
            <a:solidFill>
              <a:schemeClr val="bg1"/>
            </a:solidFill>
          </a:ln>
          <a:effectLst/>
          <a:extLst/>
        </p:spPr>
        <p:txBody>
          <a:bodyPr wrap="square" lIns="108000" tIns="36000" rIns="108000" bIns="108000" numCol="1" spcCol="72000" rtlCol="0" anchor="ctr">
            <a:noAutofit/>
          </a:bodyPr>
          <a:lstStyle/>
          <a:p>
            <a:pPr algn="ctr">
              <a:lnSpc>
                <a:spcPct val="110000"/>
              </a:lnSpc>
              <a:spcBef>
                <a:spcPct val="0"/>
              </a:spcBef>
              <a:buFont typeface="Wingdings" charset="0"/>
              <a:buNone/>
            </a:pPr>
            <a:r>
              <a:rPr lang="de-DE" sz="1400" b="1" dirty="0">
                <a:solidFill>
                  <a:schemeClr val="bg1"/>
                </a:solidFill>
              </a:rPr>
              <a:t>!</a:t>
            </a:r>
          </a:p>
        </p:txBody>
      </p:sp>
      <p:sp>
        <p:nvSpPr>
          <p:cNvPr id="186" name="Textfeld 178"/>
          <p:cNvSpPr txBox="1"/>
          <p:nvPr/>
        </p:nvSpPr>
        <p:spPr>
          <a:xfrm>
            <a:off x="8827410" y="1482181"/>
            <a:ext cx="2889849" cy="2077492"/>
          </a:xfrm>
          <a:prstGeom prst="rect">
            <a:avLst/>
          </a:prstGeom>
          <a:noFill/>
        </p:spPr>
        <p:txBody>
          <a:bodyPr wrap="square" lIns="0" tIns="0" rIns="0" bIns="0" rtlCol="0">
            <a:spAutoFit/>
          </a:bodyPr>
          <a:lstStyle/>
          <a:p>
            <a:pPr>
              <a:lnSpc>
                <a:spcPct val="150000"/>
              </a:lnSpc>
              <a:spcBef>
                <a:spcPts val="0"/>
              </a:spcBef>
            </a:pPr>
            <a:r>
              <a:rPr lang="en-US" b="1" dirty="0">
                <a:solidFill>
                  <a:schemeClr val="bg1"/>
                </a:solidFill>
              </a:rPr>
              <a:t>Possible Attackers:</a:t>
            </a:r>
          </a:p>
          <a:p>
            <a:pPr>
              <a:lnSpc>
                <a:spcPct val="150000"/>
              </a:lnSpc>
              <a:spcBef>
                <a:spcPts val="0"/>
              </a:spcBef>
              <a:buClr>
                <a:schemeClr val="accent3"/>
              </a:buClr>
              <a:buFont typeface="Wingdings" pitchFamily="2" charset="2"/>
              <a:buChar char="§"/>
            </a:pPr>
            <a:r>
              <a:rPr lang="en-US" dirty="0">
                <a:solidFill>
                  <a:schemeClr val="bg1"/>
                </a:solidFill>
              </a:rPr>
              <a:t> States</a:t>
            </a:r>
          </a:p>
          <a:p>
            <a:pPr>
              <a:lnSpc>
                <a:spcPct val="150000"/>
              </a:lnSpc>
              <a:spcBef>
                <a:spcPts val="0"/>
              </a:spcBef>
              <a:buClr>
                <a:schemeClr val="accent3"/>
              </a:buClr>
              <a:buFont typeface="Wingdings" pitchFamily="2" charset="2"/>
              <a:buChar char="§"/>
            </a:pPr>
            <a:r>
              <a:rPr lang="en-US" dirty="0">
                <a:solidFill>
                  <a:schemeClr val="bg1"/>
                </a:solidFill>
              </a:rPr>
              <a:t> Criminal Organizations</a:t>
            </a:r>
          </a:p>
          <a:p>
            <a:pPr>
              <a:lnSpc>
                <a:spcPct val="150000"/>
              </a:lnSpc>
              <a:spcBef>
                <a:spcPts val="0"/>
              </a:spcBef>
              <a:buClr>
                <a:schemeClr val="accent3"/>
              </a:buClr>
              <a:buFont typeface="Wingdings" pitchFamily="2" charset="2"/>
              <a:buChar char="§"/>
            </a:pPr>
            <a:r>
              <a:rPr lang="en-US" dirty="0">
                <a:solidFill>
                  <a:schemeClr val="bg1"/>
                </a:solidFill>
              </a:rPr>
              <a:t> Script Kiddies</a:t>
            </a:r>
          </a:p>
          <a:p>
            <a:pPr>
              <a:lnSpc>
                <a:spcPct val="150000"/>
              </a:lnSpc>
              <a:spcBef>
                <a:spcPts val="0"/>
              </a:spcBef>
              <a:buClr>
                <a:schemeClr val="accent3"/>
              </a:buClr>
              <a:buFont typeface="Wingdings" pitchFamily="2" charset="2"/>
              <a:buChar char="§"/>
            </a:pPr>
            <a:r>
              <a:rPr lang="en-US" dirty="0">
                <a:solidFill>
                  <a:schemeClr val="bg1"/>
                </a:solidFill>
              </a:rPr>
              <a:t> Insider</a:t>
            </a:r>
          </a:p>
        </p:txBody>
      </p:sp>
      <p:cxnSp>
        <p:nvCxnSpPr>
          <p:cNvPr id="187" name="Gerade Verbindung 251">
            <a:extLst>
              <a:ext uri="{FF2B5EF4-FFF2-40B4-BE49-F238E27FC236}">
                <a16:creationId xmlns:a16="http://schemas.microsoft.com/office/drawing/2014/main" id="{AD49A454-C47E-4887-93E5-6658A33E0744}"/>
              </a:ext>
            </a:extLst>
          </p:cNvPr>
          <p:cNvCxnSpPr>
            <a:cxnSpLocks/>
            <a:endCxn id="116" idx="3"/>
          </p:cNvCxnSpPr>
          <p:nvPr/>
        </p:nvCxnSpPr>
        <p:spPr bwMode="auto">
          <a:xfrm>
            <a:off x="2965501" y="2473103"/>
            <a:ext cx="4530" cy="216024"/>
          </a:xfrm>
          <a:prstGeom prst="line">
            <a:avLst/>
          </a:prstGeom>
          <a:solidFill>
            <a:schemeClr val="tx2"/>
          </a:solidFill>
          <a:ln w="19050" cap="flat" cmpd="sng" algn="ctr">
            <a:solidFill>
              <a:srgbClr val="41AAA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kt 170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6589" name="think-cell Folie" r:id="rId5" imgW="360" imgH="360" progId="">
                  <p:embed/>
                </p:oleObj>
              </mc:Choice>
              <mc:Fallback>
                <p:oleObj name="think-cell Folie" r:id="rId5" imgW="360" imgH="360" progId="">
                  <p:embed/>
                  <p:pic>
                    <p:nvPicPr>
                      <p:cNvPr id="28673" name="Objekt 170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78780" y="125010"/>
            <a:ext cx="10976664" cy="338554"/>
          </a:xfrm>
        </p:spPr>
        <p:txBody>
          <a:bodyPr/>
          <a:lstStyle/>
          <a:p>
            <a:pPr>
              <a:defRPr/>
            </a:pPr>
            <a:r>
              <a:rPr lang="de-DE" dirty="0"/>
              <a:t>Migration </a:t>
            </a:r>
            <a:r>
              <a:rPr lang="de-DE" dirty="0" err="1"/>
              <a:t>to</a:t>
            </a:r>
            <a:r>
              <a:rPr lang="de-DE" dirty="0"/>
              <a:t> Secure Substation</a:t>
            </a:r>
            <a:br>
              <a:rPr lang="de-DE" dirty="0"/>
            </a:br>
            <a:r>
              <a:rPr lang="de-DE" dirty="0"/>
              <a:t>Security Controls</a:t>
            </a:r>
            <a:r>
              <a:rPr lang="hr-HR" kern="1200" dirty="0"/>
              <a:t>	</a:t>
            </a:r>
            <a:endParaRPr lang="en-US" dirty="0">
              <a:ea typeface="+mj-ea"/>
            </a:endParaRPr>
          </a:p>
        </p:txBody>
      </p:sp>
      <p:sp>
        <p:nvSpPr>
          <p:cNvPr id="136" name="Sand"/>
          <p:cNvSpPr/>
          <p:nvPr/>
        </p:nvSpPr>
        <p:spPr bwMode="auto">
          <a:xfrm>
            <a:off x="457199" y="1441351"/>
            <a:ext cx="11455401" cy="4752976"/>
          </a:xfrm>
          <a:prstGeom prst="rect">
            <a:avLst/>
          </a:prstGeom>
          <a:solidFill>
            <a:srgbClr val="41AAC8"/>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4400" b="1" dirty="0">
              <a:solidFill>
                <a:srgbClr val="AF235F"/>
              </a:solidFill>
            </a:endParaRPr>
          </a:p>
        </p:txBody>
      </p:sp>
      <p:sp>
        <p:nvSpPr>
          <p:cNvPr id="138" name="SPP"/>
          <p:cNvSpPr>
            <a:spLocks/>
          </p:cNvSpPr>
          <p:nvPr/>
        </p:nvSpPr>
        <p:spPr bwMode="auto">
          <a:xfrm>
            <a:off x="597992" y="2521471"/>
            <a:ext cx="9000000" cy="1476000"/>
          </a:xfrm>
          <a:prstGeom prst="rect">
            <a:avLst/>
          </a:prstGeom>
          <a:solidFill>
            <a:srgbClr val="FFFFFF"/>
          </a:solidFill>
          <a:ln>
            <a:noFill/>
          </a:ln>
          <a:effectLst/>
          <a:extLst/>
        </p:spPr>
        <p:txBody>
          <a:bodyPr wrap="square" lIns="72000" tIns="72000" rIns="72000" bIns="72000" numCol="1" spcCol="72000" rtlCol="0" anchor="t">
            <a:noAutofit/>
          </a:bodyPr>
          <a:lstStyle/>
          <a:p>
            <a:pPr>
              <a:lnSpc>
                <a:spcPct val="90000"/>
              </a:lnSpc>
              <a:spcBef>
                <a:spcPts val="200"/>
              </a:spcBef>
              <a:buFont typeface="Wingdings" charset="0"/>
              <a:buNone/>
            </a:pPr>
            <a:r>
              <a:rPr lang="hr-HR" sz="1200" b="1" dirty="0" err="1">
                <a:solidFill>
                  <a:srgbClr val="2387AA"/>
                </a:solidFill>
              </a:rPr>
              <a:t>Station</a:t>
            </a:r>
            <a:r>
              <a:rPr lang="hr-HR" sz="1200" b="1" dirty="0">
                <a:solidFill>
                  <a:srgbClr val="2387AA"/>
                </a:solidFill>
              </a:rPr>
              <a:t> </a:t>
            </a:r>
            <a:r>
              <a:rPr lang="hr-HR" sz="1200" b="1" dirty="0" err="1">
                <a:solidFill>
                  <a:srgbClr val="2387AA"/>
                </a:solidFill>
              </a:rPr>
              <a:t>level</a:t>
            </a:r>
            <a:endParaRPr lang="en-US" sz="900" dirty="0">
              <a:solidFill>
                <a:srgbClr val="2387AA"/>
              </a:solidFill>
            </a:endParaRPr>
          </a:p>
        </p:txBody>
      </p:sp>
      <p:sp>
        <p:nvSpPr>
          <p:cNvPr id="151" name="SPP"/>
          <p:cNvSpPr>
            <a:spLocks/>
          </p:cNvSpPr>
          <p:nvPr/>
        </p:nvSpPr>
        <p:spPr bwMode="auto">
          <a:xfrm>
            <a:off x="597942" y="4105647"/>
            <a:ext cx="9000000" cy="1476000"/>
          </a:xfrm>
          <a:prstGeom prst="rect">
            <a:avLst/>
          </a:prstGeom>
          <a:solidFill>
            <a:srgbClr val="FFFFFF"/>
          </a:solidFill>
          <a:ln>
            <a:noFill/>
          </a:ln>
          <a:effectLst/>
          <a:extLst/>
        </p:spPr>
        <p:txBody>
          <a:bodyPr wrap="square" lIns="72000" tIns="72000" rIns="72000" bIns="72000" numCol="1" spcCol="72000" rtlCol="0" anchor="t">
            <a:noAutofit/>
          </a:bodyPr>
          <a:lstStyle/>
          <a:p>
            <a:pPr>
              <a:lnSpc>
                <a:spcPct val="90000"/>
              </a:lnSpc>
              <a:spcBef>
                <a:spcPts val="200"/>
              </a:spcBef>
              <a:buFont typeface="Wingdings" charset="0"/>
              <a:buNone/>
            </a:pPr>
            <a:r>
              <a:rPr lang="hr-HR" sz="1200" b="1" dirty="0" err="1">
                <a:solidFill>
                  <a:srgbClr val="2387AA"/>
                </a:solidFill>
              </a:rPr>
              <a:t>Field</a:t>
            </a:r>
            <a:r>
              <a:rPr lang="hr-HR" sz="1200" b="1" dirty="0">
                <a:solidFill>
                  <a:srgbClr val="2387AA"/>
                </a:solidFill>
              </a:rPr>
              <a:t> </a:t>
            </a:r>
            <a:r>
              <a:rPr lang="hr-HR" sz="1200" b="1" dirty="0" err="1">
                <a:solidFill>
                  <a:srgbClr val="2387AA"/>
                </a:solidFill>
              </a:rPr>
              <a:t>level</a:t>
            </a:r>
            <a:endParaRPr lang="en-US" sz="900" dirty="0">
              <a:solidFill>
                <a:srgbClr val="2387AA"/>
              </a:solidFill>
            </a:endParaRPr>
          </a:p>
        </p:txBody>
      </p:sp>
      <p:sp>
        <p:nvSpPr>
          <p:cNvPr id="153" name="Rechteck 464"/>
          <p:cNvSpPr/>
          <p:nvPr/>
        </p:nvSpPr>
        <p:spPr bwMode="auto">
          <a:xfrm>
            <a:off x="4918992" y="2521799"/>
            <a:ext cx="4680000" cy="3060000"/>
          </a:xfrm>
          <a:prstGeom prst="rect">
            <a:avLst/>
          </a:prstGeom>
          <a:noFill/>
          <a:ln w="19050">
            <a:solidFill>
              <a:srgbClr val="AF235F"/>
            </a:solidFill>
          </a:ln>
          <a:effectLst/>
          <a:extLst/>
        </p:spPr>
        <p:txBody>
          <a:bodyPr wrap="square" lIns="108000" tIns="54000" rIns="108000" bIns="54000" numCol="1" spcCol="72000" rtlCol="0" anchor="t">
            <a:noAutofit/>
          </a:bodyPr>
          <a:lstStyle/>
          <a:p>
            <a:pPr algn="r">
              <a:lnSpc>
                <a:spcPct val="110000"/>
              </a:lnSpc>
              <a:spcBef>
                <a:spcPct val="0"/>
              </a:spcBef>
              <a:buFont typeface="Wingdings" charset="0"/>
              <a:buNone/>
            </a:pPr>
            <a:r>
              <a:rPr lang="en-US" sz="1200" b="1" dirty="0">
                <a:solidFill>
                  <a:srgbClr val="2387AA"/>
                </a:solidFill>
              </a:rPr>
              <a:t>Trusted zone</a:t>
            </a:r>
          </a:p>
        </p:txBody>
      </p:sp>
      <p:sp>
        <p:nvSpPr>
          <p:cNvPr id="165" name="Freeform 5"/>
          <p:cNvSpPr>
            <a:spLocks noChangeAspect="1" noEditPoints="1"/>
          </p:cNvSpPr>
          <p:nvPr/>
        </p:nvSpPr>
        <p:spPr bwMode="auto">
          <a:xfrm>
            <a:off x="3973229" y="1801439"/>
            <a:ext cx="432000" cy="432000"/>
          </a:xfrm>
          <a:custGeom>
            <a:avLst/>
            <a:gdLst>
              <a:gd name="T0" fmla="*/ 219 w 800"/>
              <a:gd name="T1" fmla="*/ 738 h 800"/>
              <a:gd name="T2" fmla="*/ 252 w 800"/>
              <a:gd name="T3" fmla="*/ 431 h 800"/>
              <a:gd name="T4" fmla="*/ 206 w 800"/>
              <a:gd name="T5" fmla="*/ 496 h 800"/>
              <a:gd name="T6" fmla="*/ 252 w 800"/>
              <a:gd name="T7" fmla="*/ 431 h 800"/>
              <a:gd name="T8" fmla="*/ 215 w 800"/>
              <a:gd name="T9" fmla="*/ 376 h 800"/>
              <a:gd name="T10" fmla="*/ 131 w 800"/>
              <a:gd name="T11" fmla="*/ 302 h 800"/>
              <a:gd name="T12" fmla="*/ 192 w 800"/>
              <a:gd name="T13" fmla="*/ 252 h 800"/>
              <a:gd name="T14" fmla="*/ 347 w 800"/>
              <a:gd name="T15" fmla="*/ 132 h 800"/>
              <a:gd name="T16" fmla="*/ 325 w 800"/>
              <a:gd name="T17" fmla="*/ 431 h 800"/>
              <a:gd name="T18" fmla="*/ 231 w 800"/>
              <a:gd name="T19" fmla="*/ 379 h 800"/>
              <a:gd name="T20" fmla="*/ 208 w 800"/>
              <a:gd name="T21" fmla="*/ 751 h 800"/>
              <a:gd name="T22" fmla="*/ 188 w 800"/>
              <a:gd name="T23" fmla="*/ 581 h 800"/>
              <a:gd name="T24" fmla="*/ 230 w 800"/>
              <a:gd name="T25" fmla="*/ 762 h 800"/>
              <a:gd name="T26" fmla="*/ 340 w 800"/>
              <a:gd name="T27" fmla="*/ 662 h 800"/>
              <a:gd name="T28" fmla="*/ 437 w 800"/>
              <a:gd name="T29" fmla="*/ 798 h 800"/>
              <a:gd name="T30" fmla="*/ 360 w 800"/>
              <a:gd name="T31" fmla="*/ 696 h 800"/>
              <a:gd name="T32" fmla="*/ 437 w 800"/>
              <a:gd name="T33" fmla="*/ 798 h 800"/>
              <a:gd name="T34" fmla="*/ 407 w 800"/>
              <a:gd name="T35" fmla="*/ 692 h 800"/>
              <a:gd name="T36" fmla="*/ 669 w 800"/>
              <a:gd name="T37" fmla="*/ 522 h 800"/>
              <a:gd name="T38" fmla="*/ 780 w 800"/>
              <a:gd name="T39" fmla="*/ 525 h 800"/>
              <a:gd name="T40" fmla="*/ 380 w 800"/>
              <a:gd name="T41" fmla="*/ 622 h 800"/>
              <a:gd name="T42" fmla="*/ 332 w 800"/>
              <a:gd name="T43" fmla="*/ 446 h 800"/>
              <a:gd name="T44" fmla="*/ 500 w 800"/>
              <a:gd name="T45" fmla="*/ 464 h 800"/>
              <a:gd name="T46" fmla="*/ 800 w 800"/>
              <a:gd name="T47" fmla="*/ 412 h 800"/>
              <a:gd name="T48" fmla="*/ 502 w 800"/>
              <a:gd name="T49" fmla="*/ 451 h 800"/>
              <a:gd name="T50" fmla="*/ 339 w 800"/>
              <a:gd name="T51" fmla="*/ 434 h 800"/>
              <a:gd name="T52" fmla="*/ 800 w 800"/>
              <a:gd name="T53" fmla="*/ 412 h 800"/>
              <a:gd name="T54" fmla="*/ 736 w 800"/>
              <a:gd name="T55" fmla="*/ 404 h 800"/>
              <a:gd name="T56" fmla="*/ 622 w 800"/>
              <a:gd name="T57" fmla="*/ 220 h 800"/>
              <a:gd name="T58" fmla="*/ 710 w 800"/>
              <a:gd name="T59" fmla="*/ 147 h 800"/>
              <a:gd name="T60" fmla="*/ 652 w 800"/>
              <a:gd name="T61" fmla="*/ 154 h 800"/>
              <a:gd name="T62" fmla="*/ 583 w 800"/>
              <a:gd name="T63" fmla="*/ 188 h 800"/>
              <a:gd name="T64" fmla="*/ 415 w 800"/>
              <a:gd name="T65" fmla="*/ 118 h 800"/>
              <a:gd name="T66" fmla="*/ 494 w 800"/>
              <a:gd name="T67" fmla="*/ 11 h 800"/>
              <a:gd name="T68" fmla="*/ 417 w 800"/>
              <a:gd name="T69" fmla="*/ 105 h 800"/>
              <a:gd name="T70" fmla="*/ 377 w 800"/>
              <a:gd name="T71" fmla="*/ 1 h 800"/>
              <a:gd name="T72" fmla="*/ 400 w 800"/>
              <a:gd name="T73" fmla="*/ 73 h 800"/>
              <a:gd name="T74" fmla="*/ 374 w 800"/>
              <a:gd name="T75" fmla="*/ 43 h 800"/>
              <a:gd name="T76" fmla="*/ 363 w 800"/>
              <a:gd name="T77" fmla="*/ 2 h 800"/>
              <a:gd name="T78" fmla="*/ 339 w 800"/>
              <a:gd name="T79" fmla="*/ 92 h 800"/>
              <a:gd name="T80" fmla="*/ 218 w 800"/>
              <a:gd name="T81" fmla="*/ 44 h 800"/>
              <a:gd name="T82" fmla="*/ 218 w 800"/>
              <a:gd name="T83" fmla="*/ 44 h 800"/>
              <a:gd name="T84" fmla="*/ 273 w 800"/>
              <a:gd name="T85" fmla="*/ 85 h 800"/>
              <a:gd name="T86" fmla="*/ 117 w 800"/>
              <a:gd name="T87" fmla="*/ 272 h 800"/>
              <a:gd name="T88" fmla="*/ 5 w 800"/>
              <a:gd name="T89" fmla="*/ 338 h 800"/>
              <a:gd name="T90" fmla="*/ 9 w 800"/>
              <a:gd name="T91" fmla="*/ 355 h 800"/>
              <a:gd name="T92" fmla="*/ 199 w 800"/>
              <a:gd name="T93" fmla="*/ 453 h 800"/>
              <a:gd name="T94" fmla="*/ 0 w 800"/>
              <a:gd name="T95"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800">
                <a:moveTo>
                  <a:pt x="205" y="510"/>
                </a:moveTo>
                <a:cubicBezTo>
                  <a:pt x="226" y="522"/>
                  <a:pt x="246" y="534"/>
                  <a:pt x="265" y="549"/>
                </a:cubicBezTo>
                <a:cubicBezTo>
                  <a:pt x="241" y="608"/>
                  <a:pt x="225" y="672"/>
                  <a:pt x="219" y="738"/>
                </a:cubicBezTo>
                <a:cubicBezTo>
                  <a:pt x="207" y="687"/>
                  <a:pt x="201" y="635"/>
                  <a:pt x="201" y="581"/>
                </a:cubicBezTo>
                <a:cubicBezTo>
                  <a:pt x="201" y="557"/>
                  <a:pt x="202" y="534"/>
                  <a:pt x="205" y="510"/>
                </a:cubicBezTo>
                <a:close/>
                <a:moveTo>
                  <a:pt x="252" y="431"/>
                </a:moveTo>
                <a:cubicBezTo>
                  <a:pt x="274" y="435"/>
                  <a:pt x="296" y="440"/>
                  <a:pt x="317" y="444"/>
                </a:cubicBezTo>
                <a:cubicBezTo>
                  <a:pt x="300" y="473"/>
                  <a:pt x="284" y="504"/>
                  <a:pt x="270" y="536"/>
                </a:cubicBezTo>
                <a:cubicBezTo>
                  <a:pt x="250" y="521"/>
                  <a:pt x="229" y="508"/>
                  <a:pt x="206" y="496"/>
                </a:cubicBezTo>
                <a:cubicBezTo>
                  <a:pt x="208" y="483"/>
                  <a:pt x="210" y="469"/>
                  <a:pt x="212" y="456"/>
                </a:cubicBezTo>
                <a:cubicBezTo>
                  <a:pt x="213" y="456"/>
                  <a:pt x="214" y="456"/>
                  <a:pt x="215" y="456"/>
                </a:cubicBezTo>
                <a:cubicBezTo>
                  <a:pt x="232" y="456"/>
                  <a:pt x="246" y="446"/>
                  <a:pt x="252" y="431"/>
                </a:cubicBezTo>
                <a:close/>
                <a:moveTo>
                  <a:pt x="347" y="132"/>
                </a:moveTo>
                <a:cubicBezTo>
                  <a:pt x="289" y="203"/>
                  <a:pt x="245" y="286"/>
                  <a:pt x="218" y="376"/>
                </a:cubicBezTo>
                <a:cubicBezTo>
                  <a:pt x="217" y="376"/>
                  <a:pt x="216" y="376"/>
                  <a:pt x="215" y="376"/>
                </a:cubicBezTo>
                <a:cubicBezTo>
                  <a:pt x="199" y="376"/>
                  <a:pt x="185" y="385"/>
                  <a:pt x="179" y="399"/>
                </a:cubicBezTo>
                <a:cubicBezTo>
                  <a:pt x="128" y="385"/>
                  <a:pt x="79" y="368"/>
                  <a:pt x="31" y="349"/>
                </a:cubicBezTo>
                <a:cubicBezTo>
                  <a:pt x="67" y="338"/>
                  <a:pt x="101" y="323"/>
                  <a:pt x="131" y="302"/>
                </a:cubicBezTo>
                <a:cubicBezTo>
                  <a:pt x="138" y="308"/>
                  <a:pt x="147" y="312"/>
                  <a:pt x="157" y="312"/>
                </a:cubicBezTo>
                <a:cubicBezTo>
                  <a:pt x="179" y="312"/>
                  <a:pt x="197" y="294"/>
                  <a:pt x="197" y="272"/>
                </a:cubicBezTo>
                <a:cubicBezTo>
                  <a:pt x="197" y="265"/>
                  <a:pt x="195" y="258"/>
                  <a:pt x="192" y="252"/>
                </a:cubicBezTo>
                <a:cubicBezTo>
                  <a:pt x="236" y="208"/>
                  <a:pt x="269" y="152"/>
                  <a:pt x="286" y="90"/>
                </a:cubicBezTo>
                <a:cubicBezTo>
                  <a:pt x="302" y="96"/>
                  <a:pt x="320" y="101"/>
                  <a:pt x="337" y="105"/>
                </a:cubicBezTo>
                <a:cubicBezTo>
                  <a:pt x="337" y="115"/>
                  <a:pt x="341" y="125"/>
                  <a:pt x="347" y="132"/>
                </a:cubicBezTo>
                <a:close/>
                <a:moveTo>
                  <a:pt x="375" y="145"/>
                </a:moveTo>
                <a:cubicBezTo>
                  <a:pt x="390" y="197"/>
                  <a:pt x="415" y="244"/>
                  <a:pt x="449" y="284"/>
                </a:cubicBezTo>
                <a:cubicBezTo>
                  <a:pt x="401" y="327"/>
                  <a:pt x="360" y="377"/>
                  <a:pt x="325" y="431"/>
                </a:cubicBezTo>
                <a:cubicBezTo>
                  <a:pt x="301" y="427"/>
                  <a:pt x="278" y="423"/>
                  <a:pt x="255" y="418"/>
                </a:cubicBezTo>
                <a:cubicBezTo>
                  <a:pt x="255" y="417"/>
                  <a:pt x="255" y="417"/>
                  <a:pt x="255" y="416"/>
                </a:cubicBezTo>
                <a:cubicBezTo>
                  <a:pt x="255" y="400"/>
                  <a:pt x="245" y="385"/>
                  <a:pt x="231" y="379"/>
                </a:cubicBezTo>
                <a:cubicBezTo>
                  <a:pt x="257" y="291"/>
                  <a:pt x="301" y="210"/>
                  <a:pt x="357" y="140"/>
                </a:cubicBezTo>
                <a:cubicBezTo>
                  <a:pt x="363" y="143"/>
                  <a:pt x="369" y="145"/>
                  <a:pt x="375" y="145"/>
                </a:cubicBezTo>
                <a:close/>
                <a:moveTo>
                  <a:pt x="208" y="751"/>
                </a:moveTo>
                <a:cubicBezTo>
                  <a:pt x="99" y="691"/>
                  <a:pt x="22" y="583"/>
                  <a:pt x="4" y="456"/>
                </a:cubicBezTo>
                <a:cubicBezTo>
                  <a:pt x="71" y="458"/>
                  <a:pt x="135" y="475"/>
                  <a:pt x="192" y="504"/>
                </a:cubicBezTo>
                <a:cubicBezTo>
                  <a:pt x="189" y="529"/>
                  <a:pt x="188" y="555"/>
                  <a:pt x="188" y="581"/>
                </a:cubicBezTo>
                <a:cubicBezTo>
                  <a:pt x="188" y="640"/>
                  <a:pt x="195" y="697"/>
                  <a:pt x="208" y="751"/>
                </a:cubicBezTo>
                <a:close/>
                <a:moveTo>
                  <a:pt x="306" y="789"/>
                </a:moveTo>
                <a:cubicBezTo>
                  <a:pt x="280" y="783"/>
                  <a:pt x="254" y="773"/>
                  <a:pt x="230" y="762"/>
                </a:cubicBezTo>
                <a:cubicBezTo>
                  <a:pt x="235" y="690"/>
                  <a:pt x="251" y="621"/>
                  <a:pt x="276" y="557"/>
                </a:cubicBezTo>
                <a:cubicBezTo>
                  <a:pt x="304" y="580"/>
                  <a:pt x="330" y="605"/>
                  <a:pt x="353" y="634"/>
                </a:cubicBezTo>
                <a:cubicBezTo>
                  <a:pt x="345" y="641"/>
                  <a:pt x="340" y="651"/>
                  <a:pt x="340" y="662"/>
                </a:cubicBezTo>
                <a:cubicBezTo>
                  <a:pt x="340" y="672"/>
                  <a:pt x="344" y="681"/>
                  <a:pt x="349" y="688"/>
                </a:cubicBezTo>
                <a:cubicBezTo>
                  <a:pt x="330" y="719"/>
                  <a:pt x="316" y="753"/>
                  <a:pt x="306" y="789"/>
                </a:cubicBezTo>
                <a:close/>
                <a:moveTo>
                  <a:pt x="437" y="798"/>
                </a:moveTo>
                <a:cubicBezTo>
                  <a:pt x="425" y="799"/>
                  <a:pt x="412" y="800"/>
                  <a:pt x="400" y="800"/>
                </a:cubicBezTo>
                <a:cubicBezTo>
                  <a:pt x="372" y="800"/>
                  <a:pt x="345" y="797"/>
                  <a:pt x="319" y="792"/>
                </a:cubicBezTo>
                <a:cubicBezTo>
                  <a:pt x="328" y="758"/>
                  <a:pt x="342" y="726"/>
                  <a:pt x="360" y="696"/>
                </a:cubicBezTo>
                <a:cubicBezTo>
                  <a:pt x="366" y="700"/>
                  <a:pt x="373" y="702"/>
                  <a:pt x="380" y="702"/>
                </a:cubicBezTo>
                <a:cubicBezTo>
                  <a:pt x="386" y="702"/>
                  <a:pt x="391" y="701"/>
                  <a:pt x="396" y="699"/>
                </a:cubicBezTo>
                <a:cubicBezTo>
                  <a:pt x="413" y="730"/>
                  <a:pt x="427" y="763"/>
                  <a:pt x="437" y="798"/>
                </a:cubicBezTo>
                <a:close/>
                <a:moveTo>
                  <a:pt x="776" y="538"/>
                </a:moveTo>
                <a:cubicBezTo>
                  <a:pt x="725" y="676"/>
                  <a:pt x="601" y="778"/>
                  <a:pt x="450" y="797"/>
                </a:cubicBezTo>
                <a:cubicBezTo>
                  <a:pt x="440" y="760"/>
                  <a:pt x="426" y="725"/>
                  <a:pt x="407" y="692"/>
                </a:cubicBezTo>
                <a:cubicBezTo>
                  <a:pt x="415" y="685"/>
                  <a:pt x="420" y="674"/>
                  <a:pt x="420" y="662"/>
                </a:cubicBezTo>
                <a:cubicBezTo>
                  <a:pt x="420" y="651"/>
                  <a:pt x="416" y="641"/>
                  <a:pt x="408" y="633"/>
                </a:cubicBezTo>
                <a:cubicBezTo>
                  <a:pt x="474" y="565"/>
                  <a:pt x="566" y="522"/>
                  <a:pt x="669" y="522"/>
                </a:cubicBezTo>
                <a:cubicBezTo>
                  <a:pt x="706" y="522"/>
                  <a:pt x="742" y="527"/>
                  <a:pt x="776" y="538"/>
                </a:cubicBezTo>
                <a:close/>
                <a:moveTo>
                  <a:pt x="797" y="450"/>
                </a:moveTo>
                <a:cubicBezTo>
                  <a:pt x="794" y="476"/>
                  <a:pt x="788" y="501"/>
                  <a:pt x="780" y="525"/>
                </a:cubicBezTo>
                <a:cubicBezTo>
                  <a:pt x="745" y="514"/>
                  <a:pt x="708" y="508"/>
                  <a:pt x="669" y="508"/>
                </a:cubicBezTo>
                <a:cubicBezTo>
                  <a:pt x="562" y="508"/>
                  <a:pt x="465" y="554"/>
                  <a:pt x="397" y="626"/>
                </a:cubicBezTo>
                <a:cubicBezTo>
                  <a:pt x="392" y="624"/>
                  <a:pt x="386" y="622"/>
                  <a:pt x="380" y="622"/>
                </a:cubicBezTo>
                <a:cubicBezTo>
                  <a:pt x="374" y="622"/>
                  <a:pt x="369" y="624"/>
                  <a:pt x="364" y="626"/>
                </a:cubicBezTo>
                <a:cubicBezTo>
                  <a:pt x="339" y="596"/>
                  <a:pt x="312" y="568"/>
                  <a:pt x="281" y="544"/>
                </a:cubicBezTo>
                <a:cubicBezTo>
                  <a:pt x="296" y="510"/>
                  <a:pt x="312" y="477"/>
                  <a:pt x="332" y="446"/>
                </a:cubicBezTo>
                <a:cubicBezTo>
                  <a:pt x="362" y="451"/>
                  <a:pt x="392" y="455"/>
                  <a:pt x="423" y="458"/>
                </a:cubicBezTo>
                <a:cubicBezTo>
                  <a:pt x="426" y="477"/>
                  <a:pt x="442" y="492"/>
                  <a:pt x="462" y="492"/>
                </a:cubicBezTo>
                <a:cubicBezTo>
                  <a:pt x="480" y="492"/>
                  <a:pt x="495" y="480"/>
                  <a:pt x="500" y="464"/>
                </a:cubicBezTo>
                <a:cubicBezTo>
                  <a:pt x="526" y="465"/>
                  <a:pt x="552" y="466"/>
                  <a:pt x="578" y="466"/>
                </a:cubicBezTo>
                <a:cubicBezTo>
                  <a:pt x="653" y="466"/>
                  <a:pt x="726" y="461"/>
                  <a:pt x="797" y="450"/>
                </a:cubicBezTo>
                <a:close/>
                <a:moveTo>
                  <a:pt x="800" y="412"/>
                </a:moveTo>
                <a:cubicBezTo>
                  <a:pt x="800" y="420"/>
                  <a:pt x="799" y="428"/>
                  <a:pt x="798" y="437"/>
                </a:cubicBezTo>
                <a:cubicBezTo>
                  <a:pt x="727" y="447"/>
                  <a:pt x="653" y="453"/>
                  <a:pt x="578" y="453"/>
                </a:cubicBezTo>
                <a:cubicBezTo>
                  <a:pt x="553" y="453"/>
                  <a:pt x="527" y="452"/>
                  <a:pt x="502" y="451"/>
                </a:cubicBezTo>
                <a:cubicBezTo>
                  <a:pt x="502" y="429"/>
                  <a:pt x="484" y="412"/>
                  <a:pt x="462" y="412"/>
                </a:cubicBezTo>
                <a:cubicBezTo>
                  <a:pt x="443" y="412"/>
                  <a:pt x="426" y="426"/>
                  <a:pt x="423" y="445"/>
                </a:cubicBezTo>
                <a:cubicBezTo>
                  <a:pt x="395" y="442"/>
                  <a:pt x="367" y="438"/>
                  <a:pt x="339" y="434"/>
                </a:cubicBezTo>
                <a:cubicBezTo>
                  <a:pt x="373" y="382"/>
                  <a:pt x="413" y="335"/>
                  <a:pt x="458" y="294"/>
                </a:cubicBezTo>
                <a:cubicBezTo>
                  <a:pt x="526" y="370"/>
                  <a:pt x="625" y="417"/>
                  <a:pt x="736" y="417"/>
                </a:cubicBezTo>
                <a:cubicBezTo>
                  <a:pt x="758" y="417"/>
                  <a:pt x="779" y="415"/>
                  <a:pt x="800" y="412"/>
                </a:cubicBezTo>
                <a:close/>
                <a:moveTo>
                  <a:pt x="710" y="147"/>
                </a:moveTo>
                <a:cubicBezTo>
                  <a:pt x="766" y="215"/>
                  <a:pt x="800" y="303"/>
                  <a:pt x="800" y="398"/>
                </a:cubicBezTo>
                <a:cubicBezTo>
                  <a:pt x="779" y="402"/>
                  <a:pt x="758" y="404"/>
                  <a:pt x="736" y="404"/>
                </a:cubicBezTo>
                <a:cubicBezTo>
                  <a:pt x="629" y="404"/>
                  <a:pt x="534" y="358"/>
                  <a:pt x="468" y="285"/>
                </a:cubicBezTo>
                <a:cubicBezTo>
                  <a:pt x="504" y="253"/>
                  <a:pt x="545" y="225"/>
                  <a:pt x="587" y="201"/>
                </a:cubicBezTo>
                <a:cubicBezTo>
                  <a:pt x="594" y="212"/>
                  <a:pt x="607" y="220"/>
                  <a:pt x="622" y="220"/>
                </a:cubicBezTo>
                <a:cubicBezTo>
                  <a:pt x="644" y="220"/>
                  <a:pt x="662" y="203"/>
                  <a:pt x="662" y="180"/>
                </a:cubicBezTo>
                <a:cubicBezTo>
                  <a:pt x="662" y="175"/>
                  <a:pt x="661" y="170"/>
                  <a:pt x="659" y="166"/>
                </a:cubicBezTo>
                <a:cubicBezTo>
                  <a:pt x="676" y="159"/>
                  <a:pt x="693" y="152"/>
                  <a:pt x="710" y="147"/>
                </a:cubicBezTo>
                <a:close/>
                <a:moveTo>
                  <a:pt x="641" y="81"/>
                </a:moveTo>
                <a:cubicBezTo>
                  <a:pt x="663" y="97"/>
                  <a:pt x="683" y="116"/>
                  <a:pt x="700" y="136"/>
                </a:cubicBezTo>
                <a:cubicBezTo>
                  <a:pt x="684" y="141"/>
                  <a:pt x="668" y="148"/>
                  <a:pt x="652" y="154"/>
                </a:cubicBezTo>
                <a:cubicBezTo>
                  <a:pt x="645" y="146"/>
                  <a:pt x="634" y="140"/>
                  <a:pt x="622" y="140"/>
                </a:cubicBezTo>
                <a:cubicBezTo>
                  <a:pt x="600" y="140"/>
                  <a:pt x="582" y="158"/>
                  <a:pt x="582" y="180"/>
                </a:cubicBezTo>
                <a:cubicBezTo>
                  <a:pt x="582" y="183"/>
                  <a:pt x="582" y="186"/>
                  <a:pt x="583" y="188"/>
                </a:cubicBezTo>
                <a:cubicBezTo>
                  <a:pt x="538" y="213"/>
                  <a:pt x="497" y="242"/>
                  <a:pt x="459" y="275"/>
                </a:cubicBezTo>
                <a:cubicBezTo>
                  <a:pt x="427" y="237"/>
                  <a:pt x="403" y="192"/>
                  <a:pt x="389" y="143"/>
                </a:cubicBezTo>
                <a:cubicBezTo>
                  <a:pt x="401" y="140"/>
                  <a:pt x="411" y="130"/>
                  <a:pt x="415" y="118"/>
                </a:cubicBezTo>
                <a:cubicBezTo>
                  <a:pt x="427" y="119"/>
                  <a:pt x="440" y="119"/>
                  <a:pt x="452" y="119"/>
                </a:cubicBezTo>
                <a:cubicBezTo>
                  <a:pt x="519" y="119"/>
                  <a:pt x="583" y="106"/>
                  <a:pt x="641" y="81"/>
                </a:cubicBezTo>
                <a:close/>
                <a:moveTo>
                  <a:pt x="494" y="11"/>
                </a:moveTo>
                <a:cubicBezTo>
                  <a:pt x="543" y="23"/>
                  <a:pt x="589" y="44"/>
                  <a:pt x="629" y="72"/>
                </a:cubicBezTo>
                <a:cubicBezTo>
                  <a:pt x="574" y="94"/>
                  <a:pt x="515" y="106"/>
                  <a:pt x="452" y="106"/>
                </a:cubicBezTo>
                <a:cubicBezTo>
                  <a:pt x="440" y="106"/>
                  <a:pt x="429" y="105"/>
                  <a:pt x="417" y="105"/>
                </a:cubicBezTo>
                <a:cubicBezTo>
                  <a:pt x="417" y="96"/>
                  <a:pt x="414" y="88"/>
                  <a:pt x="410" y="82"/>
                </a:cubicBezTo>
                <a:cubicBezTo>
                  <a:pt x="436" y="56"/>
                  <a:pt x="464" y="33"/>
                  <a:pt x="494" y="11"/>
                </a:cubicBezTo>
                <a:close/>
                <a:moveTo>
                  <a:pt x="377" y="1"/>
                </a:moveTo>
                <a:cubicBezTo>
                  <a:pt x="385" y="0"/>
                  <a:pt x="392" y="0"/>
                  <a:pt x="400" y="0"/>
                </a:cubicBezTo>
                <a:cubicBezTo>
                  <a:pt x="426" y="0"/>
                  <a:pt x="452" y="3"/>
                  <a:pt x="476" y="7"/>
                </a:cubicBezTo>
                <a:cubicBezTo>
                  <a:pt x="450" y="27"/>
                  <a:pt x="424" y="49"/>
                  <a:pt x="400" y="73"/>
                </a:cubicBezTo>
                <a:cubicBezTo>
                  <a:pt x="394" y="68"/>
                  <a:pt x="386" y="65"/>
                  <a:pt x="377" y="65"/>
                </a:cubicBezTo>
                <a:cubicBezTo>
                  <a:pt x="376" y="65"/>
                  <a:pt x="376" y="65"/>
                  <a:pt x="375" y="65"/>
                </a:cubicBezTo>
                <a:cubicBezTo>
                  <a:pt x="375" y="58"/>
                  <a:pt x="374" y="50"/>
                  <a:pt x="374" y="43"/>
                </a:cubicBezTo>
                <a:cubicBezTo>
                  <a:pt x="374" y="28"/>
                  <a:pt x="375" y="14"/>
                  <a:pt x="377" y="1"/>
                </a:cubicBezTo>
                <a:close/>
                <a:moveTo>
                  <a:pt x="299" y="13"/>
                </a:moveTo>
                <a:cubicBezTo>
                  <a:pt x="320" y="7"/>
                  <a:pt x="341" y="4"/>
                  <a:pt x="363" y="2"/>
                </a:cubicBezTo>
                <a:cubicBezTo>
                  <a:pt x="362" y="15"/>
                  <a:pt x="361" y="29"/>
                  <a:pt x="361" y="43"/>
                </a:cubicBezTo>
                <a:cubicBezTo>
                  <a:pt x="361" y="51"/>
                  <a:pt x="361" y="60"/>
                  <a:pt x="362" y="68"/>
                </a:cubicBezTo>
                <a:cubicBezTo>
                  <a:pt x="351" y="72"/>
                  <a:pt x="343" y="81"/>
                  <a:pt x="339" y="92"/>
                </a:cubicBezTo>
                <a:cubicBezTo>
                  <a:pt x="322" y="88"/>
                  <a:pt x="305" y="83"/>
                  <a:pt x="289" y="77"/>
                </a:cubicBezTo>
                <a:cubicBezTo>
                  <a:pt x="294" y="56"/>
                  <a:pt x="297" y="35"/>
                  <a:pt x="299" y="13"/>
                </a:cubicBezTo>
                <a:close/>
                <a:moveTo>
                  <a:pt x="218" y="44"/>
                </a:moveTo>
                <a:cubicBezTo>
                  <a:pt x="239" y="33"/>
                  <a:pt x="262" y="24"/>
                  <a:pt x="285" y="17"/>
                </a:cubicBezTo>
                <a:cubicBezTo>
                  <a:pt x="284" y="36"/>
                  <a:pt x="281" y="54"/>
                  <a:pt x="277" y="72"/>
                </a:cubicBezTo>
                <a:cubicBezTo>
                  <a:pt x="256" y="64"/>
                  <a:pt x="237" y="55"/>
                  <a:pt x="218" y="44"/>
                </a:cubicBezTo>
                <a:close/>
                <a:moveTo>
                  <a:pt x="5" y="338"/>
                </a:moveTo>
                <a:cubicBezTo>
                  <a:pt x="24" y="215"/>
                  <a:pt x="99" y="110"/>
                  <a:pt x="204" y="51"/>
                </a:cubicBezTo>
                <a:cubicBezTo>
                  <a:pt x="226" y="64"/>
                  <a:pt x="249" y="76"/>
                  <a:pt x="273" y="85"/>
                </a:cubicBezTo>
                <a:cubicBezTo>
                  <a:pt x="257" y="145"/>
                  <a:pt x="226" y="199"/>
                  <a:pt x="184" y="242"/>
                </a:cubicBezTo>
                <a:cubicBezTo>
                  <a:pt x="176" y="236"/>
                  <a:pt x="167" y="232"/>
                  <a:pt x="157" y="232"/>
                </a:cubicBezTo>
                <a:cubicBezTo>
                  <a:pt x="135" y="232"/>
                  <a:pt x="117" y="250"/>
                  <a:pt x="117" y="272"/>
                </a:cubicBezTo>
                <a:cubicBezTo>
                  <a:pt x="117" y="279"/>
                  <a:pt x="119" y="286"/>
                  <a:pt x="123" y="292"/>
                </a:cubicBezTo>
                <a:cubicBezTo>
                  <a:pt x="89" y="314"/>
                  <a:pt x="51" y="331"/>
                  <a:pt x="10" y="341"/>
                </a:cubicBezTo>
                <a:lnTo>
                  <a:pt x="5" y="338"/>
                </a:lnTo>
                <a:close/>
                <a:moveTo>
                  <a:pt x="0" y="400"/>
                </a:moveTo>
                <a:cubicBezTo>
                  <a:pt x="0" y="385"/>
                  <a:pt x="1" y="371"/>
                  <a:pt x="2" y="356"/>
                </a:cubicBezTo>
                <a:cubicBezTo>
                  <a:pt x="5" y="356"/>
                  <a:pt x="7" y="355"/>
                  <a:pt x="9" y="355"/>
                </a:cubicBezTo>
                <a:cubicBezTo>
                  <a:pt x="63" y="377"/>
                  <a:pt x="118" y="396"/>
                  <a:pt x="175" y="411"/>
                </a:cubicBezTo>
                <a:cubicBezTo>
                  <a:pt x="175" y="413"/>
                  <a:pt x="175" y="415"/>
                  <a:pt x="175" y="416"/>
                </a:cubicBezTo>
                <a:cubicBezTo>
                  <a:pt x="175" y="433"/>
                  <a:pt x="185" y="447"/>
                  <a:pt x="199" y="453"/>
                </a:cubicBezTo>
                <a:cubicBezTo>
                  <a:pt x="197" y="465"/>
                  <a:pt x="195" y="477"/>
                  <a:pt x="194" y="490"/>
                </a:cubicBezTo>
                <a:cubicBezTo>
                  <a:pt x="135" y="462"/>
                  <a:pt x="71" y="445"/>
                  <a:pt x="2" y="442"/>
                </a:cubicBezTo>
                <a:cubicBezTo>
                  <a:pt x="1" y="428"/>
                  <a:pt x="0" y="414"/>
                  <a:pt x="0" y="40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1200" dirty="0"/>
          </a:p>
        </p:txBody>
      </p:sp>
      <p:cxnSp>
        <p:nvCxnSpPr>
          <p:cNvPr id="171" name="Gewinkelte Verbindung 90"/>
          <p:cNvCxnSpPr>
            <a:stCxn id="193" idx="0"/>
            <a:endCxn id="216" idx="1"/>
          </p:cNvCxnSpPr>
          <p:nvPr/>
        </p:nvCxnSpPr>
        <p:spPr bwMode="auto">
          <a:xfrm rot="5400000" flipH="1" flipV="1">
            <a:off x="6404112" y="3718511"/>
            <a:ext cx="198176" cy="864128"/>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5" name="Gewinkelte Verbindung 92"/>
          <p:cNvCxnSpPr>
            <a:stCxn id="216" idx="3"/>
            <a:endCxn id="208" idx="0"/>
          </p:cNvCxnSpPr>
          <p:nvPr/>
        </p:nvCxnSpPr>
        <p:spPr bwMode="auto">
          <a:xfrm>
            <a:off x="7511264" y="4051487"/>
            <a:ext cx="936088" cy="198176"/>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9" name="Gewinkelte Verbindung 61"/>
          <p:cNvCxnSpPr>
            <a:stCxn id="192" idx="0"/>
            <a:endCxn id="193" idx="1"/>
          </p:cNvCxnSpPr>
          <p:nvPr/>
        </p:nvCxnSpPr>
        <p:spPr bwMode="auto">
          <a:xfrm rot="5400000" flipH="1" flipV="1">
            <a:off x="5513072" y="4339663"/>
            <a:ext cx="252064" cy="288064"/>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87" name="Gruppieren 62"/>
          <p:cNvGrpSpPr/>
          <p:nvPr/>
        </p:nvGrpSpPr>
        <p:grpSpPr>
          <a:xfrm>
            <a:off x="4991096" y="4609727"/>
            <a:ext cx="1008016" cy="871511"/>
            <a:chOff x="1850751" y="4725168"/>
            <a:chExt cx="1008016" cy="871511"/>
          </a:xfrm>
        </p:grpSpPr>
        <p:cxnSp>
          <p:nvCxnSpPr>
            <p:cNvPr id="188" name="Gerade Verbindung 470"/>
            <p:cNvCxnSpPr/>
            <p:nvPr/>
          </p:nvCxnSpPr>
          <p:spPr bwMode="auto">
            <a:xfrm>
              <a:off x="2210743" y="4941184"/>
              <a:ext cx="0" cy="144000"/>
            </a:xfrm>
            <a:prstGeom prst="line">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9" name="Gerade Verbindung 471"/>
            <p:cNvCxnSpPr/>
            <p:nvPr/>
          </p:nvCxnSpPr>
          <p:spPr bwMode="auto">
            <a:xfrm>
              <a:off x="2498775" y="4941168"/>
              <a:ext cx="0" cy="144000"/>
            </a:xfrm>
            <a:prstGeom prst="line">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0" name="Freeform 49"/>
            <p:cNvSpPr>
              <a:spLocks noChangeAspect="1" noEditPoints="1"/>
            </p:cNvSpPr>
            <p:nvPr/>
          </p:nvSpPr>
          <p:spPr bwMode="auto">
            <a:xfrm>
              <a:off x="1850751" y="5085223"/>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9"/>
            <p:cNvSpPr>
              <a:spLocks noChangeAspect="1" noEditPoints="1"/>
            </p:cNvSpPr>
            <p:nvPr/>
          </p:nvSpPr>
          <p:spPr bwMode="auto">
            <a:xfrm>
              <a:off x="2426767" y="5085185"/>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Rechteck 474"/>
            <p:cNvSpPr/>
            <p:nvPr/>
          </p:nvSpPr>
          <p:spPr bwMode="auto">
            <a:xfrm>
              <a:off x="2066727" y="4725168"/>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sp>
        <p:nvSpPr>
          <p:cNvPr id="193" name="Rechteck 475"/>
          <p:cNvSpPr/>
          <p:nvPr/>
        </p:nvSpPr>
        <p:spPr bwMode="auto">
          <a:xfrm>
            <a:off x="5783136" y="4249663"/>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nvGrpSpPr>
          <p:cNvPr id="194" name="Gruppieren 63"/>
          <p:cNvGrpSpPr/>
          <p:nvPr/>
        </p:nvGrpSpPr>
        <p:grpSpPr>
          <a:xfrm>
            <a:off x="6143272" y="4609703"/>
            <a:ext cx="1008016" cy="871511"/>
            <a:chOff x="1850751" y="4725168"/>
            <a:chExt cx="1008016" cy="871511"/>
          </a:xfrm>
        </p:grpSpPr>
        <p:cxnSp>
          <p:nvCxnSpPr>
            <p:cNvPr id="195" name="Gerade Verbindung 477"/>
            <p:cNvCxnSpPr/>
            <p:nvPr/>
          </p:nvCxnSpPr>
          <p:spPr bwMode="auto">
            <a:xfrm>
              <a:off x="2210743" y="4941184"/>
              <a:ext cx="0" cy="144000"/>
            </a:xfrm>
            <a:prstGeom prst="line">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6" name="Gerade Verbindung 478"/>
            <p:cNvCxnSpPr/>
            <p:nvPr/>
          </p:nvCxnSpPr>
          <p:spPr bwMode="auto">
            <a:xfrm>
              <a:off x="2498775" y="4941168"/>
              <a:ext cx="0" cy="144000"/>
            </a:xfrm>
            <a:prstGeom prst="line">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7" name="Freeform 49"/>
            <p:cNvSpPr>
              <a:spLocks noChangeAspect="1" noEditPoints="1"/>
            </p:cNvSpPr>
            <p:nvPr/>
          </p:nvSpPr>
          <p:spPr bwMode="auto">
            <a:xfrm>
              <a:off x="1850751" y="5085223"/>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49"/>
            <p:cNvSpPr>
              <a:spLocks noChangeAspect="1" noEditPoints="1"/>
            </p:cNvSpPr>
            <p:nvPr/>
          </p:nvSpPr>
          <p:spPr bwMode="auto">
            <a:xfrm>
              <a:off x="2426767" y="5085185"/>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Rechteck 481"/>
            <p:cNvSpPr/>
            <p:nvPr/>
          </p:nvSpPr>
          <p:spPr bwMode="auto">
            <a:xfrm>
              <a:off x="2066727" y="4725168"/>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cxnSp>
        <p:nvCxnSpPr>
          <p:cNvPr id="200" name="Gewinkelte Verbindung 70"/>
          <p:cNvCxnSpPr>
            <a:stCxn id="199" idx="0"/>
            <a:endCxn id="193" idx="3"/>
          </p:cNvCxnSpPr>
          <p:nvPr/>
        </p:nvCxnSpPr>
        <p:spPr bwMode="auto">
          <a:xfrm rot="16200000" flipV="1">
            <a:off x="6377172" y="4339627"/>
            <a:ext cx="252040" cy="288112"/>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1" name="Gewinkelte Verbindung 73"/>
          <p:cNvCxnSpPr>
            <a:stCxn id="207" idx="0"/>
            <a:endCxn id="208" idx="1"/>
          </p:cNvCxnSpPr>
          <p:nvPr/>
        </p:nvCxnSpPr>
        <p:spPr bwMode="auto">
          <a:xfrm rot="5400000" flipH="1" flipV="1">
            <a:off x="7889288" y="4339663"/>
            <a:ext cx="252064" cy="288064"/>
          </a:xfrm>
          <a:prstGeom prst="bentConnector2">
            <a:avLst/>
          </a:prstGeom>
          <a:solidFill>
            <a:srgbClr val="AAAA96"/>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202" name="Gruppieren 74"/>
          <p:cNvGrpSpPr/>
          <p:nvPr/>
        </p:nvGrpSpPr>
        <p:grpSpPr>
          <a:xfrm>
            <a:off x="7367312" y="4609727"/>
            <a:ext cx="1008016" cy="871511"/>
            <a:chOff x="1850751" y="4725168"/>
            <a:chExt cx="1008016" cy="871511"/>
          </a:xfrm>
          <a:solidFill>
            <a:srgbClr val="AAAA96"/>
          </a:solidFill>
        </p:grpSpPr>
        <p:cxnSp>
          <p:nvCxnSpPr>
            <p:cNvPr id="203" name="Gerade Verbindung 485"/>
            <p:cNvCxnSpPr/>
            <p:nvPr/>
          </p:nvCxnSpPr>
          <p:spPr bwMode="auto">
            <a:xfrm>
              <a:off x="2210743" y="4941184"/>
              <a:ext cx="0" cy="144000"/>
            </a:xfrm>
            <a:prstGeom prst="line">
              <a:avLst/>
            </a:prstGeom>
            <a:grp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4" name="Gerade Verbindung 486"/>
            <p:cNvCxnSpPr/>
            <p:nvPr/>
          </p:nvCxnSpPr>
          <p:spPr bwMode="auto">
            <a:xfrm>
              <a:off x="2498775" y="4941168"/>
              <a:ext cx="0" cy="144000"/>
            </a:xfrm>
            <a:prstGeom prst="line">
              <a:avLst/>
            </a:prstGeom>
            <a:grp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05" name="Freeform 49"/>
            <p:cNvSpPr>
              <a:spLocks noChangeAspect="1" noEditPoints="1"/>
            </p:cNvSpPr>
            <p:nvPr/>
          </p:nvSpPr>
          <p:spPr bwMode="auto">
            <a:xfrm>
              <a:off x="1850751" y="5085223"/>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49"/>
            <p:cNvSpPr>
              <a:spLocks noChangeAspect="1" noEditPoints="1"/>
            </p:cNvSpPr>
            <p:nvPr/>
          </p:nvSpPr>
          <p:spPr bwMode="auto">
            <a:xfrm>
              <a:off x="2426767" y="5085185"/>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Rechteck 489"/>
            <p:cNvSpPr/>
            <p:nvPr/>
          </p:nvSpPr>
          <p:spPr bwMode="auto">
            <a:xfrm>
              <a:off x="2066727" y="4725168"/>
              <a:ext cx="576000" cy="216000"/>
            </a:xfrm>
            <a:prstGeom prst="rect">
              <a:avLst/>
            </a:prstGeom>
            <a:grp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sp>
        <p:nvSpPr>
          <p:cNvPr id="208" name="Rechteck 490"/>
          <p:cNvSpPr/>
          <p:nvPr/>
        </p:nvSpPr>
        <p:spPr bwMode="auto">
          <a:xfrm>
            <a:off x="8159352" y="4249663"/>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nvGrpSpPr>
          <p:cNvPr id="209" name="Gruppieren 76"/>
          <p:cNvGrpSpPr/>
          <p:nvPr/>
        </p:nvGrpSpPr>
        <p:grpSpPr>
          <a:xfrm>
            <a:off x="8519488" y="4609703"/>
            <a:ext cx="1008016" cy="871511"/>
            <a:chOff x="1850751" y="4725168"/>
            <a:chExt cx="1008016" cy="871511"/>
          </a:xfrm>
          <a:solidFill>
            <a:srgbClr val="AAAA96"/>
          </a:solidFill>
        </p:grpSpPr>
        <p:cxnSp>
          <p:nvCxnSpPr>
            <p:cNvPr id="210" name="Gerade Verbindung 492"/>
            <p:cNvCxnSpPr/>
            <p:nvPr/>
          </p:nvCxnSpPr>
          <p:spPr bwMode="auto">
            <a:xfrm>
              <a:off x="2210743" y="4941184"/>
              <a:ext cx="0" cy="144000"/>
            </a:xfrm>
            <a:prstGeom prst="line">
              <a:avLst/>
            </a:prstGeom>
            <a:grp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1" name="Gerade Verbindung 493"/>
            <p:cNvCxnSpPr/>
            <p:nvPr/>
          </p:nvCxnSpPr>
          <p:spPr bwMode="auto">
            <a:xfrm>
              <a:off x="2498775" y="4941168"/>
              <a:ext cx="0" cy="144000"/>
            </a:xfrm>
            <a:prstGeom prst="line">
              <a:avLst/>
            </a:prstGeom>
            <a:grp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12" name="Freeform 49"/>
            <p:cNvSpPr>
              <a:spLocks noChangeAspect="1" noEditPoints="1"/>
            </p:cNvSpPr>
            <p:nvPr/>
          </p:nvSpPr>
          <p:spPr bwMode="auto">
            <a:xfrm>
              <a:off x="1850751" y="5085223"/>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49"/>
            <p:cNvSpPr>
              <a:spLocks noChangeAspect="1" noEditPoints="1"/>
            </p:cNvSpPr>
            <p:nvPr/>
          </p:nvSpPr>
          <p:spPr bwMode="auto">
            <a:xfrm>
              <a:off x="2426767" y="5085185"/>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Rechteck 496"/>
            <p:cNvSpPr/>
            <p:nvPr/>
          </p:nvSpPr>
          <p:spPr bwMode="auto">
            <a:xfrm>
              <a:off x="2066727" y="4725168"/>
              <a:ext cx="576000" cy="216000"/>
            </a:xfrm>
            <a:prstGeom prst="rect">
              <a:avLst/>
            </a:prstGeom>
            <a:grp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grpSp>
      <p:cxnSp>
        <p:nvCxnSpPr>
          <p:cNvPr id="215" name="Gewinkelte Verbindung 77"/>
          <p:cNvCxnSpPr>
            <a:stCxn id="214" idx="0"/>
            <a:endCxn id="208" idx="3"/>
          </p:cNvCxnSpPr>
          <p:nvPr/>
        </p:nvCxnSpPr>
        <p:spPr bwMode="auto">
          <a:xfrm rot="16200000" flipV="1">
            <a:off x="8753388" y="4339627"/>
            <a:ext cx="252040" cy="288112"/>
          </a:xfrm>
          <a:prstGeom prst="bentConnector2">
            <a:avLst/>
          </a:prstGeom>
          <a:solidFill>
            <a:srgbClr val="AAAA96"/>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16" name="Rechteck 498"/>
          <p:cNvSpPr/>
          <p:nvPr/>
        </p:nvSpPr>
        <p:spPr bwMode="auto">
          <a:xfrm>
            <a:off x="6935264" y="3943487"/>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sp>
        <p:nvSpPr>
          <p:cNvPr id="217" name="Freeform 58"/>
          <p:cNvSpPr>
            <a:spLocks noChangeAspect="1" noEditPoints="1"/>
          </p:cNvSpPr>
          <p:nvPr/>
        </p:nvSpPr>
        <p:spPr bwMode="auto">
          <a:xfrm>
            <a:off x="5174163" y="3025527"/>
            <a:ext cx="656709" cy="504000"/>
          </a:xfrm>
          <a:custGeom>
            <a:avLst/>
            <a:gdLst>
              <a:gd name="T0" fmla="*/ 320 w 800"/>
              <a:gd name="T1" fmla="*/ 414 h 614"/>
              <a:gd name="T2" fmla="*/ 480 w 800"/>
              <a:gd name="T3" fmla="*/ 414 h 614"/>
              <a:gd name="T4" fmla="*/ 480 w 800"/>
              <a:gd name="T5" fmla="*/ 474 h 614"/>
              <a:gd name="T6" fmla="*/ 320 w 800"/>
              <a:gd name="T7" fmla="*/ 474 h 614"/>
              <a:gd name="T8" fmla="*/ 320 w 800"/>
              <a:gd name="T9" fmla="*/ 414 h 614"/>
              <a:gd name="T10" fmla="*/ 27 w 800"/>
              <a:gd name="T11" fmla="*/ 614 h 614"/>
              <a:gd name="T12" fmla="*/ 773 w 800"/>
              <a:gd name="T13" fmla="*/ 614 h 614"/>
              <a:gd name="T14" fmla="*/ 800 w 800"/>
              <a:gd name="T15" fmla="*/ 587 h 614"/>
              <a:gd name="T16" fmla="*/ 0 w 800"/>
              <a:gd name="T17" fmla="*/ 587 h 614"/>
              <a:gd name="T18" fmla="*/ 27 w 800"/>
              <a:gd name="T19" fmla="*/ 614 h 614"/>
              <a:gd name="T20" fmla="*/ 0 w 800"/>
              <a:gd name="T21" fmla="*/ 574 h 614"/>
              <a:gd name="T22" fmla="*/ 800 w 800"/>
              <a:gd name="T23" fmla="*/ 574 h 614"/>
              <a:gd name="T24" fmla="*/ 710 w 800"/>
              <a:gd name="T25" fmla="*/ 487 h 614"/>
              <a:gd name="T26" fmla="*/ 90 w 800"/>
              <a:gd name="T27" fmla="*/ 487 h 614"/>
              <a:gd name="T28" fmla="*/ 0 w 800"/>
              <a:gd name="T29" fmla="*/ 574 h 614"/>
              <a:gd name="T30" fmla="*/ 747 w 800"/>
              <a:gd name="T31" fmla="*/ 20 h 614"/>
              <a:gd name="T32" fmla="*/ 747 w 800"/>
              <a:gd name="T33" fmla="*/ 380 h 614"/>
              <a:gd name="T34" fmla="*/ 727 w 800"/>
              <a:gd name="T35" fmla="*/ 400 h 614"/>
              <a:gd name="T36" fmla="*/ 73 w 800"/>
              <a:gd name="T37" fmla="*/ 400 h 614"/>
              <a:gd name="T38" fmla="*/ 53 w 800"/>
              <a:gd name="T39" fmla="*/ 380 h 614"/>
              <a:gd name="T40" fmla="*/ 53 w 800"/>
              <a:gd name="T41" fmla="*/ 20 h 614"/>
              <a:gd name="T42" fmla="*/ 73 w 800"/>
              <a:gd name="T43" fmla="*/ 0 h 614"/>
              <a:gd name="T44" fmla="*/ 727 w 800"/>
              <a:gd name="T45" fmla="*/ 0 h 614"/>
              <a:gd name="T46" fmla="*/ 747 w 800"/>
              <a:gd name="T47" fmla="*/ 20 h 614"/>
              <a:gd name="T48" fmla="*/ 720 w 800"/>
              <a:gd name="T49" fmla="*/ 27 h 614"/>
              <a:gd name="T50" fmla="*/ 80 w 800"/>
              <a:gd name="T51" fmla="*/ 27 h 614"/>
              <a:gd name="T52" fmla="*/ 80 w 800"/>
              <a:gd name="T53" fmla="*/ 374 h 614"/>
              <a:gd name="T54" fmla="*/ 720 w 800"/>
              <a:gd name="T55" fmla="*/ 374 h 614"/>
              <a:gd name="T56" fmla="*/ 720 w 800"/>
              <a:gd name="T57" fmla="*/ 2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0" h="614">
                <a:moveTo>
                  <a:pt x="320" y="414"/>
                </a:moveTo>
                <a:cubicBezTo>
                  <a:pt x="480" y="414"/>
                  <a:pt x="480" y="414"/>
                  <a:pt x="480" y="414"/>
                </a:cubicBezTo>
                <a:cubicBezTo>
                  <a:pt x="480" y="474"/>
                  <a:pt x="480" y="474"/>
                  <a:pt x="480" y="474"/>
                </a:cubicBezTo>
                <a:cubicBezTo>
                  <a:pt x="320" y="474"/>
                  <a:pt x="320" y="474"/>
                  <a:pt x="320" y="474"/>
                </a:cubicBezTo>
                <a:lnTo>
                  <a:pt x="320" y="414"/>
                </a:lnTo>
                <a:close/>
                <a:moveTo>
                  <a:pt x="27" y="614"/>
                </a:moveTo>
                <a:cubicBezTo>
                  <a:pt x="773" y="614"/>
                  <a:pt x="773" y="614"/>
                  <a:pt x="773" y="614"/>
                </a:cubicBezTo>
                <a:cubicBezTo>
                  <a:pt x="788" y="614"/>
                  <a:pt x="800" y="602"/>
                  <a:pt x="800" y="587"/>
                </a:cubicBezTo>
                <a:cubicBezTo>
                  <a:pt x="0" y="587"/>
                  <a:pt x="0" y="587"/>
                  <a:pt x="0" y="587"/>
                </a:cubicBezTo>
                <a:cubicBezTo>
                  <a:pt x="0" y="602"/>
                  <a:pt x="12" y="614"/>
                  <a:pt x="27" y="614"/>
                </a:cubicBezTo>
                <a:close/>
                <a:moveTo>
                  <a:pt x="0" y="574"/>
                </a:moveTo>
                <a:cubicBezTo>
                  <a:pt x="800" y="574"/>
                  <a:pt x="800" y="574"/>
                  <a:pt x="800" y="574"/>
                </a:cubicBezTo>
                <a:cubicBezTo>
                  <a:pt x="710" y="487"/>
                  <a:pt x="710" y="487"/>
                  <a:pt x="710" y="487"/>
                </a:cubicBezTo>
                <a:cubicBezTo>
                  <a:pt x="90" y="487"/>
                  <a:pt x="90" y="487"/>
                  <a:pt x="90" y="487"/>
                </a:cubicBezTo>
                <a:lnTo>
                  <a:pt x="0" y="574"/>
                </a:lnTo>
                <a:close/>
                <a:moveTo>
                  <a:pt x="747" y="20"/>
                </a:moveTo>
                <a:cubicBezTo>
                  <a:pt x="747" y="380"/>
                  <a:pt x="747" y="380"/>
                  <a:pt x="747" y="380"/>
                </a:cubicBezTo>
                <a:cubicBezTo>
                  <a:pt x="747" y="391"/>
                  <a:pt x="738" y="400"/>
                  <a:pt x="727" y="400"/>
                </a:cubicBezTo>
                <a:cubicBezTo>
                  <a:pt x="73" y="400"/>
                  <a:pt x="73" y="400"/>
                  <a:pt x="73" y="400"/>
                </a:cubicBezTo>
                <a:cubicBezTo>
                  <a:pt x="62" y="400"/>
                  <a:pt x="53" y="391"/>
                  <a:pt x="53" y="380"/>
                </a:cubicBezTo>
                <a:cubicBezTo>
                  <a:pt x="53" y="20"/>
                  <a:pt x="53" y="20"/>
                  <a:pt x="53" y="20"/>
                </a:cubicBezTo>
                <a:cubicBezTo>
                  <a:pt x="53" y="9"/>
                  <a:pt x="62" y="0"/>
                  <a:pt x="73" y="0"/>
                </a:cubicBezTo>
                <a:cubicBezTo>
                  <a:pt x="727" y="0"/>
                  <a:pt x="727" y="0"/>
                  <a:pt x="727" y="0"/>
                </a:cubicBezTo>
                <a:cubicBezTo>
                  <a:pt x="738" y="0"/>
                  <a:pt x="747" y="9"/>
                  <a:pt x="747" y="20"/>
                </a:cubicBezTo>
                <a:close/>
                <a:moveTo>
                  <a:pt x="720" y="27"/>
                </a:moveTo>
                <a:cubicBezTo>
                  <a:pt x="80" y="27"/>
                  <a:pt x="80" y="27"/>
                  <a:pt x="80" y="27"/>
                </a:cubicBezTo>
                <a:cubicBezTo>
                  <a:pt x="80" y="374"/>
                  <a:pt x="80" y="374"/>
                  <a:pt x="80" y="374"/>
                </a:cubicBezTo>
                <a:cubicBezTo>
                  <a:pt x="720" y="374"/>
                  <a:pt x="720" y="374"/>
                  <a:pt x="720" y="374"/>
                </a:cubicBezTo>
                <a:lnTo>
                  <a:pt x="720" y="27"/>
                </a:lnTo>
                <a:close/>
              </a:path>
            </a:pathLst>
          </a:custGeom>
          <a:solidFill>
            <a:srgbClr val="AAAA9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8" name="Rechteck 500"/>
          <p:cNvSpPr/>
          <p:nvPr/>
        </p:nvSpPr>
        <p:spPr bwMode="auto">
          <a:xfrm>
            <a:off x="5135016" y="3025527"/>
            <a:ext cx="720000" cy="504056"/>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219" name="Gewinkelte Verbindung 501"/>
          <p:cNvCxnSpPr>
            <a:stCxn id="222" idx="0"/>
            <a:endCxn id="218" idx="2"/>
          </p:cNvCxnSpPr>
          <p:nvPr/>
        </p:nvCxnSpPr>
        <p:spPr bwMode="auto">
          <a:xfrm rot="16200000" flipV="1">
            <a:off x="6142936" y="2881663"/>
            <a:ext cx="413880" cy="1709720"/>
          </a:xfrm>
          <a:prstGeom prst="bentConnector3">
            <a:avLst>
              <a:gd name="adj1" fmla="val 50000"/>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20" name="Rechteck 502"/>
          <p:cNvSpPr/>
          <p:nvPr/>
        </p:nvSpPr>
        <p:spPr bwMode="auto">
          <a:xfrm>
            <a:off x="6935216" y="4015471"/>
            <a:ext cx="575397"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221" name="Rechteck 503"/>
          <p:cNvSpPr/>
          <p:nvPr/>
        </p:nvSpPr>
        <p:spPr bwMode="auto">
          <a:xfrm>
            <a:off x="6934696" y="3943463"/>
            <a:ext cx="180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222" name="Rechteck 504"/>
          <p:cNvSpPr/>
          <p:nvPr/>
        </p:nvSpPr>
        <p:spPr bwMode="auto">
          <a:xfrm>
            <a:off x="7114736" y="3943463"/>
            <a:ext cx="180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223" name="Freeform 53"/>
          <p:cNvSpPr>
            <a:spLocks noChangeAspect="1" noEditPoints="1"/>
          </p:cNvSpPr>
          <p:nvPr/>
        </p:nvSpPr>
        <p:spPr bwMode="auto">
          <a:xfrm>
            <a:off x="6934696" y="3241551"/>
            <a:ext cx="731868" cy="288000"/>
          </a:xfrm>
          <a:custGeom>
            <a:avLst/>
            <a:gdLst>
              <a:gd name="T0" fmla="*/ 0 w 1141"/>
              <a:gd name="T1" fmla="*/ 0 h 449"/>
              <a:gd name="T2" fmla="*/ 88 w 1141"/>
              <a:gd name="T3" fmla="*/ 28 h 449"/>
              <a:gd name="T4" fmla="*/ 28 w 1141"/>
              <a:gd name="T5" fmla="*/ 28 h 449"/>
              <a:gd name="T6" fmla="*/ 20 w 1141"/>
              <a:gd name="T7" fmla="*/ 20 h 449"/>
              <a:gd name="T8" fmla="*/ 98 w 1141"/>
              <a:gd name="T9" fmla="*/ 20 h 449"/>
              <a:gd name="T10" fmla="*/ 180 w 1141"/>
              <a:gd name="T11" fmla="*/ 325 h 449"/>
              <a:gd name="T12" fmla="*/ 180 w 1141"/>
              <a:gd name="T13" fmla="*/ 28 h 449"/>
              <a:gd name="T14" fmla="*/ 111 w 1141"/>
              <a:gd name="T15" fmla="*/ 335 h 449"/>
              <a:gd name="T16" fmla="*/ 188 w 1141"/>
              <a:gd name="T17" fmla="*/ 20 h 449"/>
              <a:gd name="T18" fmla="*/ 211 w 1141"/>
              <a:gd name="T19" fmla="*/ 325 h 449"/>
              <a:gd name="T20" fmla="*/ 279 w 1141"/>
              <a:gd name="T21" fmla="*/ 20 h 449"/>
              <a:gd name="T22" fmla="*/ 279 w 1141"/>
              <a:gd name="T23" fmla="*/ 335 h 449"/>
              <a:gd name="T24" fmla="*/ 361 w 1141"/>
              <a:gd name="T25" fmla="*/ 28 h 449"/>
              <a:gd name="T26" fmla="*/ 302 w 1141"/>
              <a:gd name="T27" fmla="*/ 28 h 449"/>
              <a:gd name="T28" fmla="*/ 292 w 1141"/>
              <a:gd name="T29" fmla="*/ 20 h 449"/>
              <a:gd name="T30" fmla="*/ 371 w 1141"/>
              <a:gd name="T31" fmla="*/ 20 h 449"/>
              <a:gd name="T32" fmla="*/ 365 w 1141"/>
              <a:gd name="T33" fmla="*/ 420 h 449"/>
              <a:gd name="T34" fmla="*/ 365 w 1141"/>
              <a:gd name="T35" fmla="*/ 363 h 449"/>
              <a:gd name="T36" fmla="*/ 20 w 1141"/>
              <a:gd name="T37" fmla="*/ 429 h 449"/>
              <a:gd name="T38" fmla="*/ 375 w 1141"/>
              <a:gd name="T39" fmla="*/ 353 h 449"/>
              <a:gd name="T40" fmla="*/ 761 w 1141"/>
              <a:gd name="T41" fmla="*/ 325 h 449"/>
              <a:gd name="T42" fmla="*/ 796 w 1141"/>
              <a:gd name="T43" fmla="*/ 20 h 449"/>
              <a:gd name="T44" fmla="*/ 796 w 1141"/>
              <a:gd name="T45" fmla="*/ 335 h 449"/>
              <a:gd name="T46" fmla="*/ 847 w 1141"/>
              <a:gd name="T47" fmla="*/ 28 h 449"/>
              <a:gd name="T48" fmla="*/ 824 w 1141"/>
              <a:gd name="T49" fmla="*/ 28 h 449"/>
              <a:gd name="T50" fmla="*/ 814 w 1141"/>
              <a:gd name="T51" fmla="*/ 20 h 449"/>
              <a:gd name="T52" fmla="*/ 857 w 1141"/>
              <a:gd name="T53" fmla="*/ 20 h 449"/>
              <a:gd name="T54" fmla="*/ 1112 w 1141"/>
              <a:gd name="T55" fmla="*/ 325 h 449"/>
              <a:gd name="T56" fmla="*/ 1112 w 1141"/>
              <a:gd name="T57" fmla="*/ 28 h 449"/>
              <a:gd name="T58" fmla="*/ 875 w 1141"/>
              <a:gd name="T59" fmla="*/ 333 h 449"/>
              <a:gd name="T60" fmla="*/ 1122 w 1141"/>
              <a:gd name="T61" fmla="*/ 20 h 449"/>
              <a:gd name="T62" fmla="*/ 687 w 1141"/>
              <a:gd name="T63" fmla="*/ 333 h 449"/>
              <a:gd name="T64" fmla="*/ 667 w 1141"/>
              <a:gd name="T65" fmla="*/ 37 h 449"/>
              <a:gd name="T66" fmla="*/ 667 w 1141"/>
              <a:gd name="T67" fmla="*/ 305 h 449"/>
              <a:gd name="T68" fmla="*/ 657 w 1141"/>
              <a:gd name="T69" fmla="*/ 46 h 449"/>
              <a:gd name="T70" fmla="*/ 399 w 1141"/>
              <a:gd name="T71" fmla="*/ 46 h 449"/>
              <a:gd name="T72" fmla="*/ 895 w 1141"/>
              <a:gd name="T73" fmla="*/ 69 h 449"/>
              <a:gd name="T74" fmla="*/ 981 w 1141"/>
              <a:gd name="T75" fmla="*/ 38 h 449"/>
              <a:gd name="T76" fmla="*/ 981 w 1141"/>
              <a:gd name="T77" fmla="*/ 69 h 449"/>
              <a:gd name="T78" fmla="*/ 221 w 1141"/>
              <a:gd name="T79" fmla="*/ 80 h 449"/>
              <a:gd name="T80" fmla="*/ 229 w 1141"/>
              <a:gd name="T81" fmla="*/ 80 h 449"/>
              <a:gd name="T82" fmla="*/ 38 w 1141"/>
              <a:gd name="T83" fmla="*/ 410 h 449"/>
              <a:gd name="T84" fmla="*/ 192 w 1141"/>
              <a:gd name="T85" fmla="*/ 373 h 449"/>
              <a:gd name="T86" fmla="*/ 192 w 1141"/>
              <a:gd name="T87" fmla="*/ 410 h 449"/>
              <a:gd name="T88" fmla="*/ 951 w 1141"/>
              <a:gd name="T89" fmla="*/ 109 h 449"/>
              <a:gd name="T90" fmla="*/ 981 w 1141"/>
              <a:gd name="T91" fmla="*/ 109 h 449"/>
              <a:gd name="T92" fmla="*/ 951 w 1141"/>
              <a:gd name="T93" fmla="*/ 273 h 449"/>
              <a:gd name="T94" fmla="*/ 933 w 1141"/>
              <a:gd name="T95" fmla="*/ 227 h 449"/>
              <a:gd name="T96" fmla="*/ 933 w 1141"/>
              <a:gd name="T97" fmla="*/ 273 h 449"/>
              <a:gd name="T98" fmla="*/ 319 w 1141"/>
              <a:gd name="T99" fmla="*/ 373 h 449"/>
              <a:gd name="T100" fmla="*/ 356 w 1141"/>
              <a:gd name="T101" fmla="*/ 373 h 449"/>
              <a:gd name="T102" fmla="*/ 38 w 1141"/>
              <a:gd name="T103" fmla="*/ 316 h 449"/>
              <a:gd name="T104" fmla="*/ 167 w 1141"/>
              <a:gd name="T105" fmla="*/ 280 h 449"/>
              <a:gd name="T106" fmla="*/ 167 w 1141"/>
              <a:gd name="T107" fmla="*/ 316 h 449"/>
              <a:gd name="T108" fmla="*/ 221 w 1141"/>
              <a:gd name="T109" fmla="*/ 280 h 449"/>
              <a:gd name="T110" fmla="*/ 257 w 1141"/>
              <a:gd name="T111" fmla="*/ 28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1" h="449">
                <a:moveTo>
                  <a:pt x="1141" y="449"/>
                </a:moveTo>
                <a:lnTo>
                  <a:pt x="0" y="449"/>
                </a:lnTo>
                <a:lnTo>
                  <a:pt x="0" y="0"/>
                </a:lnTo>
                <a:lnTo>
                  <a:pt x="1141" y="0"/>
                </a:lnTo>
                <a:lnTo>
                  <a:pt x="1141" y="449"/>
                </a:lnTo>
                <a:close/>
                <a:moveTo>
                  <a:pt x="88" y="28"/>
                </a:moveTo>
                <a:lnTo>
                  <a:pt x="88" y="325"/>
                </a:lnTo>
                <a:lnTo>
                  <a:pt x="28" y="325"/>
                </a:lnTo>
                <a:lnTo>
                  <a:pt x="28" y="28"/>
                </a:lnTo>
                <a:lnTo>
                  <a:pt x="88" y="28"/>
                </a:lnTo>
                <a:close/>
                <a:moveTo>
                  <a:pt x="98" y="20"/>
                </a:moveTo>
                <a:lnTo>
                  <a:pt x="20" y="20"/>
                </a:lnTo>
                <a:lnTo>
                  <a:pt x="20" y="335"/>
                </a:lnTo>
                <a:lnTo>
                  <a:pt x="98" y="335"/>
                </a:lnTo>
                <a:lnTo>
                  <a:pt x="98" y="20"/>
                </a:lnTo>
                <a:lnTo>
                  <a:pt x="98" y="20"/>
                </a:lnTo>
                <a:close/>
                <a:moveTo>
                  <a:pt x="180" y="28"/>
                </a:moveTo>
                <a:lnTo>
                  <a:pt x="180" y="325"/>
                </a:lnTo>
                <a:lnTo>
                  <a:pt x="120" y="325"/>
                </a:lnTo>
                <a:lnTo>
                  <a:pt x="120" y="28"/>
                </a:lnTo>
                <a:lnTo>
                  <a:pt x="180" y="28"/>
                </a:lnTo>
                <a:close/>
                <a:moveTo>
                  <a:pt x="188" y="20"/>
                </a:moveTo>
                <a:lnTo>
                  <a:pt x="111" y="20"/>
                </a:lnTo>
                <a:lnTo>
                  <a:pt x="111" y="335"/>
                </a:lnTo>
                <a:lnTo>
                  <a:pt x="188" y="335"/>
                </a:lnTo>
                <a:lnTo>
                  <a:pt x="188" y="20"/>
                </a:lnTo>
                <a:lnTo>
                  <a:pt x="188" y="20"/>
                </a:lnTo>
                <a:close/>
                <a:moveTo>
                  <a:pt x="271" y="28"/>
                </a:moveTo>
                <a:lnTo>
                  <a:pt x="271" y="325"/>
                </a:lnTo>
                <a:lnTo>
                  <a:pt x="211" y="325"/>
                </a:lnTo>
                <a:lnTo>
                  <a:pt x="211" y="28"/>
                </a:lnTo>
                <a:lnTo>
                  <a:pt x="271" y="28"/>
                </a:lnTo>
                <a:close/>
                <a:moveTo>
                  <a:pt x="279" y="20"/>
                </a:moveTo>
                <a:lnTo>
                  <a:pt x="201" y="20"/>
                </a:lnTo>
                <a:lnTo>
                  <a:pt x="201" y="335"/>
                </a:lnTo>
                <a:lnTo>
                  <a:pt x="279" y="335"/>
                </a:lnTo>
                <a:lnTo>
                  <a:pt x="279" y="20"/>
                </a:lnTo>
                <a:lnTo>
                  <a:pt x="279" y="20"/>
                </a:lnTo>
                <a:close/>
                <a:moveTo>
                  <a:pt x="361" y="28"/>
                </a:moveTo>
                <a:lnTo>
                  <a:pt x="361" y="325"/>
                </a:lnTo>
                <a:lnTo>
                  <a:pt x="302" y="325"/>
                </a:lnTo>
                <a:lnTo>
                  <a:pt x="302" y="28"/>
                </a:lnTo>
                <a:lnTo>
                  <a:pt x="361" y="28"/>
                </a:lnTo>
                <a:close/>
                <a:moveTo>
                  <a:pt x="371" y="20"/>
                </a:moveTo>
                <a:lnTo>
                  <a:pt x="292" y="20"/>
                </a:lnTo>
                <a:lnTo>
                  <a:pt x="292" y="335"/>
                </a:lnTo>
                <a:lnTo>
                  <a:pt x="371" y="335"/>
                </a:lnTo>
                <a:lnTo>
                  <a:pt x="371" y="20"/>
                </a:lnTo>
                <a:lnTo>
                  <a:pt x="371" y="20"/>
                </a:lnTo>
                <a:close/>
                <a:moveTo>
                  <a:pt x="365" y="363"/>
                </a:moveTo>
                <a:lnTo>
                  <a:pt x="365" y="420"/>
                </a:lnTo>
                <a:lnTo>
                  <a:pt x="28" y="420"/>
                </a:lnTo>
                <a:lnTo>
                  <a:pt x="28" y="363"/>
                </a:lnTo>
                <a:lnTo>
                  <a:pt x="365" y="363"/>
                </a:lnTo>
                <a:close/>
                <a:moveTo>
                  <a:pt x="375" y="353"/>
                </a:moveTo>
                <a:lnTo>
                  <a:pt x="20" y="353"/>
                </a:lnTo>
                <a:lnTo>
                  <a:pt x="20" y="429"/>
                </a:lnTo>
                <a:lnTo>
                  <a:pt x="375" y="429"/>
                </a:lnTo>
                <a:lnTo>
                  <a:pt x="375" y="353"/>
                </a:lnTo>
                <a:lnTo>
                  <a:pt x="375" y="353"/>
                </a:lnTo>
                <a:close/>
                <a:moveTo>
                  <a:pt x="786" y="28"/>
                </a:moveTo>
                <a:lnTo>
                  <a:pt x="786" y="325"/>
                </a:lnTo>
                <a:lnTo>
                  <a:pt x="761" y="325"/>
                </a:lnTo>
                <a:lnTo>
                  <a:pt x="761" y="28"/>
                </a:lnTo>
                <a:lnTo>
                  <a:pt x="786" y="28"/>
                </a:lnTo>
                <a:close/>
                <a:moveTo>
                  <a:pt x="796" y="20"/>
                </a:moveTo>
                <a:lnTo>
                  <a:pt x="751" y="20"/>
                </a:lnTo>
                <a:lnTo>
                  <a:pt x="751" y="335"/>
                </a:lnTo>
                <a:lnTo>
                  <a:pt x="796" y="335"/>
                </a:lnTo>
                <a:lnTo>
                  <a:pt x="796" y="20"/>
                </a:lnTo>
                <a:lnTo>
                  <a:pt x="796" y="20"/>
                </a:lnTo>
                <a:close/>
                <a:moveTo>
                  <a:pt x="847" y="28"/>
                </a:moveTo>
                <a:lnTo>
                  <a:pt x="847" y="325"/>
                </a:lnTo>
                <a:lnTo>
                  <a:pt x="824" y="325"/>
                </a:lnTo>
                <a:lnTo>
                  <a:pt x="824" y="28"/>
                </a:lnTo>
                <a:lnTo>
                  <a:pt x="847" y="28"/>
                </a:lnTo>
                <a:close/>
                <a:moveTo>
                  <a:pt x="857" y="20"/>
                </a:moveTo>
                <a:lnTo>
                  <a:pt x="814" y="20"/>
                </a:lnTo>
                <a:lnTo>
                  <a:pt x="814" y="335"/>
                </a:lnTo>
                <a:lnTo>
                  <a:pt x="857" y="335"/>
                </a:lnTo>
                <a:lnTo>
                  <a:pt x="857" y="20"/>
                </a:lnTo>
                <a:lnTo>
                  <a:pt x="857" y="20"/>
                </a:lnTo>
                <a:close/>
                <a:moveTo>
                  <a:pt x="1112" y="28"/>
                </a:moveTo>
                <a:lnTo>
                  <a:pt x="1112" y="325"/>
                </a:lnTo>
                <a:lnTo>
                  <a:pt x="885" y="325"/>
                </a:lnTo>
                <a:lnTo>
                  <a:pt x="885" y="28"/>
                </a:lnTo>
                <a:lnTo>
                  <a:pt x="1112" y="28"/>
                </a:lnTo>
                <a:close/>
                <a:moveTo>
                  <a:pt x="1122" y="20"/>
                </a:moveTo>
                <a:lnTo>
                  <a:pt x="875" y="20"/>
                </a:lnTo>
                <a:lnTo>
                  <a:pt x="875" y="333"/>
                </a:lnTo>
                <a:lnTo>
                  <a:pt x="1122" y="333"/>
                </a:lnTo>
                <a:lnTo>
                  <a:pt x="1122" y="20"/>
                </a:lnTo>
                <a:lnTo>
                  <a:pt x="1122" y="20"/>
                </a:lnTo>
                <a:close/>
                <a:moveTo>
                  <a:pt x="733" y="287"/>
                </a:moveTo>
                <a:lnTo>
                  <a:pt x="687" y="287"/>
                </a:lnTo>
                <a:lnTo>
                  <a:pt x="687" y="333"/>
                </a:lnTo>
                <a:lnTo>
                  <a:pt x="733" y="333"/>
                </a:lnTo>
                <a:lnTo>
                  <a:pt x="733" y="287"/>
                </a:lnTo>
                <a:close/>
                <a:moveTo>
                  <a:pt x="667" y="37"/>
                </a:moveTo>
                <a:lnTo>
                  <a:pt x="389" y="37"/>
                </a:lnTo>
                <a:lnTo>
                  <a:pt x="389" y="305"/>
                </a:lnTo>
                <a:lnTo>
                  <a:pt x="667" y="305"/>
                </a:lnTo>
                <a:lnTo>
                  <a:pt x="667" y="37"/>
                </a:lnTo>
                <a:close/>
                <a:moveTo>
                  <a:pt x="399" y="46"/>
                </a:moveTo>
                <a:lnTo>
                  <a:pt x="657" y="46"/>
                </a:lnTo>
                <a:lnTo>
                  <a:pt x="657" y="295"/>
                </a:lnTo>
                <a:lnTo>
                  <a:pt x="399" y="295"/>
                </a:lnTo>
                <a:lnTo>
                  <a:pt x="399" y="46"/>
                </a:lnTo>
                <a:close/>
                <a:moveTo>
                  <a:pt x="933" y="38"/>
                </a:moveTo>
                <a:lnTo>
                  <a:pt x="895" y="38"/>
                </a:lnTo>
                <a:lnTo>
                  <a:pt x="895" y="69"/>
                </a:lnTo>
                <a:lnTo>
                  <a:pt x="933" y="69"/>
                </a:lnTo>
                <a:lnTo>
                  <a:pt x="933" y="38"/>
                </a:lnTo>
                <a:close/>
                <a:moveTo>
                  <a:pt x="981" y="38"/>
                </a:moveTo>
                <a:lnTo>
                  <a:pt x="944" y="38"/>
                </a:lnTo>
                <a:lnTo>
                  <a:pt x="944" y="69"/>
                </a:lnTo>
                <a:lnTo>
                  <a:pt x="981" y="69"/>
                </a:lnTo>
                <a:lnTo>
                  <a:pt x="981" y="38"/>
                </a:lnTo>
                <a:close/>
                <a:moveTo>
                  <a:pt x="229" y="80"/>
                </a:moveTo>
                <a:lnTo>
                  <a:pt x="221" y="80"/>
                </a:lnTo>
                <a:lnTo>
                  <a:pt x="221" y="270"/>
                </a:lnTo>
                <a:lnTo>
                  <a:pt x="229" y="270"/>
                </a:lnTo>
                <a:lnTo>
                  <a:pt x="229" y="80"/>
                </a:lnTo>
                <a:close/>
                <a:moveTo>
                  <a:pt x="108" y="373"/>
                </a:moveTo>
                <a:lnTo>
                  <a:pt x="38" y="373"/>
                </a:lnTo>
                <a:lnTo>
                  <a:pt x="38" y="410"/>
                </a:lnTo>
                <a:lnTo>
                  <a:pt x="108" y="410"/>
                </a:lnTo>
                <a:lnTo>
                  <a:pt x="108" y="373"/>
                </a:lnTo>
                <a:close/>
                <a:moveTo>
                  <a:pt x="192" y="373"/>
                </a:moveTo>
                <a:lnTo>
                  <a:pt x="123" y="373"/>
                </a:lnTo>
                <a:lnTo>
                  <a:pt x="123" y="410"/>
                </a:lnTo>
                <a:lnTo>
                  <a:pt x="192" y="410"/>
                </a:lnTo>
                <a:lnTo>
                  <a:pt x="192" y="373"/>
                </a:lnTo>
                <a:close/>
                <a:moveTo>
                  <a:pt x="981" y="109"/>
                </a:moveTo>
                <a:lnTo>
                  <a:pt x="951" y="109"/>
                </a:lnTo>
                <a:lnTo>
                  <a:pt x="951" y="209"/>
                </a:lnTo>
                <a:lnTo>
                  <a:pt x="981" y="209"/>
                </a:lnTo>
                <a:lnTo>
                  <a:pt x="981" y="109"/>
                </a:lnTo>
                <a:close/>
                <a:moveTo>
                  <a:pt x="981" y="227"/>
                </a:moveTo>
                <a:lnTo>
                  <a:pt x="951" y="227"/>
                </a:lnTo>
                <a:lnTo>
                  <a:pt x="951" y="273"/>
                </a:lnTo>
                <a:lnTo>
                  <a:pt x="981" y="273"/>
                </a:lnTo>
                <a:lnTo>
                  <a:pt x="981" y="227"/>
                </a:lnTo>
                <a:close/>
                <a:moveTo>
                  <a:pt x="933" y="227"/>
                </a:moveTo>
                <a:lnTo>
                  <a:pt x="901" y="227"/>
                </a:lnTo>
                <a:lnTo>
                  <a:pt x="901" y="273"/>
                </a:lnTo>
                <a:lnTo>
                  <a:pt x="933" y="273"/>
                </a:lnTo>
                <a:lnTo>
                  <a:pt x="933" y="227"/>
                </a:lnTo>
                <a:close/>
                <a:moveTo>
                  <a:pt x="356" y="373"/>
                </a:moveTo>
                <a:lnTo>
                  <a:pt x="319" y="373"/>
                </a:lnTo>
                <a:lnTo>
                  <a:pt x="319" y="410"/>
                </a:lnTo>
                <a:lnTo>
                  <a:pt x="356" y="410"/>
                </a:lnTo>
                <a:lnTo>
                  <a:pt x="356" y="373"/>
                </a:lnTo>
                <a:close/>
                <a:moveTo>
                  <a:pt x="75" y="280"/>
                </a:moveTo>
                <a:lnTo>
                  <a:pt x="38" y="280"/>
                </a:lnTo>
                <a:lnTo>
                  <a:pt x="38" y="316"/>
                </a:lnTo>
                <a:lnTo>
                  <a:pt x="75" y="316"/>
                </a:lnTo>
                <a:lnTo>
                  <a:pt x="75" y="280"/>
                </a:lnTo>
                <a:close/>
                <a:moveTo>
                  <a:pt x="167" y="280"/>
                </a:moveTo>
                <a:lnTo>
                  <a:pt x="130" y="280"/>
                </a:lnTo>
                <a:lnTo>
                  <a:pt x="130" y="316"/>
                </a:lnTo>
                <a:lnTo>
                  <a:pt x="167" y="316"/>
                </a:lnTo>
                <a:lnTo>
                  <a:pt x="167" y="280"/>
                </a:lnTo>
                <a:close/>
                <a:moveTo>
                  <a:pt x="257" y="280"/>
                </a:moveTo>
                <a:lnTo>
                  <a:pt x="221" y="280"/>
                </a:lnTo>
                <a:lnTo>
                  <a:pt x="221" y="316"/>
                </a:lnTo>
                <a:lnTo>
                  <a:pt x="257" y="316"/>
                </a:lnTo>
                <a:lnTo>
                  <a:pt x="257" y="280"/>
                </a:lnTo>
                <a:close/>
              </a:path>
            </a:pathLst>
          </a:custGeom>
          <a:solidFill>
            <a:srgbClr val="AAAA9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 name="Freeform 10"/>
          <p:cNvSpPr>
            <a:spLocks noEditPoints="1"/>
          </p:cNvSpPr>
          <p:nvPr/>
        </p:nvSpPr>
        <p:spPr bwMode="auto">
          <a:xfrm>
            <a:off x="9821073" y="3080031"/>
            <a:ext cx="206812" cy="288000"/>
          </a:xfrm>
          <a:custGeom>
            <a:avLst/>
            <a:gdLst>
              <a:gd name="T0" fmla="*/ 0 w 377"/>
              <a:gd name="T1" fmla="*/ 0 h 525"/>
              <a:gd name="T2" fmla="*/ 284 w 377"/>
              <a:gd name="T3" fmla="*/ 0 h 525"/>
              <a:gd name="T4" fmla="*/ 377 w 377"/>
              <a:gd name="T5" fmla="*/ 93 h 525"/>
              <a:gd name="T6" fmla="*/ 377 w 377"/>
              <a:gd name="T7" fmla="*/ 525 h 525"/>
              <a:gd name="T8" fmla="*/ 0 w 377"/>
              <a:gd name="T9" fmla="*/ 525 h 525"/>
              <a:gd name="T10" fmla="*/ 0 w 377"/>
              <a:gd name="T11" fmla="*/ 0 h 525"/>
              <a:gd name="T12" fmla="*/ 272 w 377"/>
              <a:gd name="T13" fmla="*/ 18 h 525"/>
              <a:gd name="T14" fmla="*/ 18 w 377"/>
              <a:gd name="T15" fmla="*/ 18 h 525"/>
              <a:gd name="T16" fmla="*/ 18 w 377"/>
              <a:gd name="T17" fmla="*/ 507 h 525"/>
              <a:gd name="T18" fmla="*/ 359 w 377"/>
              <a:gd name="T19" fmla="*/ 507 h 525"/>
              <a:gd name="T20" fmla="*/ 359 w 377"/>
              <a:gd name="T21" fmla="*/ 105 h 525"/>
              <a:gd name="T22" fmla="*/ 272 w 377"/>
              <a:gd name="T23" fmla="*/ 105 h 525"/>
              <a:gd name="T24" fmla="*/ 272 w 377"/>
              <a:gd name="T25" fmla="*/ 18 h 525"/>
              <a:gd name="T26" fmla="*/ 347 w 377"/>
              <a:gd name="T27" fmla="*/ 87 h 525"/>
              <a:gd name="T28" fmla="*/ 289 w 377"/>
              <a:gd name="T29" fmla="*/ 30 h 525"/>
              <a:gd name="T30" fmla="*/ 289 w 377"/>
              <a:gd name="T31" fmla="*/ 87 h 525"/>
              <a:gd name="T32" fmla="*/ 347 w 377"/>
              <a:gd name="T33" fmla="*/ 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25">
                <a:moveTo>
                  <a:pt x="0" y="0"/>
                </a:moveTo>
                <a:lnTo>
                  <a:pt x="284" y="0"/>
                </a:lnTo>
                <a:lnTo>
                  <a:pt x="377" y="93"/>
                </a:lnTo>
                <a:lnTo>
                  <a:pt x="377" y="525"/>
                </a:lnTo>
                <a:lnTo>
                  <a:pt x="0" y="525"/>
                </a:lnTo>
                <a:lnTo>
                  <a:pt x="0" y="0"/>
                </a:lnTo>
                <a:close/>
                <a:moveTo>
                  <a:pt x="272" y="18"/>
                </a:moveTo>
                <a:lnTo>
                  <a:pt x="18" y="18"/>
                </a:lnTo>
                <a:lnTo>
                  <a:pt x="18" y="507"/>
                </a:lnTo>
                <a:lnTo>
                  <a:pt x="359" y="507"/>
                </a:lnTo>
                <a:lnTo>
                  <a:pt x="359" y="105"/>
                </a:lnTo>
                <a:lnTo>
                  <a:pt x="272" y="105"/>
                </a:lnTo>
                <a:lnTo>
                  <a:pt x="272" y="18"/>
                </a:lnTo>
                <a:close/>
                <a:moveTo>
                  <a:pt x="347" y="87"/>
                </a:moveTo>
                <a:lnTo>
                  <a:pt x="289" y="30"/>
                </a:lnTo>
                <a:lnTo>
                  <a:pt x="289" y="87"/>
                </a:lnTo>
                <a:lnTo>
                  <a:pt x="347" y="87"/>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1"/>
          <p:cNvSpPr>
            <a:spLocks noEditPoints="1"/>
          </p:cNvSpPr>
          <p:nvPr/>
        </p:nvSpPr>
        <p:spPr bwMode="auto">
          <a:xfrm>
            <a:off x="9868799" y="3200168"/>
            <a:ext cx="111360" cy="42789"/>
          </a:xfrm>
          <a:custGeom>
            <a:avLst/>
            <a:gdLst>
              <a:gd name="T0" fmla="*/ 0 w 310"/>
              <a:gd name="T1" fmla="*/ 2 h 119"/>
              <a:gd name="T2" fmla="*/ 26 w 310"/>
              <a:gd name="T3" fmla="*/ 2 h 119"/>
              <a:gd name="T4" fmla="*/ 26 w 310"/>
              <a:gd name="T5" fmla="*/ 97 h 119"/>
              <a:gd name="T6" fmla="*/ 76 w 310"/>
              <a:gd name="T7" fmla="*/ 97 h 119"/>
              <a:gd name="T8" fmla="*/ 76 w 310"/>
              <a:gd name="T9" fmla="*/ 117 h 119"/>
              <a:gd name="T10" fmla="*/ 0 w 310"/>
              <a:gd name="T11" fmla="*/ 117 h 119"/>
              <a:gd name="T12" fmla="*/ 0 w 310"/>
              <a:gd name="T13" fmla="*/ 2 h 119"/>
              <a:gd name="T14" fmla="*/ 180 w 310"/>
              <a:gd name="T15" fmla="*/ 18 h 119"/>
              <a:gd name="T16" fmla="*/ 193 w 310"/>
              <a:gd name="T17" fmla="*/ 59 h 119"/>
              <a:gd name="T18" fmla="*/ 176 w 310"/>
              <a:gd name="T19" fmla="*/ 106 h 119"/>
              <a:gd name="T20" fmla="*/ 138 w 310"/>
              <a:gd name="T21" fmla="*/ 119 h 119"/>
              <a:gd name="T22" fmla="*/ 95 w 310"/>
              <a:gd name="T23" fmla="*/ 101 h 119"/>
              <a:gd name="T24" fmla="*/ 82 w 310"/>
              <a:gd name="T25" fmla="*/ 59 h 119"/>
              <a:gd name="T26" fmla="*/ 99 w 310"/>
              <a:gd name="T27" fmla="*/ 13 h 119"/>
              <a:gd name="T28" fmla="*/ 138 w 310"/>
              <a:gd name="T29" fmla="*/ 0 h 119"/>
              <a:gd name="T30" fmla="*/ 180 w 310"/>
              <a:gd name="T31" fmla="*/ 18 h 119"/>
              <a:gd name="T32" fmla="*/ 109 w 310"/>
              <a:gd name="T33" fmla="*/ 59 h 119"/>
              <a:gd name="T34" fmla="*/ 138 w 310"/>
              <a:gd name="T35" fmla="*/ 99 h 119"/>
              <a:gd name="T36" fmla="*/ 166 w 310"/>
              <a:gd name="T37" fmla="*/ 59 h 119"/>
              <a:gd name="T38" fmla="*/ 138 w 310"/>
              <a:gd name="T39" fmla="*/ 20 h 119"/>
              <a:gd name="T40" fmla="*/ 109 w 310"/>
              <a:gd name="T41" fmla="*/ 59 h 119"/>
              <a:gd name="T42" fmla="*/ 310 w 310"/>
              <a:gd name="T43" fmla="*/ 111 h 119"/>
              <a:gd name="T44" fmla="*/ 268 w 310"/>
              <a:gd name="T45" fmla="*/ 119 h 119"/>
              <a:gd name="T46" fmla="*/ 224 w 310"/>
              <a:gd name="T47" fmla="*/ 104 h 119"/>
              <a:gd name="T48" fmla="*/ 209 w 310"/>
              <a:gd name="T49" fmla="*/ 61 h 119"/>
              <a:gd name="T50" fmla="*/ 230 w 310"/>
              <a:gd name="T51" fmla="*/ 11 h 119"/>
              <a:gd name="T52" fmla="*/ 269 w 310"/>
              <a:gd name="T53" fmla="*/ 0 h 119"/>
              <a:gd name="T54" fmla="*/ 310 w 310"/>
              <a:gd name="T55" fmla="*/ 8 h 119"/>
              <a:gd name="T56" fmla="*/ 301 w 310"/>
              <a:gd name="T57" fmla="*/ 28 h 119"/>
              <a:gd name="T58" fmla="*/ 271 w 310"/>
              <a:gd name="T59" fmla="*/ 20 h 119"/>
              <a:gd name="T60" fmla="*/ 235 w 310"/>
              <a:gd name="T61" fmla="*/ 60 h 119"/>
              <a:gd name="T62" fmla="*/ 269 w 310"/>
              <a:gd name="T63" fmla="*/ 99 h 119"/>
              <a:gd name="T64" fmla="*/ 284 w 310"/>
              <a:gd name="T65" fmla="*/ 96 h 119"/>
              <a:gd name="T66" fmla="*/ 284 w 310"/>
              <a:gd name="T67" fmla="*/ 73 h 119"/>
              <a:gd name="T68" fmla="*/ 265 w 310"/>
              <a:gd name="T69" fmla="*/ 73 h 119"/>
              <a:gd name="T70" fmla="*/ 265 w 310"/>
              <a:gd name="T71" fmla="*/ 53 h 119"/>
              <a:gd name="T72" fmla="*/ 310 w 310"/>
              <a:gd name="T73" fmla="*/ 53 h 119"/>
              <a:gd name="T74" fmla="*/ 310 w 310"/>
              <a:gd name="T75"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119">
                <a:moveTo>
                  <a:pt x="0" y="2"/>
                </a:moveTo>
                <a:cubicBezTo>
                  <a:pt x="26" y="2"/>
                  <a:pt x="26" y="2"/>
                  <a:pt x="26" y="2"/>
                </a:cubicBezTo>
                <a:cubicBezTo>
                  <a:pt x="26" y="97"/>
                  <a:pt x="26" y="97"/>
                  <a:pt x="26" y="97"/>
                </a:cubicBezTo>
                <a:cubicBezTo>
                  <a:pt x="76" y="97"/>
                  <a:pt x="76" y="97"/>
                  <a:pt x="76" y="97"/>
                </a:cubicBezTo>
                <a:cubicBezTo>
                  <a:pt x="76" y="117"/>
                  <a:pt x="76" y="117"/>
                  <a:pt x="76" y="117"/>
                </a:cubicBezTo>
                <a:cubicBezTo>
                  <a:pt x="0" y="117"/>
                  <a:pt x="0" y="117"/>
                  <a:pt x="0" y="117"/>
                </a:cubicBezTo>
                <a:lnTo>
                  <a:pt x="0" y="2"/>
                </a:lnTo>
                <a:close/>
                <a:moveTo>
                  <a:pt x="180" y="18"/>
                </a:moveTo>
                <a:cubicBezTo>
                  <a:pt x="189" y="29"/>
                  <a:pt x="193" y="43"/>
                  <a:pt x="193" y="59"/>
                </a:cubicBezTo>
                <a:cubicBezTo>
                  <a:pt x="193" y="79"/>
                  <a:pt x="187" y="95"/>
                  <a:pt x="176" y="106"/>
                </a:cubicBezTo>
                <a:cubicBezTo>
                  <a:pt x="166" y="115"/>
                  <a:pt x="154" y="119"/>
                  <a:pt x="138" y="119"/>
                </a:cubicBezTo>
                <a:cubicBezTo>
                  <a:pt x="119" y="119"/>
                  <a:pt x="105" y="113"/>
                  <a:pt x="95" y="101"/>
                </a:cubicBezTo>
                <a:cubicBezTo>
                  <a:pt x="86" y="90"/>
                  <a:pt x="82" y="76"/>
                  <a:pt x="82" y="59"/>
                </a:cubicBezTo>
                <a:cubicBezTo>
                  <a:pt x="82" y="40"/>
                  <a:pt x="88" y="24"/>
                  <a:pt x="99" y="13"/>
                </a:cubicBezTo>
                <a:cubicBezTo>
                  <a:pt x="109" y="4"/>
                  <a:pt x="121" y="0"/>
                  <a:pt x="138" y="0"/>
                </a:cubicBezTo>
                <a:cubicBezTo>
                  <a:pt x="157" y="0"/>
                  <a:pt x="170" y="6"/>
                  <a:pt x="180" y="18"/>
                </a:cubicBezTo>
                <a:close/>
                <a:moveTo>
                  <a:pt x="109" y="59"/>
                </a:moveTo>
                <a:cubicBezTo>
                  <a:pt x="109" y="84"/>
                  <a:pt x="120" y="99"/>
                  <a:pt x="138" y="99"/>
                </a:cubicBezTo>
                <a:cubicBezTo>
                  <a:pt x="155" y="99"/>
                  <a:pt x="166" y="84"/>
                  <a:pt x="166" y="59"/>
                </a:cubicBezTo>
                <a:cubicBezTo>
                  <a:pt x="166" y="35"/>
                  <a:pt x="155" y="20"/>
                  <a:pt x="138" y="20"/>
                </a:cubicBezTo>
                <a:cubicBezTo>
                  <a:pt x="120" y="20"/>
                  <a:pt x="109" y="35"/>
                  <a:pt x="109" y="59"/>
                </a:cubicBezTo>
                <a:close/>
                <a:moveTo>
                  <a:pt x="310" y="111"/>
                </a:moveTo>
                <a:cubicBezTo>
                  <a:pt x="292" y="118"/>
                  <a:pt x="283" y="119"/>
                  <a:pt x="268" y="119"/>
                </a:cubicBezTo>
                <a:cubicBezTo>
                  <a:pt x="249" y="119"/>
                  <a:pt x="234" y="114"/>
                  <a:pt x="224" y="104"/>
                </a:cubicBezTo>
                <a:cubicBezTo>
                  <a:pt x="214" y="93"/>
                  <a:pt x="209" y="79"/>
                  <a:pt x="209" y="61"/>
                </a:cubicBezTo>
                <a:cubicBezTo>
                  <a:pt x="209" y="39"/>
                  <a:pt x="216" y="22"/>
                  <a:pt x="230" y="11"/>
                </a:cubicBezTo>
                <a:cubicBezTo>
                  <a:pt x="240" y="3"/>
                  <a:pt x="252" y="0"/>
                  <a:pt x="269" y="0"/>
                </a:cubicBezTo>
                <a:cubicBezTo>
                  <a:pt x="284" y="0"/>
                  <a:pt x="297" y="2"/>
                  <a:pt x="310" y="8"/>
                </a:cubicBezTo>
                <a:cubicBezTo>
                  <a:pt x="301" y="28"/>
                  <a:pt x="301" y="28"/>
                  <a:pt x="301" y="28"/>
                </a:cubicBezTo>
                <a:cubicBezTo>
                  <a:pt x="289" y="22"/>
                  <a:pt x="281" y="20"/>
                  <a:pt x="271" y="20"/>
                </a:cubicBezTo>
                <a:cubicBezTo>
                  <a:pt x="248" y="20"/>
                  <a:pt x="235" y="34"/>
                  <a:pt x="235" y="60"/>
                </a:cubicBezTo>
                <a:cubicBezTo>
                  <a:pt x="235" y="84"/>
                  <a:pt x="249" y="99"/>
                  <a:pt x="269" y="99"/>
                </a:cubicBezTo>
                <a:cubicBezTo>
                  <a:pt x="275" y="99"/>
                  <a:pt x="280" y="98"/>
                  <a:pt x="284" y="96"/>
                </a:cubicBezTo>
                <a:cubicBezTo>
                  <a:pt x="284" y="73"/>
                  <a:pt x="284" y="73"/>
                  <a:pt x="284" y="73"/>
                </a:cubicBezTo>
                <a:cubicBezTo>
                  <a:pt x="265" y="73"/>
                  <a:pt x="265" y="73"/>
                  <a:pt x="265" y="73"/>
                </a:cubicBezTo>
                <a:cubicBezTo>
                  <a:pt x="265" y="53"/>
                  <a:pt x="265" y="53"/>
                  <a:pt x="265" y="53"/>
                </a:cubicBezTo>
                <a:cubicBezTo>
                  <a:pt x="310" y="53"/>
                  <a:pt x="310" y="53"/>
                  <a:pt x="310" y="53"/>
                </a:cubicBezTo>
                <a:lnTo>
                  <a:pt x="310" y="111"/>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5"/>
          <p:cNvSpPr>
            <a:spLocks/>
          </p:cNvSpPr>
          <p:nvPr/>
        </p:nvSpPr>
        <p:spPr bwMode="auto">
          <a:xfrm>
            <a:off x="9861804" y="3481799"/>
            <a:ext cx="149298" cy="114141"/>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6"/>
          <p:cNvSpPr>
            <a:spLocks noEditPoints="1"/>
          </p:cNvSpPr>
          <p:nvPr/>
        </p:nvSpPr>
        <p:spPr bwMode="auto">
          <a:xfrm>
            <a:off x="9827128" y="3601237"/>
            <a:ext cx="218649" cy="168562"/>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7"/>
          <p:cNvSpPr>
            <a:spLocks noEditPoints="1"/>
          </p:cNvSpPr>
          <p:nvPr/>
        </p:nvSpPr>
        <p:spPr bwMode="auto">
          <a:xfrm>
            <a:off x="9884439" y="3633023"/>
            <a:ext cx="104027" cy="104509"/>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9" name="Group 313"/>
          <p:cNvGrpSpPr/>
          <p:nvPr/>
        </p:nvGrpSpPr>
        <p:grpSpPr>
          <a:xfrm>
            <a:off x="9802904" y="3950015"/>
            <a:ext cx="288000" cy="288000"/>
            <a:chOff x="9802904" y="3950015"/>
            <a:chExt cx="288000" cy="288000"/>
          </a:xfrm>
        </p:grpSpPr>
        <p:sp>
          <p:nvSpPr>
            <p:cNvPr id="230" name="Freeform 24"/>
            <p:cNvSpPr>
              <a:spLocks/>
            </p:cNvSpPr>
            <p:nvPr/>
          </p:nvSpPr>
          <p:spPr bwMode="auto">
            <a:xfrm>
              <a:off x="9970856" y="4117967"/>
              <a:ext cx="91768" cy="91768"/>
            </a:xfrm>
            <a:custGeom>
              <a:avLst/>
              <a:gdLst>
                <a:gd name="T0" fmla="*/ 256 w 256"/>
                <a:gd name="T1" fmla="*/ 95 h 256"/>
                <a:gd name="T2" fmla="*/ 65 w 256"/>
                <a:gd name="T3" fmla="*/ 0 h 256"/>
                <a:gd name="T4" fmla="*/ 0 w 256"/>
                <a:gd name="T5" fmla="*/ 65 h 256"/>
                <a:gd name="T6" fmla="*/ 95 w 256"/>
                <a:gd name="T7" fmla="*/ 256 h 256"/>
                <a:gd name="T8" fmla="*/ 256 w 256"/>
                <a:gd name="T9" fmla="*/ 95 h 256"/>
              </a:gdLst>
              <a:ahLst/>
              <a:cxnLst>
                <a:cxn ang="0">
                  <a:pos x="T0" y="T1"/>
                </a:cxn>
                <a:cxn ang="0">
                  <a:pos x="T2" y="T3"/>
                </a:cxn>
                <a:cxn ang="0">
                  <a:pos x="T4" y="T5"/>
                </a:cxn>
                <a:cxn ang="0">
                  <a:pos x="T6" y="T7"/>
                </a:cxn>
                <a:cxn ang="0">
                  <a:pos x="T8" y="T9"/>
                </a:cxn>
              </a:cxnLst>
              <a:rect l="0" t="0" r="r" b="b"/>
              <a:pathLst>
                <a:path w="256" h="256">
                  <a:moveTo>
                    <a:pt x="256" y="95"/>
                  </a:moveTo>
                  <a:cubicBezTo>
                    <a:pt x="65" y="0"/>
                    <a:pt x="65" y="0"/>
                    <a:pt x="65" y="0"/>
                  </a:cubicBezTo>
                  <a:cubicBezTo>
                    <a:pt x="51" y="28"/>
                    <a:pt x="28" y="51"/>
                    <a:pt x="0" y="65"/>
                  </a:cubicBezTo>
                  <a:cubicBezTo>
                    <a:pt x="95" y="256"/>
                    <a:pt x="95" y="256"/>
                    <a:pt x="95" y="256"/>
                  </a:cubicBezTo>
                  <a:cubicBezTo>
                    <a:pt x="165" y="221"/>
                    <a:pt x="221" y="165"/>
                    <a:pt x="256" y="95"/>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1"/>
            <p:cNvSpPr>
              <a:spLocks noEditPoints="1"/>
            </p:cNvSpPr>
            <p:nvPr/>
          </p:nvSpPr>
          <p:spPr bwMode="auto">
            <a:xfrm>
              <a:off x="9802904" y="3950015"/>
              <a:ext cx="288000" cy="288000"/>
            </a:xfrm>
            <a:custGeom>
              <a:avLst/>
              <a:gdLst>
                <a:gd name="T0" fmla="*/ 400 w 800"/>
                <a:gd name="T1" fmla="*/ 27 h 800"/>
                <a:gd name="T2" fmla="*/ 545 w 800"/>
                <a:gd name="T3" fmla="*/ 56 h 800"/>
                <a:gd name="T4" fmla="*/ 664 w 800"/>
                <a:gd name="T5" fmla="*/ 136 h 800"/>
                <a:gd name="T6" fmla="*/ 744 w 800"/>
                <a:gd name="T7" fmla="*/ 255 h 800"/>
                <a:gd name="T8" fmla="*/ 773 w 800"/>
                <a:gd name="T9" fmla="*/ 400 h 800"/>
                <a:gd name="T10" fmla="*/ 744 w 800"/>
                <a:gd name="T11" fmla="*/ 545 h 800"/>
                <a:gd name="T12" fmla="*/ 664 w 800"/>
                <a:gd name="T13" fmla="*/ 664 h 800"/>
                <a:gd name="T14" fmla="*/ 545 w 800"/>
                <a:gd name="T15" fmla="*/ 744 h 800"/>
                <a:gd name="T16" fmla="*/ 400 w 800"/>
                <a:gd name="T17" fmla="*/ 773 h 800"/>
                <a:gd name="T18" fmla="*/ 255 w 800"/>
                <a:gd name="T19" fmla="*/ 744 h 800"/>
                <a:gd name="T20" fmla="*/ 136 w 800"/>
                <a:gd name="T21" fmla="*/ 664 h 800"/>
                <a:gd name="T22" fmla="*/ 56 w 800"/>
                <a:gd name="T23" fmla="*/ 545 h 800"/>
                <a:gd name="T24" fmla="*/ 27 w 800"/>
                <a:gd name="T25" fmla="*/ 400 h 800"/>
                <a:gd name="T26" fmla="*/ 56 w 800"/>
                <a:gd name="T27" fmla="*/ 255 h 800"/>
                <a:gd name="T28" fmla="*/ 136 w 800"/>
                <a:gd name="T29" fmla="*/ 136 h 800"/>
                <a:gd name="T30" fmla="*/ 255 w 800"/>
                <a:gd name="T31" fmla="*/ 56 h 800"/>
                <a:gd name="T32" fmla="*/ 400 w 800"/>
                <a:gd name="T33" fmla="*/ 27 h 800"/>
                <a:gd name="T34" fmla="*/ 400 w 800"/>
                <a:gd name="T35" fmla="*/ 0 h 800"/>
                <a:gd name="T36" fmla="*/ 0 w 800"/>
                <a:gd name="T37" fmla="*/ 400 h 800"/>
                <a:gd name="T38" fmla="*/ 400 w 800"/>
                <a:gd name="T39" fmla="*/ 800 h 800"/>
                <a:gd name="T40" fmla="*/ 800 w 800"/>
                <a:gd name="T41" fmla="*/ 400 h 800"/>
                <a:gd name="T42" fmla="*/ 400 w 800"/>
                <a:gd name="T4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800">
                  <a:moveTo>
                    <a:pt x="400" y="27"/>
                  </a:moveTo>
                  <a:cubicBezTo>
                    <a:pt x="450" y="27"/>
                    <a:pt x="499" y="37"/>
                    <a:pt x="545" y="56"/>
                  </a:cubicBezTo>
                  <a:cubicBezTo>
                    <a:pt x="590" y="75"/>
                    <a:pt x="630" y="102"/>
                    <a:pt x="664" y="136"/>
                  </a:cubicBezTo>
                  <a:cubicBezTo>
                    <a:pt x="698" y="170"/>
                    <a:pt x="725" y="210"/>
                    <a:pt x="744" y="255"/>
                  </a:cubicBezTo>
                  <a:cubicBezTo>
                    <a:pt x="763" y="301"/>
                    <a:pt x="773" y="350"/>
                    <a:pt x="773" y="400"/>
                  </a:cubicBezTo>
                  <a:cubicBezTo>
                    <a:pt x="773" y="450"/>
                    <a:pt x="763" y="499"/>
                    <a:pt x="744" y="545"/>
                  </a:cubicBezTo>
                  <a:cubicBezTo>
                    <a:pt x="725" y="590"/>
                    <a:pt x="698" y="630"/>
                    <a:pt x="664" y="664"/>
                  </a:cubicBezTo>
                  <a:cubicBezTo>
                    <a:pt x="630" y="698"/>
                    <a:pt x="590" y="725"/>
                    <a:pt x="545" y="744"/>
                  </a:cubicBezTo>
                  <a:cubicBezTo>
                    <a:pt x="499" y="763"/>
                    <a:pt x="450" y="773"/>
                    <a:pt x="400" y="773"/>
                  </a:cubicBezTo>
                  <a:cubicBezTo>
                    <a:pt x="350" y="773"/>
                    <a:pt x="301" y="763"/>
                    <a:pt x="255" y="744"/>
                  </a:cubicBezTo>
                  <a:cubicBezTo>
                    <a:pt x="210" y="725"/>
                    <a:pt x="170" y="698"/>
                    <a:pt x="136" y="664"/>
                  </a:cubicBezTo>
                  <a:cubicBezTo>
                    <a:pt x="102" y="630"/>
                    <a:pt x="75" y="590"/>
                    <a:pt x="56" y="545"/>
                  </a:cubicBezTo>
                  <a:cubicBezTo>
                    <a:pt x="37" y="499"/>
                    <a:pt x="27" y="450"/>
                    <a:pt x="27" y="400"/>
                  </a:cubicBezTo>
                  <a:cubicBezTo>
                    <a:pt x="27" y="350"/>
                    <a:pt x="37" y="301"/>
                    <a:pt x="56" y="255"/>
                  </a:cubicBezTo>
                  <a:cubicBezTo>
                    <a:pt x="75" y="210"/>
                    <a:pt x="102" y="170"/>
                    <a:pt x="136" y="136"/>
                  </a:cubicBezTo>
                  <a:cubicBezTo>
                    <a:pt x="170" y="102"/>
                    <a:pt x="210" y="75"/>
                    <a:pt x="255" y="56"/>
                  </a:cubicBezTo>
                  <a:cubicBezTo>
                    <a:pt x="301" y="37"/>
                    <a:pt x="350" y="27"/>
                    <a:pt x="400" y="27"/>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2"/>
            <p:cNvSpPr>
              <a:spLocks noEditPoints="1"/>
            </p:cNvSpPr>
            <p:nvPr/>
          </p:nvSpPr>
          <p:spPr bwMode="auto">
            <a:xfrm>
              <a:off x="9927569" y="4074680"/>
              <a:ext cx="38669" cy="38669"/>
            </a:xfrm>
            <a:custGeom>
              <a:avLst/>
              <a:gdLst>
                <a:gd name="T0" fmla="*/ 53 w 106"/>
                <a:gd name="T1" fmla="*/ 26 h 106"/>
                <a:gd name="T2" fmla="*/ 80 w 106"/>
                <a:gd name="T3" fmla="*/ 53 h 106"/>
                <a:gd name="T4" fmla="*/ 53 w 106"/>
                <a:gd name="T5" fmla="*/ 80 h 106"/>
                <a:gd name="T6" fmla="*/ 26 w 106"/>
                <a:gd name="T7" fmla="*/ 53 h 106"/>
                <a:gd name="T8" fmla="*/ 53 w 106"/>
                <a:gd name="T9" fmla="*/ 26 h 106"/>
                <a:gd name="T10" fmla="*/ 53 w 106"/>
                <a:gd name="T11" fmla="*/ 0 h 106"/>
                <a:gd name="T12" fmla="*/ 0 w 106"/>
                <a:gd name="T13" fmla="*/ 53 h 106"/>
                <a:gd name="T14" fmla="*/ 53 w 106"/>
                <a:gd name="T15" fmla="*/ 106 h 106"/>
                <a:gd name="T16" fmla="*/ 106 w 106"/>
                <a:gd name="T17" fmla="*/ 53 h 106"/>
                <a:gd name="T18" fmla="*/ 53 w 106"/>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26"/>
                  </a:moveTo>
                  <a:cubicBezTo>
                    <a:pt x="68" y="26"/>
                    <a:pt x="80" y="38"/>
                    <a:pt x="80" y="53"/>
                  </a:cubicBezTo>
                  <a:cubicBezTo>
                    <a:pt x="80" y="68"/>
                    <a:pt x="68" y="80"/>
                    <a:pt x="53" y="80"/>
                  </a:cubicBezTo>
                  <a:cubicBezTo>
                    <a:pt x="38" y="80"/>
                    <a:pt x="26" y="68"/>
                    <a:pt x="26" y="53"/>
                  </a:cubicBezTo>
                  <a:cubicBezTo>
                    <a:pt x="26" y="38"/>
                    <a:pt x="38" y="26"/>
                    <a:pt x="53" y="26"/>
                  </a:cubicBezTo>
                  <a:moveTo>
                    <a:pt x="53" y="0"/>
                  </a:moveTo>
                  <a:cubicBezTo>
                    <a:pt x="24" y="0"/>
                    <a:pt x="0" y="24"/>
                    <a:pt x="0" y="53"/>
                  </a:cubicBezTo>
                  <a:cubicBezTo>
                    <a:pt x="0" y="82"/>
                    <a:pt x="24" y="106"/>
                    <a:pt x="53" y="106"/>
                  </a:cubicBezTo>
                  <a:cubicBezTo>
                    <a:pt x="82" y="106"/>
                    <a:pt x="106" y="82"/>
                    <a:pt x="106" y="53"/>
                  </a:cubicBezTo>
                  <a:cubicBezTo>
                    <a:pt x="106" y="24"/>
                    <a:pt x="82" y="0"/>
                    <a:pt x="5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
            <p:cNvSpPr>
              <a:spLocks noEditPoints="1"/>
            </p:cNvSpPr>
            <p:nvPr/>
          </p:nvSpPr>
          <p:spPr bwMode="auto">
            <a:xfrm>
              <a:off x="9899289" y="4046400"/>
              <a:ext cx="95231" cy="95231"/>
            </a:xfrm>
            <a:custGeom>
              <a:avLst/>
              <a:gdLst>
                <a:gd name="T0" fmla="*/ 133 w 266"/>
                <a:gd name="T1" fmla="*/ 26 h 266"/>
                <a:gd name="T2" fmla="*/ 240 w 266"/>
                <a:gd name="T3" fmla="*/ 133 h 266"/>
                <a:gd name="T4" fmla="*/ 133 w 266"/>
                <a:gd name="T5" fmla="*/ 240 h 266"/>
                <a:gd name="T6" fmla="*/ 26 w 266"/>
                <a:gd name="T7" fmla="*/ 133 h 266"/>
                <a:gd name="T8" fmla="*/ 133 w 266"/>
                <a:gd name="T9" fmla="*/ 26 h 266"/>
                <a:gd name="T10" fmla="*/ 133 w 266"/>
                <a:gd name="T11" fmla="*/ 0 h 266"/>
                <a:gd name="T12" fmla="*/ 0 w 266"/>
                <a:gd name="T13" fmla="*/ 133 h 266"/>
                <a:gd name="T14" fmla="*/ 133 w 266"/>
                <a:gd name="T15" fmla="*/ 266 h 266"/>
                <a:gd name="T16" fmla="*/ 266 w 266"/>
                <a:gd name="T17" fmla="*/ 133 h 266"/>
                <a:gd name="T18" fmla="*/ 133 w 266"/>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
                  </a:moveTo>
                  <a:cubicBezTo>
                    <a:pt x="192" y="26"/>
                    <a:pt x="240" y="74"/>
                    <a:pt x="240" y="133"/>
                  </a:cubicBezTo>
                  <a:cubicBezTo>
                    <a:pt x="240" y="192"/>
                    <a:pt x="192" y="240"/>
                    <a:pt x="133" y="240"/>
                  </a:cubicBezTo>
                  <a:cubicBezTo>
                    <a:pt x="74" y="240"/>
                    <a:pt x="26" y="192"/>
                    <a:pt x="26" y="133"/>
                  </a:cubicBezTo>
                  <a:cubicBezTo>
                    <a:pt x="26" y="74"/>
                    <a:pt x="74" y="26"/>
                    <a:pt x="133" y="26"/>
                  </a:cubicBezTo>
                  <a:moveTo>
                    <a:pt x="133" y="0"/>
                  </a:moveTo>
                  <a:cubicBezTo>
                    <a:pt x="59" y="0"/>
                    <a:pt x="0" y="59"/>
                    <a:pt x="0" y="133"/>
                  </a:cubicBezTo>
                  <a:cubicBezTo>
                    <a:pt x="0" y="207"/>
                    <a:pt x="59" y="266"/>
                    <a:pt x="133" y="266"/>
                  </a:cubicBezTo>
                  <a:cubicBezTo>
                    <a:pt x="207" y="266"/>
                    <a:pt x="266" y="207"/>
                    <a:pt x="266" y="133"/>
                  </a:cubicBezTo>
                  <a:cubicBezTo>
                    <a:pt x="266" y="59"/>
                    <a:pt x="207" y="0"/>
                    <a:pt x="13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5"/>
            <p:cNvSpPr>
              <a:spLocks/>
            </p:cNvSpPr>
            <p:nvPr/>
          </p:nvSpPr>
          <p:spPr bwMode="auto">
            <a:xfrm>
              <a:off x="9995673" y="4110464"/>
              <a:ext cx="74453" cy="35207"/>
            </a:xfrm>
            <a:custGeom>
              <a:avLst/>
              <a:gdLst>
                <a:gd name="T0" fmla="*/ 4 w 207"/>
                <a:gd name="T1" fmla="*/ 0 h 97"/>
                <a:gd name="T2" fmla="*/ 0 w 207"/>
                <a:gd name="T3" fmla="*/ 12 h 97"/>
                <a:gd name="T4" fmla="*/ 195 w 207"/>
                <a:gd name="T5" fmla="*/ 97 h 97"/>
                <a:gd name="T6" fmla="*/ 207 w 207"/>
                <a:gd name="T7" fmla="*/ 68 h 97"/>
                <a:gd name="T8" fmla="*/ 4 w 207"/>
                <a:gd name="T9" fmla="*/ 0 h 97"/>
              </a:gdLst>
              <a:ahLst/>
              <a:cxnLst>
                <a:cxn ang="0">
                  <a:pos x="T0" y="T1"/>
                </a:cxn>
                <a:cxn ang="0">
                  <a:pos x="T2" y="T3"/>
                </a:cxn>
                <a:cxn ang="0">
                  <a:pos x="T4" y="T5"/>
                </a:cxn>
                <a:cxn ang="0">
                  <a:pos x="T6" y="T7"/>
                </a:cxn>
                <a:cxn ang="0">
                  <a:pos x="T8" y="T9"/>
                </a:cxn>
              </a:cxnLst>
              <a:rect l="0" t="0" r="r" b="b"/>
              <a:pathLst>
                <a:path w="207" h="97">
                  <a:moveTo>
                    <a:pt x="4" y="0"/>
                  </a:moveTo>
                  <a:cubicBezTo>
                    <a:pt x="3" y="4"/>
                    <a:pt x="1" y="8"/>
                    <a:pt x="0" y="12"/>
                  </a:cubicBezTo>
                  <a:cubicBezTo>
                    <a:pt x="195" y="97"/>
                    <a:pt x="195" y="97"/>
                    <a:pt x="195" y="97"/>
                  </a:cubicBezTo>
                  <a:cubicBezTo>
                    <a:pt x="200" y="88"/>
                    <a:pt x="203" y="78"/>
                    <a:pt x="207" y="68"/>
                  </a:cubicBezTo>
                  <a:lnTo>
                    <a:pt x="4" y="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6"/>
            <p:cNvSpPr>
              <a:spLocks/>
            </p:cNvSpPr>
            <p:nvPr/>
          </p:nvSpPr>
          <p:spPr bwMode="auto">
            <a:xfrm>
              <a:off x="9831185" y="3978296"/>
              <a:ext cx="91768" cy="91768"/>
            </a:xfrm>
            <a:custGeom>
              <a:avLst/>
              <a:gdLst>
                <a:gd name="T0" fmla="*/ 0 w 256"/>
                <a:gd name="T1" fmla="*/ 161 h 256"/>
                <a:gd name="T2" fmla="*/ 191 w 256"/>
                <a:gd name="T3" fmla="*/ 256 h 256"/>
                <a:gd name="T4" fmla="*/ 256 w 256"/>
                <a:gd name="T5" fmla="*/ 191 h 256"/>
                <a:gd name="T6" fmla="*/ 161 w 256"/>
                <a:gd name="T7" fmla="*/ 0 h 256"/>
                <a:gd name="T8" fmla="*/ 0 w 256"/>
                <a:gd name="T9" fmla="*/ 161 h 256"/>
              </a:gdLst>
              <a:ahLst/>
              <a:cxnLst>
                <a:cxn ang="0">
                  <a:pos x="T0" y="T1"/>
                </a:cxn>
                <a:cxn ang="0">
                  <a:pos x="T2" y="T3"/>
                </a:cxn>
                <a:cxn ang="0">
                  <a:pos x="T4" y="T5"/>
                </a:cxn>
                <a:cxn ang="0">
                  <a:pos x="T6" y="T7"/>
                </a:cxn>
                <a:cxn ang="0">
                  <a:pos x="T8" y="T9"/>
                </a:cxn>
              </a:cxnLst>
              <a:rect l="0" t="0" r="r" b="b"/>
              <a:pathLst>
                <a:path w="256" h="256">
                  <a:moveTo>
                    <a:pt x="0" y="161"/>
                  </a:moveTo>
                  <a:cubicBezTo>
                    <a:pt x="191" y="256"/>
                    <a:pt x="191" y="256"/>
                    <a:pt x="191" y="256"/>
                  </a:cubicBezTo>
                  <a:cubicBezTo>
                    <a:pt x="205" y="228"/>
                    <a:pt x="228" y="205"/>
                    <a:pt x="256" y="191"/>
                  </a:cubicBezTo>
                  <a:cubicBezTo>
                    <a:pt x="161" y="0"/>
                    <a:pt x="161" y="0"/>
                    <a:pt x="161" y="0"/>
                  </a:cubicBezTo>
                  <a:cubicBezTo>
                    <a:pt x="91" y="35"/>
                    <a:pt x="35" y="91"/>
                    <a:pt x="0" y="161"/>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7"/>
            <p:cNvSpPr>
              <a:spLocks/>
            </p:cNvSpPr>
            <p:nvPr/>
          </p:nvSpPr>
          <p:spPr bwMode="auto">
            <a:xfrm>
              <a:off x="9823682" y="4042360"/>
              <a:ext cx="74453" cy="35207"/>
            </a:xfrm>
            <a:custGeom>
              <a:avLst/>
              <a:gdLst>
                <a:gd name="T0" fmla="*/ 0 w 207"/>
                <a:gd name="T1" fmla="*/ 29 h 97"/>
                <a:gd name="T2" fmla="*/ 203 w 207"/>
                <a:gd name="T3" fmla="*/ 97 h 97"/>
                <a:gd name="T4" fmla="*/ 207 w 207"/>
                <a:gd name="T5" fmla="*/ 85 h 97"/>
                <a:gd name="T6" fmla="*/ 12 w 207"/>
                <a:gd name="T7" fmla="*/ 0 h 97"/>
                <a:gd name="T8" fmla="*/ 0 w 207"/>
                <a:gd name="T9" fmla="*/ 29 h 97"/>
              </a:gdLst>
              <a:ahLst/>
              <a:cxnLst>
                <a:cxn ang="0">
                  <a:pos x="T0" y="T1"/>
                </a:cxn>
                <a:cxn ang="0">
                  <a:pos x="T2" y="T3"/>
                </a:cxn>
                <a:cxn ang="0">
                  <a:pos x="T4" y="T5"/>
                </a:cxn>
                <a:cxn ang="0">
                  <a:pos x="T6" y="T7"/>
                </a:cxn>
                <a:cxn ang="0">
                  <a:pos x="T8" y="T9"/>
                </a:cxn>
              </a:cxnLst>
              <a:rect l="0" t="0" r="r" b="b"/>
              <a:pathLst>
                <a:path w="207" h="97">
                  <a:moveTo>
                    <a:pt x="0" y="29"/>
                  </a:moveTo>
                  <a:cubicBezTo>
                    <a:pt x="203" y="97"/>
                    <a:pt x="203" y="97"/>
                    <a:pt x="203" y="97"/>
                  </a:cubicBezTo>
                  <a:cubicBezTo>
                    <a:pt x="204" y="93"/>
                    <a:pt x="206" y="89"/>
                    <a:pt x="207" y="85"/>
                  </a:cubicBezTo>
                  <a:cubicBezTo>
                    <a:pt x="12" y="0"/>
                    <a:pt x="12" y="0"/>
                    <a:pt x="12" y="0"/>
                  </a:cubicBezTo>
                  <a:cubicBezTo>
                    <a:pt x="7" y="9"/>
                    <a:pt x="4" y="19"/>
                    <a:pt x="0" y="2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7" name="Freeform 5"/>
          <p:cNvSpPr>
            <a:spLocks noEditPoints="1"/>
          </p:cNvSpPr>
          <p:nvPr/>
        </p:nvSpPr>
        <p:spPr bwMode="auto">
          <a:xfrm>
            <a:off x="9815016" y="2521511"/>
            <a:ext cx="139107" cy="204117"/>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6"/>
          <p:cNvSpPr>
            <a:spLocks noEditPoints="1"/>
          </p:cNvSpPr>
          <p:nvPr/>
        </p:nvSpPr>
        <p:spPr bwMode="auto">
          <a:xfrm>
            <a:off x="9854861" y="2599802"/>
            <a:ext cx="167068" cy="281709"/>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39" name="Gerade Verbindung 521"/>
          <p:cNvCxnSpPr/>
          <p:nvPr/>
        </p:nvCxnSpPr>
        <p:spPr bwMode="auto">
          <a:xfrm flipV="1">
            <a:off x="7366744" y="3529583"/>
            <a:ext cx="0" cy="432000"/>
          </a:xfrm>
          <a:prstGeom prst="line">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40" name="Rechteck 522"/>
          <p:cNvSpPr/>
          <p:nvPr/>
        </p:nvSpPr>
        <p:spPr bwMode="auto">
          <a:xfrm>
            <a:off x="1750119" y="2521471"/>
            <a:ext cx="3023899" cy="1476000"/>
          </a:xfrm>
          <a:prstGeom prst="rect">
            <a:avLst/>
          </a:prstGeom>
          <a:noFill/>
          <a:ln w="19050">
            <a:solidFill>
              <a:srgbClr val="AF235F"/>
            </a:solidFill>
          </a:ln>
          <a:effectLst/>
          <a:extLst/>
        </p:spPr>
        <p:txBody>
          <a:bodyPr wrap="square" lIns="108000" tIns="54000" rIns="108000" bIns="54000" numCol="1" spcCol="72000" rtlCol="0" anchor="t">
            <a:noAutofit/>
          </a:bodyPr>
          <a:lstStyle/>
          <a:p>
            <a:pPr>
              <a:lnSpc>
                <a:spcPct val="110000"/>
              </a:lnSpc>
              <a:spcBef>
                <a:spcPct val="0"/>
              </a:spcBef>
              <a:buFont typeface="Wingdings" charset="0"/>
              <a:buNone/>
            </a:pPr>
            <a:r>
              <a:rPr lang="en-US" sz="1200" b="1" dirty="0">
                <a:solidFill>
                  <a:srgbClr val="2387AA"/>
                </a:solidFill>
              </a:rPr>
              <a:t>DMZ</a:t>
            </a:r>
          </a:p>
        </p:txBody>
      </p:sp>
      <p:sp>
        <p:nvSpPr>
          <p:cNvPr id="241" name="Rechteck 523"/>
          <p:cNvSpPr/>
          <p:nvPr/>
        </p:nvSpPr>
        <p:spPr bwMode="auto">
          <a:xfrm>
            <a:off x="1750120" y="4105647"/>
            <a:ext cx="1728000" cy="1476000"/>
          </a:xfrm>
          <a:prstGeom prst="rect">
            <a:avLst/>
          </a:prstGeom>
          <a:noFill/>
          <a:ln w="19050">
            <a:solidFill>
              <a:srgbClr val="AF235F"/>
            </a:solidFill>
          </a:ln>
          <a:effectLst/>
          <a:extLst/>
        </p:spPr>
        <p:txBody>
          <a:bodyPr wrap="square" lIns="108000" tIns="54000" rIns="108000" bIns="54000" numCol="1" spcCol="72000" rtlCol="0" anchor="t">
            <a:noAutofit/>
          </a:bodyPr>
          <a:lstStyle/>
          <a:p>
            <a:pPr>
              <a:lnSpc>
                <a:spcPct val="110000"/>
              </a:lnSpc>
              <a:spcBef>
                <a:spcPct val="0"/>
              </a:spcBef>
              <a:buFont typeface="Wingdings" charset="0"/>
              <a:buNone/>
            </a:pPr>
            <a:r>
              <a:rPr lang="hr-HR" sz="1200" b="1" dirty="0" err="1">
                <a:solidFill>
                  <a:srgbClr val="2387AA"/>
                </a:solidFill>
              </a:rPr>
              <a:t>Trusted</a:t>
            </a:r>
            <a:r>
              <a:rPr lang="hr-HR" sz="1200" b="1" dirty="0">
                <a:solidFill>
                  <a:srgbClr val="2387AA"/>
                </a:solidFill>
              </a:rPr>
              <a:t> zone</a:t>
            </a:r>
            <a:endParaRPr lang="en-US" sz="1200" b="1" dirty="0">
              <a:solidFill>
                <a:srgbClr val="2387AA"/>
              </a:solidFill>
            </a:endParaRPr>
          </a:p>
        </p:txBody>
      </p:sp>
      <p:sp>
        <p:nvSpPr>
          <p:cNvPr id="242" name="Freeform 58"/>
          <p:cNvSpPr>
            <a:spLocks noChangeAspect="1" noEditPoints="1"/>
          </p:cNvSpPr>
          <p:nvPr/>
        </p:nvSpPr>
        <p:spPr bwMode="auto">
          <a:xfrm>
            <a:off x="1885499" y="3025527"/>
            <a:ext cx="656709" cy="504000"/>
          </a:xfrm>
          <a:custGeom>
            <a:avLst/>
            <a:gdLst>
              <a:gd name="T0" fmla="*/ 320 w 800"/>
              <a:gd name="T1" fmla="*/ 414 h 614"/>
              <a:gd name="T2" fmla="*/ 480 w 800"/>
              <a:gd name="T3" fmla="*/ 414 h 614"/>
              <a:gd name="T4" fmla="*/ 480 w 800"/>
              <a:gd name="T5" fmla="*/ 474 h 614"/>
              <a:gd name="T6" fmla="*/ 320 w 800"/>
              <a:gd name="T7" fmla="*/ 474 h 614"/>
              <a:gd name="T8" fmla="*/ 320 w 800"/>
              <a:gd name="T9" fmla="*/ 414 h 614"/>
              <a:gd name="T10" fmla="*/ 27 w 800"/>
              <a:gd name="T11" fmla="*/ 614 h 614"/>
              <a:gd name="T12" fmla="*/ 773 w 800"/>
              <a:gd name="T13" fmla="*/ 614 h 614"/>
              <a:gd name="T14" fmla="*/ 800 w 800"/>
              <a:gd name="T15" fmla="*/ 587 h 614"/>
              <a:gd name="T16" fmla="*/ 0 w 800"/>
              <a:gd name="T17" fmla="*/ 587 h 614"/>
              <a:gd name="T18" fmla="*/ 27 w 800"/>
              <a:gd name="T19" fmla="*/ 614 h 614"/>
              <a:gd name="T20" fmla="*/ 0 w 800"/>
              <a:gd name="T21" fmla="*/ 574 h 614"/>
              <a:gd name="T22" fmla="*/ 800 w 800"/>
              <a:gd name="T23" fmla="*/ 574 h 614"/>
              <a:gd name="T24" fmla="*/ 710 w 800"/>
              <a:gd name="T25" fmla="*/ 487 h 614"/>
              <a:gd name="T26" fmla="*/ 90 w 800"/>
              <a:gd name="T27" fmla="*/ 487 h 614"/>
              <a:gd name="T28" fmla="*/ 0 w 800"/>
              <a:gd name="T29" fmla="*/ 574 h 614"/>
              <a:gd name="T30" fmla="*/ 747 w 800"/>
              <a:gd name="T31" fmla="*/ 20 h 614"/>
              <a:gd name="T32" fmla="*/ 747 w 800"/>
              <a:gd name="T33" fmla="*/ 380 h 614"/>
              <a:gd name="T34" fmla="*/ 727 w 800"/>
              <a:gd name="T35" fmla="*/ 400 h 614"/>
              <a:gd name="T36" fmla="*/ 73 w 800"/>
              <a:gd name="T37" fmla="*/ 400 h 614"/>
              <a:gd name="T38" fmla="*/ 53 w 800"/>
              <a:gd name="T39" fmla="*/ 380 h 614"/>
              <a:gd name="T40" fmla="*/ 53 w 800"/>
              <a:gd name="T41" fmla="*/ 20 h 614"/>
              <a:gd name="T42" fmla="*/ 73 w 800"/>
              <a:gd name="T43" fmla="*/ 0 h 614"/>
              <a:gd name="T44" fmla="*/ 727 w 800"/>
              <a:gd name="T45" fmla="*/ 0 h 614"/>
              <a:gd name="T46" fmla="*/ 747 w 800"/>
              <a:gd name="T47" fmla="*/ 20 h 614"/>
              <a:gd name="T48" fmla="*/ 720 w 800"/>
              <a:gd name="T49" fmla="*/ 27 h 614"/>
              <a:gd name="T50" fmla="*/ 80 w 800"/>
              <a:gd name="T51" fmla="*/ 27 h 614"/>
              <a:gd name="T52" fmla="*/ 80 w 800"/>
              <a:gd name="T53" fmla="*/ 374 h 614"/>
              <a:gd name="T54" fmla="*/ 720 w 800"/>
              <a:gd name="T55" fmla="*/ 374 h 614"/>
              <a:gd name="T56" fmla="*/ 720 w 800"/>
              <a:gd name="T57" fmla="*/ 2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0" h="614">
                <a:moveTo>
                  <a:pt x="320" y="414"/>
                </a:moveTo>
                <a:cubicBezTo>
                  <a:pt x="480" y="414"/>
                  <a:pt x="480" y="414"/>
                  <a:pt x="480" y="414"/>
                </a:cubicBezTo>
                <a:cubicBezTo>
                  <a:pt x="480" y="474"/>
                  <a:pt x="480" y="474"/>
                  <a:pt x="480" y="474"/>
                </a:cubicBezTo>
                <a:cubicBezTo>
                  <a:pt x="320" y="474"/>
                  <a:pt x="320" y="474"/>
                  <a:pt x="320" y="474"/>
                </a:cubicBezTo>
                <a:lnTo>
                  <a:pt x="320" y="414"/>
                </a:lnTo>
                <a:close/>
                <a:moveTo>
                  <a:pt x="27" y="614"/>
                </a:moveTo>
                <a:cubicBezTo>
                  <a:pt x="773" y="614"/>
                  <a:pt x="773" y="614"/>
                  <a:pt x="773" y="614"/>
                </a:cubicBezTo>
                <a:cubicBezTo>
                  <a:pt x="788" y="614"/>
                  <a:pt x="800" y="602"/>
                  <a:pt x="800" y="587"/>
                </a:cubicBezTo>
                <a:cubicBezTo>
                  <a:pt x="0" y="587"/>
                  <a:pt x="0" y="587"/>
                  <a:pt x="0" y="587"/>
                </a:cubicBezTo>
                <a:cubicBezTo>
                  <a:pt x="0" y="602"/>
                  <a:pt x="12" y="614"/>
                  <a:pt x="27" y="614"/>
                </a:cubicBezTo>
                <a:close/>
                <a:moveTo>
                  <a:pt x="0" y="574"/>
                </a:moveTo>
                <a:cubicBezTo>
                  <a:pt x="800" y="574"/>
                  <a:pt x="800" y="574"/>
                  <a:pt x="800" y="574"/>
                </a:cubicBezTo>
                <a:cubicBezTo>
                  <a:pt x="710" y="487"/>
                  <a:pt x="710" y="487"/>
                  <a:pt x="710" y="487"/>
                </a:cubicBezTo>
                <a:cubicBezTo>
                  <a:pt x="90" y="487"/>
                  <a:pt x="90" y="487"/>
                  <a:pt x="90" y="487"/>
                </a:cubicBezTo>
                <a:lnTo>
                  <a:pt x="0" y="574"/>
                </a:lnTo>
                <a:close/>
                <a:moveTo>
                  <a:pt x="747" y="20"/>
                </a:moveTo>
                <a:cubicBezTo>
                  <a:pt x="747" y="380"/>
                  <a:pt x="747" y="380"/>
                  <a:pt x="747" y="380"/>
                </a:cubicBezTo>
                <a:cubicBezTo>
                  <a:pt x="747" y="391"/>
                  <a:pt x="738" y="400"/>
                  <a:pt x="727" y="400"/>
                </a:cubicBezTo>
                <a:cubicBezTo>
                  <a:pt x="73" y="400"/>
                  <a:pt x="73" y="400"/>
                  <a:pt x="73" y="400"/>
                </a:cubicBezTo>
                <a:cubicBezTo>
                  <a:pt x="62" y="400"/>
                  <a:pt x="53" y="391"/>
                  <a:pt x="53" y="380"/>
                </a:cubicBezTo>
                <a:cubicBezTo>
                  <a:pt x="53" y="20"/>
                  <a:pt x="53" y="20"/>
                  <a:pt x="53" y="20"/>
                </a:cubicBezTo>
                <a:cubicBezTo>
                  <a:pt x="53" y="9"/>
                  <a:pt x="62" y="0"/>
                  <a:pt x="73" y="0"/>
                </a:cubicBezTo>
                <a:cubicBezTo>
                  <a:pt x="727" y="0"/>
                  <a:pt x="727" y="0"/>
                  <a:pt x="727" y="0"/>
                </a:cubicBezTo>
                <a:cubicBezTo>
                  <a:pt x="738" y="0"/>
                  <a:pt x="747" y="9"/>
                  <a:pt x="747" y="20"/>
                </a:cubicBezTo>
                <a:close/>
                <a:moveTo>
                  <a:pt x="720" y="27"/>
                </a:moveTo>
                <a:cubicBezTo>
                  <a:pt x="80" y="27"/>
                  <a:pt x="80" y="27"/>
                  <a:pt x="80" y="27"/>
                </a:cubicBezTo>
                <a:cubicBezTo>
                  <a:pt x="80" y="374"/>
                  <a:pt x="80" y="374"/>
                  <a:pt x="80" y="374"/>
                </a:cubicBezTo>
                <a:cubicBezTo>
                  <a:pt x="720" y="374"/>
                  <a:pt x="720" y="374"/>
                  <a:pt x="720" y="374"/>
                </a:cubicBezTo>
                <a:lnTo>
                  <a:pt x="720" y="27"/>
                </a:lnTo>
                <a:close/>
              </a:path>
            </a:pathLst>
          </a:custGeom>
          <a:solidFill>
            <a:srgbClr val="AAAA9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3" name="Freeform 49"/>
          <p:cNvSpPr>
            <a:spLocks noChangeAspect="1" noEditPoints="1"/>
          </p:cNvSpPr>
          <p:nvPr/>
        </p:nvSpPr>
        <p:spPr bwMode="auto">
          <a:xfrm>
            <a:off x="1822128" y="4969782"/>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49"/>
          <p:cNvSpPr>
            <a:spLocks noChangeAspect="1" noEditPoints="1"/>
          </p:cNvSpPr>
          <p:nvPr/>
        </p:nvSpPr>
        <p:spPr bwMode="auto">
          <a:xfrm>
            <a:off x="2398144" y="4969744"/>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Rechteck 527"/>
          <p:cNvSpPr/>
          <p:nvPr/>
        </p:nvSpPr>
        <p:spPr bwMode="auto">
          <a:xfrm>
            <a:off x="2326248" y="4609727"/>
            <a:ext cx="576000" cy="216000"/>
          </a:xfrm>
          <a:prstGeom prst="rect">
            <a:avLst/>
          </a:prstGeom>
          <a:solidFill>
            <a:srgbClr val="AAAA96"/>
          </a:solid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r>
              <a:rPr lang="en-US" sz="900" dirty="0">
                <a:solidFill>
                  <a:schemeClr val="bg1"/>
                </a:solidFill>
              </a:rPr>
              <a:t>Switch</a:t>
            </a:r>
          </a:p>
        </p:txBody>
      </p:sp>
      <p:sp>
        <p:nvSpPr>
          <p:cNvPr id="246" name="Rechteck 528"/>
          <p:cNvSpPr/>
          <p:nvPr/>
        </p:nvSpPr>
        <p:spPr bwMode="auto">
          <a:xfrm>
            <a:off x="1822192" y="4969743"/>
            <a:ext cx="432000" cy="216000"/>
          </a:xfrm>
          <a:prstGeom prst="rect">
            <a:avLst/>
          </a:prstGeom>
          <a:no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endParaRPr lang="en-US" sz="900" dirty="0">
              <a:solidFill>
                <a:schemeClr val="bg1"/>
              </a:solidFill>
            </a:endParaRPr>
          </a:p>
        </p:txBody>
      </p:sp>
      <p:sp>
        <p:nvSpPr>
          <p:cNvPr id="247" name="Freeform 49"/>
          <p:cNvSpPr>
            <a:spLocks noChangeAspect="1" noEditPoints="1"/>
          </p:cNvSpPr>
          <p:nvPr/>
        </p:nvSpPr>
        <p:spPr bwMode="auto">
          <a:xfrm>
            <a:off x="2974304" y="4969758"/>
            <a:ext cx="432000" cy="511456"/>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hteck 530"/>
          <p:cNvSpPr/>
          <p:nvPr/>
        </p:nvSpPr>
        <p:spPr bwMode="auto">
          <a:xfrm>
            <a:off x="2398240" y="4969743"/>
            <a:ext cx="432000" cy="216000"/>
          </a:xfrm>
          <a:prstGeom prst="rect">
            <a:avLst/>
          </a:prstGeom>
          <a:no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endParaRPr lang="en-US" sz="900" dirty="0">
              <a:solidFill>
                <a:schemeClr val="bg1"/>
              </a:solidFill>
            </a:endParaRPr>
          </a:p>
        </p:txBody>
      </p:sp>
      <p:sp>
        <p:nvSpPr>
          <p:cNvPr id="249" name="Rechteck 531"/>
          <p:cNvSpPr/>
          <p:nvPr/>
        </p:nvSpPr>
        <p:spPr bwMode="auto">
          <a:xfrm>
            <a:off x="2974304" y="4969743"/>
            <a:ext cx="432000" cy="216000"/>
          </a:xfrm>
          <a:prstGeom prst="rect">
            <a:avLst/>
          </a:prstGeom>
          <a:noFill/>
          <a:ln>
            <a:noFill/>
          </a:ln>
          <a:effectLst/>
          <a:extLst/>
        </p:spPr>
        <p:txBody>
          <a:bodyPr wrap="none" lIns="0" tIns="0" rIns="0" bIns="7200" numCol="1" spcCol="72000" rtlCol="0" anchor="ctr">
            <a:noAutofit/>
          </a:bodyPr>
          <a:lstStyle/>
          <a:p>
            <a:pPr algn="ctr">
              <a:lnSpc>
                <a:spcPct val="110000"/>
              </a:lnSpc>
              <a:spcBef>
                <a:spcPct val="0"/>
              </a:spcBef>
              <a:buFont typeface="Wingdings" charset="0"/>
              <a:buNone/>
            </a:pPr>
            <a:endParaRPr lang="en-US" sz="900" dirty="0">
              <a:solidFill>
                <a:schemeClr val="bg1"/>
              </a:solidFill>
            </a:endParaRPr>
          </a:p>
        </p:txBody>
      </p:sp>
      <p:cxnSp>
        <p:nvCxnSpPr>
          <p:cNvPr id="250" name="Gewinkelte Verbindung 405"/>
          <p:cNvCxnSpPr>
            <a:stCxn id="246" idx="0"/>
            <a:endCxn id="245" idx="1"/>
          </p:cNvCxnSpPr>
          <p:nvPr/>
        </p:nvCxnSpPr>
        <p:spPr bwMode="auto">
          <a:xfrm rot="5400000" flipH="1" flipV="1">
            <a:off x="2056212" y="4699707"/>
            <a:ext cx="252016" cy="288056"/>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1" name="Gewinkelte Verbindung 533"/>
          <p:cNvCxnSpPr>
            <a:stCxn id="248" idx="0"/>
            <a:endCxn id="245" idx="2"/>
          </p:cNvCxnSpPr>
          <p:nvPr/>
        </p:nvCxnSpPr>
        <p:spPr bwMode="auto">
          <a:xfrm rot="5400000" flipH="1" flipV="1">
            <a:off x="2542236" y="4897731"/>
            <a:ext cx="144016" cy="8"/>
          </a:xfrm>
          <a:prstGeom prst="bentConnector3">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2" name="Gewinkelte Verbindung 409"/>
          <p:cNvCxnSpPr>
            <a:stCxn id="249" idx="0"/>
            <a:endCxn id="245" idx="3"/>
          </p:cNvCxnSpPr>
          <p:nvPr/>
        </p:nvCxnSpPr>
        <p:spPr bwMode="auto">
          <a:xfrm rot="16200000" flipV="1">
            <a:off x="2920268" y="4699707"/>
            <a:ext cx="252016" cy="288056"/>
          </a:xfrm>
          <a:prstGeom prst="bentConnector2">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3" name="Freeform 45"/>
          <p:cNvSpPr>
            <a:spLocks noChangeAspect="1" noEditPoints="1"/>
          </p:cNvSpPr>
          <p:nvPr/>
        </p:nvSpPr>
        <p:spPr bwMode="auto">
          <a:xfrm>
            <a:off x="3973229" y="2737495"/>
            <a:ext cx="432000" cy="432000"/>
          </a:xfrm>
          <a:custGeom>
            <a:avLst/>
            <a:gdLst>
              <a:gd name="T0" fmla="*/ 800 w 800"/>
              <a:gd name="T1" fmla="*/ 400 h 800"/>
              <a:gd name="T2" fmla="*/ 400 w 800"/>
              <a:gd name="T3" fmla="*/ 800 h 800"/>
              <a:gd name="T4" fmla="*/ 0 w 800"/>
              <a:gd name="T5" fmla="*/ 400 h 800"/>
              <a:gd name="T6" fmla="*/ 400 w 800"/>
              <a:gd name="T7" fmla="*/ 0 h 800"/>
              <a:gd name="T8" fmla="*/ 800 w 800"/>
              <a:gd name="T9" fmla="*/ 400 h 800"/>
              <a:gd name="T10" fmla="*/ 584 w 800"/>
              <a:gd name="T11" fmla="*/ 263 h 800"/>
              <a:gd name="T12" fmla="*/ 631 w 800"/>
              <a:gd name="T13" fmla="*/ 310 h 800"/>
              <a:gd name="T14" fmla="*/ 683 w 800"/>
              <a:gd name="T15" fmla="*/ 117 h 800"/>
              <a:gd name="T16" fmla="*/ 490 w 800"/>
              <a:gd name="T17" fmla="*/ 169 h 800"/>
              <a:gd name="T18" fmla="*/ 537 w 800"/>
              <a:gd name="T19" fmla="*/ 216 h 800"/>
              <a:gd name="T20" fmla="*/ 400 w 800"/>
              <a:gd name="T21" fmla="*/ 353 h 800"/>
              <a:gd name="T22" fmla="*/ 447 w 800"/>
              <a:gd name="T23" fmla="*/ 400 h 800"/>
              <a:gd name="T24" fmla="*/ 584 w 800"/>
              <a:gd name="T25" fmla="*/ 263 h 800"/>
              <a:gd name="T26" fmla="*/ 216 w 800"/>
              <a:gd name="T27" fmla="*/ 537 h 800"/>
              <a:gd name="T28" fmla="*/ 169 w 800"/>
              <a:gd name="T29" fmla="*/ 490 h 800"/>
              <a:gd name="T30" fmla="*/ 117 w 800"/>
              <a:gd name="T31" fmla="*/ 683 h 800"/>
              <a:gd name="T32" fmla="*/ 310 w 800"/>
              <a:gd name="T33" fmla="*/ 631 h 800"/>
              <a:gd name="T34" fmla="*/ 263 w 800"/>
              <a:gd name="T35" fmla="*/ 584 h 800"/>
              <a:gd name="T36" fmla="*/ 400 w 800"/>
              <a:gd name="T37" fmla="*/ 447 h 800"/>
              <a:gd name="T38" fmla="*/ 353 w 800"/>
              <a:gd name="T39" fmla="*/ 400 h 800"/>
              <a:gd name="T40" fmla="*/ 216 w 800"/>
              <a:gd name="T41" fmla="*/ 537 h 800"/>
              <a:gd name="T42" fmla="*/ 584 w 800"/>
              <a:gd name="T43" fmla="*/ 537 h 800"/>
              <a:gd name="T44" fmla="*/ 447 w 800"/>
              <a:gd name="T45" fmla="*/ 400 h 800"/>
              <a:gd name="T46" fmla="*/ 400 w 800"/>
              <a:gd name="T47" fmla="*/ 447 h 800"/>
              <a:gd name="T48" fmla="*/ 537 w 800"/>
              <a:gd name="T49" fmla="*/ 584 h 800"/>
              <a:gd name="T50" fmla="*/ 490 w 800"/>
              <a:gd name="T51" fmla="*/ 631 h 800"/>
              <a:gd name="T52" fmla="*/ 683 w 800"/>
              <a:gd name="T53" fmla="*/ 683 h 800"/>
              <a:gd name="T54" fmla="*/ 631 w 800"/>
              <a:gd name="T55" fmla="*/ 490 h 800"/>
              <a:gd name="T56" fmla="*/ 584 w 800"/>
              <a:gd name="T57" fmla="*/ 537 h 800"/>
              <a:gd name="T58" fmla="*/ 263 w 800"/>
              <a:gd name="T59" fmla="*/ 216 h 800"/>
              <a:gd name="T60" fmla="*/ 310 w 800"/>
              <a:gd name="T61" fmla="*/ 169 h 800"/>
              <a:gd name="T62" fmla="*/ 117 w 800"/>
              <a:gd name="T63" fmla="*/ 117 h 800"/>
              <a:gd name="T64" fmla="*/ 169 w 800"/>
              <a:gd name="T65" fmla="*/ 310 h 800"/>
              <a:gd name="T66" fmla="*/ 216 w 800"/>
              <a:gd name="T67" fmla="*/ 263 h 800"/>
              <a:gd name="T68" fmla="*/ 353 w 800"/>
              <a:gd name="T69" fmla="*/ 400 h 800"/>
              <a:gd name="T70" fmla="*/ 400 w 800"/>
              <a:gd name="T71" fmla="*/ 353 h 800"/>
              <a:gd name="T72" fmla="*/ 263 w 800"/>
              <a:gd name="T73" fmla="*/ 2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0" h="800">
                <a:moveTo>
                  <a:pt x="800" y="400"/>
                </a:moveTo>
                <a:cubicBezTo>
                  <a:pt x="800" y="621"/>
                  <a:pt x="621" y="800"/>
                  <a:pt x="400" y="800"/>
                </a:cubicBezTo>
                <a:cubicBezTo>
                  <a:pt x="179" y="800"/>
                  <a:pt x="0" y="621"/>
                  <a:pt x="0" y="400"/>
                </a:cubicBezTo>
                <a:cubicBezTo>
                  <a:pt x="0" y="179"/>
                  <a:pt x="179" y="0"/>
                  <a:pt x="400" y="0"/>
                </a:cubicBezTo>
                <a:cubicBezTo>
                  <a:pt x="621" y="0"/>
                  <a:pt x="800" y="179"/>
                  <a:pt x="800" y="400"/>
                </a:cubicBezTo>
                <a:close/>
                <a:moveTo>
                  <a:pt x="584" y="263"/>
                </a:moveTo>
                <a:cubicBezTo>
                  <a:pt x="631" y="310"/>
                  <a:pt x="631" y="310"/>
                  <a:pt x="631" y="310"/>
                </a:cubicBezTo>
                <a:cubicBezTo>
                  <a:pt x="683" y="117"/>
                  <a:pt x="683" y="117"/>
                  <a:pt x="683" y="117"/>
                </a:cubicBezTo>
                <a:cubicBezTo>
                  <a:pt x="490" y="169"/>
                  <a:pt x="490" y="169"/>
                  <a:pt x="490" y="169"/>
                </a:cubicBezTo>
                <a:cubicBezTo>
                  <a:pt x="537" y="216"/>
                  <a:pt x="537" y="216"/>
                  <a:pt x="537" y="216"/>
                </a:cubicBezTo>
                <a:cubicBezTo>
                  <a:pt x="400" y="353"/>
                  <a:pt x="400" y="353"/>
                  <a:pt x="400" y="353"/>
                </a:cubicBezTo>
                <a:cubicBezTo>
                  <a:pt x="447" y="400"/>
                  <a:pt x="447" y="400"/>
                  <a:pt x="447" y="400"/>
                </a:cubicBezTo>
                <a:lnTo>
                  <a:pt x="584" y="263"/>
                </a:lnTo>
                <a:close/>
                <a:moveTo>
                  <a:pt x="216" y="537"/>
                </a:moveTo>
                <a:cubicBezTo>
                  <a:pt x="169" y="490"/>
                  <a:pt x="169" y="490"/>
                  <a:pt x="169" y="490"/>
                </a:cubicBezTo>
                <a:cubicBezTo>
                  <a:pt x="117" y="683"/>
                  <a:pt x="117" y="683"/>
                  <a:pt x="117" y="683"/>
                </a:cubicBezTo>
                <a:cubicBezTo>
                  <a:pt x="310" y="631"/>
                  <a:pt x="310" y="631"/>
                  <a:pt x="310" y="631"/>
                </a:cubicBezTo>
                <a:cubicBezTo>
                  <a:pt x="263" y="584"/>
                  <a:pt x="263" y="584"/>
                  <a:pt x="263" y="584"/>
                </a:cubicBezTo>
                <a:cubicBezTo>
                  <a:pt x="400" y="447"/>
                  <a:pt x="400" y="447"/>
                  <a:pt x="400" y="447"/>
                </a:cubicBezTo>
                <a:cubicBezTo>
                  <a:pt x="353" y="400"/>
                  <a:pt x="353" y="400"/>
                  <a:pt x="353" y="400"/>
                </a:cubicBezTo>
                <a:lnTo>
                  <a:pt x="216" y="537"/>
                </a:lnTo>
                <a:close/>
                <a:moveTo>
                  <a:pt x="584" y="537"/>
                </a:moveTo>
                <a:cubicBezTo>
                  <a:pt x="447" y="400"/>
                  <a:pt x="447" y="400"/>
                  <a:pt x="447" y="400"/>
                </a:cubicBezTo>
                <a:cubicBezTo>
                  <a:pt x="400" y="447"/>
                  <a:pt x="400" y="447"/>
                  <a:pt x="400" y="447"/>
                </a:cubicBezTo>
                <a:cubicBezTo>
                  <a:pt x="537" y="584"/>
                  <a:pt x="537" y="584"/>
                  <a:pt x="537" y="584"/>
                </a:cubicBezTo>
                <a:cubicBezTo>
                  <a:pt x="490" y="631"/>
                  <a:pt x="490" y="631"/>
                  <a:pt x="490" y="631"/>
                </a:cubicBezTo>
                <a:cubicBezTo>
                  <a:pt x="683" y="683"/>
                  <a:pt x="683" y="683"/>
                  <a:pt x="683" y="683"/>
                </a:cubicBezTo>
                <a:cubicBezTo>
                  <a:pt x="631" y="490"/>
                  <a:pt x="631" y="490"/>
                  <a:pt x="631" y="490"/>
                </a:cubicBezTo>
                <a:lnTo>
                  <a:pt x="584" y="537"/>
                </a:lnTo>
                <a:close/>
                <a:moveTo>
                  <a:pt x="263" y="216"/>
                </a:moveTo>
                <a:cubicBezTo>
                  <a:pt x="310" y="169"/>
                  <a:pt x="310" y="169"/>
                  <a:pt x="310" y="169"/>
                </a:cubicBezTo>
                <a:cubicBezTo>
                  <a:pt x="117" y="117"/>
                  <a:pt x="117" y="117"/>
                  <a:pt x="117" y="117"/>
                </a:cubicBezTo>
                <a:cubicBezTo>
                  <a:pt x="169" y="310"/>
                  <a:pt x="169" y="310"/>
                  <a:pt x="169" y="310"/>
                </a:cubicBezTo>
                <a:cubicBezTo>
                  <a:pt x="216" y="263"/>
                  <a:pt x="216" y="263"/>
                  <a:pt x="216" y="263"/>
                </a:cubicBezTo>
                <a:cubicBezTo>
                  <a:pt x="353" y="400"/>
                  <a:pt x="353" y="400"/>
                  <a:pt x="353" y="400"/>
                </a:cubicBezTo>
                <a:cubicBezTo>
                  <a:pt x="400" y="353"/>
                  <a:pt x="400" y="353"/>
                  <a:pt x="400" y="353"/>
                </a:cubicBezTo>
                <a:lnTo>
                  <a:pt x="263" y="216"/>
                </a:lnTo>
                <a:close/>
              </a:path>
            </a:pathLst>
          </a:custGeom>
          <a:solidFill>
            <a:srgbClr val="AAAA9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4" name="Rechteck 536"/>
          <p:cNvSpPr/>
          <p:nvPr/>
        </p:nvSpPr>
        <p:spPr bwMode="auto">
          <a:xfrm>
            <a:off x="4189221" y="2953519"/>
            <a:ext cx="144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255" name="Gewinkelte Verbindung 537"/>
          <p:cNvCxnSpPr>
            <a:stCxn id="221" idx="0"/>
            <a:endCxn id="254" idx="2"/>
          </p:cNvCxnSpPr>
          <p:nvPr/>
        </p:nvCxnSpPr>
        <p:spPr bwMode="auto">
          <a:xfrm rot="16200000" flipV="1">
            <a:off x="5219987" y="2138753"/>
            <a:ext cx="845944" cy="2763475"/>
          </a:xfrm>
          <a:prstGeom prst="bentConnector3">
            <a:avLst>
              <a:gd name="adj1" fmla="val 6309"/>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6" name="Rechteck 538"/>
          <p:cNvSpPr/>
          <p:nvPr/>
        </p:nvSpPr>
        <p:spPr bwMode="auto">
          <a:xfrm>
            <a:off x="4117197" y="2953519"/>
            <a:ext cx="144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257" name="Gewinkelte Verbindung 539"/>
          <p:cNvCxnSpPr>
            <a:stCxn id="245" idx="0"/>
            <a:endCxn id="256" idx="2"/>
          </p:cNvCxnSpPr>
          <p:nvPr/>
        </p:nvCxnSpPr>
        <p:spPr bwMode="auto">
          <a:xfrm rot="5400000" flipH="1" flipV="1">
            <a:off x="2645618" y="3066149"/>
            <a:ext cx="1512208" cy="1574949"/>
          </a:xfrm>
          <a:prstGeom prst="bentConnector3">
            <a:avLst>
              <a:gd name="adj1" fmla="val 10604"/>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8" name="Rechteck 540"/>
          <p:cNvSpPr/>
          <p:nvPr/>
        </p:nvSpPr>
        <p:spPr bwMode="auto">
          <a:xfrm>
            <a:off x="4045205" y="2953519"/>
            <a:ext cx="144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259" name="Rechteck 541"/>
          <p:cNvSpPr/>
          <p:nvPr/>
        </p:nvSpPr>
        <p:spPr bwMode="auto">
          <a:xfrm>
            <a:off x="2151904" y="3385567"/>
            <a:ext cx="144000" cy="144000"/>
          </a:xfrm>
          <a:prstGeom prst="rect">
            <a:avLst/>
          </a:prstGeom>
          <a:no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260" name="Gewinkelte Verbindung 542"/>
          <p:cNvCxnSpPr>
            <a:stCxn id="258" idx="2"/>
            <a:endCxn id="259" idx="2"/>
          </p:cNvCxnSpPr>
          <p:nvPr/>
        </p:nvCxnSpPr>
        <p:spPr bwMode="auto">
          <a:xfrm rot="5400000">
            <a:off x="2954531" y="2366893"/>
            <a:ext cx="432048" cy="1893301"/>
          </a:xfrm>
          <a:prstGeom prst="bentConnector3">
            <a:avLst>
              <a:gd name="adj1" fmla="val 183776"/>
            </a:avLst>
          </a:prstGeom>
          <a:solidFill>
            <a:schemeClr val="tx2"/>
          </a:solidFill>
          <a:ln w="19050" cap="flat" cmpd="sng" algn="ctr">
            <a:solidFill>
              <a:srgbClr val="AAAA9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1" name="Gerade Verbindung 543"/>
          <p:cNvCxnSpPr>
            <a:stCxn id="253" idx="3"/>
          </p:cNvCxnSpPr>
          <p:nvPr/>
        </p:nvCxnSpPr>
        <p:spPr bwMode="auto">
          <a:xfrm flipV="1">
            <a:off x="4189229" y="2233439"/>
            <a:ext cx="0" cy="504056"/>
          </a:xfrm>
          <a:prstGeom prst="line">
            <a:avLst/>
          </a:prstGeom>
          <a:solidFill>
            <a:schemeClr val="tx2"/>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2" name="Gerade Verbindung mit Pfeil 544"/>
          <p:cNvCxnSpPr/>
          <p:nvPr/>
        </p:nvCxnSpPr>
        <p:spPr bwMode="auto">
          <a:xfrm flipH="1">
            <a:off x="2254360" y="2017415"/>
            <a:ext cx="1656000" cy="0"/>
          </a:xfrm>
          <a:prstGeom prst="straightConnector1">
            <a:avLst/>
          </a:prstGeom>
          <a:solidFill>
            <a:schemeClr val="tx2"/>
          </a:solidFill>
          <a:ln w="19050" cap="flat" cmpd="sng" algn="ctr">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3" name="Gerade Verbindung mit Pfeil 545"/>
          <p:cNvCxnSpPr/>
          <p:nvPr/>
        </p:nvCxnSpPr>
        <p:spPr bwMode="auto">
          <a:xfrm flipH="1">
            <a:off x="4486608" y="2017415"/>
            <a:ext cx="1656000" cy="0"/>
          </a:xfrm>
          <a:prstGeom prst="straightConnector1">
            <a:avLst/>
          </a:prstGeom>
          <a:solidFill>
            <a:schemeClr val="tx2"/>
          </a:solidFill>
          <a:ln w="19050" cap="flat" cmpd="sng" algn="ctr">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64" name="Rechteck 546"/>
          <p:cNvSpPr/>
          <p:nvPr/>
        </p:nvSpPr>
        <p:spPr>
          <a:xfrm>
            <a:off x="814019" y="1873549"/>
            <a:ext cx="1402628" cy="246221"/>
          </a:xfrm>
          <a:prstGeom prst="rect">
            <a:avLst/>
          </a:prstGeom>
        </p:spPr>
        <p:txBody>
          <a:bodyPr wrap="none" lIns="0" tIns="0" rIns="0" bIns="0">
            <a:spAutoFit/>
          </a:bodyPr>
          <a:lstStyle/>
          <a:p>
            <a:pPr algn="ctr"/>
            <a:r>
              <a:rPr lang="hr-HR" sz="1600" b="1" dirty="0" err="1">
                <a:solidFill>
                  <a:schemeClr val="bg1"/>
                </a:solidFill>
              </a:rPr>
              <a:t>Control</a:t>
            </a:r>
            <a:r>
              <a:rPr lang="hr-HR" sz="1600" b="1" dirty="0">
                <a:solidFill>
                  <a:schemeClr val="bg1"/>
                </a:solidFill>
              </a:rPr>
              <a:t> </a:t>
            </a:r>
            <a:r>
              <a:rPr lang="hr-HR" sz="1600" b="1" dirty="0" err="1">
                <a:solidFill>
                  <a:schemeClr val="bg1"/>
                </a:solidFill>
              </a:rPr>
              <a:t>center</a:t>
            </a:r>
            <a:endParaRPr lang="en-US" sz="1600" b="1" dirty="0">
              <a:solidFill>
                <a:schemeClr val="bg1"/>
              </a:solidFill>
            </a:endParaRPr>
          </a:p>
        </p:txBody>
      </p:sp>
      <p:sp>
        <p:nvSpPr>
          <p:cNvPr id="265" name="Rechteck 547"/>
          <p:cNvSpPr/>
          <p:nvPr/>
        </p:nvSpPr>
        <p:spPr>
          <a:xfrm>
            <a:off x="3676027" y="1544717"/>
            <a:ext cx="1035541" cy="153888"/>
          </a:xfrm>
          <a:prstGeom prst="rect">
            <a:avLst/>
          </a:prstGeom>
        </p:spPr>
        <p:txBody>
          <a:bodyPr wrap="none" lIns="0" tIns="0" rIns="0" bIns="0">
            <a:spAutoFit/>
          </a:bodyPr>
          <a:lstStyle/>
          <a:p>
            <a:pPr algn="ctr"/>
            <a:r>
              <a:rPr lang="hr-HR" sz="1000" dirty="0" err="1">
                <a:solidFill>
                  <a:schemeClr val="bg1"/>
                </a:solidFill>
              </a:rPr>
              <a:t>Untrusted</a:t>
            </a:r>
            <a:r>
              <a:rPr lang="hr-HR" sz="1000" dirty="0">
                <a:solidFill>
                  <a:schemeClr val="bg1"/>
                </a:solidFill>
              </a:rPr>
              <a:t> network</a:t>
            </a:r>
            <a:endParaRPr lang="en-US" sz="1000" dirty="0">
              <a:solidFill>
                <a:schemeClr val="bg1"/>
              </a:solidFill>
            </a:endParaRPr>
          </a:p>
        </p:txBody>
      </p:sp>
      <p:sp>
        <p:nvSpPr>
          <p:cNvPr id="266" name="Rechteck 548"/>
          <p:cNvSpPr/>
          <p:nvPr/>
        </p:nvSpPr>
        <p:spPr>
          <a:xfrm>
            <a:off x="6271521" y="1873399"/>
            <a:ext cx="1378583" cy="246221"/>
          </a:xfrm>
          <a:prstGeom prst="rect">
            <a:avLst/>
          </a:prstGeom>
        </p:spPr>
        <p:txBody>
          <a:bodyPr wrap="none" lIns="0" tIns="0" rIns="0" bIns="0">
            <a:spAutoFit/>
          </a:bodyPr>
          <a:lstStyle/>
          <a:p>
            <a:pPr algn="ctr"/>
            <a:r>
              <a:rPr lang="hr-HR" sz="1600" b="1" dirty="0" err="1">
                <a:solidFill>
                  <a:schemeClr val="bg1"/>
                </a:solidFill>
              </a:rPr>
              <a:t>Remote</a:t>
            </a:r>
            <a:r>
              <a:rPr lang="hr-HR" sz="1600" b="1" dirty="0">
                <a:solidFill>
                  <a:schemeClr val="bg1"/>
                </a:solidFill>
              </a:rPr>
              <a:t> </a:t>
            </a:r>
            <a:r>
              <a:rPr lang="hr-HR" sz="1600" b="1" dirty="0" err="1">
                <a:solidFill>
                  <a:schemeClr val="bg1"/>
                </a:solidFill>
              </a:rPr>
              <a:t>acces</a:t>
            </a:r>
            <a:endParaRPr lang="en-US" sz="1600" b="1" dirty="0">
              <a:solidFill>
                <a:schemeClr val="bg1"/>
              </a:solidFill>
            </a:endParaRPr>
          </a:p>
        </p:txBody>
      </p:sp>
      <p:sp>
        <p:nvSpPr>
          <p:cNvPr id="267" name="Rechteck 549"/>
          <p:cNvSpPr/>
          <p:nvPr/>
        </p:nvSpPr>
        <p:spPr>
          <a:xfrm>
            <a:off x="2614216" y="3248293"/>
            <a:ext cx="936104" cy="153888"/>
          </a:xfrm>
          <a:prstGeom prst="rect">
            <a:avLst/>
          </a:prstGeom>
        </p:spPr>
        <p:txBody>
          <a:bodyPr wrap="square" lIns="0" tIns="0" rIns="0" bIns="0">
            <a:spAutoFit/>
          </a:bodyPr>
          <a:lstStyle/>
          <a:p>
            <a:r>
              <a:rPr lang="hr-HR" sz="1000" dirty="0">
                <a:solidFill>
                  <a:srgbClr val="505A64"/>
                </a:solidFill>
              </a:rPr>
              <a:t>Service PC</a:t>
            </a:r>
            <a:endParaRPr lang="en-US" sz="1000" dirty="0">
              <a:solidFill>
                <a:srgbClr val="505A64"/>
              </a:solidFill>
            </a:endParaRPr>
          </a:p>
        </p:txBody>
      </p:sp>
      <p:sp>
        <p:nvSpPr>
          <p:cNvPr id="268" name="Rechteck 550"/>
          <p:cNvSpPr/>
          <p:nvPr/>
        </p:nvSpPr>
        <p:spPr>
          <a:xfrm>
            <a:off x="5888441" y="3182976"/>
            <a:ext cx="2769989" cy="384721"/>
          </a:xfrm>
          <a:prstGeom prst="rect">
            <a:avLst/>
          </a:prstGeom>
        </p:spPr>
        <p:txBody>
          <a:bodyPr wrap="none" lIns="0" tIns="0" rIns="0" bIns="0">
            <a:spAutoFit/>
          </a:bodyPr>
          <a:lstStyle/>
          <a:p>
            <a:r>
              <a:rPr lang="hr-HR" sz="1000" dirty="0">
                <a:solidFill>
                  <a:srgbClr val="505A64"/>
                </a:solidFill>
              </a:rPr>
              <a:t>HMI PC</a:t>
            </a:r>
          </a:p>
          <a:p>
            <a:r>
              <a:rPr lang="hr-HR" sz="1000" dirty="0">
                <a:solidFill>
                  <a:srgbClr val="505A64"/>
                </a:solidFill>
              </a:rPr>
              <a:t>SCADA			</a:t>
            </a:r>
            <a:endParaRPr lang="en-US" sz="1000" dirty="0">
              <a:solidFill>
                <a:srgbClr val="505A64"/>
              </a:solidFill>
            </a:endParaRPr>
          </a:p>
        </p:txBody>
      </p:sp>
      <p:sp>
        <p:nvSpPr>
          <p:cNvPr id="269" name="Rechteck 551"/>
          <p:cNvSpPr/>
          <p:nvPr/>
        </p:nvSpPr>
        <p:spPr>
          <a:xfrm>
            <a:off x="7770474" y="3297506"/>
            <a:ext cx="963405" cy="384721"/>
          </a:xfrm>
          <a:prstGeom prst="rect">
            <a:avLst/>
          </a:prstGeom>
        </p:spPr>
        <p:txBody>
          <a:bodyPr wrap="none" lIns="0" tIns="0" rIns="0" bIns="0">
            <a:spAutoFit/>
          </a:bodyPr>
          <a:lstStyle/>
          <a:p>
            <a:r>
              <a:rPr lang="hr-HR" sz="1000" dirty="0" err="1">
                <a:solidFill>
                  <a:srgbClr val="505A64"/>
                </a:solidFill>
              </a:rPr>
              <a:t>Station</a:t>
            </a:r>
            <a:r>
              <a:rPr lang="hr-HR" sz="1000" dirty="0">
                <a:solidFill>
                  <a:srgbClr val="505A64"/>
                </a:solidFill>
              </a:rPr>
              <a:t> </a:t>
            </a:r>
            <a:r>
              <a:rPr lang="hr-HR" sz="1000" dirty="0" err="1">
                <a:solidFill>
                  <a:srgbClr val="505A64"/>
                </a:solidFill>
              </a:rPr>
              <a:t>computer</a:t>
            </a:r>
            <a:endParaRPr lang="en-US" sz="1000" dirty="0">
              <a:solidFill>
                <a:srgbClr val="505A64"/>
              </a:solidFill>
            </a:endParaRPr>
          </a:p>
          <a:p>
            <a:endParaRPr lang="en-US" sz="1000" dirty="0">
              <a:solidFill>
                <a:srgbClr val="505A64"/>
              </a:solidFill>
            </a:endParaRPr>
          </a:p>
        </p:txBody>
      </p:sp>
      <p:sp>
        <p:nvSpPr>
          <p:cNvPr id="271" name="Rechteck 553"/>
          <p:cNvSpPr/>
          <p:nvPr/>
        </p:nvSpPr>
        <p:spPr>
          <a:xfrm>
            <a:off x="3550320" y="2871639"/>
            <a:ext cx="383118" cy="153888"/>
          </a:xfrm>
          <a:prstGeom prst="rect">
            <a:avLst/>
          </a:prstGeom>
        </p:spPr>
        <p:txBody>
          <a:bodyPr wrap="none" lIns="0" tIns="0" rIns="0" bIns="0">
            <a:spAutoFit/>
          </a:bodyPr>
          <a:lstStyle/>
          <a:p>
            <a:r>
              <a:rPr lang="en-US" sz="1000" dirty="0">
                <a:solidFill>
                  <a:srgbClr val="505A64"/>
                </a:solidFill>
              </a:rPr>
              <a:t>Router</a:t>
            </a:r>
          </a:p>
        </p:txBody>
      </p:sp>
      <p:sp>
        <p:nvSpPr>
          <p:cNvPr id="272" name="Freeform 36"/>
          <p:cNvSpPr>
            <a:spLocks noEditPoints="1"/>
          </p:cNvSpPr>
          <p:nvPr/>
        </p:nvSpPr>
        <p:spPr bwMode="auto">
          <a:xfrm>
            <a:off x="9837539" y="4789743"/>
            <a:ext cx="240265" cy="154626"/>
          </a:xfrm>
          <a:custGeom>
            <a:avLst/>
            <a:gdLst>
              <a:gd name="T0" fmla="*/ 193 w 800"/>
              <a:gd name="T1" fmla="*/ 381 h 514"/>
              <a:gd name="T2" fmla="*/ 143 w 800"/>
              <a:gd name="T3" fmla="*/ 265 h 514"/>
              <a:gd name="T4" fmla="*/ 400 w 800"/>
              <a:gd name="T5" fmla="*/ 381 h 514"/>
              <a:gd name="T6" fmla="*/ 87 w 800"/>
              <a:gd name="T7" fmla="*/ 132 h 514"/>
              <a:gd name="T8" fmla="*/ 258 w 800"/>
              <a:gd name="T9" fmla="*/ 248 h 514"/>
              <a:gd name="T10" fmla="*/ 667 w 800"/>
              <a:gd name="T11" fmla="*/ 0 h 514"/>
              <a:gd name="T12" fmla="*/ 418 w 800"/>
              <a:gd name="T13" fmla="*/ 116 h 514"/>
              <a:gd name="T14" fmla="*/ 667 w 800"/>
              <a:gd name="T15" fmla="*/ 0 h 514"/>
              <a:gd name="T16" fmla="*/ 143 w 800"/>
              <a:gd name="T17" fmla="*/ 0 h 514"/>
              <a:gd name="T18" fmla="*/ 400 w 800"/>
              <a:gd name="T19" fmla="*/ 116 h 514"/>
              <a:gd name="T20" fmla="*/ 276 w 800"/>
              <a:gd name="T21" fmla="*/ 248 h 514"/>
              <a:gd name="T22" fmla="*/ 524 w 800"/>
              <a:gd name="T23" fmla="*/ 132 h 514"/>
              <a:gd name="T24" fmla="*/ 276 w 800"/>
              <a:gd name="T25" fmla="*/ 248 h 514"/>
              <a:gd name="T26" fmla="*/ 667 w 800"/>
              <a:gd name="T27" fmla="*/ 381 h 514"/>
              <a:gd name="T28" fmla="*/ 418 w 800"/>
              <a:gd name="T29" fmla="*/ 265 h 514"/>
              <a:gd name="T30" fmla="*/ 96 w 800"/>
              <a:gd name="T31" fmla="*/ 265 h 514"/>
              <a:gd name="T32" fmla="*/ 117 w 800"/>
              <a:gd name="T33" fmla="*/ 277 h 514"/>
              <a:gd name="T34" fmla="*/ 124 w 800"/>
              <a:gd name="T35" fmla="*/ 265 h 514"/>
              <a:gd name="T36" fmla="*/ 41 w 800"/>
              <a:gd name="T37" fmla="*/ 438 h 514"/>
              <a:gd name="T38" fmla="*/ 16 w 800"/>
              <a:gd name="T39" fmla="*/ 514 h 514"/>
              <a:gd name="T40" fmla="*/ 41 w 800"/>
              <a:gd name="T41" fmla="*/ 438 h 514"/>
              <a:gd name="T42" fmla="*/ 800 w 800"/>
              <a:gd name="T43" fmla="*/ 514 h 514"/>
              <a:gd name="T44" fmla="*/ 543 w 800"/>
              <a:gd name="T45" fmla="*/ 398 h 514"/>
              <a:gd name="T46" fmla="*/ 543 w 800"/>
              <a:gd name="T47" fmla="*/ 248 h 514"/>
              <a:gd name="T48" fmla="*/ 800 w 800"/>
              <a:gd name="T49" fmla="*/ 132 h 514"/>
              <a:gd name="T50" fmla="*/ 543 w 800"/>
              <a:gd name="T51" fmla="*/ 248 h 514"/>
              <a:gd name="T52" fmla="*/ 800 w 800"/>
              <a:gd name="T53" fmla="*/ 381 h 514"/>
              <a:gd name="T54" fmla="*/ 684 w 800"/>
              <a:gd name="T55" fmla="*/ 265 h 514"/>
              <a:gd name="T56" fmla="*/ 684 w 800"/>
              <a:gd name="T57" fmla="*/ 0 h 514"/>
              <a:gd name="T58" fmla="*/ 800 w 800"/>
              <a:gd name="T59" fmla="*/ 116 h 514"/>
              <a:gd name="T60" fmla="*/ 684 w 800"/>
              <a:gd name="T61" fmla="*/ 0 h 514"/>
              <a:gd name="T62" fmla="*/ 191 w 800"/>
              <a:gd name="T63" fmla="*/ 514 h 514"/>
              <a:gd name="T64" fmla="*/ 258 w 800"/>
              <a:gd name="T65" fmla="*/ 398 h 514"/>
              <a:gd name="T66" fmla="*/ 195 w 800"/>
              <a:gd name="T67" fmla="*/ 502 h 514"/>
              <a:gd name="T68" fmla="*/ 524 w 800"/>
              <a:gd name="T69" fmla="*/ 514 h 514"/>
              <a:gd name="T70" fmla="*/ 276 w 800"/>
              <a:gd name="T71" fmla="*/ 398 h 514"/>
              <a:gd name="T72" fmla="*/ 16 w 800"/>
              <a:gd name="T73" fmla="*/ 216 h 514"/>
              <a:gd name="T74" fmla="*/ 61 w 800"/>
              <a:gd name="T75" fmla="*/ 132 h 514"/>
              <a:gd name="T76" fmla="*/ 0 w 800"/>
              <a:gd name="T77" fmla="*/ 238 h 514"/>
              <a:gd name="T78" fmla="*/ 67 w 800"/>
              <a:gd name="T79" fmla="*/ 83 h 514"/>
              <a:gd name="T80" fmla="*/ 124 w 800"/>
              <a:gd name="T81" fmla="*/ 116 h 514"/>
              <a:gd name="T82" fmla="*/ 0 w 800"/>
              <a:gd name="T83" fmla="*/ 0 h 514"/>
              <a:gd name="T84" fmla="*/ 63 w 800"/>
              <a:gd name="T85" fmla="*/ 11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514">
                <a:moveTo>
                  <a:pt x="400" y="381"/>
                </a:moveTo>
                <a:cubicBezTo>
                  <a:pt x="193" y="381"/>
                  <a:pt x="193" y="381"/>
                  <a:pt x="193" y="381"/>
                </a:cubicBezTo>
                <a:cubicBezTo>
                  <a:pt x="181" y="346"/>
                  <a:pt x="162" y="314"/>
                  <a:pt x="143" y="283"/>
                </a:cubicBezTo>
                <a:cubicBezTo>
                  <a:pt x="143" y="265"/>
                  <a:pt x="143" y="265"/>
                  <a:pt x="143" y="265"/>
                </a:cubicBezTo>
                <a:cubicBezTo>
                  <a:pt x="400" y="265"/>
                  <a:pt x="400" y="265"/>
                  <a:pt x="400" y="265"/>
                </a:cubicBezTo>
                <a:lnTo>
                  <a:pt x="400" y="381"/>
                </a:lnTo>
                <a:close/>
                <a:moveTo>
                  <a:pt x="258" y="132"/>
                </a:moveTo>
                <a:cubicBezTo>
                  <a:pt x="87" y="132"/>
                  <a:pt x="87" y="132"/>
                  <a:pt x="87" y="132"/>
                </a:cubicBezTo>
                <a:cubicBezTo>
                  <a:pt x="106" y="180"/>
                  <a:pt x="103" y="217"/>
                  <a:pt x="99" y="248"/>
                </a:cubicBezTo>
                <a:cubicBezTo>
                  <a:pt x="258" y="248"/>
                  <a:pt x="258" y="248"/>
                  <a:pt x="258" y="248"/>
                </a:cubicBezTo>
                <a:lnTo>
                  <a:pt x="258" y="132"/>
                </a:lnTo>
                <a:close/>
                <a:moveTo>
                  <a:pt x="667" y="0"/>
                </a:moveTo>
                <a:cubicBezTo>
                  <a:pt x="418" y="0"/>
                  <a:pt x="418" y="0"/>
                  <a:pt x="418" y="0"/>
                </a:cubicBezTo>
                <a:cubicBezTo>
                  <a:pt x="418" y="116"/>
                  <a:pt x="418" y="116"/>
                  <a:pt x="418" y="116"/>
                </a:cubicBezTo>
                <a:cubicBezTo>
                  <a:pt x="667" y="116"/>
                  <a:pt x="667" y="116"/>
                  <a:pt x="667" y="116"/>
                </a:cubicBezTo>
                <a:lnTo>
                  <a:pt x="667" y="0"/>
                </a:lnTo>
                <a:close/>
                <a:moveTo>
                  <a:pt x="400" y="0"/>
                </a:moveTo>
                <a:cubicBezTo>
                  <a:pt x="143" y="0"/>
                  <a:pt x="143" y="0"/>
                  <a:pt x="143" y="0"/>
                </a:cubicBezTo>
                <a:cubicBezTo>
                  <a:pt x="143" y="116"/>
                  <a:pt x="143" y="116"/>
                  <a:pt x="143" y="116"/>
                </a:cubicBezTo>
                <a:cubicBezTo>
                  <a:pt x="400" y="116"/>
                  <a:pt x="400" y="116"/>
                  <a:pt x="400" y="116"/>
                </a:cubicBezTo>
                <a:lnTo>
                  <a:pt x="400" y="0"/>
                </a:lnTo>
                <a:close/>
                <a:moveTo>
                  <a:pt x="276" y="248"/>
                </a:moveTo>
                <a:cubicBezTo>
                  <a:pt x="524" y="248"/>
                  <a:pt x="524" y="248"/>
                  <a:pt x="524" y="248"/>
                </a:cubicBezTo>
                <a:cubicBezTo>
                  <a:pt x="524" y="132"/>
                  <a:pt x="524" y="132"/>
                  <a:pt x="524" y="132"/>
                </a:cubicBezTo>
                <a:cubicBezTo>
                  <a:pt x="276" y="132"/>
                  <a:pt x="276" y="132"/>
                  <a:pt x="276" y="132"/>
                </a:cubicBezTo>
                <a:lnTo>
                  <a:pt x="276" y="248"/>
                </a:lnTo>
                <a:close/>
                <a:moveTo>
                  <a:pt x="418" y="381"/>
                </a:moveTo>
                <a:cubicBezTo>
                  <a:pt x="667" y="381"/>
                  <a:pt x="667" y="381"/>
                  <a:pt x="667" y="381"/>
                </a:cubicBezTo>
                <a:cubicBezTo>
                  <a:pt x="667" y="265"/>
                  <a:pt x="667" y="265"/>
                  <a:pt x="667" y="265"/>
                </a:cubicBezTo>
                <a:cubicBezTo>
                  <a:pt x="418" y="265"/>
                  <a:pt x="418" y="265"/>
                  <a:pt x="418" y="265"/>
                </a:cubicBezTo>
                <a:lnTo>
                  <a:pt x="418" y="381"/>
                </a:lnTo>
                <a:close/>
                <a:moveTo>
                  <a:pt x="96" y="265"/>
                </a:moveTo>
                <a:cubicBezTo>
                  <a:pt x="94" y="284"/>
                  <a:pt x="92" y="300"/>
                  <a:pt x="96" y="316"/>
                </a:cubicBezTo>
                <a:cubicBezTo>
                  <a:pt x="103" y="301"/>
                  <a:pt x="110" y="286"/>
                  <a:pt x="117" y="277"/>
                </a:cubicBezTo>
                <a:cubicBezTo>
                  <a:pt x="124" y="267"/>
                  <a:pt x="124" y="267"/>
                  <a:pt x="124" y="267"/>
                </a:cubicBezTo>
                <a:cubicBezTo>
                  <a:pt x="124" y="265"/>
                  <a:pt x="124" y="265"/>
                  <a:pt x="124" y="265"/>
                </a:cubicBezTo>
                <a:lnTo>
                  <a:pt x="96" y="265"/>
                </a:lnTo>
                <a:close/>
                <a:moveTo>
                  <a:pt x="41" y="438"/>
                </a:moveTo>
                <a:cubicBezTo>
                  <a:pt x="34" y="448"/>
                  <a:pt x="28" y="460"/>
                  <a:pt x="24" y="473"/>
                </a:cubicBezTo>
                <a:cubicBezTo>
                  <a:pt x="20" y="484"/>
                  <a:pt x="16" y="498"/>
                  <a:pt x="16" y="514"/>
                </a:cubicBezTo>
                <a:cubicBezTo>
                  <a:pt x="62" y="514"/>
                  <a:pt x="62" y="514"/>
                  <a:pt x="62" y="514"/>
                </a:cubicBezTo>
                <a:cubicBezTo>
                  <a:pt x="51" y="492"/>
                  <a:pt x="43" y="464"/>
                  <a:pt x="41" y="438"/>
                </a:cubicBezTo>
                <a:close/>
                <a:moveTo>
                  <a:pt x="543" y="514"/>
                </a:moveTo>
                <a:cubicBezTo>
                  <a:pt x="800" y="514"/>
                  <a:pt x="800" y="514"/>
                  <a:pt x="800" y="514"/>
                </a:cubicBezTo>
                <a:cubicBezTo>
                  <a:pt x="800" y="398"/>
                  <a:pt x="800" y="398"/>
                  <a:pt x="800" y="398"/>
                </a:cubicBezTo>
                <a:cubicBezTo>
                  <a:pt x="543" y="398"/>
                  <a:pt x="543" y="398"/>
                  <a:pt x="543" y="398"/>
                </a:cubicBezTo>
                <a:lnTo>
                  <a:pt x="543" y="514"/>
                </a:lnTo>
                <a:close/>
                <a:moveTo>
                  <a:pt x="543" y="248"/>
                </a:moveTo>
                <a:cubicBezTo>
                  <a:pt x="800" y="248"/>
                  <a:pt x="800" y="248"/>
                  <a:pt x="800" y="248"/>
                </a:cubicBezTo>
                <a:cubicBezTo>
                  <a:pt x="800" y="132"/>
                  <a:pt x="800" y="132"/>
                  <a:pt x="800" y="132"/>
                </a:cubicBezTo>
                <a:cubicBezTo>
                  <a:pt x="543" y="132"/>
                  <a:pt x="543" y="132"/>
                  <a:pt x="543" y="132"/>
                </a:cubicBezTo>
                <a:lnTo>
                  <a:pt x="543" y="248"/>
                </a:lnTo>
                <a:close/>
                <a:moveTo>
                  <a:pt x="684" y="381"/>
                </a:moveTo>
                <a:cubicBezTo>
                  <a:pt x="800" y="381"/>
                  <a:pt x="800" y="381"/>
                  <a:pt x="800" y="381"/>
                </a:cubicBezTo>
                <a:cubicBezTo>
                  <a:pt x="800" y="265"/>
                  <a:pt x="800" y="265"/>
                  <a:pt x="800" y="265"/>
                </a:cubicBezTo>
                <a:cubicBezTo>
                  <a:pt x="684" y="265"/>
                  <a:pt x="684" y="265"/>
                  <a:pt x="684" y="265"/>
                </a:cubicBezTo>
                <a:lnTo>
                  <a:pt x="684" y="381"/>
                </a:lnTo>
                <a:close/>
                <a:moveTo>
                  <a:pt x="684" y="0"/>
                </a:moveTo>
                <a:cubicBezTo>
                  <a:pt x="684" y="116"/>
                  <a:pt x="684" y="116"/>
                  <a:pt x="684" y="116"/>
                </a:cubicBezTo>
                <a:cubicBezTo>
                  <a:pt x="800" y="116"/>
                  <a:pt x="800" y="116"/>
                  <a:pt x="800" y="116"/>
                </a:cubicBezTo>
                <a:cubicBezTo>
                  <a:pt x="800" y="0"/>
                  <a:pt x="800" y="0"/>
                  <a:pt x="800" y="0"/>
                </a:cubicBezTo>
                <a:lnTo>
                  <a:pt x="684" y="0"/>
                </a:lnTo>
                <a:close/>
                <a:moveTo>
                  <a:pt x="195" y="502"/>
                </a:moveTo>
                <a:cubicBezTo>
                  <a:pt x="194" y="506"/>
                  <a:pt x="193" y="510"/>
                  <a:pt x="191" y="514"/>
                </a:cubicBezTo>
                <a:cubicBezTo>
                  <a:pt x="258" y="514"/>
                  <a:pt x="258" y="514"/>
                  <a:pt x="258" y="514"/>
                </a:cubicBezTo>
                <a:cubicBezTo>
                  <a:pt x="258" y="398"/>
                  <a:pt x="258" y="398"/>
                  <a:pt x="258" y="398"/>
                </a:cubicBezTo>
                <a:cubicBezTo>
                  <a:pt x="198" y="398"/>
                  <a:pt x="198" y="398"/>
                  <a:pt x="198" y="398"/>
                </a:cubicBezTo>
                <a:cubicBezTo>
                  <a:pt x="206" y="429"/>
                  <a:pt x="207" y="464"/>
                  <a:pt x="195" y="502"/>
                </a:cubicBezTo>
                <a:close/>
                <a:moveTo>
                  <a:pt x="276" y="514"/>
                </a:moveTo>
                <a:cubicBezTo>
                  <a:pt x="524" y="514"/>
                  <a:pt x="524" y="514"/>
                  <a:pt x="524" y="514"/>
                </a:cubicBezTo>
                <a:cubicBezTo>
                  <a:pt x="524" y="398"/>
                  <a:pt x="524" y="398"/>
                  <a:pt x="524" y="398"/>
                </a:cubicBezTo>
                <a:cubicBezTo>
                  <a:pt x="276" y="398"/>
                  <a:pt x="276" y="398"/>
                  <a:pt x="276" y="398"/>
                </a:cubicBezTo>
                <a:lnTo>
                  <a:pt x="276" y="514"/>
                </a:lnTo>
                <a:close/>
                <a:moveTo>
                  <a:pt x="16" y="216"/>
                </a:moveTo>
                <a:cubicBezTo>
                  <a:pt x="39" y="184"/>
                  <a:pt x="57" y="159"/>
                  <a:pt x="61" y="134"/>
                </a:cubicBezTo>
                <a:cubicBezTo>
                  <a:pt x="61" y="132"/>
                  <a:pt x="61" y="132"/>
                  <a:pt x="61" y="132"/>
                </a:cubicBezTo>
                <a:cubicBezTo>
                  <a:pt x="0" y="132"/>
                  <a:pt x="0" y="132"/>
                  <a:pt x="0" y="132"/>
                </a:cubicBezTo>
                <a:cubicBezTo>
                  <a:pt x="0" y="238"/>
                  <a:pt x="0" y="238"/>
                  <a:pt x="0" y="238"/>
                </a:cubicBezTo>
                <a:cubicBezTo>
                  <a:pt x="6" y="230"/>
                  <a:pt x="11" y="223"/>
                  <a:pt x="16" y="216"/>
                </a:cubicBezTo>
                <a:close/>
                <a:moveTo>
                  <a:pt x="67" y="83"/>
                </a:moveTo>
                <a:cubicBezTo>
                  <a:pt x="80" y="116"/>
                  <a:pt x="80" y="116"/>
                  <a:pt x="80" y="116"/>
                </a:cubicBezTo>
                <a:cubicBezTo>
                  <a:pt x="124" y="116"/>
                  <a:pt x="124" y="116"/>
                  <a:pt x="124" y="116"/>
                </a:cubicBezTo>
                <a:cubicBezTo>
                  <a:pt x="124" y="0"/>
                  <a:pt x="124" y="0"/>
                  <a:pt x="124" y="0"/>
                </a:cubicBezTo>
                <a:cubicBezTo>
                  <a:pt x="0" y="0"/>
                  <a:pt x="0" y="0"/>
                  <a:pt x="0" y="0"/>
                </a:cubicBezTo>
                <a:cubicBezTo>
                  <a:pt x="0" y="116"/>
                  <a:pt x="0" y="116"/>
                  <a:pt x="0" y="116"/>
                </a:cubicBezTo>
                <a:cubicBezTo>
                  <a:pt x="63" y="116"/>
                  <a:pt x="63" y="116"/>
                  <a:pt x="63" y="116"/>
                </a:cubicBezTo>
                <a:lnTo>
                  <a:pt x="67" y="83"/>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37"/>
          <p:cNvSpPr>
            <a:spLocks/>
          </p:cNvSpPr>
          <p:nvPr/>
        </p:nvSpPr>
        <p:spPr bwMode="auto">
          <a:xfrm>
            <a:off x="9811768" y="4830184"/>
            <a:ext cx="88414" cy="139559"/>
          </a:xfrm>
          <a:custGeom>
            <a:avLst/>
            <a:gdLst>
              <a:gd name="T0" fmla="*/ 160 w 294"/>
              <a:gd name="T1" fmla="*/ 0 h 464"/>
              <a:gd name="T2" fmla="*/ 37 w 294"/>
              <a:gd name="T3" fmla="*/ 222 h 464"/>
              <a:gd name="T4" fmla="*/ 104 w 294"/>
              <a:gd name="T5" fmla="*/ 433 h 464"/>
              <a:gd name="T6" fmla="*/ 141 w 294"/>
              <a:gd name="T7" fmla="*/ 266 h 464"/>
              <a:gd name="T8" fmla="*/ 165 w 294"/>
              <a:gd name="T9" fmla="*/ 382 h 464"/>
              <a:gd name="T10" fmla="*/ 185 w 294"/>
              <a:gd name="T11" fmla="*/ 338 h 464"/>
              <a:gd name="T12" fmla="*/ 155 w 294"/>
              <a:gd name="T13" fmla="*/ 464 h 464"/>
              <a:gd name="T14" fmla="*/ 269 w 294"/>
              <a:gd name="T15" fmla="*/ 363 h 464"/>
              <a:gd name="T16" fmla="*/ 214 w 294"/>
              <a:gd name="T17" fmla="*/ 150 h 464"/>
              <a:gd name="T18" fmla="*/ 185 w 294"/>
              <a:gd name="T19" fmla="*/ 214 h 464"/>
              <a:gd name="T20" fmla="*/ 160 w 29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464">
                <a:moveTo>
                  <a:pt x="160" y="0"/>
                </a:moveTo>
                <a:cubicBezTo>
                  <a:pt x="152" y="58"/>
                  <a:pt x="78" y="112"/>
                  <a:pt x="37" y="222"/>
                </a:cubicBezTo>
                <a:cubicBezTo>
                  <a:pt x="0" y="322"/>
                  <a:pt x="31" y="408"/>
                  <a:pt x="104" y="433"/>
                </a:cubicBezTo>
                <a:cubicBezTo>
                  <a:pt x="63" y="367"/>
                  <a:pt x="114" y="287"/>
                  <a:pt x="141" y="266"/>
                </a:cubicBezTo>
                <a:cubicBezTo>
                  <a:pt x="135" y="295"/>
                  <a:pt x="144" y="349"/>
                  <a:pt x="165" y="382"/>
                </a:cubicBezTo>
                <a:cubicBezTo>
                  <a:pt x="173" y="375"/>
                  <a:pt x="182" y="357"/>
                  <a:pt x="185" y="338"/>
                </a:cubicBezTo>
                <a:cubicBezTo>
                  <a:pt x="185" y="338"/>
                  <a:pt x="240" y="412"/>
                  <a:pt x="155" y="464"/>
                </a:cubicBezTo>
                <a:cubicBezTo>
                  <a:pt x="155" y="464"/>
                  <a:pt x="243" y="451"/>
                  <a:pt x="269" y="363"/>
                </a:cubicBezTo>
                <a:cubicBezTo>
                  <a:pt x="294" y="276"/>
                  <a:pt x="254" y="215"/>
                  <a:pt x="214" y="150"/>
                </a:cubicBezTo>
                <a:cubicBezTo>
                  <a:pt x="204" y="163"/>
                  <a:pt x="189" y="193"/>
                  <a:pt x="185" y="214"/>
                </a:cubicBezTo>
                <a:cubicBezTo>
                  <a:pt x="136" y="152"/>
                  <a:pt x="202" y="106"/>
                  <a:pt x="16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4" name="Group 312"/>
          <p:cNvGrpSpPr/>
          <p:nvPr/>
        </p:nvGrpSpPr>
        <p:grpSpPr>
          <a:xfrm>
            <a:off x="9829852" y="4375543"/>
            <a:ext cx="255260" cy="288000"/>
            <a:chOff x="9829852" y="4375543"/>
            <a:chExt cx="255260" cy="288000"/>
          </a:xfrm>
        </p:grpSpPr>
        <p:sp>
          <p:nvSpPr>
            <p:cNvPr id="275" name="Freeform 31"/>
            <p:cNvSpPr>
              <a:spLocks noEditPoints="1"/>
            </p:cNvSpPr>
            <p:nvPr/>
          </p:nvSpPr>
          <p:spPr bwMode="auto">
            <a:xfrm>
              <a:off x="9829852" y="4375543"/>
              <a:ext cx="238891" cy="273677"/>
            </a:xfrm>
            <a:custGeom>
              <a:avLst/>
              <a:gdLst>
                <a:gd name="T0" fmla="*/ 600 w 698"/>
                <a:gd name="T1" fmla="*/ 400 h 800"/>
                <a:gd name="T2" fmla="*/ 349 w 698"/>
                <a:gd name="T3" fmla="*/ 400 h 800"/>
                <a:gd name="T4" fmla="*/ 349 w 698"/>
                <a:gd name="T5" fmla="*/ 68 h 800"/>
                <a:gd name="T6" fmla="*/ 638 w 698"/>
                <a:gd name="T7" fmla="*/ 149 h 800"/>
                <a:gd name="T8" fmla="*/ 638 w 698"/>
                <a:gd name="T9" fmla="*/ 155 h 800"/>
                <a:gd name="T10" fmla="*/ 600 w 698"/>
                <a:gd name="T11" fmla="*/ 400 h 800"/>
                <a:gd name="T12" fmla="*/ 349 w 698"/>
                <a:gd name="T13" fmla="*/ 732 h 800"/>
                <a:gd name="T14" fmla="*/ 349 w 698"/>
                <a:gd name="T15" fmla="*/ 400 h 800"/>
                <a:gd name="T16" fmla="*/ 98 w 698"/>
                <a:gd name="T17" fmla="*/ 400 h 800"/>
                <a:gd name="T18" fmla="*/ 349 w 698"/>
                <a:gd name="T19" fmla="*/ 732 h 800"/>
                <a:gd name="T20" fmla="*/ 422 w 698"/>
                <a:gd name="T21" fmla="*/ 739 h 800"/>
                <a:gd name="T22" fmla="*/ 451 w 698"/>
                <a:gd name="T23" fmla="*/ 727 h 800"/>
                <a:gd name="T24" fmla="*/ 456 w 698"/>
                <a:gd name="T25" fmla="*/ 727 h 800"/>
                <a:gd name="T26" fmla="*/ 483 w 698"/>
                <a:gd name="T27" fmla="*/ 699 h 800"/>
                <a:gd name="T28" fmla="*/ 476 w 698"/>
                <a:gd name="T29" fmla="*/ 682 h 800"/>
                <a:gd name="T30" fmla="*/ 438 w 698"/>
                <a:gd name="T31" fmla="*/ 682 h 800"/>
                <a:gd name="T32" fmla="*/ 425 w 698"/>
                <a:gd name="T33" fmla="*/ 694 h 800"/>
                <a:gd name="T34" fmla="*/ 349 w 698"/>
                <a:gd name="T35" fmla="*/ 747 h 800"/>
                <a:gd name="T36" fmla="*/ 46 w 698"/>
                <a:gd name="T37" fmla="*/ 155 h 800"/>
                <a:gd name="T38" fmla="*/ 46 w 698"/>
                <a:gd name="T39" fmla="*/ 137 h 800"/>
                <a:gd name="T40" fmla="*/ 349 w 698"/>
                <a:gd name="T41" fmla="*/ 53 h 800"/>
                <a:gd name="T42" fmla="*/ 652 w 698"/>
                <a:gd name="T43" fmla="*/ 137 h 800"/>
                <a:gd name="T44" fmla="*/ 652 w 698"/>
                <a:gd name="T45" fmla="*/ 143 h 800"/>
                <a:gd name="T46" fmla="*/ 652 w 698"/>
                <a:gd name="T47" fmla="*/ 155 h 800"/>
                <a:gd name="T48" fmla="*/ 588 w 698"/>
                <a:gd name="T49" fmla="*/ 469 h 800"/>
                <a:gd name="T50" fmla="*/ 603 w 698"/>
                <a:gd name="T51" fmla="*/ 501 h 800"/>
                <a:gd name="T52" fmla="*/ 588 w 698"/>
                <a:gd name="T53" fmla="*/ 533 h 800"/>
                <a:gd name="T54" fmla="*/ 588 w 698"/>
                <a:gd name="T55" fmla="*/ 571 h 800"/>
                <a:gd name="T56" fmla="*/ 698 w 698"/>
                <a:gd name="T57" fmla="*/ 155 h 800"/>
                <a:gd name="T58" fmla="*/ 698 w 698"/>
                <a:gd name="T59" fmla="*/ 145 h 800"/>
                <a:gd name="T60" fmla="*/ 696 w 698"/>
                <a:gd name="T61" fmla="*/ 92 h 800"/>
                <a:gd name="T62" fmla="*/ 642 w 698"/>
                <a:gd name="T63" fmla="*/ 90 h 800"/>
                <a:gd name="T64" fmla="*/ 407 w 698"/>
                <a:gd name="T65" fmla="*/ 28 h 800"/>
                <a:gd name="T66" fmla="*/ 349 w 698"/>
                <a:gd name="T67" fmla="*/ 0 h 800"/>
                <a:gd name="T68" fmla="*/ 291 w 698"/>
                <a:gd name="T69" fmla="*/ 28 h 800"/>
                <a:gd name="T70" fmla="*/ 56 w 698"/>
                <a:gd name="T71" fmla="*/ 90 h 800"/>
                <a:gd name="T72" fmla="*/ 2 w 698"/>
                <a:gd name="T73" fmla="*/ 92 h 800"/>
                <a:gd name="T74" fmla="*/ 0 w 698"/>
                <a:gd name="T75" fmla="*/ 145 h 800"/>
                <a:gd name="T76" fmla="*/ 0 w 698"/>
                <a:gd name="T77" fmla="*/ 155 h 800"/>
                <a:gd name="T78" fmla="*/ 293 w 698"/>
                <a:gd name="T79" fmla="*/ 767 h 800"/>
                <a:gd name="T80" fmla="*/ 349 w 698"/>
                <a:gd name="T81" fmla="*/ 800 h 800"/>
                <a:gd name="T82" fmla="*/ 405 w 698"/>
                <a:gd name="T83" fmla="*/ 767 h 800"/>
                <a:gd name="T84" fmla="*/ 410 w 698"/>
                <a:gd name="T85" fmla="*/ 764 h 800"/>
                <a:gd name="T86" fmla="*/ 422 w 698"/>
                <a:gd name="T87" fmla="*/ 739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800">
                  <a:moveTo>
                    <a:pt x="600" y="400"/>
                  </a:moveTo>
                  <a:cubicBezTo>
                    <a:pt x="349" y="400"/>
                    <a:pt x="349" y="400"/>
                    <a:pt x="349" y="400"/>
                  </a:cubicBezTo>
                  <a:cubicBezTo>
                    <a:pt x="349" y="68"/>
                    <a:pt x="349" y="68"/>
                    <a:pt x="349" y="68"/>
                  </a:cubicBezTo>
                  <a:cubicBezTo>
                    <a:pt x="444" y="115"/>
                    <a:pt x="543" y="142"/>
                    <a:pt x="638" y="149"/>
                  </a:cubicBezTo>
                  <a:cubicBezTo>
                    <a:pt x="638" y="151"/>
                    <a:pt x="638" y="153"/>
                    <a:pt x="638" y="155"/>
                  </a:cubicBezTo>
                  <a:cubicBezTo>
                    <a:pt x="638" y="242"/>
                    <a:pt x="625" y="325"/>
                    <a:pt x="600" y="400"/>
                  </a:cubicBezTo>
                  <a:close/>
                  <a:moveTo>
                    <a:pt x="349" y="732"/>
                  </a:moveTo>
                  <a:cubicBezTo>
                    <a:pt x="349" y="400"/>
                    <a:pt x="349" y="400"/>
                    <a:pt x="349" y="400"/>
                  </a:cubicBezTo>
                  <a:cubicBezTo>
                    <a:pt x="98" y="400"/>
                    <a:pt x="98" y="400"/>
                    <a:pt x="98" y="400"/>
                  </a:cubicBezTo>
                  <a:cubicBezTo>
                    <a:pt x="146" y="547"/>
                    <a:pt x="236" y="666"/>
                    <a:pt x="349" y="732"/>
                  </a:cubicBezTo>
                  <a:close/>
                  <a:moveTo>
                    <a:pt x="422" y="739"/>
                  </a:moveTo>
                  <a:cubicBezTo>
                    <a:pt x="430" y="731"/>
                    <a:pt x="440" y="727"/>
                    <a:pt x="451" y="727"/>
                  </a:cubicBezTo>
                  <a:cubicBezTo>
                    <a:pt x="453" y="727"/>
                    <a:pt x="454" y="727"/>
                    <a:pt x="456" y="727"/>
                  </a:cubicBezTo>
                  <a:cubicBezTo>
                    <a:pt x="483" y="699"/>
                    <a:pt x="483" y="699"/>
                    <a:pt x="483" y="699"/>
                  </a:cubicBezTo>
                  <a:cubicBezTo>
                    <a:pt x="480" y="694"/>
                    <a:pt x="478" y="688"/>
                    <a:pt x="476" y="682"/>
                  </a:cubicBezTo>
                  <a:cubicBezTo>
                    <a:pt x="438" y="682"/>
                    <a:pt x="438" y="682"/>
                    <a:pt x="438" y="682"/>
                  </a:cubicBezTo>
                  <a:cubicBezTo>
                    <a:pt x="435" y="687"/>
                    <a:pt x="430" y="691"/>
                    <a:pt x="425" y="694"/>
                  </a:cubicBezTo>
                  <a:cubicBezTo>
                    <a:pt x="402" y="714"/>
                    <a:pt x="376" y="732"/>
                    <a:pt x="349" y="747"/>
                  </a:cubicBezTo>
                  <a:cubicBezTo>
                    <a:pt x="143" y="629"/>
                    <a:pt x="46" y="381"/>
                    <a:pt x="46" y="155"/>
                  </a:cubicBezTo>
                  <a:cubicBezTo>
                    <a:pt x="46" y="149"/>
                    <a:pt x="46" y="143"/>
                    <a:pt x="46" y="137"/>
                  </a:cubicBezTo>
                  <a:cubicBezTo>
                    <a:pt x="155" y="129"/>
                    <a:pt x="252" y="101"/>
                    <a:pt x="349" y="53"/>
                  </a:cubicBezTo>
                  <a:cubicBezTo>
                    <a:pt x="446" y="101"/>
                    <a:pt x="543" y="129"/>
                    <a:pt x="652" y="137"/>
                  </a:cubicBezTo>
                  <a:cubicBezTo>
                    <a:pt x="652" y="143"/>
                    <a:pt x="652" y="143"/>
                    <a:pt x="652" y="143"/>
                  </a:cubicBezTo>
                  <a:cubicBezTo>
                    <a:pt x="652" y="147"/>
                    <a:pt x="652" y="151"/>
                    <a:pt x="652" y="155"/>
                  </a:cubicBezTo>
                  <a:cubicBezTo>
                    <a:pt x="652" y="260"/>
                    <a:pt x="631" y="370"/>
                    <a:pt x="588" y="469"/>
                  </a:cubicBezTo>
                  <a:cubicBezTo>
                    <a:pt x="597" y="476"/>
                    <a:pt x="603" y="488"/>
                    <a:pt x="603" y="501"/>
                  </a:cubicBezTo>
                  <a:cubicBezTo>
                    <a:pt x="603" y="514"/>
                    <a:pt x="597" y="526"/>
                    <a:pt x="588" y="533"/>
                  </a:cubicBezTo>
                  <a:cubicBezTo>
                    <a:pt x="588" y="571"/>
                    <a:pt x="588" y="571"/>
                    <a:pt x="588" y="571"/>
                  </a:cubicBezTo>
                  <a:cubicBezTo>
                    <a:pt x="657" y="455"/>
                    <a:pt x="698" y="311"/>
                    <a:pt x="698" y="155"/>
                  </a:cubicBezTo>
                  <a:cubicBezTo>
                    <a:pt x="698" y="151"/>
                    <a:pt x="698" y="148"/>
                    <a:pt x="698" y="145"/>
                  </a:cubicBezTo>
                  <a:cubicBezTo>
                    <a:pt x="698" y="127"/>
                    <a:pt x="697" y="109"/>
                    <a:pt x="696" y="92"/>
                  </a:cubicBezTo>
                  <a:cubicBezTo>
                    <a:pt x="678" y="92"/>
                    <a:pt x="660" y="91"/>
                    <a:pt x="642" y="90"/>
                  </a:cubicBezTo>
                  <a:cubicBezTo>
                    <a:pt x="565" y="83"/>
                    <a:pt x="485" y="63"/>
                    <a:pt x="407" y="28"/>
                  </a:cubicBezTo>
                  <a:cubicBezTo>
                    <a:pt x="387" y="20"/>
                    <a:pt x="368" y="10"/>
                    <a:pt x="349" y="0"/>
                  </a:cubicBezTo>
                  <a:cubicBezTo>
                    <a:pt x="330" y="10"/>
                    <a:pt x="311" y="20"/>
                    <a:pt x="291" y="28"/>
                  </a:cubicBezTo>
                  <a:cubicBezTo>
                    <a:pt x="213" y="63"/>
                    <a:pt x="133" y="83"/>
                    <a:pt x="56" y="90"/>
                  </a:cubicBezTo>
                  <a:cubicBezTo>
                    <a:pt x="38" y="91"/>
                    <a:pt x="20" y="92"/>
                    <a:pt x="2" y="92"/>
                  </a:cubicBezTo>
                  <a:cubicBezTo>
                    <a:pt x="1" y="109"/>
                    <a:pt x="0" y="127"/>
                    <a:pt x="0" y="145"/>
                  </a:cubicBezTo>
                  <a:cubicBezTo>
                    <a:pt x="0" y="148"/>
                    <a:pt x="0" y="151"/>
                    <a:pt x="0" y="155"/>
                  </a:cubicBezTo>
                  <a:cubicBezTo>
                    <a:pt x="0" y="420"/>
                    <a:pt x="118" y="650"/>
                    <a:pt x="293" y="767"/>
                  </a:cubicBezTo>
                  <a:cubicBezTo>
                    <a:pt x="311" y="779"/>
                    <a:pt x="330" y="790"/>
                    <a:pt x="349" y="800"/>
                  </a:cubicBezTo>
                  <a:cubicBezTo>
                    <a:pt x="368" y="790"/>
                    <a:pt x="387" y="779"/>
                    <a:pt x="405" y="767"/>
                  </a:cubicBezTo>
                  <a:cubicBezTo>
                    <a:pt x="407" y="766"/>
                    <a:pt x="409" y="765"/>
                    <a:pt x="410" y="764"/>
                  </a:cubicBezTo>
                  <a:cubicBezTo>
                    <a:pt x="411" y="754"/>
                    <a:pt x="415" y="746"/>
                    <a:pt x="422" y="73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32"/>
            <p:cNvSpPr>
              <a:spLocks/>
            </p:cNvSpPr>
            <p:nvPr/>
          </p:nvSpPr>
          <p:spPr bwMode="auto">
            <a:xfrm>
              <a:off x="9959272" y="4537191"/>
              <a:ext cx="125840" cy="126352"/>
            </a:xfrm>
            <a:custGeom>
              <a:avLst/>
              <a:gdLst>
                <a:gd name="T0" fmla="*/ 340 w 368"/>
                <a:gd name="T1" fmla="*/ 156 h 369"/>
                <a:gd name="T2" fmla="*/ 316 w 368"/>
                <a:gd name="T3" fmla="*/ 171 h 369"/>
                <a:gd name="T4" fmla="*/ 259 w 368"/>
                <a:gd name="T5" fmla="*/ 171 h 369"/>
                <a:gd name="T6" fmla="*/ 246 w 368"/>
                <a:gd name="T7" fmla="*/ 140 h 369"/>
                <a:gd name="T8" fmla="*/ 285 w 368"/>
                <a:gd name="T9" fmla="*/ 100 h 369"/>
                <a:gd name="T10" fmla="*/ 314 w 368"/>
                <a:gd name="T11" fmla="*/ 94 h 369"/>
                <a:gd name="T12" fmla="*/ 314 w 368"/>
                <a:gd name="T13" fmla="*/ 54 h 369"/>
                <a:gd name="T14" fmla="*/ 275 w 368"/>
                <a:gd name="T15" fmla="*/ 54 h 369"/>
                <a:gd name="T16" fmla="*/ 268 w 368"/>
                <a:gd name="T17" fmla="*/ 82 h 369"/>
                <a:gd name="T18" fmla="*/ 228 w 368"/>
                <a:gd name="T19" fmla="*/ 122 h 369"/>
                <a:gd name="T20" fmla="*/ 196 w 368"/>
                <a:gd name="T21" fmla="*/ 109 h 369"/>
                <a:gd name="T22" fmla="*/ 196 w 368"/>
                <a:gd name="T23" fmla="*/ 53 h 369"/>
                <a:gd name="T24" fmla="*/ 212 w 368"/>
                <a:gd name="T25" fmla="*/ 28 h 369"/>
                <a:gd name="T26" fmla="*/ 184 w 368"/>
                <a:gd name="T27" fmla="*/ 0 h 369"/>
                <a:gd name="T28" fmla="*/ 156 w 368"/>
                <a:gd name="T29" fmla="*/ 28 h 369"/>
                <a:gd name="T30" fmla="*/ 172 w 368"/>
                <a:gd name="T31" fmla="*/ 53 h 369"/>
                <a:gd name="T32" fmla="*/ 172 w 368"/>
                <a:gd name="T33" fmla="*/ 109 h 369"/>
                <a:gd name="T34" fmla="*/ 140 w 368"/>
                <a:gd name="T35" fmla="*/ 122 h 369"/>
                <a:gd name="T36" fmla="*/ 100 w 368"/>
                <a:gd name="T37" fmla="*/ 82 h 369"/>
                <a:gd name="T38" fmla="*/ 93 w 368"/>
                <a:gd name="T39" fmla="*/ 54 h 369"/>
                <a:gd name="T40" fmla="*/ 54 w 368"/>
                <a:gd name="T41" fmla="*/ 54 h 369"/>
                <a:gd name="T42" fmla="*/ 54 w 368"/>
                <a:gd name="T43" fmla="*/ 94 h 369"/>
                <a:gd name="T44" fmla="*/ 83 w 368"/>
                <a:gd name="T45" fmla="*/ 100 h 369"/>
                <a:gd name="T46" fmla="*/ 122 w 368"/>
                <a:gd name="T47" fmla="*/ 140 h 369"/>
                <a:gd name="T48" fmla="*/ 109 w 368"/>
                <a:gd name="T49" fmla="*/ 171 h 369"/>
                <a:gd name="T50" fmla="*/ 52 w 368"/>
                <a:gd name="T51" fmla="*/ 171 h 369"/>
                <a:gd name="T52" fmla="*/ 28 w 368"/>
                <a:gd name="T53" fmla="*/ 156 h 369"/>
                <a:gd name="T54" fmla="*/ 0 w 368"/>
                <a:gd name="T55" fmla="*/ 184 h 369"/>
                <a:gd name="T56" fmla="*/ 28 w 368"/>
                <a:gd name="T57" fmla="*/ 212 h 369"/>
                <a:gd name="T58" fmla="*/ 53 w 368"/>
                <a:gd name="T59" fmla="*/ 196 h 369"/>
                <a:gd name="T60" fmla="*/ 109 w 368"/>
                <a:gd name="T61" fmla="*/ 196 h 369"/>
                <a:gd name="T62" fmla="*/ 122 w 368"/>
                <a:gd name="T63" fmla="*/ 228 h 369"/>
                <a:gd name="T64" fmla="*/ 82 w 368"/>
                <a:gd name="T65" fmla="*/ 268 h 369"/>
                <a:gd name="T66" fmla="*/ 54 w 368"/>
                <a:gd name="T67" fmla="*/ 275 h 369"/>
                <a:gd name="T68" fmla="*/ 54 w 368"/>
                <a:gd name="T69" fmla="*/ 315 h 369"/>
                <a:gd name="T70" fmla="*/ 93 w 368"/>
                <a:gd name="T71" fmla="*/ 315 h 369"/>
                <a:gd name="T72" fmla="*/ 100 w 368"/>
                <a:gd name="T73" fmla="*/ 285 h 369"/>
                <a:gd name="T74" fmla="*/ 139 w 368"/>
                <a:gd name="T75" fmla="*/ 246 h 369"/>
                <a:gd name="T76" fmla="*/ 172 w 368"/>
                <a:gd name="T77" fmla="*/ 259 h 369"/>
                <a:gd name="T78" fmla="*/ 172 w 368"/>
                <a:gd name="T79" fmla="*/ 316 h 369"/>
                <a:gd name="T80" fmla="*/ 156 w 368"/>
                <a:gd name="T81" fmla="*/ 341 h 369"/>
                <a:gd name="T82" fmla="*/ 184 w 368"/>
                <a:gd name="T83" fmla="*/ 369 h 369"/>
                <a:gd name="T84" fmla="*/ 212 w 368"/>
                <a:gd name="T85" fmla="*/ 341 h 369"/>
                <a:gd name="T86" fmla="*/ 196 w 368"/>
                <a:gd name="T87" fmla="*/ 316 h 369"/>
                <a:gd name="T88" fmla="*/ 196 w 368"/>
                <a:gd name="T89" fmla="*/ 259 h 369"/>
                <a:gd name="T90" fmla="*/ 229 w 368"/>
                <a:gd name="T91" fmla="*/ 246 h 369"/>
                <a:gd name="T92" fmla="*/ 268 w 368"/>
                <a:gd name="T93" fmla="*/ 286 h 369"/>
                <a:gd name="T94" fmla="*/ 275 w 368"/>
                <a:gd name="T95" fmla="*/ 315 h 369"/>
                <a:gd name="T96" fmla="*/ 314 w 368"/>
                <a:gd name="T97" fmla="*/ 315 h 369"/>
                <a:gd name="T98" fmla="*/ 314 w 368"/>
                <a:gd name="T99" fmla="*/ 275 h 369"/>
                <a:gd name="T100" fmla="*/ 286 w 368"/>
                <a:gd name="T101" fmla="*/ 268 h 369"/>
                <a:gd name="T102" fmla="*/ 246 w 368"/>
                <a:gd name="T103" fmla="*/ 228 h 369"/>
                <a:gd name="T104" fmla="*/ 259 w 368"/>
                <a:gd name="T105" fmla="*/ 196 h 369"/>
                <a:gd name="T106" fmla="*/ 315 w 368"/>
                <a:gd name="T107" fmla="*/ 196 h 369"/>
                <a:gd name="T108" fmla="*/ 340 w 368"/>
                <a:gd name="T109" fmla="*/ 212 h 369"/>
                <a:gd name="T110" fmla="*/ 368 w 368"/>
                <a:gd name="T111" fmla="*/ 184 h 369"/>
                <a:gd name="T112" fmla="*/ 340 w 368"/>
                <a:gd name="T113" fmla="*/ 1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 h="369">
                  <a:moveTo>
                    <a:pt x="340" y="156"/>
                  </a:moveTo>
                  <a:cubicBezTo>
                    <a:pt x="330" y="156"/>
                    <a:pt x="320" y="162"/>
                    <a:pt x="316" y="171"/>
                  </a:cubicBezTo>
                  <a:cubicBezTo>
                    <a:pt x="259" y="171"/>
                    <a:pt x="259" y="171"/>
                    <a:pt x="259" y="171"/>
                  </a:cubicBezTo>
                  <a:cubicBezTo>
                    <a:pt x="257" y="160"/>
                    <a:pt x="252" y="149"/>
                    <a:pt x="246" y="140"/>
                  </a:cubicBezTo>
                  <a:cubicBezTo>
                    <a:pt x="285" y="100"/>
                    <a:pt x="285" y="100"/>
                    <a:pt x="285" y="100"/>
                  </a:cubicBezTo>
                  <a:cubicBezTo>
                    <a:pt x="295" y="104"/>
                    <a:pt x="307" y="101"/>
                    <a:pt x="314" y="94"/>
                  </a:cubicBezTo>
                  <a:cubicBezTo>
                    <a:pt x="325" y="83"/>
                    <a:pt x="325" y="65"/>
                    <a:pt x="314" y="54"/>
                  </a:cubicBezTo>
                  <a:cubicBezTo>
                    <a:pt x="303" y="43"/>
                    <a:pt x="286" y="43"/>
                    <a:pt x="275" y="54"/>
                  </a:cubicBezTo>
                  <a:cubicBezTo>
                    <a:pt x="267" y="62"/>
                    <a:pt x="265" y="72"/>
                    <a:pt x="268" y="82"/>
                  </a:cubicBezTo>
                  <a:cubicBezTo>
                    <a:pt x="228" y="122"/>
                    <a:pt x="228" y="122"/>
                    <a:pt x="228" y="122"/>
                  </a:cubicBezTo>
                  <a:cubicBezTo>
                    <a:pt x="219" y="116"/>
                    <a:pt x="208" y="111"/>
                    <a:pt x="196" y="109"/>
                  </a:cubicBezTo>
                  <a:cubicBezTo>
                    <a:pt x="196" y="53"/>
                    <a:pt x="196" y="53"/>
                    <a:pt x="196" y="53"/>
                  </a:cubicBezTo>
                  <a:cubicBezTo>
                    <a:pt x="206" y="48"/>
                    <a:pt x="212" y="39"/>
                    <a:pt x="212" y="28"/>
                  </a:cubicBezTo>
                  <a:cubicBezTo>
                    <a:pt x="212" y="13"/>
                    <a:pt x="199" y="0"/>
                    <a:pt x="184" y="0"/>
                  </a:cubicBezTo>
                  <a:cubicBezTo>
                    <a:pt x="169" y="0"/>
                    <a:pt x="156" y="13"/>
                    <a:pt x="156" y="28"/>
                  </a:cubicBezTo>
                  <a:cubicBezTo>
                    <a:pt x="156" y="39"/>
                    <a:pt x="162" y="48"/>
                    <a:pt x="172" y="53"/>
                  </a:cubicBezTo>
                  <a:cubicBezTo>
                    <a:pt x="172" y="109"/>
                    <a:pt x="172" y="109"/>
                    <a:pt x="172" y="109"/>
                  </a:cubicBezTo>
                  <a:cubicBezTo>
                    <a:pt x="160" y="111"/>
                    <a:pt x="149" y="116"/>
                    <a:pt x="140" y="122"/>
                  </a:cubicBezTo>
                  <a:cubicBezTo>
                    <a:pt x="100" y="82"/>
                    <a:pt x="100" y="82"/>
                    <a:pt x="100" y="82"/>
                  </a:cubicBezTo>
                  <a:cubicBezTo>
                    <a:pt x="103" y="72"/>
                    <a:pt x="101" y="62"/>
                    <a:pt x="93" y="54"/>
                  </a:cubicBezTo>
                  <a:cubicBezTo>
                    <a:pt x="82" y="43"/>
                    <a:pt x="65" y="43"/>
                    <a:pt x="54" y="54"/>
                  </a:cubicBezTo>
                  <a:cubicBezTo>
                    <a:pt x="43" y="65"/>
                    <a:pt x="43" y="83"/>
                    <a:pt x="54" y="94"/>
                  </a:cubicBezTo>
                  <a:cubicBezTo>
                    <a:pt x="61" y="101"/>
                    <a:pt x="73" y="104"/>
                    <a:pt x="83" y="100"/>
                  </a:cubicBezTo>
                  <a:cubicBezTo>
                    <a:pt x="122" y="140"/>
                    <a:pt x="122" y="140"/>
                    <a:pt x="122" y="140"/>
                  </a:cubicBezTo>
                  <a:cubicBezTo>
                    <a:pt x="116" y="149"/>
                    <a:pt x="111" y="160"/>
                    <a:pt x="109" y="171"/>
                  </a:cubicBezTo>
                  <a:cubicBezTo>
                    <a:pt x="52" y="171"/>
                    <a:pt x="52" y="171"/>
                    <a:pt x="52" y="171"/>
                  </a:cubicBezTo>
                  <a:cubicBezTo>
                    <a:pt x="48" y="162"/>
                    <a:pt x="38" y="156"/>
                    <a:pt x="28" y="156"/>
                  </a:cubicBezTo>
                  <a:cubicBezTo>
                    <a:pt x="12" y="156"/>
                    <a:pt x="0" y="169"/>
                    <a:pt x="0" y="184"/>
                  </a:cubicBezTo>
                  <a:cubicBezTo>
                    <a:pt x="0" y="200"/>
                    <a:pt x="12" y="212"/>
                    <a:pt x="28" y="212"/>
                  </a:cubicBezTo>
                  <a:cubicBezTo>
                    <a:pt x="39" y="212"/>
                    <a:pt x="49" y="206"/>
                    <a:pt x="53" y="196"/>
                  </a:cubicBezTo>
                  <a:cubicBezTo>
                    <a:pt x="109" y="196"/>
                    <a:pt x="109" y="196"/>
                    <a:pt x="109" y="196"/>
                  </a:cubicBezTo>
                  <a:cubicBezTo>
                    <a:pt x="111" y="208"/>
                    <a:pt x="115" y="219"/>
                    <a:pt x="122" y="228"/>
                  </a:cubicBezTo>
                  <a:cubicBezTo>
                    <a:pt x="82" y="268"/>
                    <a:pt x="82" y="268"/>
                    <a:pt x="82" y="268"/>
                  </a:cubicBezTo>
                  <a:cubicBezTo>
                    <a:pt x="72" y="265"/>
                    <a:pt x="61" y="268"/>
                    <a:pt x="54" y="275"/>
                  </a:cubicBezTo>
                  <a:cubicBezTo>
                    <a:pt x="43" y="286"/>
                    <a:pt x="43" y="304"/>
                    <a:pt x="54" y="315"/>
                  </a:cubicBezTo>
                  <a:cubicBezTo>
                    <a:pt x="65" y="326"/>
                    <a:pt x="82" y="326"/>
                    <a:pt x="93" y="315"/>
                  </a:cubicBezTo>
                  <a:cubicBezTo>
                    <a:pt x="101" y="307"/>
                    <a:pt x="103" y="296"/>
                    <a:pt x="100" y="285"/>
                  </a:cubicBezTo>
                  <a:cubicBezTo>
                    <a:pt x="139" y="246"/>
                    <a:pt x="139" y="246"/>
                    <a:pt x="139" y="246"/>
                  </a:cubicBezTo>
                  <a:cubicBezTo>
                    <a:pt x="149" y="253"/>
                    <a:pt x="160" y="258"/>
                    <a:pt x="172" y="259"/>
                  </a:cubicBezTo>
                  <a:cubicBezTo>
                    <a:pt x="172" y="316"/>
                    <a:pt x="172" y="316"/>
                    <a:pt x="172" y="316"/>
                  </a:cubicBezTo>
                  <a:cubicBezTo>
                    <a:pt x="162" y="320"/>
                    <a:pt x="156" y="330"/>
                    <a:pt x="156" y="341"/>
                  </a:cubicBezTo>
                  <a:cubicBezTo>
                    <a:pt x="156" y="356"/>
                    <a:pt x="169" y="369"/>
                    <a:pt x="184" y="369"/>
                  </a:cubicBezTo>
                  <a:cubicBezTo>
                    <a:pt x="199" y="369"/>
                    <a:pt x="212" y="356"/>
                    <a:pt x="212" y="341"/>
                  </a:cubicBezTo>
                  <a:cubicBezTo>
                    <a:pt x="212" y="330"/>
                    <a:pt x="206" y="320"/>
                    <a:pt x="196" y="316"/>
                  </a:cubicBezTo>
                  <a:cubicBezTo>
                    <a:pt x="196" y="259"/>
                    <a:pt x="196" y="259"/>
                    <a:pt x="196" y="259"/>
                  </a:cubicBezTo>
                  <a:cubicBezTo>
                    <a:pt x="208" y="258"/>
                    <a:pt x="219" y="253"/>
                    <a:pt x="229" y="246"/>
                  </a:cubicBezTo>
                  <a:cubicBezTo>
                    <a:pt x="268" y="286"/>
                    <a:pt x="268" y="286"/>
                    <a:pt x="268" y="286"/>
                  </a:cubicBezTo>
                  <a:cubicBezTo>
                    <a:pt x="265" y="296"/>
                    <a:pt x="267" y="307"/>
                    <a:pt x="275" y="315"/>
                  </a:cubicBezTo>
                  <a:cubicBezTo>
                    <a:pt x="286" y="326"/>
                    <a:pt x="303" y="326"/>
                    <a:pt x="314" y="315"/>
                  </a:cubicBezTo>
                  <a:cubicBezTo>
                    <a:pt x="325" y="304"/>
                    <a:pt x="325" y="286"/>
                    <a:pt x="314" y="275"/>
                  </a:cubicBezTo>
                  <a:cubicBezTo>
                    <a:pt x="307" y="268"/>
                    <a:pt x="296" y="265"/>
                    <a:pt x="286" y="268"/>
                  </a:cubicBezTo>
                  <a:cubicBezTo>
                    <a:pt x="246" y="228"/>
                    <a:pt x="246" y="228"/>
                    <a:pt x="246" y="228"/>
                  </a:cubicBezTo>
                  <a:cubicBezTo>
                    <a:pt x="253" y="219"/>
                    <a:pt x="257" y="208"/>
                    <a:pt x="259" y="196"/>
                  </a:cubicBezTo>
                  <a:cubicBezTo>
                    <a:pt x="315" y="196"/>
                    <a:pt x="315" y="196"/>
                    <a:pt x="315" y="196"/>
                  </a:cubicBezTo>
                  <a:cubicBezTo>
                    <a:pt x="320" y="206"/>
                    <a:pt x="329" y="212"/>
                    <a:pt x="340" y="212"/>
                  </a:cubicBezTo>
                  <a:cubicBezTo>
                    <a:pt x="356" y="212"/>
                    <a:pt x="368" y="200"/>
                    <a:pt x="368" y="184"/>
                  </a:cubicBezTo>
                  <a:cubicBezTo>
                    <a:pt x="368" y="169"/>
                    <a:pt x="356" y="156"/>
                    <a:pt x="340" y="156"/>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7" name="Rechteck 559"/>
          <p:cNvSpPr/>
          <p:nvPr/>
        </p:nvSpPr>
        <p:spPr>
          <a:xfrm>
            <a:off x="9597992" y="1680448"/>
            <a:ext cx="1603003" cy="524246"/>
          </a:xfrm>
          <a:prstGeom prst="rect">
            <a:avLst/>
          </a:prstGeom>
        </p:spPr>
        <p:txBody>
          <a:bodyPr wrap="none" lIns="0" tIns="0" rIns="0" bIns="0">
            <a:spAutoFit/>
          </a:bodyPr>
          <a:lstStyle/>
          <a:p>
            <a:pPr>
              <a:lnSpc>
                <a:spcPct val="90000"/>
              </a:lnSpc>
              <a:spcBef>
                <a:spcPts val="200"/>
              </a:spcBef>
              <a:buFont typeface="Wingdings" charset="0"/>
              <a:buNone/>
            </a:pPr>
            <a:r>
              <a:rPr lang="en-US" b="1" dirty="0">
                <a:solidFill>
                  <a:schemeClr val="bg1"/>
                </a:solidFill>
              </a:rPr>
              <a:t>Cyber security</a:t>
            </a:r>
          </a:p>
          <a:p>
            <a:pPr>
              <a:lnSpc>
                <a:spcPct val="90000"/>
              </a:lnSpc>
              <a:spcBef>
                <a:spcPts val="200"/>
              </a:spcBef>
              <a:buFont typeface="Wingdings" charset="0"/>
              <a:buNone/>
            </a:pPr>
            <a:r>
              <a:rPr lang="en-US" b="1" dirty="0">
                <a:solidFill>
                  <a:schemeClr val="bg1"/>
                </a:solidFill>
              </a:rPr>
              <a:t>measures</a:t>
            </a:r>
          </a:p>
        </p:txBody>
      </p:sp>
      <p:sp>
        <p:nvSpPr>
          <p:cNvPr id="278" name="Rechteck 560"/>
          <p:cNvSpPr/>
          <p:nvPr/>
        </p:nvSpPr>
        <p:spPr>
          <a:xfrm>
            <a:off x="10175056" y="2521807"/>
            <a:ext cx="1512000" cy="3312000"/>
          </a:xfrm>
          <a:prstGeom prst="rect">
            <a:avLst/>
          </a:prstGeom>
        </p:spPr>
        <p:txBody>
          <a:bodyPr wrap="square" lIns="0" tIns="0" rIns="0" bIns="0">
            <a:noAutofit/>
          </a:bodyPr>
          <a:lstStyle/>
          <a:p>
            <a:pPr>
              <a:spcBef>
                <a:spcPts val="1200"/>
              </a:spcBef>
            </a:pPr>
            <a:r>
              <a:rPr lang="en-US" sz="1200" dirty="0">
                <a:solidFill>
                  <a:schemeClr val="bg1"/>
                </a:solidFill>
              </a:rPr>
              <a:t>Access control and account management</a:t>
            </a:r>
          </a:p>
          <a:p>
            <a:pPr>
              <a:spcBef>
                <a:spcPts val="1200"/>
              </a:spcBef>
            </a:pPr>
            <a:r>
              <a:rPr lang="en-US" sz="1200" dirty="0">
                <a:solidFill>
                  <a:schemeClr val="bg1"/>
                </a:solidFill>
              </a:rPr>
              <a:t>Security logging </a:t>
            </a:r>
            <a:br>
              <a:rPr lang="en-US" sz="1200" dirty="0">
                <a:solidFill>
                  <a:schemeClr val="bg1"/>
                </a:solidFill>
              </a:rPr>
            </a:br>
            <a:r>
              <a:rPr lang="en-US" sz="1200" dirty="0">
                <a:solidFill>
                  <a:schemeClr val="bg1"/>
                </a:solidFill>
              </a:rPr>
              <a:t>and monitoring</a:t>
            </a:r>
          </a:p>
          <a:p>
            <a:pPr>
              <a:spcBef>
                <a:spcPts val="1200"/>
              </a:spcBef>
            </a:pPr>
            <a:r>
              <a:rPr lang="en-US" sz="1200" dirty="0">
                <a:solidFill>
                  <a:schemeClr val="bg1"/>
                </a:solidFill>
              </a:rPr>
              <a:t>System hardening</a:t>
            </a:r>
          </a:p>
          <a:p>
            <a:pPr>
              <a:spcBef>
                <a:spcPts val="1200"/>
              </a:spcBef>
            </a:pPr>
            <a:r>
              <a:rPr lang="en-US" sz="1200" dirty="0">
                <a:solidFill>
                  <a:schemeClr val="bg1"/>
                </a:solidFill>
              </a:rPr>
              <a:t>Security patching, Backup and restore</a:t>
            </a:r>
          </a:p>
          <a:p>
            <a:pPr>
              <a:spcBef>
                <a:spcPts val="1200"/>
              </a:spcBef>
            </a:pPr>
            <a:r>
              <a:rPr lang="en-US" sz="1200" dirty="0">
                <a:solidFill>
                  <a:schemeClr val="bg1"/>
                </a:solidFill>
              </a:rPr>
              <a:t>Malware protection</a:t>
            </a:r>
          </a:p>
          <a:p>
            <a:pPr>
              <a:spcBef>
                <a:spcPts val="1200"/>
              </a:spcBef>
            </a:pPr>
            <a:r>
              <a:rPr lang="en-US" sz="1200" dirty="0">
                <a:solidFill>
                  <a:schemeClr val="bg1"/>
                </a:solidFill>
              </a:rPr>
              <a:t>Data protection, data integrity and system architecture</a:t>
            </a:r>
          </a:p>
          <a:p>
            <a:pPr>
              <a:spcBef>
                <a:spcPts val="1200"/>
              </a:spcBef>
            </a:pPr>
            <a:r>
              <a:rPr lang="en-US" sz="1200" dirty="0">
                <a:solidFill>
                  <a:schemeClr val="bg1"/>
                </a:solidFill>
              </a:rPr>
              <a:t>Secure remote access</a:t>
            </a:r>
          </a:p>
        </p:txBody>
      </p:sp>
      <p:sp>
        <p:nvSpPr>
          <p:cNvPr id="279" name="Freeform 58"/>
          <p:cNvSpPr>
            <a:spLocks noChangeAspect="1" noEditPoints="1"/>
          </p:cNvSpPr>
          <p:nvPr/>
        </p:nvSpPr>
        <p:spPr bwMode="auto">
          <a:xfrm>
            <a:off x="9779048" y="5473799"/>
            <a:ext cx="278311" cy="213594"/>
          </a:xfrm>
          <a:custGeom>
            <a:avLst/>
            <a:gdLst>
              <a:gd name="T0" fmla="*/ 320 w 800"/>
              <a:gd name="T1" fmla="*/ 414 h 614"/>
              <a:gd name="T2" fmla="*/ 480 w 800"/>
              <a:gd name="T3" fmla="*/ 414 h 614"/>
              <a:gd name="T4" fmla="*/ 480 w 800"/>
              <a:gd name="T5" fmla="*/ 474 h 614"/>
              <a:gd name="T6" fmla="*/ 320 w 800"/>
              <a:gd name="T7" fmla="*/ 474 h 614"/>
              <a:gd name="T8" fmla="*/ 320 w 800"/>
              <a:gd name="T9" fmla="*/ 414 h 614"/>
              <a:gd name="T10" fmla="*/ 27 w 800"/>
              <a:gd name="T11" fmla="*/ 614 h 614"/>
              <a:gd name="T12" fmla="*/ 773 w 800"/>
              <a:gd name="T13" fmla="*/ 614 h 614"/>
              <a:gd name="T14" fmla="*/ 800 w 800"/>
              <a:gd name="T15" fmla="*/ 587 h 614"/>
              <a:gd name="T16" fmla="*/ 0 w 800"/>
              <a:gd name="T17" fmla="*/ 587 h 614"/>
              <a:gd name="T18" fmla="*/ 27 w 800"/>
              <a:gd name="T19" fmla="*/ 614 h 614"/>
              <a:gd name="T20" fmla="*/ 0 w 800"/>
              <a:gd name="T21" fmla="*/ 574 h 614"/>
              <a:gd name="T22" fmla="*/ 800 w 800"/>
              <a:gd name="T23" fmla="*/ 574 h 614"/>
              <a:gd name="T24" fmla="*/ 710 w 800"/>
              <a:gd name="T25" fmla="*/ 487 h 614"/>
              <a:gd name="T26" fmla="*/ 90 w 800"/>
              <a:gd name="T27" fmla="*/ 487 h 614"/>
              <a:gd name="T28" fmla="*/ 0 w 800"/>
              <a:gd name="T29" fmla="*/ 574 h 614"/>
              <a:gd name="T30" fmla="*/ 747 w 800"/>
              <a:gd name="T31" fmla="*/ 20 h 614"/>
              <a:gd name="T32" fmla="*/ 747 w 800"/>
              <a:gd name="T33" fmla="*/ 380 h 614"/>
              <a:gd name="T34" fmla="*/ 727 w 800"/>
              <a:gd name="T35" fmla="*/ 400 h 614"/>
              <a:gd name="T36" fmla="*/ 73 w 800"/>
              <a:gd name="T37" fmla="*/ 400 h 614"/>
              <a:gd name="T38" fmla="*/ 53 w 800"/>
              <a:gd name="T39" fmla="*/ 380 h 614"/>
              <a:gd name="T40" fmla="*/ 53 w 800"/>
              <a:gd name="T41" fmla="*/ 20 h 614"/>
              <a:gd name="T42" fmla="*/ 73 w 800"/>
              <a:gd name="T43" fmla="*/ 0 h 614"/>
              <a:gd name="T44" fmla="*/ 727 w 800"/>
              <a:gd name="T45" fmla="*/ 0 h 614"/>
              <a:gd name="T46" fmla="*/ 747 w 800"/>
              <a:gd name="T47" fmla="*/ 20 h 614"/>
              <a:gd name="T48" fmla="*/ 720 w 800"/>
              <a:gd name="T49" fmla="*/ 27 h 614"/>
              <a:gd name="T50" fmla="*/ 80 w 800"/>
              <a:gd name="T51" fmla="*/ 27 h 614"/>
              <a:gd name="T52" fmla="*/ 80 w 800"/>
              <a:gd name="T53" fmla="*/ 374 h 614"/>
              <a:gd name="T54" fmla="*/ 720 w 800"/>
              <a:gd name="T55" fmla="*/ 374 h 614"/>
              <a:gd name="T56" fmla="*/ 720 w 800"/>
              <a:gd name="T57" fmla="*/ 2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0" h="614">
                <a:moveTo>
                  <a:pt x="320" y="414"/>
                </a:moveTo>
                <a:cubicBezTo>
                  <a:pt x="480" y="414"/>
                  <a:pt x="480" y="414"/>
                  <a:pt x="480" y="414"/>
                </a:cubicBezTo>
                <a:cubicBezTo>
                  <a:pt x="480" y="474"/>
                  <a:pt x="480" y="474"/>
                  <a:pt x="480" y="474"/>
                </a:cubicBezTo>
                <a:cubicBezTo>
                  <a:pt x="320" y="474"/>
                  <a:pt x="320" y="474"/>
                  <a:pt x="320" y="474"/>
                </a:cubicBezTo>
                <a:lnTo>
                  <a:pt x="320" y="414"/>
                </a:lnTo>
                <a:close/>
                <a:moveTo>
                  <a:pt x="27" y="614"/>
                </a:moveTo>
                <a:cubicBezTo>
                  <a:pt x="773" y="614"/>
                  <a:pt x="773" y="614"/>
                  <a:pt x="773" y="614"/>
                </a:cubicBezTo>
                <a:cubicBezTo>
                  <a:pt x="788" y="614"/>
                  <a:pt x="800" y="602"/>
                  <a:pt x="800" y="587"/>
                </a:cubicBezTo>
                <a:cubicBezTo>
                  <a:pt x="0" y="587"/>
                  <a:pt x="0" y="587"/>
                  <a:pt x="0" y="587"/>
                </a:cubicBezTo>
                <a:cubicBezTo>
                  <a:pt x="0" y="602"/>
                  <a:pt x="12" y="614"/>
                  <a:pt x="27" y="614"/>
                </a:cubicBezTo>
                <a:close/>
                <a:moveTo>
                  <a:pt x="0" y="574"/>
                </a:moveTo>
                <a:cubicBezTo>
                  <a:pt x="800" y="574"/>
                  <a:pt x="800" y="574"/>
                  <a:pt x="800" y="574"/>
                </a:cubicBezTo>
                <a:cubicBezTo>
                  <a:pt x="710" y="487"/>
                  <a:pt x="710" y="487"/>
                  <a:pt x="710" y="487"/>
                </a:cubicBezTo>
                <a:cubicBezTo>
                  <a:pt x="90" y="487"/>
                  <a:pt x="90" y="487"/>
                  <a:pt x="90" y="487"/>
                </a:cubicBezTo>
                <a:lnTo>
                  <a:pt x="0" y="574"/>
                </a:lnTo>
                <a:close/>
                <a:moveTo>
                  <a:pt x="747" y="20"/>
                </a:moveTo>
                <a:cubicBezTo>
                  <a:pt x="747" y="380"/>
                  <a:pt x="747" y="380"/>
                  <a:pt x="747" y="380"/>
                </a:cubicBezTo>
                <a:cubicBezTo>
                  <a:pt x="747" y="391"/>
                  <a:pt x="738" y="400"/>
                  <a:pt x="727" y="400"/>
                </a:cubicBezTo>
                <a:cubicBezTo>
                  <a:pt x="73" y="400"/>
                  <a:pt x="73" y="400"/>
                  <a:pt x="73" y="400"/>
                </a:cubicBezTo>
                <a:cubicBezTo>
                  <a:pt x="62" y="400"/>
                  <a:pt x="53" y="391"/>
                  <a:pt x="53" y="380"/>
                </a:cubicBezTo>
                <a:cubicBezTo>
                  <a:pt x="53" y="20"/>
                  <a:pt x="53" y="20"/>
                  <a:pt x="53" y="20"/>
                </a:cubicBezTo>
                <a:cubicBezTo>
                  <a:pt x="53" y="9"/>
                  <a:pt x="62" y="0"/>
                  <a:pt x="73" y="0"/>
                </a:cubicBezTo>
                <a:cubicBezTo>
                  <a:pt x="727" y="0"/>
                  <a:pt x="727" y="0"/>
                  <a:pt x="727" y="0"/>
                </a:cubicBezTo>
                <a:cubicBezTo>
                  <a:pt x="738" y="0"/>
                  <a:pt x="747" y="9"/>
                  <a:pt x="747" y="20"/>
                </a:cubicBezTo>
                <a:close/>
                <a:moveTo>
                  <a:pt x="720" y="27"/>
                </a:moveTo>
                <a:cubicBezTo>
                  <a:pt x="80" y="27"/>
                  <a:pt x="80" y="27"/>
                  <a:pt x="80" y="27"/>
                </a:cubicBezTo>
                <a:cubicBezTo>
                  <a:pt x="80" y="374"/>
                  <a:pt x="80" y="374"/>
                  <a:pt x="80" y="374"/>
                </a:cubicBezTo>
                <a:cubicBezTo>
                  <a:pt x="720" y="374"/>
                  <a:pt x="720" y="374"/>
                  <a:pt x="720" y="374"/>
                </a:cubicBezTo>
                <a:lnTo>
                  <a:pt x="720" y="27"/>
                </a:lnTo>
                <a:close/>
              </a:path>
            </a:pathLst>
          </a:custGeom>
          <a:solidFill>
            <a:srgbClr val="505A64"/>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80" name="Gruppieren 13"/>
          <p:cNvGrpSpPr/>
          <p:nvPr/>
        </p:nvGrpSpPr>
        <p:grpSpPr>
          <a:xfrm>
            <a:off x="9940889" y="5559269"/>
            <a:ext cx="162159" cy="213594"/>
            <a:chOff x="7903715" y="6509965"/>
            <a:chExt cx="175680" cy="231403"/>
          </a:xfrm>
        </p:grpSpPr>
        <p:grpSp>
          <p:nvGrpSpPr>
            <p:cNvPr id="281" name="Gruppieren 439"/>
            <p:cNvGrpSpPr>
              <a:grpSpLocks noChangeAspect="1"/>
            </p:cNvGrpSpPr>
            <p:nvPr/>
          </p:nvGrpSpPr>
          <p:grpSpPr>
            <a:xfrm>
              <a:off x="7903715" y="6509965"/>
              <a:ext cx="175680" cy="231403"/>
              <a:chOff x="4013200" y="2198688"/>
              <a:chExt cx="720725" cy="949325"/>
            </a:xfrm>
          </p:grpSpPr>
          <p:sp>
            <p:nvSpPr>
              <p:cNvPr id="286"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w="28575">
                <a:solidFill>
                  <a:srgbClr val="D7D7CD"/>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7"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w="28575">
                <a:solidFill>
                  <a:srgbClr val="D7D7CD"/>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8"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w="28575">
                <a:solidFill>
                  <a:srgbClr val="D7D7CD"/>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282" name="Gruppieren 440"/>
            <p:cNvGrpSpPr>
              <a:grpSpLocks noChangeAspect="1"/>
            </p:cNvGrpSpPr>
            <p:nvPr/>
          </p:nvGrpSpPr>
          <p:grpSpPr>
            <a:xfrm>
              <a:off x="7903715" y="6509965"/>
              <a:ext cx="175680" cy="231403"/>
              <a:chOff x="4013200" y="2198688"/>
              <a:chExt cx="720725" cy="949325"/>
            </a:xfrm>
          </p:grpSpPr>
          <p:sp>
            <p:nvSpPr>
              <p:cNvPr id="283"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89" name="Gruppieren 114"/>
          <p:cNvGrpSpPr/>
          <p:nvPr/>
        </p:nvGrpSpPr>
        <p:grpSpPr>
          <a:xfrm>
            <a:off x="6719814" y="5468943"/>
            <a:ext cx="1728000" cy="576008"/>
            <a:chOff x="1202631" y="5373216"/>
            <a:chExt cx="1728000" cy="576008"/>
          </a:xfrm>
          <a:gradFill>
            <a:gsLst>
              <a:gs pos="43000">
                <a:srgbClr val="A5E1E1"/>
              </a:gs>
              <a:gs pos="0">
                <a:srgbClr val="009999">
                  <a:alpha val="85000"/>
                </a:srgbClr>
              </a:gs>
              <a:gs pos="0">
                <a:srgbClr val="7DD2E6"/>
              </a:gs>
              <a:gs pos="100000">
                <a:srgbClr val="0099CB">
                  <a:alpha val="85000"/>
                </a:srgbClr>
              </a:gs>
            </a:gsLst>
            <a:lin ang="0" scaled="0"/>
          </a:gradFill>
        </p:grpSpPr>
        <p:sp>
          <p:nvSpPr>
            <p:cNvPr id="290" name="Gleichschenkliges Dreieck 95"/>
            <p:cNvSpPr/>
            <p:nvPr/>
          </p:nvSpPr>
          <p:spPr bwMode="auto">
            <a:xfrm>
              <a:off x="1994719" y="5373216"/>
              <a:ext cx="144000" cy="72000"/>
            </a:xfrm>
            <a:prstGeom prst="triangle">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291" name="Rechteck 94"/>
            <p:cNvSpPr/>
            <p:nvPr/>
          </p:nvSpPr>
          <p:spPr bwMode="auto">
            <a:xfrm>
              <a:off x="1202631" y="5445224"/>
              <a:ext cx="1728000" cy="504000"/>
            </a:xfrm>
            <a:prstGeom prst="rect">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292" name="Gleichschenkliges Dreieck 574"/>
            <p:cNvSpPr/>
            <p:nvPr/>
          </p:nvSpPr>
          <p:spPr bwMode="auto">
            <a:xfrm>
              <a:off x="1994719" y="5373216"/>
              <a:ext cx="144000" cy="72000"/>
            </a:xfrm>
            <a:prstGeom prst="triangle">
              <a:avLst/>
            </a:prstGeom>
            <a:grpFill/>
            <a:ln>
              <a:no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grpSp>
        <p:nvGrpSpPr>
          <p:cNvPr id="293" name="Gruppieren 96"/>
          <p:cNvGrpSpPr>
            <a:grpSpLocks noChangeAspect="1"/>
          </p:cNvGrpSpPr>
          <p:nvPr/>
        </p:nvGrpSpPr>
        <p:grpSpPr>
          <a:xfrm>
            <a:off x="8117484" y="5612943"/>
            <a:ext cx="258514" cy="360000"/>
            <a:chOff x="4843463" y="1789113"/>
            <a:chExt cx="598487" cy="833437"/>
          </a:xfrm>
        </p:grpSpPr>
        <p:sp>
          <p:nvSpPr>
            <p:cNvPr id="294" name="Freeform 10"/>
            <p:cNvSpPr>
              <a:spLocks noEditPoints="1"/>
            </p:cNvSpPr>
            <p:nvPr/>
          </p:nvSpPr>
          <p:spPr bwMode="auto">
            <a:xfrm>
              <a:off x="4843463" y="1789113"/>
              <a:ext cx="598487" cy="833437"/>
            </a:xfrm>
            <a:custGeom>
              <a:avLst/>
              <a:gdLst>
                <a:gd name="T0" fmla="*/ 0 w 377"/>
                <a:gd name="T1" fmla="*/ 0 h 525"/>
                <a:gd name="T2" fmla="*/ 284 w 377"/>
                <a:gd name="T3" fmla="*/ 0 h 525"/>
                <a:gd name="T4" fmla="*/ 377 w 377"/>
                <a:gd name="T5" fmla="*/ 93 h 525"/>
                <a:gd name="T6" fmla="*/ 377 w 377"/>
                <a:gd name="T7" fmla="*/ 525 h 525"/>
                <a:gd name="T8" fmla="*/ 0 w 377"/>
                <a:gd name="T9" fmla="*/ 525 h 525"/>
                <a:gd name="T10" fmla="*/ 0 w 377"/>
                <a:gd name="T11" fmla="*/ 0 h 525"/>
                <a:gd name="T12" fmla="*/ 272 w 377"/>
                <a:gd name="T13" fmla="*/ 18 h 525"/>
                <a:gd name="T14" fmla="*/ 18 w 377"/>
                <a:gd name="T15" fmla="*/ 18 h 525"/>
                <a:gd name="T16" fmla="*/ 18 w 377"/>
                <a:gd name="T17" fmla="*/ 507 h 525"/>
                <a:gd name="T18" fmla="*/ 359 w 377"/>
                <a:gd name="T19" fmla="*/ 507 h 525"/>
                <a:gd name="T20" fmla="*/ 359 w 377"/>
                <a:gd name="T21" fmla="*/ 105 h 525"/>
                <a:gd name="T22" fmla="*/ 272 w 377"/>
                <a:gd name="T23" fmla="*/ 105 h 525"/>
                <a:gd name="T24" fmla="*/ 272 w 377"/>
                <a:gd name="T25" fmla="*/ 18 h 525"/>
                <a:gd name="T26" fmla="*/ 347 w 377"/>
                <a:gd name="T27" fmla="*/ 87 h 525"/>
                <a:gd name="T28" fmla="*/ 289 w 377"/>
                <a:gd name="T29" fmla="*/ 30 h 525"/>
                <a:gd name="T30" fmla="*/ 289 w 377"/>
                <a:gd name="T31" fmla="*/ 87 h 525"/>
                <a:gd name="T32" fmla="*/ 347 w 377"/>
                <a:gd name="T33" fmla="*/ 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25">
                  <a:moveTo>
                    <a:pt x="0" y="0"/>
                  </a:moveTo>
                  <a:lnTo>
                    <a:pt x="284" y="0"/>
                  </a:lnTo>
                  <a:lnTo>
                    <a:pt x="377" y="93"/>
                  </a:lnTo>
                  <a:lnTo>
                    <a:pt x="377" y="525"/>
                  </a:lnTo>
                  <a:lnTo>
                    <a:pt x="0" y="525"/>
                  </a:lnTo>
                  <a:lnTo>
                    <a:pt x="0" y="0"/>
                  </a:lnTo>
                  <a:close/>
                  <a:moveTo>
                    <a:pt x="272" y="18"/>
                  </a:moveTo>
                  <a:lnTo>
                    <a:pt x="18" y="18"/>
                  </a:lnTo>
                  <a:lnTo>
                    <a:pt x="18" y="507"/>
                  </a:lnTo>
                  <a:lnTo>
                    <a:pt x="359" y="507"/>
                  </a:lnTo>
                  <a:lnTo>
                    <a:pt x="359" y="105"/>
                  </a:lnTo>
                  <a:lnTo>
                    <a:pt x="272" y="105"/>
                  </a:lnTo>
                  <a:lnTo>
                    <a:pt x="272" y="18"/>
                  </a:lnTo>
                  <a:close/>
                  <a:moveTo>
                    <a:pt x="347" y="87"/>
                  </a:moveTo>
                  <a:lnTo>
                    <a:pt x="289" y="30"/>
                  </a:lnTo>
                  <a:lnTo>
                    <a:pt x="289" y="87"/>
                  </a:lnTo>
                  <a:lnTo>
                    <a:pt x="347" y="87"/>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1"/>
            <p:cNvSpPr>
              <a:spLocks noEditPoints="1"/>
            </p:cNvSpPr>
            <p:nvPr/>
          </p:nvSpPr>
          <p:spPr bwMode="auto">
            <a:xfrm>
              <a:off x="4981575" y="2136775"/>
              <a:ext cx="322262" cy="123825"/>
            </a:xfrm>
            <a:custGeom>
              <a:avLst/>
              <a:gdLst>
                <a:gd name="T0" fmla="*/ 0 w 310"/>
                <a:gd name="T1" fmla="*/ 2 h 119"/>
                <a:gd name="T2" fmla="*/ 26 w 310"/>
                <a:gd name="T3" fmla="*/ 2 h 119"/>
                <a:gd name="T4" fmla="*/ 26 w 310"/>
                <a:gd name="T5" fmla="*/ 97 h 119"/>
                <a:gd name="T6" fmla="*/ 76 w 310"/>
                <a:gd name="T7" fmla="*/ 97 h 119"/>
                <a:gd name="T8" fmla="*/ 76 w 310"/>
                <a:gd name="T9" fmla="*/ 117 h 119"/>
                <a:gd name="T10" fmla="*/ 0 w 310"/>
                <a:gd name="T11" fmla="*/ 117 h 119"/>
                <a:gd name="T12" fmla="*/ 0 w 310"/>
                <a:gd name="T13" fmla="*/ 2 h 119"/>
                <a:gd name="T14" fmla="*/ 180 w 310"/>
                <a:gd name="T15" fmla="*/ 18 h 119"/>
                <a:gd name="T16" fmla="*/ 193 w 310"/>
                <a:gd name="T17" fmla="*/ 59 h 119"/>
                <a:gd name="T18" fmla="*/ 176 w 310"/>
                <a:gd name="T19" fmla="*/ 106 h 119"/>
                <a:gd name="T20" fmla="*/ 138 w 310"/>
                <a:gd name="T21" fmla="*/ 119 h 119"/>
                <a:gd name="T22" fmla="*/ 95 w 310"/>
                <a:gd name="T23" fmla="*/ 101 h 119"/>
                <a:gd name="T24" fmla="*/ 82 w 310"/>
                <a:gd name="T25" fmla="*/ 59 h 119"/>
                <a:gd name="T26" fmla="*/ 99 w 310"/>
                <a:gd name="T27" fmla="*/ 13 h 119"/>
                <a:gd name="T28" fmla="*/ 138 w 310"/>
                <a:gd name="T29" fmla="*/ 0 h 119"/>
                <a:gd name="T30" fmla="*/ 180 w 310"/>
                <a:gd name="T31" fmla="*/ 18 h 119"/>
                <a:gd name="T32" fmla="*/ 109 w 310"/>
                <a:gd name="T33" fmla="*/ 59 h 119"/>
                <a:gd name="T34" fmla="*/ 138 w 310"/>
                <a:gd name="T35" fmla="*/ 99 h 119"/>
                <a:gd name="T36" fmla="*/ 166 w 310"/>
                <a:gd name="T37" fmla="*/ 59 h 119"/>
                <a:gd name="T38" fmla="*/ 138 w 310"/>
                <a:gd name="T39" fmla="*/ 20 h 119"/>
                <a:gd name="T40" fmla="*/ 109 w 310"/>
                <a:gd name="T41" fmla="*/ 59 h 119"/>
                <a:gd name="T42" fmla="*/ 310 w 310"/>
                <a:gd name="T43" fmla="*/ 111 h 119"/>
                <a:gd name="T44" fmla="*/ 268 w 310"/>
                <a:gd name="T45" fmla="*/ 119 h 119"/>
                <a:gd name="T46" fmla="*/ 224 w 310"/>
                <a:gd name="T47" fmla="*/ 104 h 119"/>
                <a:gd name="T48" fmla="*/ 209 w 310"/>
                <a:gd name="T49" fmla="*/ 61 h 119"/>
                <a:gd name="T50" fmla="*/ 230 w 310"/>
                <a:gd name="T51" fmla="*/ 11 h 119"/>
                <a:gd name="T52" fmla="*/ 269 w 310"/>
                <a:gd name="T53" fmla="*/ 0 h 119"/>
                <a:gd name="T54" fmla="*/ 310 w 310"/>
                <a:gd name="T55" fmla="*/ 8 h 119"/>
                <a:gd name="T56" fmla="*/ 301 w 310"/>
                <a:gd name="T57" fmla="*/ 28 h 119"/>
                <a:gd name="T58" fmla="*/ 271 w 310"/>
                <a:gd name="T59" fmla="*/ 20 h 119"/>
                <a:gd name="T60" fmla="*/ 235 w 310"/>
                <a:gd name="T61" fmla="*/ 60 h 119"/>
                <a:gd name="T62" fmla="*/ 269 w 310"/>
                <a:gd name="T63" fmla="*/ 99 h 119"/>
                <a:gd name="T64" fmla="*/ 284 w 310"/>
                <a:gd name="T65" fmla="*/ 96 h 119"/>
                <a:gd name="T66" fmla="*/ 284 w 310"/>
                <a:gd name="T67" fmla="*/ 73 h 119"/>
                <a:gd name="T68" fmla="*/ 265 w 310"/>
                <a:gd name="T69" fmla="*/ 73 h 119"/>
                <a:gd name="T70" fmla="*/ 265 w 310"/>
                <a:gd name="T71" fmla="*/ 53 h 119"/>
                <a:gd name="T72" fmla="*/ 310 w 310"/>
                <a:gd name="T73" fmla="*/ 53 h 119"/>
                <a:gd name="T74" fmla="*/ 310 w 310"/>
                <a:gd name="T75"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119">
                  <a:moveTo>
                    <a:pt x="0" y="2"/>
                  </a:moveTo>
                  <a:cubicBezTo>
                    <a:pt x="26" y="2"/>
                    <a:pt x="26" y="2"/>
                    <a:pt x="26" y="2"/>
                  </a:cubicBezTo>
                  <a:cubicBezTo>
                    <a:pt x="26" y="97"/>
                    <a:pt x="26" y="97"/>
                    <a:pt x="26" y="97"/>
                  </a:cubicBezTo>
                  <a:cubicBezTo>
                    <a:pt x="76" y="97"/>
                    <a:pt x="76" y="97"/>
                    <a:pt x="76" y="97"/>
                  </a:cubicBezTo>
                  <a:cubicBezTo>
                    <a:pt x="76" y="117"/>
                    <a:pt x="76" y="117"/>
                    <a:pt x="76" y="117"/>
                  </a:cubicBezTo>
                  <a:cubicBezTo>
                    <a:pt x="0" y="117"/>
                    <a:pt x="0" y="117"/>
                    <a:pt x="0" y="117"/>
                  </a:cubicBezTo>
                  <a:lnTo>
                    <a:pt x="0" y="2"/>
                  </a:lnTo>
                  <a:close/>
                  <a:moveTo>
                    <a:pt x="180" y="18"/>
                  </a:moveTo>
                  <a:cubicBezTo>
                    <a:pt x="189" y="29"/>
                    <a:pt x="193" y="43"/>
                    <a:pt x="193" y="59"/>
                  </a:cubicBezTo>
                  <a:cubicBezTo>
                    <a:pt x="193" y="79"/>
                    <a:pt x="187" y="95"/>
                    <a:pt x="176" y="106"/>
                  </a:cubicBezTo>
                  <a:cubicBezTo>
                    <a:pt x="166" y="115"/>
                    <a:pt x="154" y="119"/>
                    <a:pt x="138" y="119"/>
                  </a:cubicBezTo>
                  <a:cubicBezTo>
                    <a:pt x="119" y="119"/>
                    <a:pt x="105" y="113"/>
                    <a:pt x="95" y="101"/>
                  </a:cubicBezTo>
                  <a:cubicBezTo>
                    <a:pt x="86" y="90"/>
                    <a:pt x="82" y="76"/>
                    <a:pt x="82" y="59"/>
                  </a:cubicBezTo>
                  <a:cubicBezTo>
                    <a:pt x="82" y="40"/>
                    <a:pt x="88" y="24"/>
                    <a:pt x="99" y="13"/>
                  </a:cubicBezTo>
                  <a:cubicBezTo>
                    <a:pt x="109" y="4"/>
                    <a:pt x="121" y="0"/>
                    <a:pt x="138" y="0"/>
                  </a:cubicBezTo>
                  <a:cubicBezTo>
                    <a:pt x="157" y="0"/>
                    <a:pt x="170" y="6"/>
                    <a:pt x="180" y="18"/>
                  </a:cubicBezTo>
                  <a:close/>
                  <a:moveTo>
                    <a:pt x="109" y="59"/>
                  </a:moveTo>
                  <a:cubicBezTo>
                    <a:pt x="109" y="84"/>
                    <a:pt x="120" y="99"/>
                    <a:pt x="138" y="99"/>
                  </a:cubicBezTo>
                  <a:cubicBezTo>
                    <a:pt x="155" y="99"/>
                    <a:pt x="166" y="84"/>
                    <a:pt x="166" y="59"/>
                  </a:cubicBezTo>
                  <a:cubicBezTo>
                    <a:pt x="166" y="35"/>
                    <a:pt x="155" y="20"/>
                    <a:pt x="138" y="20"/>
                  </a:cubicBezTo>
                  <a:cubicBezTo>
                    <a:pt x="120" y="20"/>
                    <a:pt x="109" y="35"/>
                    <a:pt x="109" y="59"/>
                  </a:cubicBezTo>
                  <a:close/>
                  <a:moveTo>
                    <a:pt x="310" y="111"/>
                  </a:moveTo>
                  <a:cubicBezTo>
                    <a:pt x="292" y="118"/>
                    <a:pt x="283" y="119"/>
                    <a:pt x="268" y="119"/>
                  </a:cubicBezTo>
                  <a:cubicBezTo>
                    <a:pt x="249" y="119"/>
                    <a:pt x="234" y="114"/>
                    <a:pt x="224" y="104"/>
                  </a:cubicBezTo>
                  <a:cubicBezTo>
                    <a:pt x="214" y="93"/>
                    <a:pt x="209" y="79"/>
                    <a:pt x="209" y="61"/>
                  </a:cubicBezTo>
                  <a:cubicBezTo>
                    <a:pt x="209" y="39"/>
                    <a:pt x="216" y="22"/>
                    <a:pt x="230" y="11"/>
                  </a:cubicBezTo>
                  <a:cubicBezTo>
                    <a:pt x="240" y="3"/>
                    <a:pt x="252" y="0"/>
                    <a:pt x="269" y="0"/>
                  </a:cubicBezTo>
                  <a:cubicBezTo>
                    <a:pt x="284" y="0"/>
                    <a:pt x="297" y="2"/>
                    <a:pt x="310" y="8"/>
                  </a:cubicBezTo>
                  <a:cubicBezTo>
                    <a:pt x="301" y="28"/>
                    <a:pt x="301" y="28"/>
                    <a:pt x="301" y="28"/>
                  </a:cubicBezTo>
                  <a:cubicBezTo>
                    <a:pt x="289" y="22"/>
                    <a:pt x="281" y="20"/>
                    <a:pt x="271" y="20"/>
                  </a:cubicBezTo>
                  <a:cubicBezTo>
                    <a:pt x="248" y="20"/>
                    <a:pt x="235" y="34"/>
                    <a:pt x="235" y="60"/>
                  </a:cubicBezTo>
                  <a:cubicBezTo>
                    <a:pt x="235" y="84"/>
                    <a:pt x="249" y="99"/>
                    <a:pt x="269" y="99"/>
                  </a:cubicBezTo>
                  <a:cubicBezTo>
                    <a:pt x="275" y="99"/>
                    <a:pt x="280" y="98"/>
                    <a:pt x="284" y="96"/>
                  </a:cubicBezTo>
                  <a:cubicBezTo>
                    <a:pt x="284" y="73"/>
                    <a:pt x="284" y="73"/>
                    <a:pt x="284" y="73"/>
                  </a:cubicBezTo>
                  <a:cubicBezTo>
                    <a:pt x="265" y="73"/>
                    <a:pt x="265" y="73"/>
                    <a:pt x="265" y="73"/>
                  </a:cubicBezTo>
                  <a:cubicBezTo>
                    <a:pt x="265" y="53"/>
                    <a:pt x="265" y="53"/>
                    <a:pt x="265" y="53"/>
                  </a:cubicBezTo>
                  <a:cubicBezTo>
                    <a:pt x="310" y="53"/>
                    <a:pt x="310" y="53"/>
                    <a:pt x="310" y="53"/>
                  </a:cubicBezTo>
                  <a:lnTo>
                    <a:pt x="310" y="111"/>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6" name="Gruppieren 99"/>
          <p:cNvGrpSpPr>
            <a:grpSpLocks noChangeAspect="1"/>
          </p:cNvGrpSpPr>
          <p:nvPr/>
        </p:nvGrpSpPr>
        <p:grpSpPr>
          <a:xfrm>
            <a:off x="7249740" y="5612943"/>
            <a:ext cx="273311" cy="360000"/>
            <a:chOff x="4013200" y="2198688"/>
            <a:chExt cx="720725" cy="949325"/>
          </a:xfrm>
        </p:grpSpPr>
        <p:sp>
          <p:nvSpPr>
            <p:cNvPr id="297"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0" name="Gruppieren 103"/>
          <p:cNvGrpSpPr>
            <a:grpSpLocks noChangeAspect="1"/>
          </p:cNvGrpSpPr>
          <p:nvPr/>
        </p:nvGrpSpPr>
        <p:grpSpPr>
          <a:xfrm>
            <a:off x="7640268" y="5612903"/>
            <a:ext cx="360000" cy="360000"/>
            <a:chOff x="3003550" y="2968625"/>
            <a:chExt cx="792163" cy="792163"/>
          </a:xfrm>
        </p:grpSpPr>
        <p:sp>
          <p:nvSpPr>
            <p:cNvPr id="301" name="Freeform 21"/>
            <p:cNvSpPr>
              <a:spLocks noEditPoints="1"/>
            </p:cNvSpPr>
            <p:nvPr/>
          </p:nvSpPr>
          <p:spPr bwMode="auto">
            <a:xfrm>
              <a:off x="3003550" y="2968625"/>
              <a:ext cx="792163" cy="792163"/>
            </a:xfrm>
            <a:custGeom>
              <a:avLst/>
              <a:gdLst>
                <a:gd name="T0" fmla="*/ 400 w 800"/>
                <a:gd name="T1" fmla="*/ 27 h 800"/>
                <a:gd name="T2" fmla="*/ 545 w 800"/>
                <a:gd name="T3" fmla="*/ 56 h 800"/>
                <a:gd name="T4" fmla="*/ 664 w 800"/>
                <a:gd name="T5" fmla="*/ 136 h 800"/>
                <a:gd name="T6" fmla="*/ 744 w 800"/>
                <a:gd name="T7" fmla="*/ 255 h 800"/>
                <a:gd name="T8" fmla="*/ 773 w 800"/>
                <a:gd name="T9" fmla="*/ 400 h 800"/>
                <a:gd name="T10" fmla="*/ 744 w 800"/>
                <a:gd name="T11" fmla="*/ 545 h 800"/>
                <a:gd name="T12" fmla="*/ 664 w 800"/>
                <a:gd name="T13" fmla="*/ 664 h 800"/>
                <a:gd name="T14" fmla="*/ 545 w 800"/>
                <a:gd name="T15" fmla="*/ 744 h 800"/>
                <a:gd name="T16" fmla="*/ 400 w 800"/>
                <a:gd name="T17" fmla="*/ 773 h 800"/>
                <a:gd name="T18" fmla="*/ 255 w 800"/>
                <a:gd name="T19" fmla="*/ 744 h 800"/>
                <a:gd name="T20" fmla="*/ 136 w 800"/>
                <a:gd name="T21" fmla="*/ 664 h 800"/>
                <a:gd name="T22" fmla="*/ 56 w 800"/>
                <a:gd name="T23" fmla="*/ 545 h 800"/>
                <a:gd name="T24" fmla="*/ 27 w 800"/>
                <a:gd name="T25" fmla="*/ 400 h 800"/>
                <a:gd name="T26" fmla="*/ 56 w 800"/>
                <a:gd name="T27" fmla="*/ 255 h 800"/>
                <a:gd name="T28" fmla="*/ 136 w 800"/>
                <a:gd name="T29" fmla="*/ 136 h 800"/>
                <a:gd name="T30" fmla="*/ 255 w 800"/>
                <a:gd name="T31" fmla="*/ 56 h 800"/>
                <a:gd name="T32" fmla="*/ 400 w 800"/>
                <a:gd name="T33" fmla="*/ 27 h 800"/>
                <a:gd name="T34" fmla="*/ 400 w 800"/>
                <a:gd name="T35" fmla="*/ 0 h 800"/>
                <a:gd name="T36" fmla="*/ 0 w 800"/>
                <a:gd name="T37" fmla="*/ 400 h 800"/>
                <a:gd name="T38" fmla="*/ 400 w 800"/>
                <a:gd name="T39" fmla="*/ 800 h 800"/>
                <a:gd name="T40" fmla="*/ 800 w 800"/>
                <a:gd name="T41" fmla="*/ 400 h 800"/>
                <a:gd name="T42" fmla="*/ 400 w 800"/>
                <a:gd name="T4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800">
                  <a:moveTo>
                    <a:pt x="400" y="27"/>
                  </a:moveTo>
                  <a:cubicBezTo>
                    <a:pt x="450" y="27"/>
                    <a:pt x="499" y="37"/>
                    <a:pt x="545" y="56"/>
                  </a:cubicBezTo>
                  <a:cubicBezTo>
                    <a:pt x="590" y="75"/>
                    <a:pt x="630" y="102"/>
                    <a:pt x="664" y="136"/>
                  </a:cubicBezTo>
                  <a:cubicBezTo>
                    <a:pt x="698" y="170"/>
                    <a:pt x="725" y="210"/>
                    <a:pt x="744" y="255"/>
                  </a:cubicBezTo>
                  <a:cubicBezTo>
                    <a:pt x="763" y="301"/>
                    <a:pt x="773" y="350"/>
                    <a:pt x="773" y="400"/>
                  </a:cubicBezTo>
                  <a:cubicBezTo>
                    <a:pt x="773" y="450"/>
                    <a:pt x="763" y="499"/>
                    <a:pt x="744" y="545"/>
                  </a:cubicBezTo>
                  <a:cubicBezTo>
                    <a:pt x="725" y="590"/>
                    <a:pt x="698" y="630"/>
                    <a:pt x="664" y="664"/>
                  </a:cubicBezTo>
                  <a:cubicBezTo>
                    <a:pt x="630" y="698"/>
                    <a:pt x="590" y="725"/>
                    <a:pt x="545" y="744"/>
                  </a:cubicBezTo>
                  <a:cubicBezTo>
                    <a:pt x="499" y="763"/>
                    <a:pt x="450" y="773"/>
                    <a:pt x="400" y="773"/>
                  </a:cubicBezTo>
                  <a:cubicBezTo>
                    <a:pt x="350" y="773"/>
                    <a:pt x="301" y="763"/>
                    <a:pt x="255" y="744"/>
                  </a:cubicBezTo>
                  <a:cubicBezTo>
                    <a:pt x="210" y="725"/>
                    <a:pt x="170" y="698"/>
                    <a:pt x="136" y="664"/>
                  </a:cubicBezTo>
                  <a:cubicBezTo>
                    <a:pt x="102" y="630"/>
                    <a:pt x="75" y="590"/>
                    <a:pt x="56" y="545"/>
                  </a:cubicBezTo>
                  <a:cubicBezTo>
                    <a:pt x="37" y="499"/>
                    <a:pt x="27" y="450"/>
                    <a:pt x="27" y="400"/>
                  </a:cubicBezTo>
                  <a:cubicBezTo>
                    <a:pt x="27" y="350"/>
                    <a:pt x="37" y="301"/>
                    <a:pt x="56" y="255"/>
                  </a:cubicBezTo>
                  <a:cubicBezTo>
                    <a:pt x="75" y="210"/>
                    <a:pt x="102" y="170"/>
                    <a:pt x="136" y="136"/>
                  </a:cubicBezTo>
                  <a:cubicBezTo>
                    <a:pt x="170" y="102"/>
                    <a:pt x="210" y="75"/>
                    <a:pt x="255" y="56"/>
                  </a:cubicBezTo>
                  <a:cubicBezTo>
                    <a:pt x="301" y="37"/>
                    <a:pt x="350" y="27"/>
                    <a:pt x="400" y="27"/>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22"/>
            <p:cNvSpPr>
              <a:spLocks noEditPoints="1"/>
            </p:cNvSpPr>
            <p:nvPr/>
          </p:nvSpPr>
          <p:spPr bwMode="auto">
            <a:xfrm>
              <a:off x="3346450" y="3311525"/>
              <a:ext cx="106363" cy="106363"/>
            </a:xfrm>
            <a:custGeom>
              <a:avLst/>
              <a:gdLst>
                <a:gd name="T0" fmla="*/ 53 w 106"/>
                <a:gd name="T1" fmla="*/ 26 h 106"/>
                <a:gd name="T2" fmla="*/ 80 w 106"/>
                <a:gd name="T3" fmla="*/ 53 h 106"/>
                <a:gd name="T4" fmla="*/ 53 w 106"/>
                <a:gd name="T5" fmla="*/ 80 h 106"/>
                <a:gd name="T6" fmla="*/ 26 w 106"/>
                <a:gd name="T7" fmla="*/ 53 h 106"/>
                <a:gd name="T8" fmla="*/ 53 w 106"/>
                <a:gd name="T9" fmla="*/ 26 h 106"/>
                <a:gd name="T10" fmla="*/ 53 w 106"/>
                <a:gd name="T11" fmla="*/ 0 h 106"/>
                <a:gd name="T12" fmla="*/ 0 w 106"/>
                <a:gd name="T13" fmla="*/ 53 h 106"/>
                <a:gd name="T14" fmla="*/ 53 w 106"/>
                <a:gd name="T15" fmla="*/ 106 h 106"/>
                <a:gd name="T16" fmla="*/ 106 w 106"/>
                <a:gd name="T17" fmla="*/ 53 h 106"/>
                <a:gd name="T18" fmla="*/ 53 w 106"/>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26"/>
                  </a:moveTo>
                  <a:cubicBezTo>
                    <a:pt x="68" y="26"/>
                    <a:pt x="80" y="38"/>
                    <a:pt x="80" y="53"/>
                  </a:cubicBezTo>
                  <a:cubicBezTo>
                    <a:pt x="80" y="68"/>
                    <a:pt x="68" y="80"/>
                    <a:pt x="53" y="80"/>
                  </a:cubicBezTo>
                  <a:cubicBezTo>
                    <a:pt x="38" y="80"/>
                    <a:pt x="26" y="68"/>
                    <a:pt x="26" y="53"/>
                  </a:cubicBezTo>
                  <a:cubicBezTo>
                    <a:pt x="26" y="38"/>
                    <a:pt x="38" y="26"/>
                    <a:pt x="53" y="26"/>
                  </a:cubicBezTo>
                  <a:moveTo>
                    <a:pt x="53" y="0"/>
                  </a:moveTo>
                  <a:cubicBezTo>
                    <a:pt x="24" y="0"/>
                    <a:pt x="0" y="24"/>
                    <a:pt x="0" y="53"/>
                  </a:cubicBezTo>
                  <a:cubicBezTo>
                    <a:pt x="0" y="82"/>
                    <a:pt x="24" y="106"/>
                    <a:pt x="53" y="106"/>
                  </a:cubicBezTo>
                  <a:cubicBezTo>
                    <a:pt x="82" y="106"/>
                    <a:pt x="106" y="82"/>
                    <a:pt x="106" y="53"/>
                  </a:cubicBezTo>
                  <a:cubicBezTo>
                    <a:pt x="106" y="24"/>
                    <a:pt x="82" y="0"/>
                    <a:pt x="5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23"/>
            <p:cNvSpPr>
              <a:spLocks noEditPoints="1"/>
            </p:cNvSpPr>
            <p:nvPr/>
          </p:nvSpPr>
          <p:spPr bwMode="auto">
            <a:xfrm>
              <a:off x="3268663" y="3233738"/>
              <a:ext cx="261938" cy="261938"/>
            </a:xfrm>
            <a:custGeom>
              <a:avLst/>
              <a:gdLst>
                <a:gd name="T0" fmla="*/ 133 w 266"/>
                <a:gd name="T1" fmla="*/ 26 h 266"/>
                <a:gd name="T2" fmla="*/ 240 w 266"/>
                <a:gd name="T3" fmla="*/ 133 h 266"/>
                <a:gd name="T4" fmla="*/ 133 w 266"/>
                <a:gd name="T5" fmla="*/ 240 h 266"/>
                <a:gd name="T6" fmla="*/ 26 w 266"/>
                <a:gd name="T7" fmla="*/ 133 h 266"/>
                <a:gd name="T8" fmla="*/ 133 w 266"/>
                <a:gd name="T9" fmla="*/ 26 h 266"/>
                <a:gd name="T10" fmla="*/ 133 w 266"/>
                <a:gd name="T11" fmla="*/ 0 h 266"/>
                <a:gd name="T12" fmla="*/ 0 w 266"/>
                <a:gd name="T13" fmla="*/ 133 h 266"/>
                <a:gd name="T14" fmla="*/ 133 w 266"/>
                <a:gd name="T15" fmla="*/ 266 h 266"/>
                <a:gd name="T16" fmla="*/ 266 w 266"/>
                <a:gd name="T17" fmla="*/ 133 h 266"/>
                <a:gd name="T18" fmla="*/ 133 w 266"/>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
                  </a:moveTo>
                  <a:cubicBezTo>
                    <a:pt x="192" y="26"/>
                    <a:pt x="240" y="74"/>
                    <a:pt x="240" y="133"/>
                  </a:cubicBezTo>
                  <a:cubicBezTo>
                    <a:pt x="240" y="192"/>
                    <a:pt x="192" y="240"/>
                    <a:pt x="133" y="240"/>
                  </a:cubicBezTo>
                  <a:cubicBezTo>
                    <a:pt x="74" y="240"/>
                    <a:pt x="26" y="192"/>
                    <a:pt x="26" y="133"/>
                  </a:cubicBezTo>
                  <a:cubicBezTo>
                    <a:pt x="26" y="74"/>
                    <a:pt x="74" y="26"/>
                    <a:pt x="133" y="26"/>
                  </a:cubicBezTo>
                  <a:moveTo>
                    <a:pt x="133" y="0"/>
                  </a:moveTo>
                  <a:cubicBezTo>
                    <a:pt x="59" y="0"/>
                    <a:pt x="0" y="59"/>
                    <a:pt x="0" y="133"/>
                  </a:cubicBezTo>
                  <a:cubicBezTo>
                    <a:pt x="0" y="207"/>
                    <a:pt x="59" y="266"/>
                    <a:pt x="133" y="266"/>
                  </a:cubicBezTo>
                  <a:cubicBezTo>
                    <a:pt x="207" y="266"/>
                    <a:pt x="266" y="207"/>
                    <a:pt x="266" y="133"/>
                  </a:cubicBezTo>
                  <a:cubicBezTo>
                    <a:pt x="266" y="59"/>
                    <a:pt x="207" y="0"/>
                    <a:pt x="13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4"/>
            <p:cNvSpPr>
              <a:spLocks/>
            </p:cNvSpPr>
            <p:nvPr/>
          </p:nvSpPr>
          <p:spPr bwMode="auto">
            <a:xfrm>
              <a:off x="3465513" y="3430588"/>
              <a:ext cx="252413" cy="252413"/>
            </a:xfrm>
            <a:custGeom>
              <a:avLst/>
              <a:gdLst>
                <a:gd name="T0" fmla="*/ 256 w 256"/>
                <a:gd name="T1" fmla="*/ 95 h 256"/>
                <a:gd name="T2" fmla="*/ 65 w 256"/>
                <a:gd name="T3" fmla="*/ 0 h 256"/>
                <a:gd name="T4" fmla="*/ 0 w 256"/>
                <a:gd name="T5" fmla="*/ 65 h 256"/>
                <a:gd name="T6" fmla="*/ 95 w 256"/>
                <a:gd name="T7" fmla="*/ 256 h 256"/>
                <a:gd name="T8" fmla="*/ 256 w 256"/>
                <a:gd name="T9" fmla="*/ 95 h 256"/>
              </a:gdLst>
              <a:ahLst/>
              <a:cxnLst>
                <a:cxn ang="0">
                  <a:pos x="T0" y="T1"/>
                </a:cxn>
                <a:cxn ang="0">
                  <a:pos x="T2" y="T3"/>
                </a:cxn>
                <a:cxn ang="0">
                  <a:pos x="T4" y="T5"/>
                </a:cxn>
                <a:cxn ang="0">
                  <a:pos x="T6" y="T7"/>
                </a:cxn>
                <a:cxn ang="0">
                  <a:pos x="T8" y="T9"/>
                </a:cxn>
              </a:cxnLst>
              <a:rect l="0" t="0" r="r" b="b"/>
              <a:pathLst>
                <a:path w="256" h="256">
                  <a:moveTo>
                    <a:pt x="256" y="95"/>
                  </a:moveTo>
                  <a:cubicBezTo>
                    <a:pt x="65" y="0"/>
                    <a:pt x="65" y="0"/>
                    <a:pt x="65" y="0"/>
                  </a:cubicBezTo>
                  <a:cubicBezTo>
                    <a:pt x="51" y="28"/>
                    <a:pt x="28" y="51"/>
                    <a:pt x="0" y="65"/>
                  </a:cubicBezTo>
                  <a:cubicBezTo>
                    <a:pt x="95" y="256"/>
                    <a:pt x="95" y="256"/>
                    <a:pt x="95" y="256"/>
                  </a:cubicBezTo>
                  <a:cubicBezTo>
                    <a:pt x="165" y="221"/>
                    <a:pt x="221" y="165"/>
                    <a:pt x="256" y="95"/>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5"/>
            <p:cNvSpPr>
              <a:spLocks/>
            </p:cNvSpPr>
            <p:nvPr/>
          </p:nvSpPr>
          <p:spPr bwMode="auto">
            <a:xfrm>
              <a:off x="3533775" y="3409950"/>
              <a:ext cx="204788" cy="96838"/>
            </a:xfrm>
            <a:custGeom>
              <a:avLst/>
              <a:gdLst>
                <a:gd name="T0" fmla="*/ 4 w 207"/>
                <a:gd name="T1" fmla="*/ 0 h 97"/>
                <a:gd name="T2" fmla="*/ 0 w 207"/>
                <a:gd name="T3" fmla="*/ 12 h 97"/>
                <a:gd name="T4" fmla="*/ 195 w 207"/>
                <a:gd name="T5" fmla="*/ 97 h 97"/>
                <a:gd name="T6" fmla="*/ 207 w 207"/>
                <a:gd name="T7" fmla="*/ 68 h 97"/>
                <a:gd name="T8" fmla="*/ 4 w 207"/>
                <a:gd name="T9" fmla="*/ 0 h 97"/>
              </a:gdLst>
              <a:ahLst/>
              <a:cxnLst>
                <a:cxn ang="0">
                  <a:pos x="T0" y="T1"/>
                </a:cxn>
                <a:cxn ang="0">
                  <a:pos x="T2" y="T3"/>
                </a:cxn>
                <a:cxn ang="0">
                  <a:pos x="T4" y="T5"/>
                </a:cxn>
                <a:cxn ang="0">
                  <a:pos x="T6" y="T7"/>
                </a:cxn>
                <a:cxn ang="0">
                  <a:pos x="T8" y="T9"/>
                </a:cxn>
              </a:cxnLst>
              <a:rect l="0" t="0" r="r" b="b"/>
              <a:pathLst>
                <a:path w="207" h="97">
                  <a:moveTo>
                    <a:pt x="4" y="0"/>
                  </a:moveTo>
                  <a:cubicBezTo>
                    <a:pt x="3" y="4"/>
                    <a:pt x="1" y="8"/>
                    <a:pt x="0" y="12"/>
                  </a:cubicBezTo>
                  <a:cubicBezTo>
                    <a:pt x="195" y="97"/>
                    <a:pt x="195" y="97"/>
                    <a:pt x="195" y="97"/>
                  </a:cubicBezTo>
                  <a:cubicBezTo>
                    <a:pt x="200" y="88"/>
                    <a:pt x="203" y="78"/>
                    <a:pt x="207" y="68"/>
                  </a:cubicBezTo>
                  <a:lnTo>
                    <a:pt x="4" y="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6"/>
            <p:cNvSpPr>
              <a:spLocks/>
            </p:cNvSpPr>
            <p:nvPr/>
          </p:nvSpPr>
          <p:spPr bwMode="auto">
            <a:xfrm>
              <a:off x="3081338" y="3046413"/>
              <a:ext cx="252413" cy="252413"/>
            </a:xfrm>
            <a:custGeom>
              <a:avLst/>
              <a:gdLst>
                <a:gd name="T0" fmla="*/ 0 w 256"/>
                <a:gd name="T1" fmla="*/ 161 h 256"/>
                <a:gd name="T2" fmla="*/ 191 w 256"/>
                <a:gd name="T3" fmla="*/ 256 h 256"/>
                <a:gd name="T4" fmla="*/ 256 w 256"/>
                <a:gd name="T5" fmla="*/ 191 h 256"/>
                <a:gd name="T6" fmla="*/ 161 w 256"/>
                <a:gd name="T7" fmla="*/ 0 h 256"/>
                <a:gd name="T8" fmla="*/ 0 w 256"/>
                <a:gd name="T9" fmla="*/ 161 h 256"/>
              </a:gdLst>
              <a:ahLst/>
              <a:cxnLst>
                <a:cxn ang="0">
                  <a:pos x="T0" y="T1"/>
                </a:cxn>
                <a:cxn ang="0">
                  <a:pos x="T2" y="T3"/>
                </a:cxn>
                <a:cxn ang="0">
                  <a:pos x="T4" y="T5"/>
                </a:cxn>
                <a:cxn ang="0">
                  <a:pos x="T6" y="T7"/>
                </a:cxn>
                <a:cxn ang="0">
                  <a:pos x="T8" y="T9"/>
                </a:cxn>
              </a:cxnLst>
              <a:rect l="0" t="0" r="r" b="b"/>
              <a:pathLst>
                <a:path w="256" h="256">
                  <a:moveTo>
                    <a:pt x="0" y="161"/>
                  </a:moveTo>
                  <a:cubicBezTo>
                    <a:pt x="191" y="256"/>
                    <a:pt x="191" y="256"/>
                    <a:pt x="191" y="256"/>
                  </a:cubicBezTo>
                  <a:cubicBezTo>
                    <a:pt x="205" y="228"/>
                    <a:pt x="228" y="205"/>
                    <a:pt x="256" y="191"/>
                  </a:cubicBezTo>
                  <a:cubicBezTo>
                    <a:pt x="161" y="0"/>
                    <a:pt x="161" y="0"/>
                    <a:pt x="161" y="0"/>
                  </a:cubicBezTo>
                  <a:cubicBezTo>
                    <a:pt x="91" y="35"/>
                    <a:pt x="35" y="91"/>
                    <a:pt x="0" y="161"/>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7"/>
            <p:cNvSpPr>
              <a:spLocks/>
            </p:cNvSpPr>
            <p:nvPr/>
          </p:nvSpPr>
          <p:spPr bwMode="auto">
            <a:xfrm>
              <a:off x="3060700" y="3222625"/>
              <a:ext cx="204788" cy="96838"/>
            </a:xfrm>
            <a:custGeom>
              <a:avLst/>
              <a:gdLst>
                <a:gd name="T0" fmla="*/ 0 w 207"/>
                <a:gd name="T1" fmla="*/ 29 h 97"/>
                <a:gd name="T2" fmla="*/ 203 w 207"/>
                <a:gd name="T3" fmla="*/ 97 h 97"/>
                <a:gd name="T4" fmla="*/ 207 w 207"/>
                <a:gd name="T5" fmla="*/ 85 h 97"/>
                <a:gd name="T6" fmla="*/ 12 w 207"/>
                <a:gd name="T7" fmla="*/ 0 h 97"/>
                <a:gd name="T8" fmla="*/ 0 w 207"/>
                <a:gd name="T9" fmla="*/ 29 h 97"/>
              </a:gdLst>
              <a:ahLst/>
              <a:cxnLst>
                <a:cxn ang="0">
                  <a:pos x="T0" y="T1"/>
                </a:cxn>
                <a:cxn ang="0">
                  <a:pos x="T2" y="T3"/>
                </a:cxn>
                <a:cxn ang="0">
                  <a:pos x="T4" y="T5"/>
                </a:cxn>
                <a:cxn ang="0">
                  <a:pos x="T6" y="T7"/>
                </a:cxn>
                <a:cxn ang="0">
                  <a:pos x="T8" y="T9"/>
                </a:cxn>
              </a:cxnLst>
              <a:rect l="0" t="0" r="r" b="b"/>
              <a:pathLst>
                <a:path w="207" h="97">
                  <a:moveTo>
                    <a:pt x="0" y="29"/>
                  </a:moveTo>
                  <a:cubicBezTo>
                    <a:pt x="203" y="97"/>
                    <a:pt x="203" y="97"/>
                    <a:pt x="203" y="97"/>
                  </a:cubicBezTo>
                  <a:cubicBezTo>
                    <a:pt x="204" y="93"/>
                    <a:pt x="206" y="89"/>
                    <a:pt x="207" y="85"/>
                  </a:cubicBezTo>
                  <a:cubicBezTo>
                    <a:pt x="12" y="0"/>
                    <a:pt x="12" y="0"/>
                    <a:pt x="12" y="0"/>
                  </a:cubicBezTo>
                  <a:cubicBezTo>
                    <a:pt x="7" y="9"/>
                    <a:pt x="4" y="19"/>
                    <a:pt x="0" y="2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8" name="Gruppieren 111"/>
          <p:cNvGrpSpPr>
            <a:grpSpLocks noChangeAspect="1"/>
          </p:cNvGrpSpPr>
          <p:nvPr/>
        </p:nvGrpSpPr>
        <p:grpSpPr>
          <a:xfrm>
            <a:off x="6813448" y="5612903"/>
            <a:ext cx="319075" cy="360000"/>
            <a:chOff x="1971675" y="3600450"/>
            <a:chExt cx="792163" cy="893763"/>
          </a:xfrm>
        </p:grpSpPr>
        <p:sp>
          <p:nvSpPr>
            <p:cNvPr id="309" name="Freeform 31"/>
            <p:cNvSpPr>
              <a:spLocks noEditPoints="1"/>
            </p:cNvSpPr>
            <p:nvPr/>
          </p:nvSpPr>
          <p:spPr bwMode="auto">
            <a:xfrm>
              <a:off x="1971675" y="3600450"/>
              <a:ext cx="741363" cy="849313"/>
            </a:xfrm>
            <a:custGeom>
              <a:avLst/>
              <a:gdLst>
                <a:gd name="T0" fmla="*/ 600 w 698"/>
                <a:gd name="T1" fmla="*/ 400 h 800"/>
                <a:gd name="T2" fmla="*/ 349 w 698"/>
                <a:gd name="T3" fmla="*/ 400 h 800"/>
                <a:gd name="T4" fmla="*/ 349 w 698"/>
                <a:gd name="T5" fmla="*/ 68 h 800"/>
                <a:gd name="T6" fmla="*/ 638 w 698"/>
                <a:gd name="T7" fmla="*/ 149 h 800"/>
                <a:gd name="T8" fmla="*/ 638 w 698"/>
                <a:gd name="T9" fmla="*/ 155 h 800"/>
                <a:gd name="T10" fmla="*/ 600 w 698"/>
                <a:gd name="T11" fmla="*/ 400 h 800"/>
                <a:gd name="T12" fmla="*/ 349 w 698"/>
                <a:gd name="T13" fmla="*/ 732 h 800"/>
                <a:gd name="T14" fmla="*/ 349 w 698"/>
                <a:gd name="T15" fmla="*/ 400 h 800"/>
                <a:gd name="T16" fmla="*/ 98 w 698"/>
                <a:gd name="T17" fmla="*/ 400 h 800"/>
                <a:gd name="T18" fmla="*/ 349 w 698"/>
                <a:gd name="T19" fmla="*/ 732 h 800"/>
                <a:gd name="T20" fmla="*/ 422 w 698"/>
                <a:gd name="T21" fmla="*/ 739 h 800"/>
                <a:gd name="T22" fmla="*/ 451 w 698"/>
                <a:gd name="T23" fmla="*/ 727 h 800"/>
                <a:gd name="T24" fmla="*/ 456 w 698"/>
                <a:gd name="T25" fmla="*/ 727 h 800"/>
                <a:gd name="T26" fmla="*/ 483 w 698"/>
                <a:gd name="T27" fmla="*/ 699 h 800"/>
                <a:gd name="T28" fmla="*/ 476 w 698"/>
                <a:gd name="T29" fmla="*/ 682 h 800"/>
                <a:gd name="T30" fmla="*/ 438 w 698"/>
                <a:gd name="T31" fmla="*/ 682 h 800"/>
                <a:gd name="T32" fmla="*/ 425 w 698"/>
                <a:gd name="T33" fmla="*/ 694 h 800"/>
                <a:gd name="T34" fmla="*/ 349 w 698"/>
                <a:gd name="T35" fmla="*/ 747 h 800"/>
                <a:gd name="T36" fmla="*/ 46 w 698"/>
                <a:gd name="T37" fmla="*/ 155 h 800"/>
                <a:gd name="T38" fmla="*/ 46 w 698"/>
                <a:gd name="T39" fmla="*/ 137 h 800"/>
                <a:gd name="T40" fmla="*/ 349 w 698"/>
                <a:gd name="T41" fmla="*/ 53 h 800"/>
                <a:gd name="T42" fmla="*/ 652 w 698"/>
                <a:gd name="T43" fmla="*/ 137 h 800"/>
                <a:gd name="T44" fmla="*/ 652 w 698"/>
                <a:gd name="T45" fmla="*/ 143 h 800"/>
                <a:gd name="T46" fmla="*/ 652 w 698"/>
                <a:gd name="T47" fmla="*/ 155 h 800"/>
                <a:gd name="T48" fmla="*/ 588 w 698"/>
                <a:gd name="T49" fmla="*/ 469 h 800"/>
                <a:gd name="T50" fmla="*/ 603 w 698"/>
                <a:gd name="T51" fmla="*/ 501 h 800"/>
                <a:gd name="T52" fmla="*/ 588 w 698"/>
                <a:gd name="T53" fmla="*/ 533 h 800"/>
                <a:gd name="T54" fmla="*/ 588 w 698"/>
                <a:gd name="T55" fmla="*/ 571 h 800"/>
                <a:gd name="T56" fmla="*/ 698 w 698"/>
                <a:gd name="T57" fmla="*/ 155 h 800"/>
                <a:gd name="T58" fmla="*/ 698 w 698"/>
                <a:gd name="T59" fmla="*/ 145 h 800"/>
                <a:gd name="T60" fmla="*/ 696 w 698"/>
                <a:gd name="T61" fmla="*/ 92 h 800"/>
                <a:gd name="T62" fmla="*/ 642 w 698"/>
                <a:gd name="T63" fmla="*/ 90 h 800"/>
                <a:gd name="T64" fmla="*/ 407 w 698"/>
                <a:gd name="T65" fmla="*/ 28 h 800"/>
                <a:gd name="T66" fmla="*/ 349 w 698"/>
                <a:gd name="T67" fmla="*/ 0 h 800"/>
                <a:gd name="T68" fmla="*/ 291 w 698"/>
                <a:gd name="T69" fmla="*/ 28 h 800"/>
                <a:gd name="T70" fmla="*/ 56 w 698"/>
                <a:gd name="T71" fmla="*/ 90 h 800"/>
                <a:gd name="T72" fmla="*/ 2 w 698"/>
                <a:gd name="T73" fmla="*/ 92 h 800"/>
                <a:gd name="T74" fmla="*/ 0 w 698"/>
                <a:gd name="T75" fmla="*/ 145 h 800"/>
                <a:gd name="T76" fmla="*/ 0 w 698"/>
                <a:gd name="T77" fmla="*/ 155 h 800"/>
                <a:gd name="T78" fmla="*/ 293 w 698"/>
                <a:gd name="T79" fmla="*/ 767 h 800"/>
                <a:gd name="T80" fmla="*/ 349 w 698"/>
                <a:gd name="T81" fmla="*/ 800 h 800"/>
                <a:gd name="T82" fmla="*/ 405 w 698"/>
                <a:gd name="T83" fmla="*/ 767 h 800"/>
                <a:gd name="T84" fmla="*/ 410 w 698"/>
                <a:gd name="T85" fmla="*/ 764 h 800"/>
                <a:gd name="T86" fmla="*/ 422 w 698"/>
                <a:gd name="T87" fmla="*/ 739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800">
                  <a:moveTo>
                    <a:pt x="600" y="400"/>
                  </a:moveTo>
                  <a:cubicBezTo>
                    <a:pt x="349" y="400"/>
                    <a:pt x="349" y="400"/>
                    <a:pt x="349" y="400"/>
                  </a:cubicBezTo>
                  <a:cubicBezTo>
                    <a:pt x="349" y="68"/>
                    <a:pt x="349" y="68"/>
                    <a:pt x="349" y="68"/>
                  </a:cubicBezTo>
                  <a:cubicBezTo>
                    <a:pt x="444" y="115"/>
                    <a:pt x="543" y="142"/>
                    <a:pt x="638" y="149"/>
                  </a:cubicBezTo>
                  <a:cubicBezTo>
                    <a:pt x="638" y="151"/>
                    <a:pt x="638" y="153"/>
                    <a:pt x="638" y="155"/>
                  </a:cubicBezTo>
                  <a:cubicBezTo>
                    <a:pt x="638" y="242"/>
                    <a:pt x="625" y="325"/>
                    <a:pt x="600" y="400"/>
                  </a:cubicBezTo>
                  <a:close/>
                  <a:moveTo>
                    <a:pt x="349" y="732"/>
                  </a:moveTo>
                  <a:cubicBezTo>
                    <a:pt x="349" y="400"/>
                    <a:pt x="349" y="400"/>
                    <a:pt x="349" y="400"/>
                  </a:cubicBezTo>
                  <a:cubicBezTo>
                    <a:pt x="98" y="400"/>
                    <a:pt x="98" y="400"/>
                    <a:pt x="98" y="400"/>
                  </a:cubicBezTo>
                  <a:cubicBezTo>
                    <a:pt x="146" y="547"/>
                    <a:pt x="236" y="666"/>
                    <a:pt x="349" y="732"/>
                  </a:cubicBezTo>
                  <a:close/>
                  <a:moveTo>
                    <a:pt x="422" y="739"/>
                  </a:moveTo>
                  <a:cubicBezTo>
                    <a:pt x="430" y="731"/>
                    <a:pt x="440" y="727"/>
                    <a:pt x="451" y="727"/>
                  </a:cubicBezTo>
                  <a:cubicBezTo>
                    <a:pt x="453" y="727"/>
                    <a:pt x="454" y="727"/>
                    <a:pt x="456" y="727"/>
                  </a:cubicBezTo>
                  <a:cubicBezTo>
                    <a:pt x="483" y="699"/>
                    <a:pt x="483" y="699"/>
                    <a:pt x="483" y="699"/>
                  </a:cubicBezTo>
                  <a:cubicBezTo>
                    <a:pt x="480" y="694"/>
                    <a:pt x="478" y="688"/>
                    <a:pt x="476" y="682"/>
                  </a:cubicBezTo>
                  <a:cubicBezTo>
                    <a:pt x="438" y="682"/>
                    <a:pt x="438" y="682"/>
                    <a:pt x="438" y="682"/>
                  </a:cubicBezTo>
                  <a:cubicBezTo>
                    <a:pt x="435" y="687"/>
                    <a:pt x="430" y="691"/>
                    <a:pt x="425" y="694"/>
                  </a:cubicBezTo>
                  <a:cubicBezTo>
                    <a:pt x="402" y="714"/>
                    <a:pt x="376" y="732"/>
                    <a:pt x="349" y="747"/>
                  </a:cubicBezTo>
                  <a:cubicBezTo>
                    <a:pt x="143" y="629"/>
                    <a:pt x="46" y="381"/>
                    <a:pt x="46" y="155"/>
                  </a:cubicBezTo>
                  <a:cubicBezTo>
                    <a:pt x="46" y="149"/>
                    <a:pt x="46" y="143"/>
                    <a:pt x="46" y="137"/>
                  </a:cubicBezTo>
                  <a:cubicBezTo>
                    <a:pt x="155" y="129"/>
                    <a:pt x="252" y="101"/>
                    <a:pt x="349" y="53"/>
                  </a:cubicBezTo>
                  <a:cubicBezTo>
                    <a:pt x="446" y="101"/>
                    <a:pt x="543" y="129"/>
                    <a:pt x="652" y="137"/>
                  </a:cubicBezTo>
                  <a:cubicBezTo>
                    <a:pt x="652" y="143"/>
                    <a:pt x="652" y="143"/>
                    <a:pt x="652" y="143"/>
                  </a:cubicBezTo>
                  <a:cubicBezTo>
                    <a:pt x="652" y="147"/>
                    <a:pt x="652" y="151"/>
                    <a:pt x="652" y="155"/>
                  </a:cubicBezTo>
                  <a:cubicBezTo>
                    <a:pt x="652" y="260"/>
                    <a:pt x="631" y="370"/>
                    <a:pt x="588" y="469"/>
                  </a:cubicBezTo>
                  <a:cubicBezTo>
                    <a:pt x="597" y="476"/>
                    <a:pt x="603" y="488"/>
                    <a:pt x="603" y="501"/>
                  </a:cubicBezTo>
                  <a:cubicBezTo>
                    <a:pt x="603" y="514"/>
                    <a:pt x="597" y="526"/>
                    <a:pt x="588" y="533"/>
                  </a:cubicBezTo>
                  <a:cubicBezTo>
                    <a:pt x="588" y="571"/>
                    <a:pt x="588" y="571"/>
                    <a:pt x="588" y="571"/>
                  </a:cubicBezTo>
                  <a:cubicBezTo>
                    <a:pt x="657" y="455"/>
                    <a:pt x="698" y="311"/>
                    <a:pt x="698" y="155"/>
                  </a:cubicBezTo>
                  <a:cubicBezTo>
                    <a:pt x="698" y="151"/>
                    <a:pt x="698" y="148"/>
                    <a:pt x="698" y="145"/>
                  </a:cubicBezTo>
                  <a:cubicBezTo>
                    <a:pt x="698" y="127"/>
                    <a:pt x="697" y="109"/>
                    <a:pt x="696" y="92"/>
                  </a:cubicBezTo>
                  <a:cubicBezTo>
                    <a:pt x="678" y="92"/>
                    <a:pt x="660" y="91"/>
                    <a:pt x="642" y="90"/>
                  </a:cubicBezTo>
                  <a:cubicBezTo>
                    <a:pt x="565" y="83"/>
                    <a:pt x="485" y="63"/>
                    <a:pt x="407" y="28"/>
                  </a:cubicBezTo>
                  <a:cubicBezTo>
                    <a:pt x="387" y="20"/>
                    <a:pt x="368" y="10"/>
                    <a:pt x="349" y="0"/>
                  </a:cubicBezTo>
                  <a:cubicBezTo>
                    <a:pt x="330" y="10"/>
                    <a:pt x="311" y="20"/>
                    <a:pt x="291" y="28"/>
                  </a:cubicBezTo>
                  <a:cubicBezTo>
                    <a:pt x="213" y="63"/>
                    <a:pt x="133" y="83"/>
                    <a:pt x="56" y="90"/>
                  </a:cubicBezTo>
                  <a:cubicBezTo>
                    <a:pt x="38" y="91"/>
                    <a:pt x="20" y="92"/>
                    <a:pt x="2" y="92"/>
                  </a:cubicBezTo>
                  <a:cubicBezTo>
                    <a:pt x="1" y="109"/>
                    <a:pt x="0" y="127"/>
                    <a:pt x="0" y="145"/>
                  </a:cubicBezTo>
                  <a:cubicBezTo>
                    <a:pt x="0" y="148"/>
                    <a:pt x="0" y="151"/>
                    <a:pt x="0" y="155"/>
                  </a:cubicBezTo>
                  <a:cubicBezTo>
                    <a:pt x="0" y="420"/>
                    <a:pt x="118" y="650"/>
                    <a:pt x="293" y="767"/>
                  </a:cubicBezTo>
                  <a:cubicBezTo>
                    <a:pt x="311" y="779"/>
                    <a:pt x="330" y="790"/>
                    <a:pt x="349" y="800"/>
                  </a:cubicBezTo>
                  <a:cubicBezTo>
                    <a:pt x="368" y="790"/>
                    <a:pt x="387" y="779"/>
                    <a:pt x="405" y="767"/>
                  </a:cubicBezTo>
                  <a:cubicBezTo>
                    <a:pt x="407" y="766"/>
                    <a:pt x="409" y="765"/>
                    <a:pt x="410" y="764"/>
                  </a:cubicBezTo>
                  <a:cubicBezTo>
                    <a:pt x="411" y="754"/>
                    <a:pt x="415" y="746"/>
                    <a:pt x="422" y="73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32"/>
            <p:cNvSpPr>
              <a:spLocks/>
            </p:cNvSpPr>
            <p:nvPr/>
          </p:nvSpPr>
          <p:spPr bwMode="auto">
            <a:xfrm>
              <a:off x="2373313" y="4102100"/>
              <a:ext cx="390525" cy="392113"/>
            </a:xfrm>
            <a:custGeom>
              <a:avLst/>
              <a:gdLst>
                <a:gd name="T0" fmla="*/ 340 w 368"/>
                <a:gd name="T1" fmla="*/ 156 h 369"/>
                <a:gd name="T2" fmla="*/ 316 w 368"/>
                <a:gd name="T3" fmla="*/ 171 h 369"/>
                <a:gd name="T4" fmla="*/ 259 w 368"/>
                <a:gd name="T5" fmla="*/ 171 h 369"/>
                <a:gd name="T6" fmla="*/ 246 w 368"/>
                <a:gd name="T7" fmla="*/ 140 h 369"/>
                <a:gd name="T8" fmla="*/ 285 w 368"/>
                <a:gd name="T9" fmla="*/ 100 h 369"/>
                <a:gd name="T10" fmla="*/ 314 w 368"/>
                <a:gd name="T11" fmla="*/ 94 h 369"/>
                <a:gd name="T12" fmla="*/ 314 w 368"/>
                <a:gd name="T13" fmla="*/ 54 h 369"/>
                <a:gd name="T14" fmla="*/ 275 w 368"/>
                <a:gd name="T15" fmla="*/ 54 h 369"/>
                <a:gd name="T16" fmla="*/ 268 w 368"/>
                <a:gd name="T17" fmla="*/ 82 h 369"/>
                <a:gd name="T18" fmla="*/ 228 w 368"/>
                <a:gd name="T19" fmla="*/ 122 h 369"/>
                <a:gd name="T20" fmla="*/ 196 w 368"/>
                <a:gd name="T21" fmla="*/ 109 h 369"/>
                <a:gd name="T22" fmla="*/ 196 w 368"/>
                <a:gd name="T23" fmla="*/ 53 h 369"/>
                <a:gd name="T24" fmla="*/ 212 w 368"/>
                <a:gd name="T25" fmla="*/ 28 h 369"/>
                <a:gd name="T26" fmla="*/ 184 w 368"/>
                <a:gd name="T27" fmla="*/ 0 h 369"/>
                <a:gd name="T28" fmla="*/ 156 w 368"/>
                <a:gd name="T29" fmla="*/ 28 h 369"/>
                <a:gd name="T30" fmla="*/ 172 w 368"/>
                <a:gd name="T31" fmla="*/ 53 h 369"/>
                <a:gd name="T32" fmla="*/ 172 w 368"/>
                <a:gd name="T33" fmla="*/ 109 h 369"/>
                <a:gd name="T34" fmla="*/ 140 w 368"/>
                <a:gd name="T35" fmla="*/ 122 h 369"/>
                <a:gd name="T36" fmla="*/ 100 w 368"/>
                <a:gd name="T37" fmla="*/ 82 h 369"/>
                <a:gd name="T38" fmla="*/ 93 w 368"/>
                <a:gd name="T39" fmla="*/ 54 h 369"/>
                <a:gd name="T40" fmla="*/ 54 w 368"/>
                <a:gd name="T41" fmla="*/ 54 h 369"/>
                <a:gd name="T42" fmla="*/ 54 w 368"/>
                <a:gd name="T43" fmla="*/ 94 h 369"/>
                <a:gd name="T44" fmla="*/ 83 w 368"/>
                <a:gd name="T45" fmla="*/ 100 h 369"/>
                <a:gd name="T46" fmla="*/ 122 w 368"/>
                <a:gd name="T47" fmla="*/ 140 h 369"/>
                <a:gd name="T48" fmla="*/ 109 w 368"/>
                <a:gd name="T49" fmla="*/ 171 h 369"/>
                <a:gd name="T50" fmla="*/ 52 w 368"/>
                <a:gd name="T51" fmla="*/ 171 h 369"/>
                <a:gd name="T52" fmla="*/ 28 w 368"/>
                <a:gd name="T53" fmla="*/ 156 h 369"/>
                <a:gd name="T54" fmla="*/ 0 w 368"/>
                <a:gd name="T55" fmla="*/ 184 h 369"/>
                <a:gd name="T56" fmla="*/ 28 w 368"/>
                <a:gd name="T57" fmla="*/ 212 h 369"/>
                <a:gd name="T58" fmla="*/ 53 w 368"/>
                <a:gd name="T59" fmla="*/ 196 h 369"/>
                <a:gd name="T60" fmla="*/ 109 w 368"/>
                <a:gd name="T61" fmla="*/ 196 h 369"/>
                <a:gd name="T62" fmla="*/ 122 w 368"/>
                <a:gd name="T63" fmla="*/ 228 h 369"/>
                <a:gd name="T64" fmla="*/ 82 w 368"/>
                <a:gd name="T65" fmla="*/ 268 h 369"/>
                <a:gd name="T66" fmla="*/ 54 w 368"/>
                <a:gd name="T67" fmla="*/ 275 h 369"/>
                <a:gd name="T68" fmla="*/ 54 w 368"/>
                <a:gd name="T69" fmla="*/ 315 h 369"/>
                <a:gd name="T70" fmla="*/ 93 w 368"/>
                <a:gd name="T71" fmla="*/ 315 h 369"/>
                <a:gd name="T72" fmla="*/ 100 w 368"/>
                <a:gd name="T73" fmla="*/ 285 h 369"/>
                <a:gd name="T74" fmla="*/ 139 w 368"/>
                <a:gd name="T75" fmla="*/ 246 h 369"/>
                <a:gd name="T76" fmla="*/ 172 w 368"/>
                <a:gd name="T77" fmla="*/ 259 h 369"/>
                <a:gd name="T78" fmla="*/ 172 w 368"/>
                <a:gd name="T79" fmla="*/ 316 h 369"/>
                <a:gd name="T80" fmla="*/ 156 w 368"/>
                <a:gd name="T81" fmla="*/ 341 h 369"/>
                <a:gd name="T82" fmla="*/ 184 w 368"/>
                <a:gd name="T83" fmla="*/ 369 h 369"/>
                <a:gd name="T84" fmla="*/ 212 w 368"/>
                <a:gd name="T85" fmla="*/ 341 h 369"/>
                <a:gd name="T86" fmla="*/ 196 w 368"/>
                <a:gd name="T87" fmla="*/ 316 h 369"/>
                <a:gd name="T88" fmla="*/ 196 w 368"/>
                <a:gd name="T89" fmla="*/ 259 h 369"/>
                <a:gd name="T90" fmla="*/ 229 w 368"/>
                <a:gd name="T91" fmla="*/ 246 h 369"/>
                <a:gd name="T92" fmla="*/ 268 w 368"/>
                <a:gd name="T93" fmla="*/ 286 h 369"/>
                <a:gd name="T94" fmla="*/ 275 w 368"/>
                <a:gd name="T95" fmla="*/ 315 h 369"/>
                <a:gd name="T96" fmla="*/ 314 w 368"/>
                <a:gd name="T97" fmla="*/ 315 h 369"/>
                <a:gd name="T98" fmla="*/ 314 w 368"/>
                <a:gd name="T99" fmla="*/ 275 h 369"/>
                <a:gd name="T100" fmla="*/ 286 w 368"/>
                <a:gd name="T101" fmla="*/ 268 h 369"/>
                <a:gd name="T102" fmla="*/ 246 w 368"/>
                <a:gd name="T103" fmla="*/ 228 h 369"/>
                <a:gd name="T104" fmla="*/ 259 w 368"/>
                <a:gd name="T105" fmla="*/ 196 h 369"/>
                <a:gd name="T106" fmla="*/ 315 w 368"/>
                <a:gd name="T107" fmla="*/ 196 h 369"/>
                <a:gd name="T108" fmla="*/ 340 w 368"/>
                <a:gd name="T109" fmla="*/ 212 h 369"/>
                <a:gd name="T110" fmla="*/ 368 w 368"/>
                <a:gd name="T111" fmla="*/ 184 h 369"/>
                <a:gd name="T112" fmla="*/ 340 w 368"/>
                <a:gd name="T113" fmla="*/ 1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 h="369">
                  <a:moveTo>
                    <a:pt x="340" y="156"/>
                  </a:moveTo>
                  <a:cubicBezTo>
                    <a:pt x="330" y="156"/>
                    <a:pt x="320" y="162"/>
                    <a:pt x="316" y="171"/>
                  </a:cubicBezTo>
                  <a:cubicBezTo>
                    <a:pt x="259" y="171"/>
                    <a:pt x="259" y="171"/>
                    <a:pt x="259" y="171"/>
                  </a:cubicBezTo>
                  <a:cubicBezTo>
                    <a:pt x="257" y="160"/>
                    <a:pt x="252" y="149"/>
                    <a:pt x="246" y="140"/>
                  </a:cubicBezTo>
                  <a:cubicBezTo>
                    <a:pt x="285" y="100"/>
                    <a:pt x="285" y="100"/>
                    <a:pt x="285" y="100"/>
                  </a:cubicBezTo>
                  <a:cubicBezTo>
                    <a:pt x="295" y="104"/>
                    <a:pt x="307" y="101"/>
                    <a:pt x="314" y="94"/>
                  </a:cubicBezTo>
                  <a:cubicBezTo>
                    <a:pt x="325" y="83"/>
                    <a:pt x="325" y="65"/>
                    <a:pt x="314" y="54"/>
                  </a:cubicBezTo>
                  <a:cubicBezTo>
                    <a:pt x="303" y="43"/>
                    <a:pt x="286" y="43"/>
                    <a:pt x="275" y="54"/>
                  </a:cubicBezTo>
                  <a:cubicBezTo>
                    <a:pt x="267" y="62"/>
                    <a:pt x="265" y="72"/>
                    <a:pt x="268" y="82"/>
                  </a:cubicBezTo>
                  <a:cubicBezTo>
                    <a:pt x="228" y="122"/>
                    <a:pt x="228" y="122"/>
                    <a:pt x="228" y="122"/>
                  </a:cubicBezTo>
                  <a:cubicBezTo>
                    <a:pt x="219" y="116"/>
                    <a:pt x="208" y="111"/>
                    <a:pt x="196" y="109"/>
                  </a:cubicBezTo>
                  <a:cubicBezTo>
                    <a:pt x="196" y="53"/>
                    <a:pt x="196" y="53"/>
                    <a:pt x="196" y="53"/>
                  </a:cubicBezTo>
                  <a:cubicBezTo>
                    <a:pt x="206" y="48"/>
                    <a:pt x="212" y="39"/>
                    <a:pt x="212" y="28"/>
                  </a:cubicBezTo>
                  <a:cubicBezTo>
                    <a:pt x="212" y="13"/>
                    <a:pt x="199" y="0"/>
                    <a:pt x="184" y="0"/>
                  </a:cubicBezTo>
                  <a:cubicBezTo>
                    <a:pt x="169" y="0"/>
                    <a:pt x="156" y="13"/>
                    <a:pt x="156" y="28"/>
                  </a:cubicBezTo>
                  <a:cubicBezTo>
                    <a:pt x="156" y="39"/>
                    <a:pt x="162" y="48"/>
                    <a:pt x="172" y="53"/>
                  </a:cubicBezTo>
                  <a:cubicBezTo>
                    <a:pt x="172" y="109"/>
                    <a:pt x="172" y="109"/>
                    <a:pt x="172" y="109"/>
                  </a:cubicBezTo>
                  <a:cubicBezTo>
                    <a:pt x="160" y="111"/>
                    <a:pt x="149" y="116"/>
                    <a:pt x="140" y="122"/>
                  </a:cubicBezTo>
                  <a:cubicBezTo>
                    <a:pt x="100" y="82"/>
                    <a:pt x="100" y="82"/>
                    <a:pt x="100" y="82"/>
                  </a:cubicBezTo>
                  <a:cubicBezTo>
                    <a:pt x="103" y="72"/>
                    <a:pt x="101" y="62"/>
                    <a:pt x="93" y="54"/>
                  </a:cubicBezTo>
                  <a:cubicBezTo>
                    <a:pt x="82" y="43"/>
                    <a:pt x="65" y="43"/>
                    <a:pt x="54" y="54"/>
                  </a:cubicBezTo>
                  <a:cubicBezTo>
                    <a:pt x="43" y="65"/>
                    <a:pt x="43" y="83"/>
                    <a:pt x="54" y="94"/>
                  </a:cubicBezTo>
                  <a:cubicBezTo>
                    <a:pt x="61" y="101"/>
                    <a:pt x="73" y="104"/>
                    <a:pt x="83" y="100"/>
                  </a:cubicBezTo>
                  <a:cubicBezTo>
                    <a:pt x="122" y="140"/>
                    <a:pt x="122" y="140"/>
                    <a:pt x="122" y="140"/>
                  </a:cubicBezTo>
                  <a:cubicBezTo>
                    <a:pt x="116" y="149"/>
                    <a:pt x="111" y="160"/>
                    <a:pt x="109" y="171"/>
                  </a:cubicBezTo>
                  <a:cubicBezTo>
                    <a:pt x="52" y="171"/>
                    <a:pt x="52" y="171"/>
                    <a:pt x="52" y="171"/>
                  </a:cubicBezTo>
                  <a:cubicBezTo>
                    <a:pt x="48" y="162"/>
                    <a:pt x="38" y="156"/>
                    <a:pt x="28" y="156"/>
                  </a:cubicBezTo>
                  <a:cubicBezTo>
                    <a:pt x="12" y="156"/>
                    <a:pt x="0" y="169"/>
                    <a:pt x="0" y="184"/>
                  </a:cubicBezTo>
                  <a:cubicBezTo>
                    <a:pt x="0" y="200"/>
                    <a:pt x="12" y="212"/>
                    <a:pt x="28" y="212"/>
                  </a:cubicBezTo>
                  <a:cubicBezTo>
                    <a:pt x="39" y="212"/>
                    <a:pt x="49" y="206"/>
                    <a:pt x="53" y="196"/>
                  </a:cubicBezTo>
                  <a:cubicBezTo>
                    <a:pt x="109" y="196"/>
                    <a:pt x="109" y="196"/>
                    <a:pt x="109" y="196"/>
                  </a:cubicBezTo>
                  <a:cubicBezTo>
                    <a:pt x="111" y="208"/>
                    <a:pt x="115" y="219"/>
                    <a:pt x="122" y="228"/>
                  </a:cubicBezTo>
                  <a:cubicBezTo>
                    <a:pt x="82" y="268"/>
                    <a:pt x="82" y="268"/>
                    <a:pt x="82" y="268"/>
                  </a:cubicBezTo>
                  <a:cubicBezTo>
                    <a:pt x="72" y="265"/>
                    <a:pt x="61" y="268"/>
                    <a:pt x="54" y="275"/>
                  </a:cubicBezTo>
                  <a:cubicBezTo>
                    <a:pt x="43" y="286"/>
                    <a:pt x="43" y="304"/>
                    <a:pt x="54" y="315"/>
                  </a:cubicBezTo>
                  <a:cubicBezTo>
                    <a:pt x="65" y="326"/>
                    <a:pt x="82" y="326"/>
                    <a:pt x="93" y="315"/>
                  </a:cubicBezTo>
                  <a:cubicBezTo>
                    <a:pt x="101" y="307"/>
                    <a:pt x="103" y="296"/>
                    <a:pt x="100" y="285"/>
                  </a:cubicBezTo>
                  <a:cubicBezTo>
                    <a:pt x="139" y="246"/>
                    <a:pt x="139" y="246"/>
                    <a:pt x="139" y="246"/>
                  </a:cubicBezTo>
                  <a:cubicBezTo>
                    <a:pt x="149" y="253"/>
                    <a:pt x="160" y="258"/>
                    <a:pt x="172" y="259"/>
                  </a:cubicBezTo>
                  <a:cubicBezTo>
                    <a:pt x="172" y="316"/>
                    <a:pt x="172" y="316"/>
                    <a:pt x="172" y="316"/>
                  </a:cubicBezTo>
                  <a:cubicBezTo>
                    <a:pt x="162" y="320"/>
                    <a:pt x="156" y="330"/>
                    <a:pt x="156" y="341"/>
                  </a:cubicBezTo>
                  <a:cubicBezTo>
                    <a:pt x="156" y="356"/>
                    <a:pt x="169" y="369"/>
                    <a:pt x="184" y="369"/>
                  </a:cubicBezTo>
                  <a:cubicBezTo>
                    <a:pt x="199" y="369"/>
                    <a:pt x="212" y="356"/>
                    <a:pt x="212" y="341"/>
                  </a:cubicBezTo>
                  <a:cubicBezTo>
                    <a:pt x="212" y="330"/>
                    <a:pt x="206" y="320"/>
                    <a:pt x="196" y="316"/>
                  </a:cubicBezTo>
                  <a:cubicBezTo>
                    <a:pt x="196" y="259"/>
                    <a:pt x="196" y="259"/>
                    <a:pt x="196" y="259"/>
                  </a:cubicBezTo>
                  <a:cubicBezTo>
                    <a:pt x="208" y="258"/>
                    <a:pt x="219" y="253"/>
                    <a:pt x="229" y="246"/>
                  </a:cubicBezTo>
                  <a:cubicBezTo>
                    <a:pt x="268" y="286"/>
                    <a:pt x="268" y="286"/>
                    <a:pt x="268" y="286"/>
                  </a:cubicBezTo>
                  <a:cubicBezTo>
                    <a:pt x="265" y="296"/>
                    <a:pt x="267" y="307"/>
                    <a:pt x="275" y="315"/>
                  </a:cubicBezTo>
                  <a:cubicBezTo>
                    <a:pt x="286" y="326"/>
                    <a:pt x="303" y="326"/>
                    <a:pt x="314" y="315"/>
                  </a:cubicBezTo>
                  <a:cubicBezTo>
                    <a:pt x="325" y="304"/>
                    <a:pt x="325" y="286"/>
                    <a:pt x="314" y="275"/>
                  </a:cubicBezTo>
                  <a:cubicBezTo>
                    <a:pt x="307" y="268"/>
                    <a:pt x="296" y="265"/>
                    <a:pt x="286" y="268"/>
                  </a:cubicBezTo>
                  <a:cubicBezTo>
                    <a:pt x="246" y="228"/>
                    <a:pt x="246" y="228"/>
                    <a:pt x="246" y="228"/>
                  </a:cubicBezTo>
                  <a:cubicBezTo>
                    <a:pt x="253" y="219"/>
                    <a:pt x="257" y="208"/>
                    <a:pt x="259" y="196"/>
                  </a:cubicBezTo>
                  <a:cubicBezTo>
                    <a:pt x="315" y="196"/>
                    <a:pt x="315" y="196"/>
                    <a:pt x="315" y="196"/>
                  </a:cubicBezTo>
                  <a:cubicBezTo>
                    <a:pt x="320" y="206"/>
                    <a:pt x="329" y="212"/>
                    <a:pt x="340" y="212"/>
                  </a:cubicBezTo>
                  <a:cubicBezTo>
                    <a:pt x="356" y="212"/>
                    <a:pt x="368" y="200"/>
                    <a:pt x="368" y="184"/>
                  </a:cubicBezTo>
                  <a:cubicBezTo>
                    <a:pt x="368" y="169"/>
                    <a:pt x="356" y="156"/>
                    <a:pt x="340" y="156"/>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1" name="Gruppieren 142"/>
          <p:cNvGrpSpPr/>
          <p:nvPr/>
        </p:nvGrpSpPr>
        <p:grpSpPr>
          <a:xfrm>
            <a:off x="7625822" y="3668687"/>
            <a:ext cx="1656000" cy="576064"/>
            <a:chOff x="1238295" y="5445224"/>
            <a:chExt cx="1656000" cy="576064"/>
          </a:xfrm>
          <a:gradFill>
            <a:gsLst>
              <a:gs pos="6000">
                <a:srgbClr val="7DD2E6"/>
              </a:gs>
              <a:gs pos="0">
                <a:srgbClr val="009999">
                  <a:alpha val="85000"/>
                </a:srgbClr>
              </a:gs>
              <a:gs pos="96000">
                <a:srgbClr val="7DD2E6"/>
              </a:gs>
              <a:gs pos="100000">
                <a:srgbClr val="0099CB">
                  <a:alpha val="85000"/>
                </a:srgbClr>
              </a:gs>
            </a:gsLst>
            <a:lin ang="0" scaled="0"/>
          </a:gradFill>
        </p:grpSpPr>
        <p:sp>
          <p:nvSpPr>
            <p:cNvPr id="312" name="Gleichschenkliges Dreieck 594"/>
            <p:cNvSpPr/>
            <p:nvPr/>
          </p:nvSpPr>
          <p:spPr bwMode="auto">
            <a:xfrm flipV="1">
              <a:off x="1994719" y="5949288"/>
              <a:ext cx="144000" cy="72000"/>
            </a:xfrm>
            <a:prstGeom prst="triangle">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313" name="Rechteck 595"/>
            <p:cNvSpPr/>
            <p:nvPr/>
          </p:nvSpPr>
          <p:spPr bwMode="auto">
            <a:xfrm>
              <a:off x="1238295" y="5445224"/>
              <a:ext cx="1656000" cy="504000"/>
            </a:xfrm>
            <a:prstGeom prst="rect">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314" name="Gleichschenkliges Dreieck 596"/>
            <p:cNvSpPr/>
            <p:nvPr/>
          </p:nvSpPr>
          <p:spPr bwMode="auto">
            <a:xfrm flipV="1">
              <a:off x="1994719" y="5949288"/>
              <a:ext cx="144000" cy="72000"/>
            </a:xfrm>
            <a:prstGeom prst="triangle">
              <a:avLst/>
            </a:prstGeom>
            <a:grpFill/>
            <a:ln>
              <a:no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grpSp>
        <p:nvGrpSpPr>
          <p:cNvPr id="315" name="Gruppieren 143"/>
          <p:cNvGrpSpPr>
            <a:grpSpLocks noChangeAspect="1"/>
          </p:cNvGrpSpPr>
          <p:nvPr/>
        </p:nvGrpSpPr>
        <p:grpSpPr>
          <a:xfrm>
            <a:off x="8939380" y="3740679"/>
            <a:ext cx="258514" cy="360000"/>
            <a:chOff x="4843463" y="1789113"/>
            <a:chExt cx="598487" cy="833437"/>
          </a:xfrm>
        </p:grpSpPr>
        <p:sp>
          <p:nvSpPr>
            <p:cNvPr id="316" name="Freeform 10"/>
            <p:cNvSpPr>
              <a:spLocks noEditPoints="1"/>
            </p:cNvSpPr>
            <p:nvPr/>
          </p:nvSpPr>
          <p:spPr bwMode="auto">
            <a:xfrm>
              <a:off x="4843463" y="1789113"/>
              <a:ext cx="598487" cy="833437"/>
            </a:xfrm>
            <a:custGeom>
              <a:avLst/>
              <a:gdLst>
                <a:gd name="T0" fmla="*/ 0 w 377"/>
                <a:gd name="T1" fmla="*/ 0 h 525"/>
                <a:gd name="T2" fmla="*/ 284 w 377"/>
                <a:gd name="T3" fmla="*/ 0 h 525"/>
                <a:gd name="T4" fmla="*/ 377 w 377"/>
                <a:gd name="T5" fmla="*/ 93 h 525"/>
                <a:gd name="T6" fmla="*/ 377 w 377"/>
                <a:gd name="T7" fmla="*/ 525 h 525"/>
                <a:gd name="T8" fmla="*/ 0 w 377"/>
                <a:gd name="T9" fmla="*/ 525 h 525"/>
                <a:gd name="T10" fmla="*/ 0 w 377"/>
                <a:gd name="T11" fmla="*/ 0 h 525"/>
                <a:gd name="T12" fmla="*/ 272 w 377"/>
                <a:gd name="T13" fmla="*/ 18 h 525"/>
                <a:gd name="T14" fmla="*/ 18 w 377"/>
                <a:gd name="T15" fmla="*/ 18 h 525"/>
                <a:gd name="T16" fmla="*/ 18 w 377"/>
                <a:gd name="T17" fmla="*/ 507 h 525"/>
                <a:gd name="T18" fmla="*/ 359 w 377"/>
                <a:gd name="T19" fmla="*/ 507 h 525"/>
                <a:gd name="T20" fmla="*/ 359 w 377"/>
                <a:gd name="T21" fmla="*/ 105 h 525"/>
                <a:gd name="T22" fmla="*/ 272 w 377"/>
                <a:gd name="T23" fmla="*/ 105 h 525"/>
                <a:gd name="T24" fmla="*/ 272 w 377"/>
                <a:gd name="T25" fmla="*/ 18 h 525"/>
                <a:gd name="T26" fmla="*/ 347 w 377"/>
                <a:gd name="T27" fmla="*/ 87 h 525"/>
                <a:gd name="T28" fmla="*/ 289 w 377"/>
                <a:gd name="T29" fmla="*/ 30 h 525"/>
                <a:gd name="T30" fmla="*/ 289 w 377"/>
                <a:gd name="T31" fmla="*/ 87 h 525"/>
                <a:gd name="T32" fmla="*/ 347 w 377"/>
                <a:gd name="T33" fmla="*/ 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25">
                  <a:moveTo>
                    <a:pt x="0" y="0"/>
                  </a:moveTo>
                  <a:lnTo>
                    <a:pt x="284" y="0"/>
                  </a:lnTo>
                  <a:lnTo>
                    <a:pt x="377" y="93"/>
                  </a:lnTo>
                  <a:lnTo>
                    <a:pt x="377" y="525"/>
                  </a:lnTo>
                  <a:lnTo>
                    <a:pt x="0" y="525"/>
                  </a:lnTo>
                  <a:lnTo>
                    <a:pt x="0" y="0"/>
                  </a:lnTo>
                  <a:close/>
                  <a:moveTo>
                    <a:pt x="272" y="18"/>
                  </a:moveTo>
                  <a:lnTo>
                    <a:pt x="18" y="18"/>
                  </a:lnTo>
                  <a:lnTo>
                    <a:pt x="18" y="507"/>
                  </a:lnTo>
                  <a:lnTo>
                    <a:pt x="359" y="507"/>
                  </a:lnTo>
                  <a:lnTo>
                    <a:pt x="359" y="105"/>
                  </a:lnTo>
                  <a:lnTo>
                    <a:pt x="272" y="105"/>
                  </a:lnTo>
                  <a:lnTo>
                    <a:pt x="272" y="18"/>
                  </a:lnTo>
                  <a:close/>
                  <a:moveTo>
                    <a:pt x="347" y="87"/>
                  </a:moveTo>
                  <a:lnTo>
                    <a:pt x="289" y="30"/>
                  </a:lnTo>
                  <a:lnTo>
                    <a:pt x="289" y="87"/>
                  </a:lnTo>
                  <a:lnTo>
                    <a:pt x="347" y="87"/>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1"/>
            <p:cNvSpPr>
              <a:spLocks noEditPoints="1"/>
            </p:cNvSpPr>
            <p:nvPr/>
          </p:nvSpPr>
          <p:spPr bwMode="auto">
            <a:xfrm>
              <a:off x="4981575" y="2136775"/>
              <a:ext cx="322262" cy="123825"/>
            </a:xfrm>
            <a:custGeom>
              <a:avLst/>
              <a:gdLst>
                <a:gd name="T0" fmla="*/ 0 w 310"/>
                <a:gd name="T1" fmla="*/ 2 h 119"/>
                <a:gd name="T2" fmla="*/ 26 w 310"/>
                <a:gd name="T3" fmla="*/ 2 h 119"/>
                <a:gd name="T4" fmla="*/ 26 w 310"/>
                <a:gd name="T5" fmla="*/ 97 h 119"/>
                <a:gd name="T6" fmla="*/ 76 w 310"/>
                <a:gd name="T7" fmla="*/ 97 h 119"/>
                <a:gd name="T8" fmla="*/ 76 w 310"/>
                <a:gd name="T9" fmla="*/ 117 h 119"/>
                <a:gd name="T10" fmla="*/ 0 w 310"/>
                <a:gd name="T11" fmla="*/ 117 h 119"/>
                <a:gd name="T12" fmla="*/ 0 w 310"/>
                <a:gd name="T13" fmla="*/ 2 h 119"/>
                <a:gd name="T14" fmla="*/ 180 w 310"/>
                <a:gd name="T15" fmla="*/ 18 h 119"/>
                <a:gd name="T16" fmla="*/ 193 w 310"/>
                <a:gd name="T17" fmla="*/ 59 h 119"/>
                <a:gd name="T18" fmla="*/ 176 w 310"/>
                <a:gd name="T19" fmla="*/ 106 h 119"/>
                <a:gd name="T20" fmla="*/ 138 w 310"/>
                <a:gd name="T21" fmla="*/ 119 h 119"/>
                <a:gd name="T22" fmla="*/ 95 w 310"/>
                <a:gd name="T23" fmla="*/ 101 h 119"/>
                <a:gd name="T24" fmla="*/ 82 w 310"/>
                <a:gd name="T25" fmla="*/ 59 h 119"/>
                <a:gd name="T26" fmla="*/ 99 w 310"/>
                <a:gd name="T27" fmla="*/ 13 h 119"/>
                <a:gd name="T28" fmla="*/ 138 w 310"/>
                <a:gd name="T29" fmla="*/ 0 h 119"/>
                <a:gd name="T30" fmla="*/ 180 w 310"/>
                <a:gd name="T31" fmla="*/ 18 h 119"/>
                <a:gd name="T32" fmla="*/ 109 w 310"/>
                <a:gd name="T33" fmla="*/ 59 h 119"/>
                <a:gd name="T34" fmla="*/ 138 w 310"/>
                <a:gd name="T35" fmla="*/ 99 h 119"/>
                <a:gd name="T36" fmla="*/ 166 w 310"/>
                <a:gd name="T37" fmla="*/ 59 h 119"/>
                <a:gd name="T38" fmla="*/ 138 w 310"/>
                <a:gd name="T39" fmla="*/ 20 h 119"/>
                <a:gd name="T40" fmla="*/ 109 w 310"/>
                <a:gd name="T41" fmla="*/ 59 h 119"/>
                <a:gd name="T42" fmla="*/ 310 w 310"/>
                <a:gd name="T43" fmla="*/ 111 h 119"/>
                <a:gd name="T44" fmla="*/ 268 w 310"/>
                <a:gd name="T45" fmla="*/ 119 h 119"/>
                <a:gd name="T46" fmla="*/ 224 w 310"/>
                <a:gd name="T47" fmla="*/ 104 h 119"/>
                <a:gd name="T48" fmla="*/ 209 w 310"/>
                <a:gd name="T49" fmla="*/ 61 h 119"/>
                <a:gd name="T50" fmla="*/ 230 w 310"/>
                <a:gd name="T51" fmla="*/ 11 h 119"/>
                <a:gd name="T52" fmla="*/ 269 w 310"/>
                <a:gd name="T53" fmla="*/ 0 h 119"/>
                <a:gd name="T54" fmla="*/ 310 w 310"/>
                <a:gd name="T55" fmla="*/ 8 h 119"/>
                <a:gd name="T56" fmla="*/ 301 w 310"/>
                <a:gd name="T57" fmla="*/ 28 h 119"/>
                <a:gd name="T58" fmla="*/ 271 w 310"/>
                <a:gd name="T59" fmla="*/ 20 h 119"/>
                <a:gd name="T60" fmla="*/ 235 w 310"/>
                <a:gd name="T61" fmla="*/ 60 h 119"/>
                <a:gd name="T62" fmla="*/ 269 w 310"/>
                <a:gd name="T63" fmla="*/ 99 h 119"/>
                <a:gd name="T64" fmla="*/ 284 w 310"/>
                <a:gd name="T65" fmla="*/ 96 h 119"/>
                <a:gd name="T66" fmla="*/ 284 w 310"/>
                <a:gd name="T67" fmla="*/ 73 h 119"/>
                <a:gd name="T68" fmla="*/ 265 w 310"/>
                <a:gd name="T69" fmla="*/ 73 h 119"/>
                <a:gd name="T70" fmla="*/ 265 w 310"/>
                <a:gd name="T71" fmla="*/ 53 h 119"/>
                <a:gd name="T72" fmla="*/ 310 w 310"/>
                <a:gd name="T73" fmla="*/ 53 h 119"/>
                <a:gd name="T74" fmla="*/ 310 w 310"/>
                <a:gd name="T75"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119">
                  <a:moveTo>
                    <a:pt x="0" y="2"/>
                  </a:moveTo>
                  <a:cubicBezTo>
                    <a:pt x="26" y="2"/>
                    <a:pt x="26" y="2"/>
                    <a:pt x="26" y="2"/>
                  </a:cubicBezTo>
                  <a:cubicBezTo>
                    <a:pt x="26" y="97"/>
                    <a:pt x="26" y="97"/>
                    <a:pt x="26" y="97"/>
                  </a:cubicBezTo>
                  <a:cubicBezTo>
                    <a:pt x="76" y="97"/>
                    <a:pt x="76" y="97"/>
                    <a:pt x="76" y="97"/>
                  </a:cubicBezTo>
                  <a:cubicBezTo>
                    <a:pt x="76" y="117"/>
                    <a:pt x="76" y="117"/>
                    <a:pt x="76" y="117"/>
                  </a:cubicBezTo>
                  <a:cubicBezTo>
                    <a:pt x="0" y="117"/>
                    <a:pt x="0" y="117"/>
                    <a:pt x="0" y="117"/>
                  </a:cubicBezTo>
                  <a:lnTo>
                    <a:pt x="0" y="2"/>
                  </a:lnTo>
                  <a:close/>
                  <a:moveTo>
                    <a:pt x="180" y="18"/>
                  </a:moveTo>
                  <a:cubicBezTo>
                    <a:pt x="189" y="29"/>
                    <a:pt x="193" y="43"/>
                    <a:pt x="193" y="59"/>
                  </a:cubicBezTo>
                  <a:cubicBezTo>
                    <a:pt x="193" y="79"/>
                    <a:pt x="187" y="95"/>
                    <a:pt x="176" y="106"/>
                  </a:cubicBezTo>
                  <a:cubicBezTo>
                    <a:pt x="166" y="115"/>
                    <a:pt x="154" y="119"/>
                    <a:pt x="138" y="119"/>
                  </a:cubicBezTo>
                  <a:cubicBezTo>
                    <a:pt x="119" y="119"/>
                    <a:pt x="105" y="113"/>
                    <a:pt x="95" y="101"/>
                  </a:cubicBezTo>
                  <a:cubicBezTo>
                    <a:pt x="86" y="90"/>
                    <a:pt x="82" y="76"/>
                    <a:pt x="82" y="59"/>
                  </a:cubicBezTo>
                  <a:cubicBezTo>
                    <a:pt x="82" y="40"/>
                    <a:pt x="88" y="24"/>
                    <a:pt x="99" y="13"/>
                  </a:cubicBezTo>
                  <a:cubicBezTo>
                    <a:pt x="109" y="4"/>
                    <a:pt x="121" y="0"/>
                    <a:pt x="138" y="0"/>
                  </a:cubicBezTo>
                  <a:cubicBezTo>
                    <a:pt x="157" y="0"/>
                    <a:pt x="170" y="6"/>
                    <a:pt x="180" y="18"/>
                  </a:cubicBezTo>
                  <a:close/>
                  <a:moveTo>
                    <a:pt x="109" y="59"/>
                  </a:moveTo>
                  <a:cubicBezTo>
                    <a:pt x="109" y="84"/>
                    <a:pt x="120" y="99"/>
                    <a:pt x="138" y="99"/>
                  </a:cubicBezTo>
                  <a:cubicBezTo>
                    <a:pt x="155" y="99"/>
                    <a:pt x="166" y="84"/>
                    <a:pt x="166" y="59"/>
                  </a:cubicBezTo>
                  <a:cubicBezTo>
                    <a:pt x="166" y="35"/>
                    <a:pt x="155" y="20"/>
                    <a:pt x="138" y="20"/>
                  </a:cubicBezTo>
                  <a:cubicBezTo>
                    <a:pt x="120" y="20"/>
                    <a:pt x="109" y="35"/>
                    <a:pt x="109" y="59"/>
                  </a:cubicBezTo>
                  <a:close/>
                  <a:moveTo>
                    <a:pt x="310" y="111"/>
                  </a:moveTo>
                  <a:cubicBezTo>
                    <a:pt x="292" y="118"/>
                    <a:pt x="283" y="119"/>
                    <a:pt x="268" y="119"/>
                  </a:cubicBezTo>
                  <a:cubicBezTo>
                    <a:pt x="249" y="119"/>
                    <a:pt x="234" y="114"/>
                    <a:pt x="224" y="104"/>
                  </a:cubicBezTo>
                  <a:cubicBezTo>
                    <a:pt x="214" y="93"/>
                    <a:pt x="209" y="79"/>
                    <a:pt x="209" y="61"/>
                  </a:cubicBezTo>
                  <a:cubicBezTo>
                    <a:pt x="209" y="39"/>
                    <a:pt x="216" y="22"/>
                    <a:pt x="230" y="11"/>
                  </a:cubicBezTo>
                  <a:cubicBezTo>
                    <a:pt x="240" y="3"/>
                    <a:pt x="252" y="0"/>
                    <a:pt x="269" y="0"/>
                  </a:cubicBezTo>
                  <a:cubicBezTo>
                    <a:pt x="284" y="0"/>
                    <a:pt x="297" y="2"/>
                    <a:pt x="310" y="8"/>
                  </a:cubicBezTo>
                  <a:cubicBezTo>
                    <a:pt x="301" y="28"/>
                    <a:pt x="301" y="28"/>
                    <a:pt x="301" y="28"/>
                  </a:cubicBezTo>
                  <a:cubicBezTo>
                    <a:pt x="289" y="22"/>
                    <a:pt x="281" y="20"/>
                    <a:pt x="271" y="20"/>
                  </a:cubicBezTo>
                  <a:cubicBezTo>
                    <a:pt x="248" y="20"/>
                    <a:pt x="235" y="34"/>
                    <a:pt x="235" y="60"/>
                  </a:cubicBezTo>
                  <a:cubicBezTo>
                    <a:pt x="235" y="84"/>
                    <a:pt x="249" y="99"/>
                    <a:pt x="269" y="99"/>
                  </a:cubicBezTo>
                  <a:cubicBezTo>
                    <a:pt x="275" y="99"/>
                    <a:pt x="280" y="98"/>
                    <a:pt x="284" y="96"/>
                  </a:cubicBezTo>
                  <a:cubicBezTo>
                    <a:pt x="284" y="73"/>
                    <a:pt x="284" y="73"/>
                    <a:pt x="284" y="73"/>
                  </a:cubicBezTo>
                  <a:cubicBezTo>
                    <a:pt x="265" y="73"/>
                    <a:pt x="265" y="73"/>
                    <a:pt x="265" y="73"/>
                  </a:cubicBezTo>
                  <a:cubicBezTo>
                    <a:pt x="265" y="53"/>
                    <a:pt x="265" y="53"/>
                    <a:pt x="265" y="53"/>
                  </a:cubicBezTo>
                  <a:cubicBezTo>
                    <a:pt x="310" y="53"/>
                    <a:pt x="310" y="53"/>
                    <a:pt x="310" y="53"/>
                  </a:cubicBezTo>
                  <a:lnTo>
                    <a:pt x="310" y="111"/>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 name="Gruppieren 144"/>
          <p:cNvGrpSpPr>
            <a:grpSpLocks noChangeAspect="1"/>
          </p:cNvGrpSpPr>
          <p:nvPr/>
        </p:nvGrpSpPr>
        <p:grpSpPr>
          <a:xfrm>
            <a:off x="8071636" y="3740679"/>
            <a:ext cx="273311" cy="360000"/>
            <a:chOff x="4013200" y="2198688"/>
            <a:chExt cx="720725" cy="949325"/>
          </a:xfrm>
        </p:grpSpPr>
        <p:sp>
          <p:nvSpPr>
            <p:cNvPr id="319"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2" name="Gruppieren 145"/>
          <p:cNvGrpSpPr>
            <a:grpSpLocks noChangeAspect="1"/>
          </p:cNvGrpSpPr>
          <p:nvPr/>
        </p:nvGrpSpPr>
        <p:grpSpPr>
          <a:xfrm>
            <a:off x="8462164" y="3740639"/>
            <a:ext cx="360000" cy="360000"/>
            <a:chOff x="3003550" y="2968625"/>
            <a:chExt cx="792163" cy="792163"/>
          </a:xfrm>
        </p:grpSpPr>
        <p:sp>
          <p:nvSpPr>
            <p:cNvPr id="323" name="Freeform 21"/>
            <p:cNvSpPr>
              <a:spLocks noEditPoints="1"/>
            </p:cNvSpPr>
            <p:nvPr/>
          </p:nvSpPr>
          <p:spPr bwMode="auto">
            <a:xfrm>
              <a:off x="3003550" y="2968625"/>
              <a:ext cx="792163" cy="792163"/>
            </a:xfrm>
            <a:custGeom>
              <a:avLst/>
              <a:gdLst>
                <a:gd name="T0" fmla="*/ 400 w 800"/>
                <a:gd name="T1" fmla="*/ 27 h 800"/>
                <a:gd name="T2" fmla="*/ 545 w 800"/>
                <a:gd name="T3" fmla="*/ 56 h 800"/>
                <a:gd name="T4" fmla="*/ 664 w 800"/>
                <a:gd name="T5" fmla="*/ 136 h 800"/>
                <a:gd name="T6" fmla="*/ 744 w 800"/>
                <a:gd name="T7" fmla="*/ 255 h 800"/>
                <a:gd name="T8" fmla="*/ 773 w 800"/>
                <a:gd name="T9" fmla="*/ 400 h 800"/>
                <a:gd name="T10" fmla="*/ 744 w 800"/>
                <a:gd name="T11" fmla="*/ 545 h 800"/>
                <a:gd name="T12" fmla="*/ 664 w 800"/>
                <a:gd name="T13" fmla="*/ 664 h 800"/>
                <a:gd name="T14" fmla="*/ 545 w 800"/>
                <a:gd name="T15" fmla="*/ 744 h 800"/>
                <a:gd name="T16" fmla="*/ 400 w 800"/>
                <a:gd name="T17" fmla="*/ 773 h 800"/>
                <a:gd name="T18" fmla="*/ 255 w 800"/>
                <a:gd name="T19" fmla="*/ 744 h 800"/>
                <a:gd name="T20" fmla="*/ 136 w 800"/>
                <a:gd name="T21" fmla="*/ 664 h 800"/>
                <a:gd name="T22" fmla="*/ 56 w 800"/>
                <a:gd name="T23" fmla="*/ 545 h 800"/>
                <a:gd name="T24" fmla="*/ 27 w 800"/>
                <a:gd name="T25" fmla="*/ 400 h 800"/>
                <a:gd name="T26" fmla="*/ 56 w 800"/>
                <a:gd name="T27" fmla="*/ 255 h 800"/>
                <a:gd name="T28" fmla="*/ 136 w 800"/>
                <a:gd name="T29" fmla="*/ 136 h 800"/>
                <a:gd name="T30" fmla="*/ 255 w 800"/>
                <a:gd name="T31" fmla="*/ 56 h 800"/>
                <a:gd name="T32" fmla="*/ 400 w 800"/>
                <a:gd name="T33" fmla="*/ 27 h 800"/>
                <a:gd name="T34" fmla="*/ 400 w 800"/>
                <a:gd name="T35" fmla="*/ 0 h 800"/>
                <a:gd name="T36" fmla="*/ 0 w 800"/>
                <a:gd name="T37" fmla="*/ 400 h 800"/>
                <a:gd name="T38" fmla="*/ 400 w 800"/>
                <a:gd name="T39" fmla="*/ 800 h 800"/>
                <a:gd name="T40" fmla="*/ 800 w 800"/>
                <a:gd name="T41" fmla="*/ 400 h 800"/>
                <a:gd name="T42" fmla="*/ 400 w 800"/>
                <a:gd name="T4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800">
                  <a:moveTo>
                    <a:pt x="400" y="27"/>
                  </a:moveTo>
                  <a:cubicBezTo>
                    <a:pt x="450" y="27"/>
                    <a:pt x="499" y="37"/>
                    <a:pt x="545" y="56"/>
                  </a:cubicBezTo>
                  <a:cubicBezTo>
                    <a:pt x="590" y="75"/>
                    <a:pt x="630" y="102"/>
                    <a:pt x="664" y="136"/>
                  </a:cubicBezTo>
                  <a:cubicBezTo>
                    <a:pt x="698" y="170"/>
                    <a:pt x="725" y="210"/>
                    <a:pt x="744" y="255"/>
                  </a:cubicBezTo>
                  <a:cubicBezTo>
                    <a:pt x="763" y="301"/>
                    <a:pt x="773" y="350"/>
                    <a:pt x="773" y="400"/>
                  </a:cubicBezTo>
                  <a:cubicBezTo>
                    <a:pt x="773" y="450"/>
                    <a:pt x="763" y="499"/>
                    <a:pt x="744" y="545"/>
                  </a:cubicBezTo>
                  <a:cubicBezTo>
                    <a:pt x="725" y="590"/>
                    <a:pt x="698" y="630"/>
                    <a:pt x="664" y="664"/>
                  </a:cubicBezTo>
                  <a:cubicBezTo>
                    <a:pt x="630" y="698"/>
                    <a:pt x="590" y="725"/>
                    <a:pt x="545" y="744"/>
                  </a:cubicBezTo>
                  <a:cubicBezTo>
                    <a:pt x="499" y="763"/>
                    <a:pt x="450" y="773"/>
                    <a:pt x="400" y="773"/>
                  </a:cubicBezTo>
                  <a:cubicBezTo>
                    <a:pt x="350" y="773"/>
                    <a:pt x="301" y="763"/>
                    <a:pt x="255" y="744"/>
                  </a:cubicBezTo>
                  <a:cubicBezTo>
                    <a:pt x="210" y="725"/>
                    <a:pt x="170" y="698"/>
                    <a:pt x="136" y="664"/>
                  </a:cubicBezTo>
                  <a:cubicBezTo>
                    <a:pt x="102" y="630"/>
                    <a:pt x="75" y="590"/>
                    <a:pt x="56" y="545"/>
                  </a:cubicBezTo>
                  <a:cubicBezTo>
                    <a:pt x="37" y="499"/>
                    <a:pt x="27" y="450"/>
                    <a:pt x="27" y="400"/>
                  </a:cubicBezTo>
                  <a:cubicBezTo>
                    <a:pt x="27" y="350"/>
                    <a:pt x="37" y="301"/>
                    <a:pt x="56" y="255"/>
                  </a:cubicBezTo>
                  <a:cubicBezTo>
                    <a:pt x="75" y="210"/>
                    <a:pt x="102" y="170"/>
                    <a:pt x="136" y="136"/>
                  </a:cubicBezTo>
                  <a:cubicBezTo>
                    <a:pt x="170" y="102"/>
                    <a:pt x="210" y="75"/>
                    <a:pt x="255" y="56"/>
                  </a:cubicBezTo>
                  <a:cubicBezTo>
                    <a:pt x="301" y="37"/>
                    <a:pt x="350" y="27"/>
                    <a:pt x="400" y="27"/>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22"/>
            <p:cNvSpPr>
              <a:spLocks noEditPoints="1"/>
            </p:cNvSpPr>
            <p:nvPr/>
          </p:nvSpPr>
          <p:spPr bwMode="auto">
            <a:xfrm>
              <a:off x="3346450" y="3311525"/>
              <a:ext cx="106363" cy="106363"/>
            </a:xfrm>
            <a:custGeom>
              <a:avLst/>
              <a:gdLst>
                <a:gd name="T0" fmla="*/ 53 w 106"/>
                <a:gd name="T1" fmla="*/ 26 h 106"/>
                <a:gd name="T2" fmla="*/ 80 w 106"/>
                <a:gd name="T3" fmla="*/ 53 h 106"/>
                <a:gd name="T4" fmla="*/ 53 w 106"/>
                <a:gd name="T5" fmla="*/ 80 h 106"/>
                <a:gd name="T6" fmla="*/ 26 w 106"/>
                <a:gd name="T7" fmla="*/ 53 h 106"/>
                <a:gd name="T8" fmla="*/ 53 w 106"/>
                <a:gd name="T9" fmla="*/ 26 h 106"/>
                <a:gd name="T10" fmla="*/ 53 w 106"/>
                <a:gd name="T11" fmla="*/ 0 h 106"/>
                <a:gd name="T12" fmla="*/ 0 w 106"/>
                <a:gd name="T13" fmla="*/ 53 h 106"/>
                <a:gd name="T14" fmla="*/ 53 w 106"/>
                <a:gd name="T15" fmla="*/ 106 h 106"/>
                <a:gd name="T16" fmla="*/ 106 w 106"/>
                <a:gd name="T17" fmla="*/ 53 h 106"/>
                <a:gd name="T18" fmla="*/ 53 w 106"/>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26"/>
                  </a:moveTo>
                  <a:cubicBezTo>
                    <a:pt x="68" y="26"/>
                    <a:pt x="80" y="38"/>
                    <a:pt x="80" y="53"/>
                  </a:cubicBezTo>
                  <a:cubicBezTo>
                    <a:pt x="80" y="68"/>
                    <a:pt x="68" y="80"/>
                    <a:pt x="53" y="80"/>
                  </a:cubicBezTo>
                  <a:cubicBezTo>
                    <a:pt x="38" y="80"/>
                    <a:pt x="26" y="68"/>
                    <a:pt x="26" y="53"/>
                  </a:cubicBezTo>
                  <a:cubicBezTo>
                    <a:pt x="26" y="38"/>
                    <a:pt x="38" y="26"/>
                    <a:pt x="53" y="26"/>
                  </a:cubicBezTo>
                  <a:moveTo>
                    <a:pt x="53" y="0"/>
                  </a:moveTo>
                  <a:cubicBezTo>
                    <a:pt x="24" y="0"/>
                    <a:pt x="0" y="24"/>
                    <a:pt x="0" y="53"/>
                  </a:cubicBezTo>
                  <a:cubicBezTo>
                    <a:pt x="0" y="82"/>
                    <a:pt x="24" y="106"/>
                    <a:pt x="53" y="106"/>
                  </a:cubicBezTo>
                  <a:cubicBezTo>
                    <a:pt x="82" y="106"/>
                    <a:pt x="106" y="82"/>
                    <a:pt x="106" y="53"/>
                  </a:cubicBezTo>
                  <a:cubicBezTo>
                    <a:pt x="106" y="24"/>
                    <a:pt x="82" y="0"/>
                    <a:pt x="5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23"/>
            <p:cNvSpPr>
              <a:spLocks noEditPoints="1"/>
            </p:cNvSpPr>
            <p:nvPr/>
          </p:nvSpPr>
          <p:spPr bwMode="auto">
            <a:xfrm>
              <a:off x="3268663" y="3233738"/>
              <a:ext cx="261938" cy="261938"/>
            </a:xfrm>
            <a:custGeom>
              <a:avLst/>
              <a:gdLst>
                <a:gd name="T0" fmla="*/ 133 w 266"/>
                <a:gd name="T1" fmla="*/ 26 h 266"/>
                <a:gd name="T2" fmla="*/ 240 w 266"/>
                <a:gd name="T3" fmla="*/ 133 h 266"/>
                <a:gd name="T4" fmla="*/ 133 w 266"/>
                <a:gd name="T5" fmla="*/ 240 h 266"/>
                <a:gd name="T6" fmla="*/ 26 w 266"/>
                <a:gd name="T7" fmla="*/ 133 h 266"/>
                <a:gd name="T8" fmla="*/ 133 w 266"/>
                <a:gd name="T9" fmla="*/ 26 h 266"/>
                <a:gd name="T10" fmla="*/ 133 w 266"/>
                <a:gd name="T11" fmla="*/ 0 h 266"/>
                <a:gd name="T12" fmla="*/ 0 w 266"/>
                <a:gd name="T13" fmla="*/ 133 h 266"/>
                <a:gd name="T14" fmla="*/ 133 w 266"/>
                <a:gd name="T15" fmla="*/ 266 h 266"/>
                <a:gd name="T16" fmla="*/ 266 w 266"/>
                <a:gd name="T17" fmla="*/ 133 h 266"/>
                <a:gd name="T18" fmla="*/ 133 w 266"/>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
                  </a:moveTo>
                  <a:cubicBezTo>
                    <a:pt x="192" y="26"/>
                    <a:pt x="240" y="74"/>
                    <a:pt x="240" y="133"/>
                  </a:cubicBezTo>
                  <a:cubicBezTo>
                    <a:pt x="240" y="192"/>
                    <a:pt x="192" y="240"/>
                    <a:pt x="133" y="240"/>
                  </a:cubicBezTo>
                  <a:cubicBezTo>
                    <a:pt x="74" y="240"/>
                    <a:pt x="26" y="192"/>
                    <a:pt x="26" y="133"/>
                  </a:cubicBezTo>
                  <a:cubicBezTo>
                    <a:pt x="26" y="74"/>
                    <a:pt x="74" y="26"/>
                    <a:pt x="133" y="26"/>
                  </a:cubicBezTo>
                  <a:moveTo>
                    <a:pt x="133" y="0"/>
                  </a:moveTo>
                  <a:cubicBezTo>
                    <a:pt x="59" y="0"/>
                    <a:pt x="0" y="59"/>
                    <a:pt x="0" y="133"/>
                  </a:cubicBezTo>
                  <a:cubicBezTo>
                    <a:pt x="0" y="207"/>
                    <a:pt x="59" y="266"/>
                    <a:pt x="133" y="266"/>
                  </a:cubicBezTo>
                  <a:cubicBezTo>
                    <a:pt x="207" y="266"/>
                    <a:pt x="266" y="207"/>
                    <a:pt x="266" y="133"/>
                  </a:cubicBezTo>
                  <a:cubicBezTo>
                    <a:pt x="266" y="59"/>
                    <a:pt x="207" y="0"/>
                    <a:pt x="13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24"/>
            <p:cNvSpPr>
              <a:spLocks/>
            </p:cNvSpPr>
            <p:nvPr/>
          </p:nvSpPr>
          <p:spPr bwMode="auto">
            <a:xfrm>
              <a:off x="3465513" y="3430588"/>
              <a:ext cx="252413" cy="252413"/>
            </a:xfrm>
            <a:custGeom>
              <a:avLst/>
              <a:gdLst>
                <a:gd name="T0" fmla="*/ 256 w 256"/>
                <a:gd name="T1" fmla="*/ 95 h 256"/>
                <a:gd name="T2" fmla="*/ 65 w 256"/>
                <a:gd name="T3" fmla="*/ 0 h 256"/>
                <a:gd name="T4" fmla="*/ 0 w 256"/>
                <a:gd name="T5" fmla="*/ 65 h 256"/>
                <a:gd name="T6" fmla="*/ 95 w 256"/>
                <a:gd name="T7" fmla="*/ 256 h 256"/>
                <a:gd name="T8" fmla="*/ 256 w 256"/>
                <a:gd name="T9" fmla="*/ 95 h 256"/>
              </a:gdLst>
              <a:ahLst/>
              <a:cxnLst>
                <a:cxn ang="0">
                  <a:pos x="T0" y="T1"/>
                </a:cxn>
                <a:cxn ang="0">
                  <a:pos x="T2" y="T3"/>
                </a:cxn>
                <a:cxn ang="0">
                  <a:pos x="T4" y="T5"/>
                </a:cxn>
                <a:cxn ang="0">
                  <a:pos x="T6" y="T7"/>
                </a:cxn>
                <a:cxn ang="0">
                  <a:pos x="T8" y="T9"/>
                </a:cxn>
              </a:cxnLst>
              <a:rect l="0" t="0" r="r" b="b"/>
              <a:pathLst>
                <a:path w="256" h="256">
                  <a:moveTo>
                    <a:pt x="256" y="95"/>
                  </a:moveTo>
                  <a:cubicBezTo>
                    <a:pt x="65" y="0"/>
                    <a:pt x="65" y="0"/>
                    <a:pt x="65" y="0"/>
                  </a:cubicBezTo>
                  <a:cubicBezTo>
                    <a:pt x="51" y="28"/>
                    <a:pt x="28" y="51"/>
                    <a:pt x="0" y="65"/>
                  </a:cubicBezTo>
                  <a:cubicBezTo>
                    <a:pt x="95" y="256"/>
                    <a:pt x="95" y="256"/>
                    <a:pt x="95" y="256"/>
                  </a:cubicBezTo>
                  <a:cubicBezTo>
                    <a:pt x="165" y="221"/>
                    <a:pt x="221" y="165"/>
                    <a:pt x="256" y="95"/>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25"/>
            <p:cNvSpPr>
              <a:spLocks/>
            </p:cNvSpPr>
            <p:nvPr/>
          </p:nvSpPr>
          <p:spPr bwMode="auto">
            <a:xfrm>
              <a:off x="3533775" y="3409950"/>
              <a:ext cx="204788" cy="96838"/>
            </a:xfrm>
            <a:custGeom>
              <a:avLst/>
              <a:gdLst>
                <a:gd name="T0" fmla="*/ 4 w 207"/>
                <a:gd name="T1" fmla="*/ 0 h 97"/>
                <a:gd name="T2" fmla="*/ 0 w 207"/>
                <a:gd name="T3" fmla="*/ 12 h 97"/>
                <a:gd name="T4" fmla="*/ 195 w 207"/>
                <a:gd name="T5" fmla="*/ 97 h 97"/>
                <a:gd name="T6" fmla="*/ 207 w 207"/>
                <a:gd name="T7" fmla="*/ 68 h 97"/>
                <a:gd name="T8" fmla="*/ 4 w 207"/>
                <a:gd name="T9" fmla="*/ 0 h 97"/>
              </a:gdLst>
              <a:ahLst/>
              <a:cxnLst>
                <a:cxn ang="0">
                  <a:pos x="T0" y="T1"/>
                </a:cxn>
                <a:cxn ang="0">
                  <a:pos x="T2" y="T3"/>
                </a:cxn>
                <a:cxn ang="0">
                  <a:pos x="T4" y="T5"/>
                </a:cxn>
                <a:cxn ang="0">
                  <a:pos x="T6" y="T7"/>
                </a:cxn>
                <a:cxn ang="0">
                  <a:pos x="T8" y="T9"/>
                </a:cxn>
              </a:cxnLst>
              <a:rect l="0" t="0" r="r" b="b"/>
              <a:pathLst>
                <a:path w="207" h="97">
                  <a:moveTo>
                    <a:pt x="4" y="0"/>
                  </a:moveTo>
                  <a:cubicBezTo>
                    <a:pt x="3" y="4"/>
                    <a:pt x="1" y="8"/>
                    <a:pt x="0" y="12"/>
                  </a:cubicBezTo>
                  <a:cubicBezTo>
                    <a:pt x="195" y="97"/>
                    <a:pt x="195" y="97"/>
                    <a:pt x="195" y="97"/>
                  </a:cubicBezTo>
                  <a:cubicBezTo>
                    <a:pt x="200" y="88"/>
                    <a:pt x="203" y="78"/>
                    <a:pt x="207" y="68"/>
                  </a:cubicBezTo>
                  <a:lnTo>
                    <a:pt x="4" y="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26"/>
            <p:cNvSpPr>
              <a:spLocks/>
            </p:cNvSpPr>
            <p:nvPr/>
          </p:nvSpPr>
          <p:spPr bwMode="auto">
            <a:xfrm>
              <a:off x="3081338" y="3046413"/>
              <a:ext cx="252413" cy="252413"/>
            </a:xfrm>
            <a:custGeom>
              <a:avLst/>
              <a:gdLst>
                <a:gd name="T0" fmla="*/ 0 w 256"/>
                <a:gd name="T1" fmla="*/ 161 h 256"/>
                <a:gd name="T2" fmla="*/ 191 w 256"/>
                <a:gd name="T3" fmla="*/ 256 h 256"/>
                <a:gd name="T4" fmla="*/ 256 w 256"/>
                <a:gd name="T5" fmla="*/ 191 h 256"/>
                <a:gd name="T6" fmla="*/ 161 w 256"/>
                <a:gd name="T7" fmla="*/ 0 h 256"/>
                <a:gd name="T8" fmla="*/ 0 w 256"/>
                <a:gd name="T9" fmla="*/ 161 h 256"/>
              </a:gdLst>
              <a:ahLst/>
              <a:cxnLst>
                <a:cxn ang="0">
                  <a:pos x="T0" y="T1"/>
                </a:cxn>
                <a:cxn ang="0">
                  <a:pos x="T2" y="T3"/>
                </a:cxn>
                <a:cxn ang="0">
                  <a:pos x="T4" y="T5"/>
                </a:cxn>
                <a:cxn ang="0">
                  <a:pos x="T6" y="T7"/>
                </a:cxn>
                <a:cxn ang="0">
                  <a:pos x="T8" y="T9"/>
                </a:cxn>
              </a:cxnLst>
              <a:rect l="0" t="0" r="r" b="b"/>
              <a:pathLst>
                <a:path w="256" h="256">
                  <a:moveTo>
                    <a:pt x="0" y="161"/>
                  </a:moveTo>
                  <a:cubicBezTo>
                    <a:pt x="191" y="256"/>
                    <a:pt x="191" y="256"/>
                    <a:pt x="191" y="256"/>
                  </a:cubicBezTo>
                  <a:cubicBezTo>
                    <a:pt x="205" y="228"/>
                    <a:pt x="228" y="205"/>
                    <a:pt x="256" y="191"/>
                  </a:cubicBezTo>
                  <a:cubicBezTo>
                    <a:pt x="161" y="0"/>
                    <a:pt x="161" y="0"/>
                    <a:pt x="161" y="0"/>
                  </a:cubicBezTo>
                  <a:cubicBezTo>
                    <a:pt x="91" y="35"/>
                    <a:pt x="35" y="91"/>
                    <a:pt x="0" y="161"/>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27"/>
            <p:cNvSpPr>
              <a:spLocks/>
            </p:cNvSpPr>
            <p:nvPr/>
          </p:nvSpPr>
          <p:spPr bwMode="auto">
            <a:xfrm>
              <a:off x="3060700" y="3222625"/>
              <a:ext cx="204788" cy="96838"/>
            </a:xfrm>
            <a:custGeom>
              <a:avLst/>
              <a:gdLst>
                <a:gd name="T0" fmla="*/ 0 w 207"/>
                <a:gd name="T1" fmla="*/ 29 h 97"/>
                <a:gd name="T2" fmla="*/ 203 w 207"/>
                <a:gd name="T3" fmla="*/ 97 h 97"/>
                <a:gd name="T4" fmla="*/ 207 w 207"/>
                <a:gd name="T5" fmla="*/ 85 h 97"/>
                <a:gd name="T6" fmla="*/ 12 w 207"/>
                <a:gd name="T7" fmla="*/ 0 h 97"/>
                <a:gd name="T8" fmla="*/ 0 w 207"/>
                <a:gd name="T9" fmla="*/ 29 h 97"/>
              </a:gdLst>
              <a:ahLst/>
              <a:cxnLst>
                <a:cxn ang="0">
                  <a:pos x="T0" y="T1"/>
                </a:cxn>
                <a:cxn ang="0">
                  <a:pos x="T2" y="T3"/>
                </a:cxn>
                <a:cxn ang="0">
                  <a:pos x="T4" y="T5"/>
                </a:cxn>
                <a:cxn ang="0">
                  <a:pos x="T6" y="T7"/>
                </a:cxn>
                <a:cxn ang="0">
                  <a:pos x="T8" y="T9"/>
                </a:cxn>
              </a:cxnLst>
              <a:rect l="0" t="0" r="r" b="b"/>
              <a:pathLst>
                <a:path w="207" h="97">
                  <a:moveTo>
                    <a:pt x="0" y="29"/>
                  </a:moveTo>
                  <a:cubicBezTo>
                    <a:pt x="203" y="97"/>
                    <a:pt x="203" y="97"/>
                    <a:pt x="203" y="97"/>
                  </a:cubicBezTo>
                  <a:cubicBezTo>
                    <a:pt x="204" y="93"/>
                    <a:pt x="206" y="89"/>
                    <a:pt x="207" y="85"/>
                  </a:cubicBezTo>
                  <a:cubicBezTo>
                    <a:pt x="12" y="0"/>
                    <a:pt x="12" y="0"/>
                    <a:pt x="12" y="0"/>
                  </a:cubicBezTo>
                  <a:cubicBezTo>
                    <a:pt x="7" y="9"/>
                    <a:pt x="4" y="19"/>
                    <a:pt x="0" y="2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0" name="Gruppieren 164"/>
          <p:cNvGrpSpPr>
            <a:grpSpLocks noChangeAspect="1"/>
          </p:cNvGrpSpPr>
          <p:nvPr/>
        </p:nvGrpSpPr>
        <p:grpSpPr>
          <a:xfrm>
            <a:off x="7709758" y="3740115"/>
            <a:ext cx="206913" cy="360000"/>
            <a:chOff x="3971925" y="1792288"/>
            <a:chExt cx="469901" cy="817562"/>
          </a:xfrm>
        </p:grpSpPr>
        <p:sp>
          <p:nvSpPr>
            <p:cNvPr id="331" name="Freeform 5"/>
            <p:cNvSpPr>
              <a:spLocks noEditPoints="1"/>
            </p:cNvSpPr>
            <p:nvPr/>
          </p:nvSpPr>
          <p:spPr bwMode="auto">
            <a:xfrm>
              <a:off x="3971925" y="1792288"/>
              <a:ext cx="315913" cy="463550"/>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6"/>
            <p:cNvSpPr>
              <a:spLocks noEditPoints="1"/>
            </p:cNvSpPr>
            <p:nvPr/>
          </p:nvSpPr>
          <p:spPr bwMode="auto">
            <a:xfrm>
              <a:off x="4062413" y="1970088"/>
              <a:ext cx="379413" cy="639762"/>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3" name="Gruppieren 277"/>
          <p:cNvGrpSpPr/>
          <p:nvPr/>
        </p:nvGrpSpPr>
        <p:grpSpPr>
          <a:xfrm>
            <a:off x="4775078" y="2444551"/>
            <a:ext cx="2016000" cy="576064"/>
            <a:chOff x="914823" y="5445224"/>
            <a:chExt cx="2016000" cy="576064"/>
          </a:xfrm>
          <a:gradFill>
            <a:gsLst>
              <a:gs pos="29000">
                <a:srgbClr val="A5E1E1"/>
              </a:gs>
              <a:gs pos="0">
                <a:srgbClr val="009999">
                  <a:alpha val="85000"/>
                </a:srgbClr>
              </a:gs>
              <a:gs pos="0">
                <a:srgbClr val="50BEBE">
                  <a:alpha val="85000"/>
                </a:srgbClr>
              </a:gs>
              <a:gs pos="100000">
                <a:srgbClr val="0099CB">
                  <a:alpha val="85000"/>
                </a:srgbClr>
              </a:gs>
            </a:gsLst>
            <a:lin ang="0" scaled="0"/>
          </a:gradFill>
        </p:grpSpPr>
        <p:sp>
          <p:nvSpPr>
            <p:cNvPr id="334" name="Gleichschenkliges Dreieck 616"/>
            <p:cNvSpPr/>
            <p:nvPr/>
          </p:nvSpPr>
          <p:spPr bwMode="auto">
            <a:xfrm flipV="1">
              <a:off x="1562895" y="5949288"/>
              <a:ext cx="144000" cy="72000"/>
            </a:xfrm>
            <a:prstGeom prst="triangle">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335" name="Rechteck 617"/>
            <p:cNvSpPr/>
            <p:nvPr/>
          </p:nvSpPr>
          <p:spPr bwMode="auto">
            <a:xfrm>
              <a:off x="914823" y="5445224"/>
              <a:ext cx="2016000" cy="504000"/>
            </a:xfrm>
            <a:prstGeom prst="rect">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336" name="Gleichschenkliges Dreieck 618"/>
            <p:cNvSpPr/>
            <p:nvPr/>
          </p:nvSpPr>
          <p:spPr bwMode="auto">
            <a:xfrm flipV="1">
              <a:off x="1562895" y="5949288"/>
              <a:ext cx="144000" cy="72000"/>
            </a:xfrm>
            <a:prstGeom prst="triangle">
              <a:avLst/>
            </a:prstGeom>
            <a:grpFill/>
            <a:ln>
              <a:no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grpSp>
        <p:nvGrpSpPr>
          <p:cNvPr id="337" name="Gruppieren 278"/>
          <p:cNvGrpSpPr>
            <a:grpSpLocks noChangeAspect="1"/>
          </p:cNvGrpSpPr>
          <p:nvPr/>
        </p:nvGrpSpPr>
        <p:grpSpPr>
          <a:xfrm>
            <a:off x="6460556" y="2516543"/>
            <a:ext cx="258514" cy="360000"/>
            <a:chOff x="4843463" y="1789113"/>
            <a:chExt cx="598487" cy="833437"/>
          </a:xfrm>
        </p:grpSpPr>
        <p:sp>
          <p:nvSpPr>
            <p:cNvPr id="338" name="Freeform 10"/>
            <p:cNvSpPr>
              <a:spLocks noEditPoints="1"/>
            </p:cNvSpPr>
            <p:nvPr/>
          </p:nvSpPr>
          <p:spPr bwMode="auto">
            <a:xfrm>
              <a:off x="4843463" y="1789113"/>
              <a:ext cx="598487" cy="833437"/>
            </a:xfrm>
            <a:custGeom>
              <a:avLst/>
              <a:gdLst>
                <a:gd name="T0" fmla="*/ 0 w 377"/>
                <a:gd name="T1" fmla="*/ 0 h 525"/>
                <a:gd name="T2" fmla="*/ 284 w 377"/>
                <a:gd name="T3" fmla="*/ 0 h 525"/>
                <a:gd name="T4" fmla="*/ 377 w 377"/>
                <a:gd name="T5" fmla="*/ 93 h 525"/>
                <a:gd name="T6" fmla="*/ 377 w 377"/>
                <a:gd name="T7" fmla="*/ 525 h 525"/>
                <a:gd name="T8" fmla="*/ 0 w 377"/>
                <a:gd name="T9" fmla="*/ 525 h 525"/>
                <a:gd name="T10" fmla="*/ 0 w 377"/>
                <a:gd name="T11" fmla="*/ 0 h 525"/>
                <a:gd name="T12" fmla="*/ 272 w 377"/>
                <a:gd name="T13" fmla="*/ 18 h 525"/>
                <a:gd name="T14" fmla="*/ 18 w 377"/>
                <a:gd name="T15" fmla="*/ 18 h 525"/>
                <a:gd name="T16" fmla="*/ 18 w 377"/>
                <a:gd name="T17" fmla="*/ 507 h 525"/>
                <a:gd name="T18" fmla="*/ 359 w 377"/>
                <a:gd name="T19" fmla="*/ 507 h 525"/>
                <a:gd name="T20" fmla="*/ 359 w 377"/>
                <a:gd name="T21" fmla="*/ 105 h 525"/>
                <a:gd name="T22" fmla="*/ 272 w 377"/>
                <a:gd name="T23" fmla="*/ 105 h 525"/>
                <a:gd name="T24" fmla="*/ 272 w 377"/>
                <a:gd name="T25" fmla="*/ 18 h 525"/>
                <a:gd name="T26" fmla="*/ 347 w 377"/>
                <a:gd name="T27" fmla="*/ 87 h 525"/>
                <a:gd name="T28" fmla="*/ 289 w 377"/>
                <a:gd name="T29" fmla="*/ 30 h 525"/>
                <a:gd name="T30" fmla="*/ 289 w 377"/>
                <a:gd name="T31" fmla="*/ 87 h 525"/>
                <a:gd name="T32" fmla="*/ 347 w 377"/>
                <a:gd name="T33" fmla="*/ 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25">
                  <a:moveTo>
                    <a:pt x="0" y="0"/>
                  </a:moveTo>
                  <a:lnTo>
                    <a:pt x="284" y="0"/>
                  </a:lnTo>
                  <a:lnTo>
                    <a:pt x="377" y="93"/>
                  </a:lnTo>
                  <a:lnTo>
                    <a:pt x="377" y="525"/>
                  </a:lnTo>
                  <a:lnTo>
                    <a:pt x="0" y="525"/>
                  </a:lnTo>
                  <a:lnTo>
                    <a:pt x="0" y="0"/>
                  </a:lnTo>
                  <a:close/>
                  <a:moveTo>
                    <a:pt x="272" y="18"/>
                  </a:moveTo>
                  <a:lnTo>
                    <a:pt x="18" y="18"/>
                  </a:lnTo>
                  <a:lnTo>
                    <a:pt x="18" y="507"/>
                  </a:lnTo>
                  <a:lnTo>
                    <a:pt x="359" y="507"/>
                  </a:lnTo>
                  <a:lnTo>
                    <a:pt x="359" y="105"/>
                  </a:lnTo>
                  <a:lnTo>
                    <a:pt x="272" y="105"/>
                  </a:lnTo>
                  <a:lnTo>
                    <a:pt x="272" y="18"/>
                  </a:lnTo>
                  <a:close/>
                  <a:moveTo>
                    <a:pt x="347" y="87"/>
                  </a:moveTo>
                  <a:lnTo>
                    <a:pt x="289" y="30"/>
                  </a:lnTo>
                  <a:lnTo>
                    <a:pt x="289" y="87"/>
                  </a:lnTo>
                  <a:lnTo>
                    <a:pt x="347" y="87"/>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1"/>
            <p:cNvSpPr>
              <a:spLocks noEditPoints="1"/>
            </p:cNvSpPr>
            <p:nvPr/>
          </p:nvSpPr>
          <p:spPr bwMode="auto">
            <a:xfrm>
              <a:off x="4981575" y="2136775"/>
              <a:ext cx="322262" cy="123825"/>
            </a:xfrm>
            <a:custGeom>
              <a:avLst/>
              <a:gdLst>
                <a:gd name="T0" fmla="*/ 0 w 310"/>
                <a:gd name="T1" fmla="*/ 2 h 119"/>
                <a:gd name="T2" fmla="*/ 26 w 310"/>
                <a:gd name="T3" fmla="*/ 2 h 119"/>
                <a:gd name="T4" fmla="*/ 26 w 310"/>
                <a:gd name="T5" fmla="*/ 97 h 119"/>
                <a:gd name="T6" fmla="*/ 76 w 310"/>
                <a:gd name="T7" fmla="*/ 97 h 119"/>
                <a:gd name="T8" fmla="*/ 76 w 310"/>
                <a:gd name="T9" fmla="*/ 117 h 119"/>
                <a:gd name="T10" fmla="*/ 0 w 310"/>
                <a:gd name="T11" fmla="*/ 117 h 119"/>
                <a:gd name="T12" fmla="*/ 0 w 310"/>
                <a:gd name="T13" fmla="*/ 2 h 119"/>
                <a:gd name="T14" fmla="*/ 180 w 310"/>
                <a:gd name="T15" fmla="*/ 18 h 119"/>
                <a:gd name="T16" fmla="*/ 193 w 310"/>
                <a:gd name="T17" fmla="*/ 59 h 119"/>
                <a:gd name="T18" fmla="*/ 176 w 310"/>
                <a:gd name="T19" fmla="*/ 106 h 119"/>
                <a:gd name="T20" fmla="*/ 138 w 310"/>
                <a:gd name="T21" fmla="*/ 119 h 119"/>
                <a:gd name="T22" fmla="*/ 95 w 310"/>
                <a:gd name="T23" fmla="*/ 101 h 119"/>
                <a:gd name="T24" fmla="*/ 82 w 310"/>
                <a:gd name="T25" fmla="*/ 59 h 119"/>
                <a:gd name="T26" fmla="*/ 99 w 310"/>
                <a:gd name="T27" fmla="*/ 13 h 119"/>
                <a:gd name="T28" fmla="*/ 138 w 310"/>
                <a:gd name="T29" fmla="*/ 0 h 119"/>
                <a:gd name="T30" fmla="*/ 180 w 310"/>
                <a:gd name="T31" fmla="*/ 18 h 119"/>
                <a:gd name="T32" fmla="*/ 109 w 310"/>
                <a:gd name="T33" fmla="*/ 59 h 119"/>
                <a:gd name="T34" fmla="*/ 138 w 310"/>
                <a:gd name="T35" fmla="*/ 99 h 119"/>
                <a:gd name="T36" fmla="*/ 166 w 310"/>
                <a:gd name="T37" fmla="*/ 59 h 119"/>
                <a:gd name="T38" fmla="*/ 138 w 310"/>
                <a:gd name="T39" fmla="*/ 20 h 119"/>
                <a:gd name="T40" fmla="*/ 109 w 310"/>
                <a:gd name="T41" fmla="*/ 59 h 119"/>
                <a:gd name="T42" fmla="*/ 310 w 310"/>
                <a:gd name="T43" fmla="*/ 111 h 119"/>
                <a:gd name="T44" fmla="*/ 268 w 310"/>
                <a:gd name="T45" fmla="*/ 119 h 119"/>
                <a:gd name="T46" fmla="*/ 224 w 310"/>
                <a:gd name="T47" fmla="*/ 104 h 119"/>
                <a:gd name="T48" fmla="*/ 209 w 310"/>
                <a:gd name="T49" fmla="*/ 61 h 119"/>
                <a:gd name="T50" fmla="*/ 230 w 310"/>
                <a:gd name="T51" fmla="*/ 11 h 119"/>
                <a:gd name="T52" fmla="*/ 269 w 310"/>
                <a:gd name="T53" fmla="*/ 0 h 119"/>
                <a:gd name="T54" fmla="*/ 310 w 310"/>
                <a:gd name="T55" fmla="*/ 8 h 119"/>
                <a:gd name="T56" fmla="*/ 301 w 310"/>
                <a:gd name="T57" fmla="*/ 28 h 119"/>
                <a:gd name="T58" fmla="*/ 271 w 310"/>
                <a:gd name="T59" fmla="*/ 20 h 119"/>
                <a:gd name="T60" fmla="*/ 235 w 310"/>
                <a:gd name="T61" fmla="*/ 60 h 119"/>
                <a:gd name="T62" fmla="*/ 269 w 310"/>
                <a:gd name="T63" fmla="*/ 99 h 119"/>
                <a:gd name="T64" fmla="*/ 284 w 310"/>
                <a:gd name="T65" fmla="*/ 96 h 119"/>
                <a:gd name="T66" fmla="*/ 284 w 310"/>
                <a:gd name="T67" fmla="*/ 73 h 119"/>
                <a:gd name="T68" fmla="*/ 265 w 310"/>
                <a:gd name="T69" fmla="*/ 73 h 119"/>
                <a:gd name="T70" fmla="*/ 265 w 310"/>
                <a:gd name="T71" fmla="*/ 53 h 119"/>
                <a:gd name="T72" fmla="*/ 310 w 310"/>
                <a:gd name="T73" fmla="*/ 53 h 119"/>
                <a:gd name="T74" fmla="*/ 310 w 310"/>
                <a:gd name="T75"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119">
                  <a:moveTo>
                    <a:pt x="0" y="2"/>
                  </a:moveTo>
                  <a:cubicBezTo>
                    <a:pt x="26" y="2"/>
                    <a:pt x="26" y="2"/>
                    <a:pt x="26" y="2"/>
                  </a:cubicBezTo>
                  <a:cubicBezTo>
                    <a:pt x="26" y="97"/>
                    <a:pt x="26" y="97"/>
                    <a:pt x="26" y="97"/>
                  </a:cubicBezTo>
                  <a:cubicBezTo>
                    <a:pt x="76" y="97"/>
                    <a:pt x="76" y="97"/>
                    <a:pt x="76" y="97"/>
                  </a:cubicBezTo>
                  <a:cubicBezTo>
                    <a:pt x="76" y="117"/>
                    <a:pt x="76" y="117"/>
                    <a:pt x="76" y="117"/>
                  </a:cubicBezTo>
                  <a:cubicBezTo>
                    <a:pt x="0" y="117"/>
                    <a:pt x="0" y="117"/>
                    <a:pt x="0" y="117"/>
                  </a:cubicBezTo>
                  <a:lnTo>
                    <a:pt x="0" y="2"/>
                  </a:lnTo>
                  <a:close/>
                  <a:moveTo>
                    <a:pt x="180" y="18"/>
                  </a:moveTo>
                  <a:cubicBezTo>
                    <a:pt x="189" y="29"/>
                    <a:pt x="193" y="43"/>
                    <a:pt x="193" y="59"/>
                  </a:cubicBezTo>
                  <a:cubicBezTo>
                    <a:pt x="193" y="79"/>
                    <a:pt x="187" y="95"/>
                    <a:pt x="176" y="106"/>
                  </a:cubicBezTo>
                  <a:cubicBezTo>
                    <a:pt x="166" y="115"/>
                    <a:pt x="154" y="119"/>
                    <a:pt x="138" y="119"/>
                  </a:cubicBezTo>
                  <a:cubicBezTo>
                    <a:pt x="119" y="119"/>
                    <a:pt x="105" y="113"/>
                    <a:pt x="95" y="101"/>
                  </a:cubicBezTo>
                  <a:cubicBezTo>
                    <a:pt x="86" y="90"/>
                    <a:pt x="82" y="76"/>
                    <a:pt x="82" y="59"/>
                  </a:cubicBezTo>
                  <a:cubicBezTo>
                    <a:pt x="82" y="40"/>
                    <a:pt x="88" y="24"/>
                    <a:pt x="99" y="13"/>
                  </a:cubicBezTo>
                  <a:cubicBezTo>
                    <a:pt x="109" y="4"/>
                    <a:pt x="121" y="0"/>
                    <a:pt x="138" y="0"/>
                  </a:cubicBezTo>
                  <a:cubicBezTo>
                    <a:pt x="157" y="0"/>
                    <a:pt x="170" y="6"/>
                    <a:pt x="180" y="18"/>
                  </a:cubicBezTo>
                  <a:close/>
                  <a:moveTo>
                    <a:pt x="109" y="59"/>
                  </a:moveTo>
                  <a:cubicBezTo>
                    <a:pt x="109" y="84"/>
                    <a:pt x="120" y="99"/>
                    <a:pt x="138" y="99"/>
                  </a:cubicBezTo>
                  <a:cubicBezTo>
                    <a:pt x="155" y="99"/>
                    <a:pt x="166" y="84"/>
                    <a:pt x="166" y="59"/>
                  </a:cubicBezTo>
                  <a:cubicBezTo>
                    <a:pt x="166" y="35"/>
                    <a:pt x="155" y="20"/>
                    <a:pt x="138" y="20"/>
                  </a:cubicBezTo>
                  <a:cubicBezTo>
                    <a:pt x="120" y="20"/>
                    <a:pt x="109" y="35"/>
                    <a:pt x="109" y="59"/>
                  </a:cubicBezTo>
                  <a:close/>
                  <a:moveTo>
                    <a:pt x="310" y="111"/>
                  </a:moveTo>
                  <a:cubicBezTo>
                    <a:pt x="292" y="118"/>
                    <a:pt x="283" y="119"/>
                    <a:pt x="268" y="119"/>
                  </a:cubicBezTo>
                  <a:cubicBezTo>
                    <a:pt x="249" y="119"/>
                    <a:pt x="234" y="114"/>
                    <a:pt x="224" y="104"/>
                  </a:cubicBezTo>
                  <a:cubicBezTo>
                    <a:pt x="214" y="93"/>
                    <a:pt x="209" y="79"/>
                    <a:pt x="209" y="61"/>
                  </a:cubicBezTo>
                  <a:cubicBezTo>
                    <a:pt x="209" y="39"/>
                    <a:pt x="216" y="22"/>
                    <a:pt x="230" y="11"/>
                  </a:cubicBezTo>
                  <a:cubicBezTo>
                    <a:pt x="240" y="3"/>
                    <a:pt x="252" y="0"/>
                    <a:pt x="269" y="0"/>
                  </a:cubicBezTo>
                  <a:cubicBezTo>
                    <a:pt x="284" y="0"/>
                    <a:pt x="297" y="2"/>
                    <a:pt x="310" y="8"/>
                  </a:cubicBezTo>
                  <a:cubicBezTo>
                    <a:pt x="301" y="28"/>
                    <a:pt x="301" y="28"/>
                    <a:pt x="301" y="28"/>
                  </a:cubicBezTo>
                  <a:cubicBezTo>
                    <a:pt x="289" y="22"/>
                    <a:pt x="281" y="20"/>
                    <a:pt x="271" y="20"/>
                  </a:cubicBezTo>
                  <a:cubicBezTo>
                    <a:pt x="248" y="20"/>
                    <a:pt x="235" y="34"/>
                    <a:pt x="235" y="60"/>
                  </a:cubicBezTo>
                  <a:cubicBezTo>
                    <a:pt x="235" y="84"/>
                    <a:pt x="249" y="99"/>
                    <a:pt x="269" y="99"/>
                  </a:cubicBezTo>
                  <a:cubicBezTo>
                    <a:pt x="275" y="99"/>
                    <a:pt x="280" y="98"/>
                    <a:pt x="284" y="96"/>
                  </a:cubicBezTo>
                  <a:cubicBezTo>
                    <a:pt x="284" y="73"/>
                    <a:pt x="284" y="73"/>
                    <a:pt x="284" y="73"/>
                  </a:cubicBezTo>
                  <a:cubicBezTo>
                    <a:pt x="265" y="73"/>
                    <a:pt x="265" y="73"/>
                    <a:pt x="265" y="73"/>
                  </a:cubicBezTo>
                  <a:cubicBezTo>
                    <a:pt x="265" y="53"/>
                    <a:pt x="265" y="53"/>
                    <a:pt x="265" y="53"/>
                  </a:cubicBezTo>
                  <a:cubicBezTo>
                    <a:pt x="310" y="53"/>
                    <a:pt x="310" y="53"/>
                    <a:pt x="310" y="53"/>
                  </a:cubicBezTo>
                  <a:lnTo>
                    <a:pt x="310" y="111"/>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0" name="Gruppieren 279"/>
          <p:cNvGrpSpPr>
            <a:grpSpLocks noChangeAspect="1"/>
          </p:cNvGrpSpPr>
          <p:nvPr/>
        </p:nvGrpSpPr>
        <p:grpSpPr>
          <a:xfrm>
            <a:off x="5592812" y="2516543"/>
            <a:ext cx="273311" cy="360000"/>
            <a:chOff x="4013200" y="2198688"/>
            <a:chExt cx="720725" cy="949325"/>
          </a:xfrm>
        </p:grpSpPr>
        <p:sp>
          <p:nvSpPr>
            <p:cNvPr id="341"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4" name="Gruppieren 280"/>
          <p:cNvGrpSpPr>
            <a:grpSpLocks noChangeAspect="1"/>
          </p:cNvGrpSpPr>
          <p:nvPr/>
        </p:nvGrpSpPr>
        <p:grpSpPr>
          <a:xfrm>
            <a:off x="5983340" y="2516503"/>
            <a:ext cx="360000" cy="360000"/>
            <a:chOff x="3003550" y="2968625"/>
            <a:chExt cx="792163" cy="792163"/>
          </a:xfrm>
        </p:grpSpPr>
        <p:sp>
          <p:nvSpPr>
            <p:cNvPr id="345" name="Freeform 21"/>
            <p:cNvSpPr>
              <a:spLocks noEditPoints="1"/>
            </p:cNvSpPr>
            <p:nvPr/>
          </p:nvSpPr>
          <p:spPr bwMode="auto">
            <a:xfrm>
              <a:off x="3003550" y="2968625"/>
              <a:ext cx="792163" cy="792163"/>
            </a:xfrm>
            <a:custGeom>
              <a:avLst/>
              <a:gdLst>
                <a:gd name="T0" fmla="*/ 400 w 800"/>
                <a:gd name="T1" fmla="*/ 27 h 800"/>
                <a:gd name="T2" fmla="*/ 545 w 800"/>
                <a:gd name="T3" fmla="*/ 56 h 800"/>
                <a:gd name="T4" fmla="*/ 664 w 800"/>
                <a:gd name="T5" fmla="*/ 136 h 800"/>
                <a:gd name="T6" fmla="*/ 744 w 800"/>
                <a:gd name="T7" fmla="*/ 255 h 800"/>
                <a:gd name="T8" fmla="*/ 773 w 800"/>
                <a:gd name="T9" fmla="*/ 400 h 800"/>
                <a:gd name="T10" fmla="*/ 744 w 800"/>
                <a:gd name="T11" fmla="*/ 545 h 800"/>
                <a:gd name="T12" fmla="*/ 664 w 800"/>
                <a:gd name="T13" fmla="*/ 664 h 800"/>
                <a:gd name="T14" fmla="*/ 545 w 800"/>
                <a:gd name="T15" fmla="*/ 744 h 800"/>
                <a:gd name="T16" fmla="*/ 400 w 800"/>
                <a:gd name="T17" fmla="*/ 773 h 800"/>
                <a:gd name="T18" fmla="*/ 255 w 800"/>
                <a:gd name="T19" fmla="*/ 744 h 800"/>
                <a:gd name="T20" fmla="*/ 136 w 800"/>
                <a:gd name="T21" fmla="*/ 664 h 800"/>
                <a:gd name="T22" fmla="*/ 56 w 800"/>
                <a:gd name="T23" fmla="*/ 545 h 800"/>
                <a:gd name="T24" fmla="*/ 27 w 800"/>
                <a:gd name="T25" fmla="*/ 400 h 800"/>
                <a:gd name="T26" fmla="*/ 56 w 800"/>
                <a:gd name="T27" fmla="*/ 255 h 800"/>
                <a:gd name="T28" fmla="*/ 136 w 800"/>
                <a:gd name="T29" fmla="*/ 136 h 800"/>
                <a:gd name="T30" fmla="*/ 255 w 800"/>
                <a:gd name="T31" fmla="*/ 56 h 800"/>
                <a:gd name="T32" fmla="*/ 400 w 800"/>
                <a:gd name="T33" fmla="*/ 27 h 800"/>
                <a:gd name="T34" fmla="*/ 400 w 800"/>
                <a:gd name="T35" fmla="*/ 0 h 800"/>
                <a:gd name="T36" fmla="*/ 0 w 800"/>
                <a:gd name="T37" fmla="*/ 400 h 800"/>
                <a:gd name="T38" fmla="*/ 400 w 800"/>
                <a:gd name="T39" fmla="*/ 800 h 800"/>
                <a:gd name="T40" fmla="*/ 800 w 800"/>
                <a:gd name="T41" fmla="*/ 400 h 800"/>
                <a:gd name="T42" fmla="*/ 400 w 800"/>
                <a:gd name="T4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800">
                  <a:moveTo>
                    <a:pt x="400" y="27"/>
                  </a:moveTo>
                  <a:cubicBezTo>
                    <a:pt x="450" y="27"/>
                    <a:pt x="499" y="37"/>
                    <a:pt x="545" y="56"/>
                  </a:cubicBezTo>
                  <a:cubicBezTo>
                    <a:pt x="590" y="75"/>
                    <a:pt x="630" y="102"/>
                    <a:pt x="664" y="136"/>
                  </a:cubicBezTo>
                  <a:cubicBezTo>
                    <a:pt x="698" y="170"/>
                    <a:pt x="725" y="210"/>
                    <a:pt x="744" y="255"/>
                  </a:cubicBezTo>
                  <a:cubicBezTo>
                    <a:pt x="763" y="301"/>
                    <a:pt x="773" y="350"/>
                    <a:pt x="773" y="400"/>
                  </a:cubicBezTo>
                  <a:cubicBezTo>
                    <a:pt x="773" y="450"/>
                    <a:pt x="763" y="499"/>
                    <a:pt x="744" y="545"/>
                  </a:cubicBezTo>
                  <a:cubicBezTo>
                    <a:pt x="725" y="590"/>
                    <a:pt x="698" y="630"/>
                    <a:pt x="664" y="664"/>
                  </a:cubicBezTo>
                  <a:cubicBezTo>
                    <a:pt x="630" y="698"/>
                    <a:pt x="590" y="725"/>
                    <a:pt x="545" y="744"/>
                  </a:cubicBezTo>
                  <a:cubicBezTo>
                    <a:pt x="499" y="763"/>
                    <a:pt x="450" y="773"/>
                    <a:pt x="400" y="773"/>
                  </a:cubicBezTo>
                  <a:cubicBezTo>
                    <a:pt x="350" y="773"/>
                    <a:pt x="301" y="763"/>
                    <a:pt x="255" y="744"/>
                  </a:cubicBezTo>
                  <a:cubicBezTo>
                    <a:pt x="210" y="725"/>
                    <a:pt x="170" y="698"/>
                    <a:pt x="136" y="664"/>
                  </a:cubicBezTo>
                  <a:cubicBezTo>
                    <a:pt x="102" y="630"/>
                    <a:pt x="75" y="590"/>
                    <a:pt x="56" y="545"/>
                  </a:cubicBezTo>
                  <a:cubicBezTo>
                    <a:pt x="37" y="499"/>
                    <a:pt x="27" y="450"/>
                    <a:pt x="27" y="400"/>
                  </a:cubicBezTo>
                  <a:cubicBezTo>
                    <a:pt x="27" y="350"/>
                    <a:pt x="37" y="301"/>
                    <a:pt x="56" y="255"/>
                  </a:cubicBezTo>
                  <a:cubicBezTo>
                    <a:pt x="75" y="210"/>
                    <a:pt x="102" y="170"/>
                    <a:pt x="136" y="136"/>
                  </a:cubicBezTo>
                  <a:cubicBezTo>
                    <a:pt x="170" y="102"/>
                    <a:pt x="210" y="75"/>
                    <a:pt x="255" y="56"/>
                  </a:cubicBezTo>
                  <a:cubicBezTo>
                    <a:pt x="301" y="37"/>
                    <a:pt x="350" y="27"/>
                    <a:pt x="400" y="27"/>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22"/>
            <p:cNvSpPr>
              <a:spLocks noEditPoints="1"/>
            </p:cNvSpPr>
            <p:nvPr/>
          </p:nvSpPr>
          <p:spPr bwMode="auto">
            <a:xfrm>
              <a:off x="3346450" y="3311525"/>
              <a:ext cx="106363" cy="106363"/>
            </a:xfrm>
            <a:custGeom>
              <a:avLst/>
              <a:gdLst>
                <a:gd name="T0" fmla="*/ 53 w 106"/>
                <a:gd name="T1" fmla="*/ 26 h 106"/>
                <a:gd name="T2" fmla="*/ 80 w 106"/>
                <a:gd name="T3" fmla="*/ 53 h 106"/>
                <a:gd name="T4" fmla="*/ 53 w 106"/>
                <a:gd name="T5" fmla="*/ 80 h 106"/>
                <a:gd name="T6" fmla="*/ 26 w 106"/>
                <a:gd name="T7" fmla="*/ 53 h 106"/>
                <a:gd name="T8" fmla="*/ 53 w 106"/>
                <a:gd name="T9" fmla="*/ 26 h 106"/>
                <a:gd name="T10" fmla="*/ 53 w 106"/>
                <a:gd name="T11" fmla="*/ 0 h 106"/>
                <a:gd name="T12" fmla="*/ 0 w 106"/>
                <a:gd name="T13" fmla="*/ 53 h 106"/>
                <a:gd name="T14" fmla="*/ 53 w 106"/>
                <a:gd name="T15" fmla="*/ 106 h 106"/>
                <a:gd name="T16" fmla="*/ 106 w 106"/>
                <a:gd name="T17" fmla="*/ 53 h 106"/>
                <a:gd name="T18" fmla="*/ 53 w 106"/>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26"/>
                  </a:moveTo>
                  <a:cubicBezTo>
                    <a:pt x="68" y="26"/>
                    <a:pt x="80" y="38"/>
                    <a:pt x="80" y="53"/>
                  </a:cubicBezTo>
                  <a:cubicBezTo>
                    <a:pt x="80" y="68"/>
                    <a:pt x="68" y="80"/>
                    <a:pt x="53" y="80"/>
                  </a:cubicBezTo>
                  <a:cubicBezTo>
                    <a:pt x="38" y="80"/>
                    <a:pt x="26" y="68"/>
                    <a:pt x="26" y="53"/>
                  </a:cubicBezTo>
                  <a:cubicBezTo>
                    <a:pt x="26" y="38"/>
                    <a:pt x="38" y="26"/>
                    <a:pt x="53" y="26"/>
                  </a:cubicBezTo>
                  <a:moveTo>
                    <a:pt x="53" y="0"/>
                  </a:moveTo>
                  <a:cubicBezTo>
                    <a:pt x="24" y="0"/>
                    <a:pt x="0" y="24"/>
                    <a:pt x="0" y="53"/>
                  </a:cubicBezTo>
                  <a:cubicBezTo>
                    <a:pt x="0" y="82"/>
                    <a:pt x="24" y="106"/>
                    <a:pt x="53" y="106"/>
                  </a:cubicBezTo>
                  <a:cubicBezTo>
                    <a:pt x="82" y="106"/>
                    <a:pt x="106" y="82"/>
                    <a:pt x="106" y="53"/>
                  </a:cubicBezTo>
                  <a:cubicBezTo>
                    <a:pt x="106" y="24"/>
                    <a:pt x="82" y="0"/>
                    <a:pt x="5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23"/>
            <p:cNvSpPr>
              <a:spLocks noEditPoints="1"/>
            </p:cNvSpPr>
            <p:nvPr/>
          </p:nvSpPr>
          <p:spPr bwMode="auto">
            <a:xfrm>
              <a:off x="3268663" y="3233738"/>
              <a:ext cx="261938" cy="261938"/>
            </a:xfrm>
            <a:custGeom>
              <a:avLst/>
              <a:gdLst>
                <a:gd name="T0" fmla="*/ 133 w 266"/>
                <a:gd name="T1" fmla="*/ 26 h 266"/>
                <a:gd name="T2" fmla="*/ 240 w 266"/>
                <a:gd name="T3" fmla="*/ 133 h 266"/>
                <a:gd name="T4" fmla="*/ 133 w 266"/>
                <a:gd name="T5" fmla="*/ 240 h 266"/>
                <a:gd name="T6" fmla="*/ 26 w 266"/>
                <a:gd name="T7" fmla="*/ 133 h 266"/>
                <a:gd name="T8" fmla="*/ 133 w 266"/>
                <a:gd name="T9" fmla="*/ 26 h 266"/>
                <a:gd name="T10" fmla="*/ 133 w 266"/>
                <a:gd name="T11" fmla="*/ 0 h 266"/>
                <a:gd name="T12" fmla="*/ 0 w 266"/>
                <a:gd name="T13" fmla="*/ 133 h 266"/>
                <a:gd name="T14" fmla="*/ 133 w 266"/>
                <a:gd name="T15" fmla="*/ 266 h 266"/>
                <a:gd name="T16" fmla="*/ 266 w 266"/>
                <a:gd name="T17" fmla="*/ 133 h 266"/>
                <a:gd name="T18" fmla="*/ 133 w 266"/>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
                  </a:moveTo>
                  <a:cubicBezTo>
                    <a:pt x="192" y="26"/>
                    <a:pt x="240" y="74"/>
                    <a:pt x="240" y="133"/>
                  </a:cubicBezTo>
                  <a:cubicBezTo>
                    <a:pt x="240" y="192"/>
                    <a:pt x="192" y="240"/>
                    <a:pt x="133" y="240"/>
                  </a:cubicBezTo>
                  <a:cubicBezTo>
                    <a:pt x="74" y="240"/>
                    <a:pt x="26" y="192"/>
                    <a:pt x="26" y="133"/>
                  </a:cubicBezTo>
                  <a:cubicBezTo>
                    <a:pt x="26" y="74"/>
                    <a:pt x="74" y="26"/>
                    <a:pt x="133" y="26"/>
                  </a:cubicBezTo>
                  <a:moveTo>
                    <a:pt x="133" y="0"/>
                  </a:moveTo>
                  <a:cubicBezTo>
                    <a:pt x="59" y="0"/>
                    <a:pt x="0" y="59"/>
                    <a:pt x="0" y="133"/>
                  </a:cubicBezTo>
                  <a:cubicBezTo>
                    <a:pt x="0" y="207"/>
                    <a:pt x="59" y="266"/>
                    <a:pt x="133" y="266"/>
                  </a:cubicBezTo>
                  <a:cubicBezTo>
                    <a:pt x="207" y="266"/>
                    <a:pt x="266" y="207"/>
                    <a:pt x="266" y="133"/>
                  </a:cubicBezTo>
                  <a:cubicBezTo>
                    <a:pt x="266" y="59"/>
                    <a:pt x="207" y="0"/>
                    <a:pt x="13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24"/>
            <p:cNvSpPr>
              <a:spLocks/>
            </p:cNvSpPr>
            <p:nvPr/>
          </p:nvSpPr>
          <p:spPr bwMode="auto">
            <a:xfrm>
              <a:off x="3465513" y="3430588"/>
              <a:ext cx="252413" cy="252413"/>
            </a:xfrm>
            <a:custGeom>
              <a:avLst/>
              <a:gdLst>
                <a:gd name="T0" fmla="*/ 256 w 256"/>
                <a:gd name="T1" fmla="*/ 95 h 256"/>
                <a:gd name="T2" fmla="*/ 65 w 256"/>
                <a:gd name="T3" fmla="*/ 0 h 256"/>
                <a:gd name="T4" fmla="*/ 0 w 256"/>
                <a:gd name="T5" fmla="*/ 65 h 256"/>
                <a:gd name="T6" fmla="*/ 95 w 256"/>
                <a:gd name="T7" fmla="*/ 256 h 256"/>
                <a:gd name="T8" fmla="*/ 256 w 256"/>
                <a:gd name="T9" fmla="*/ 95 h 256"/>
              </a:gdLst>
              <a:ahLst/>
              <a:cxnLst>
                <a:cxn ang="0">
                  <a:pos x="T0" y="T1"/>
                </a:cxn>
                <a:cxn ang="0">
                  <a:pos x="T2" y="T3"/>
                </a:cxn>
                <a:cxn ang="0">
                  <a:pos x="T4" y="T5"/>
                </a:cxn>
                <a:cxn ang="0">
                  <a:pos x="T6" y="T7"/>
                </a:cxn>
                <a:cxn ang="0">
                  <a:pos x="T8" y="T9"/>
                </a:cxn>
              </a:cxnLst>
              <a:rect l="0" t="0" r="r" b="b"/>
              <a:pathLst>
                <a:path w="256" h="256">
                  <a:moveTo>
                    <a:pt x="256" y="95"/>
                  </a:moveTo>
                  <a:cubicBezTo>
                    <a:pt x="65" y="0"/>
                    <a:pt x="65" y="0"/>
                    <a:pt x="65" y="0"/>
                  </a:cubicBezTo>
                  <a:cubicBezTo>
                    <a:pt x="51" y="28"/>
                    <a:pt x="28" y="51"/>
                    <a:pt x="0" y="65"/>
                  </a:cubicBezTo>
                  <a:cubicBezTo>
                    <a:pt x="95" y="256"/>
                    <a:pt x="95" y="256"/>
                    <a:pt x="95" y="256"/>
                  </a:cubicBezTo>
                  <a:cubicBezTo>
                    <a:pt x="165" y="221"/>
                    <a:pt x="221" y="165"/>
                    <a:pt x="256" y="95"/>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25"/>
            <p:cNvSpPr>
              <a:spLocks/>
            </p:cNvSpPr>
            <p:nvPr/>
          </p:nvSpPr>
          <p:spPr bwMode="auto">
            <a:xfrm>
              <a:off x="3533775" y="3409950"/>
              <a:ext cx="204788" cy="96838"/>
            </a:xfrm>
            <a:custGeom>
              <a:avLst/>
              <a:gdLst>
                <a:gd name="T0" fmla="*/ 4 w 207"/>
                <a:gd name="T1" fmla="*/ 0 h 97"/>
                <a:gd name="T2" fmla="*/ 0 w 207"/>
                <a:gd name="T3" fmla="*/ 12 h 97"/>
                <a:gd name="T4" fmla="*/ 195 w 207"/>
                <a:gd name="T5" fmla="*/ 97 h 97"/>
                <a:gd name="T6" fmla="*/ 207 w 207"/>
                <a:gd name="T7" fmla="*/ 68 h 97"/>
                <a:gd name="T8" fmla="*/ 4 w 207"/>
                <a:gd name="T9" fmla="*/ 0 h 97"/>
              </a:gdLst>
              <a:ahLst/>
              <a:cxnLst>
                <a:cxn ang="0">
                  <a:pos x="T0" y="T1"/>
                </a:cxn>
                <a:cxn ang="0">
                  <a:pos x="T2" y="T3"/>
                </a:cxn>
                <a:cxn ang="0">
                  <a:pos x="T4" y="T5"/>
                </a:cxn>
                <a:cxn ang="0">
                  <a:pos x="T6" y="T7"/>
                </a:cxn>
                <a:cxn ang="0">
                  <a:pos x="T8" y="T9"/>
                </a:cxn>
              </a:cxnLst>
              <a:rect l="0" t="0" r="r" b="b"/>
              <a:pathLst>
                <a:path w="207" h="97">
                  <a:moveTo>
                    <a:pt x="4" y="0"/>
                  </a:moveTo>
                  <a:cubicBezTo>
                    <a:pt x="3" y="4"/>
                    <a:pt x="1" y="8"/>
                    <a:pt x="0" y="12"/>
                  </a:cubicBezTo>
                  <a:cubicBezTo>
                    <a:pt x="195" y="97"/>
                    <a:pt x="195" y="97"/>
                    <a:pt x="195" y="97"/>
                  </a:cubicBezTo>
                  <a:cubicBezTo>
                    <a:pt x="200" y="88"/>
                    <a:pt x="203" y="78"/>
                    <a:pt x="207" y="68"/>
                  </a:cubicBezTo>
                  <a:lnTo>
                    <a:pt x="4" y="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26"/>
            <p:cNvSpPr>
              <a:spLocks/>
            </p:cNvSpPr>
            <p:nvPr/>
          </p:nvSpPr>
          <p:spPr bwMode="auto">
            <a:xfrm>
              <a:off x="3081338" y="3046413"/>
              <a:ext cx="252413" cy="252413"/>
            </a:xfrm>
            <a:custGeom>
              <a:avLst/>
              <a:gdLst>
                <a:gd name="T0" fmla="*/ 0 w 256"/>
                <a:gd name="T1" fmla="*/ 161 h 256"/>
                <a:gd name="T2" fmla="*/ 191 w 256"/>
                <a:gd name="T3" fmla="*/ 256 h 256"/>
                <a:gd name="T4" fmla="*/ 256 w 256"/>
                <a:gd name="T5" fmla="*/ 191 h 256"/>
                <a:gd name="T6" fmla="*/ 161 w 256"/>
                <a:gd name="T7" fmla="*/ 0 h 256"/>
                <a:gd name="T8" fmla="*/ 0 w 256"/>
                <a:gd name="T9" fmla="*/ 161 h 256"/>
              </a:gdLst>
              <a:ahLst/>
              <a:cxnLst>
                <a:cxn ang="0">
                  <a:pos x="T0" y="T1"/>
                </a:cxn>
                <a:cxn ang="0">
                  <a:pos x="T2" y="T3"/>
                </a:cxn>
                <a:cxn ang="0">
                  <a:pos x="T4" y="T5"/>
                </a:cxn>
                <a:cxn ang="0">
                  <a:pos x="T6" y="T7"/>
                </a:cxn>
                <a:cxn ang="0">
                  <a:pos x="T8" y="T9"/>
                </a:cxn>
              </a:cxnLst>
              <a:rect l="0" t="0" r="r" b="b"/>
              <a:pathLst>
                <a:path w="256" h="256">
                  <a:moveTo>
                    <a:pt x="0" y="161"/>
                  </a:moveTo>
                  <a:cubicBezTo>
                    <a:pt x="191" y="256"/>
                    <a:pt x="191" y="256"/>
                    <a:pt x="191" y="256"/>
                  </a:cubicBezTo>
                  <a:cubicBezTo>
                    <a:pt x="205" y="228"/>
                    <a:pt x="228" y="205"/>
                    <a:pt x="256" y="191"/>
                  </a:cubicBezTo>
                  <a:cubicBezTo>
                    <a:pt x="161" y="0"/>
                    <a:pt x="161" y="0"/>
                    <a:pt x="161" y="0"/>
                  </a:cubicBezTo>
                  <a:cubicBezTo>
                    <a:pt x="91" y="35"/>
                    <a:pt x="35" y="91"/>
                    <a:pt x="0" y="161"/>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27"/>
            <p:cNvSpPr>
              <a:spLocks/>
            </p:cNvSpPr>
            <p:nvPr/>
          </p:nvSpPr>
          <p:spPr bwMode="auto">
            <a:xfrm>
              <a:off x="3060700" y="3222625"/>
              <a:ext cx="204788" cy="96838"/>
            </a:xfrm>
            <a:custGeom>
              <a:avLst/>
              <a:gdLst>
                <a:gd name="T0" fmla="*/ 0 w 207"/>
                <a:gd name="T1" fmla="*/ 29 h 97"/>
                <a:gd name="T2" fmla="*/ 203 w 207"/>
                <a:gd name="T3" fmla="*/ 97 h 97"/>
                <a:gd name="T4" fmla="*/ 207 w 207"/>
                <a:gd name="T5" fmla="*/ 85 h 97"/>
                <a:gd name="T6" fmla="*/ 12 w 207"/>
                <a:gd name="T7" fmla="*/ 0 h 97"/>
                <a:gd name="T8" fmla="*/ 0 w 207"/>
                <a:gd name="T9" fmla="*/ 29 h 97"/>
              </a:gdLst>
              <a:ahLst/>
              <a:cxnLst>
                <a:cxn ang="0">
                  <a:pos x="T0" y="T1"/>
                </a:cxn>
                <a:cxn ang="0">
                  <a:pos x="T2" y="T3"/>
                </a:cxn>
                <a:cxn ang="0">
                  <a:pos x="T4" y="T5"/>
                </a:cxn>
                <a:cxn ang="0">
                  <a:pos x="T6" y="T7"/>
                </a:cxn>
                <a:cxn ang="0">
                  <a:pos x="T8" y="T9"/>
                </a:cxn>
              </a:cxnLst>
              <a:rect l="0" t="0" r="r" b="b"/>
              <a:pathLst>
                <a:path w="207" h="97">
                  <a:moveTo>
                    <a:pt x="0" y="29"/>
                  </a:moveTo>
                  <a:cubicBezTo>
                    <a:pt x="203" y="97"/>
                    <a:pt x="203" y="97"/>
                    <a:pt x="203" y="97"/>
                  </a:cubicBezTo>
                  <a:cubicBezTo>
                    <a:pt x="204" y="93"/>
                    <a:pt x="206" y="89"/>
                    <a:pt x="207" y="85"/>
                  </a:cubicBezTo>
                  <a:cubicBezTo>
                    <a:pt x="12" y="0"/>
                    <a:pt x="12" y="0"/>
                    <a:pt x="12" y="0"/>
                  </a:cubicBezTo>
                  <a:cubicBezTo>
                    <a:pt x="7" y="9"/>
                    <a:pt x="4" y="19"/>
                    <a:pt x="0" y="2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2" name="Gruppieren 281"/>
          <p:cNvGrpSpPr>
            <a:grpSpLocks noChangeAspect="1"/>
          </p:cNvGrpSpPr>
          <p:nvPr/>
        </p:nvGrpSpPr>
        <p:grpSpPr>
          <a:xfrm>
            <a:off x="5156520" y="2516503"/>
            <a:ext cx="319075" cy="360000"/>
            <a:chOff x="1971675" y="3600450"/>
            <a:chExt cx="792163" cy="893763"/>
          </a:xfrm>
        </p:grpSpPr>
        <p:sp>
          <p:nvSpPr>
            <p:cNvPr id="353" name="Freeform 31"/>
            <p:cNvSpPr>
              <a:spLocks noEditPoints="1"/>
            </p:cNvSpPr>
            <p:nvPr/>
          </p:nvSpPr>
          <p:spPr bwMode="auto">
            <a:xfrm>
              <a:off x="1971675" y="3600450"/>
              <a:ext cx="741363" cy="849313"/>
            </a:xfrm>
            <a:custGeom>
              <a:avLst/>
              <a:gdLst>
                <a:gd name="T0" fmla="*/ 600 w 698"/>
                <a:gd name="T1" fmla="*/ 400 h 800"/>
                <a:gd name="T2" fmla="*/ 349 w 698"/>
                <a:gd name="T3" fmla="*/ 400 h 800"/>
                <a:gd name="T4" fmla="*/ 349 w 698"/>
                <a:gd name="T5" fmla="*/ 68 h 800"/>
                <a:gd name="T6" fmla="*/ 638 w 698"/>
                <a:gd name="T7" fmla="*/ 149 h 800"/>
                <a:gd name="T8" fmla="*/ 638 w 698"/>
                <a:gd name="T9" fmla="*/ 155 h 800"/>
                <a:gd name="T10" fmla="*/ 600 w 698"/>
                <a:gd name="T11" fmla="*/ 400 h 800"/>
                <a:gd name="T12" fmla="*/ 349 w 698"/>
                <a:gd name="T13" fmla="*/ 732 h 800"/>
                <a:gd name="T14" fmla="*/ 349 w 698"/>
                <a:gd name="T15" fmla="*/ 400 h 800"/>
                <a:gd name="T16" fmla="*/ 98 w 698"/>
                <a:gd name="T17" fmla="*/ 400 h 800"/>
                <a:gd name="T18" fmla="*/ 349 w 698"/>
                <a:gd name="T19" fmla="*/ 732 h 800"/>
                <a:gd name="T20" fmla="*/ 422 w 698"/>
                <a:gd name="T21" fmla="*/ 739 h 800"/>
                <a:gd name="T22" fmla="*/ 451 w 698"/>
                <a:gd name="T23" fmla="*/ 727 h 800"/>
                <a:gd name="T24" fmla="*/ 456 w 698"/>
                <a:gd name="T25" fmla="*/ 727 h 800"/>
                <a:gd name="T26" fmla="*/ 483 w 698"/>
                <a:gd name="T27" fmla="*/ 699 h 800"/>
                <a:gd name="T28" fmla="*/ 476 w 698"/>
                <a:gd name="T29" fmla="*/ 682 h 800"/>
                <a:gd name="T30" fmla="*/ 438 w 698"/>
                <a:gd name="T31" fmla="*/ 682 h 800"/>
                <a:gd name="T32" fmla="*/ 425 w 698"/>
                <a:gd name="T33" fmla="*/ 694 h 800"/>
                <a:gd name="T34" fmla="*/ 349 w 698"/>
                <a:gd name="T35" fmla="*/ 747 h 800"/>
                <a:gd name="T36" fmla="*/ 46 w 698"/>
                <a:gd name="T37" fmla="*/ 155 h 800"/>
                <a:gd name="T38" fmla="*/ 46 w 698"/>
                <a:gd name="T39" fmla="*/ 137 h 800"/>
                <a:gd name="T40" fmla="*/ 349 w 698"/>
                <a:gd name="T41" fmla="*/ 53 h 800"/>
                <a:gd name="T42" fmla="*/ 652 w 698"/>
                <a:gd name="T43" fmla="*/ 137 h 800"/>
                <a:gd name="T44" fmla="*/ 652 w 698"/>
                <a:gd name="T45" fmla="*/ 143 h 800"/>
                <a:gd name="T46" fmla="*/ 652 w 698"/>
                <a:gd name="T47" fmla="*/ 155 h 800"/>
                <a:gd name="T48" fmla="*/ 588 w 698"/>
                <a:gd name="T49" fmla="*/ 469 h 800"/>
                <a:gd name="T50" fmla="*/ 603 w 698"/>
                <a:gd name="T51" fmla="*/ 501 h 800"/>
                <a:gd name="T52" fmla="*/ 588 w 698"/>
                <a:gd name="T53" fmla="*/ 533 h 800"/>
                <a:gd name="T54" fmla="*/ 588 w 698"/>
                <a:gd name="T55" fmla="*/ 571 h 800"/>
                <a:gd name="T56" fmla="*/ 698 w 698"/>
                <a:gd name="T57" fmla="*/ 155 h 800"/>
                <a:gd name="T58" fmla="*/ 698 w 698"/>
                <a:gd name="T59" fmla="*/ 145 h 800"/>
                <a:gd name="T60" fmla="*/ 696 w 698"/>
                <a:gd name="T61" fmla="*/ 92 h 800"/>
                <a:gd name="T62" fmla="*/ 642 w 698"/>
                <a:gd name="T63" fmla="*/ 90 h 800"/>
                <a:gd name="T64" fmla="*/ 407 w 698"/>
                <a:gd name="T65" fmla="*/ 28 h 800"/>
                <a:gd name="T66" fmla="*/ 349 w 698"/>
                <a:gd name="T67" fmla="*/ 0 h 800"/>
                <a:gd name="T68" fmla="*/ 291 w 698"/>
                <a:gd name="T69" fmla="*/ 28 h 800"/>
                <a:gd name="T70" fmla="*/ 56 w 698"/>
                <a:gd name="T71" fmla="*/ 90 h 800"/>
                <a:gd name="T72" fmla="*/ 2 w 698"/>
                <a:gd name="T73" fmla="*/ 92 h 800"/>
                <a:gd name="T74" fmla="*/ 0 w 698"/>
                <a:gd name="T75" fmla="*/ 145 h 800"/>
                <a:gd name="T76" fmla="*/ 0 w 698"/>
                <a:gd name="T77" fmla="*/ 155 h 800"/>
                <a:gd name="T78" fmla="*/ 293 w 698"/>
                <a:gd name="T79" fmla="*/ 767 h 800"/>
                <a:gd name="T80" fmla="*/ 349 w 698"/>
                <a:gd name="T81" fmla="*/ 800 h 800"/>
                <a:gd name="T82" fmla="*/ 405 w 698"/>
                <a:gd name="T83" fmla="*/ 767 h 800"/>
                <a:gd name="T84" fmla="*/ 410 w 698"/>
                <a:gd name="T85" fmla="*/ 764 h 800"/>
                <a:gd name="T86" fmla="*/ 422 w 698"/>
                <a:gd name="T87" fmla="*/ 739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800">
                  <a:moveTo>
                    <a:pt x="600" y="400"/>
                  </a:moveTo>
                  <a:cubicBezTo>
                    <a:pt x="349" y="400"/>
                    <a:pt x="349" y="400"/>
                    <a:pt x="349" y="400"/>
                  </a:cubicBezTo>
                  <a:cubicBezTo>
                    <a:pt x="349" y="68"/>
                    <a:pt x="349" y="68"/>
                    <a:pt x="349" y="68"/>
                  </a:cubicBezTo>
                  <a:cubicBezTo>
                    <a:pt x="444" y="115"/>
                    <a:pt x="543" y="142"/>
                    <a:pt x="638" y="149"/>
                  </a:cubicBezTo>
                  <a:cubicBezTo>
                    <a:pt x="638" y="151"/>
                    <a:pt x="638" y="153"/>
                    <a:pt x="638" y="155"/>
                  </a:cubicBezTo>
                  <a:cubicBezTo>
                    <a:pt x="638" y="242"/>
                    <a:pt x="625" y="325"/>
                    <a:pt x="600" y="400"/>
                  </a:cubicBezTo>
                  <a:close/>
                  <a:moveTo>
                    <a:pt x="349" y="732"/>
                  </a:moveTo>
                  <a:cubicBezTo>
                    <a:pt x="349" y="400"/>
                    <a:pt x="349" y="400"/>
                    <a:pt x="349" y="400"/>
                  </a:cubicBezTo>
                  <a:cubicBezTo>
                    <a:pt x="98" y="400"/>
                    <a:pt x="98" y="400"/>
                    <a:pt x="98" y="400"/>
                  </a:cubicBezTo>
                  <a:cubicBezTo>
                    <a:pt x="146" y="547"/>
                    <a:pt x="236" y="666"/>
                    <a:pt x="349" y="732"/>
                  </a:cubicBezTo>
                  <a:close/>
                  <a:moveTo>
                    <a:pt x="422" y="739"/>
                  </a:moveTo>
                  <a:cubicBezTo>
                    <a:pt x="430" y="731"/>
                    <a:pt x="440" y="727"/>
                    <a:pt x="451" y="727"/>
                  </a:cubicBezTo>
                  <a:cubicBezTo>
                    <a:pt x="453" y="727"/>
                    <a:pt x="454" y="727"/>
                    <a:pt x="456" y="727"/>
                  </a:cubicBezTo>
                  <a:cubicBezTo>
                    <a:pt x="483" y="699"/>
                    <a:pt x="483" y="699"/>
                    <a:pt x="483" y="699"/>
                  </a:cubicBezTo>
                  <a:cubicBezTo>
                    <a:pt x="480" y="694"/>
                    <a:pt x="478" y="688"/>
                    <a:pt x="476" y="682"/>
                  </a:cubicBezTo>
                  <a:cubicBezTo>
                    <a:pt x="438" y="682"/>
                    <a:pt x="438" y="682"/>
                    <a:pt x="438" y="682"/>
                  </a:cubicBezTo>
                  <a:cubicBezTo>
                    <a:pt x="435" y="687"/>
                    <a:pt x="430" y="691"/>
                    <a:pt x="425" y="694"/>
                  </a:cubicBezTo>
                  <a:cubicBezTo>
                    <a:pt x="402" y="714"/>
                    <a:pt x="376" y="732"/>
                    <a:pt x="349" y="747"/>
                  </a:cubicBezTo>
                  <a:cubicBezTo>
                    <a:pt x="143" y="629"/>
                    <a:pt x="46" y="381"/>
                    <a:pt x="46" y="155"/>
                  </a:cubicBezTo>
                  <a:cubicBezTo>
                    <a:pt x="46" y="149"/>
                    <a:pt x="46" y="143"/>
                    <a:pt x="46" y="137"/>
                  </a:cubicBezTo>
                  <a:cubicBezTo>
                    <a:pt x="155" y="129"/>
                    <a:pt x="252" y="101"/>
                    <a:pt x="349" y="53"/>
                  </a:cubicBezTo>
                  <a:cubicBezTo>
                    <a:pt x="446" y="101"/>
                    <a:pt x="543" y="129"/>
                    <a:pt x="652" y="137"/>
                  </a:cubicBezTo>
                  <a:cubicBezTo>
                    <a:pt x="652" y="143"/>
                    <a:pt x="652" y="143"/>
                    <a:pt x="652" y="143"/>
                  </a:cubicBezTo>
                  <a:cubicBezTo>
                    <a:pt x="652" y="147"/>
                    <a:pt x="652" y="151"/>
                    <a:pt x="652" y="155"/>
                  </a:cubicBezTo>
                  <a:cubicBezTo>
                    <a:pt x="652" y="260"/>
                    <a:pt x="631" y="370"/>
                    <a:pt x="588" y="469"/>
                  </a:cubicBezTo>
                  <a:cubicBezTo>
                    <a:pt x="597" y="476"/>
                    <a:pt x="603" y="488"/>
                    <a:pt x="603" y="501"/>
                  </a:cubicBezTo>
                  <a:cubicBezTo>
                    <a:pt x="603" y="514"/>
                    <a:pt x="597" y="526"/>
                    <a:pt x="588" y="533"/>
                  </a:cubicBezTo>
                  <a:cubicBezTo>
                    <a:pt x="588" y="571"/>
                    <a:pt x="588" y="571"/>
                    <a:pt x="588" y="571"/>
                  </a:cubicBezTo>
                  <a:cubicBezTo>
                    <a:pt x="657" y="455"/>
                    <a:pt x="698" y="311"/>
                    <a:pt x="698" y="155"/>
                  </a:cubicBezTo>
                  <a:cubicBezTo>
                    <a:pt x="698" y="151"/>
                    <a:pt x="698" y="148"/>
                    <a:pt x="698" y="145"/>
                  </a:cubicBezTo>
                  <a:cubicBezTo>
                    <a:pt x="698" y="127"/>
                    <a:pt x="697" y="109"/>
                    <a:pt x="696" y="92"/>
                  </a:cubicBezTo>
                  <a:cubicBezTo>
                    <a:pt x="678" y="92"/>
                    <a:pt x="660" y="91"/>
                    <a:pt x="642" y="90"/>
                  </a:cubicBezTo>
                  <a:cubicBezTo>
                    <a:pt x="565" y="83"/>
                    <a:pt x="485" y="63"/>
                    <a:pt x="407" y="28"/>
                  </a:cubicBezTo>
                  <a:cubicBezTo>
                    <a:pt x="387" y="20"/>
                    <a:pt x="368" y="10"/>
                    <a:pt x="349" y="0"/>
                  </a:cubicBezTo>
                  <a:cubicBezTo>
                    <a:pt x="330" y="10"/>
                    <a:pt x="311" y="20"/>
                    <a:pt x="291" y="28"/>
                  </a:cubicBezTo>
                  <a:cubicBezTo>
                    <a:pt x="213" y="63"/>
                    <a:pt x="133" y="83"/>
                    <a:pt x="56" y="90"/>
                  </a:cubicBezTo>
                  <a:cubicBezTo>
                    <a:pt x="38" y="91"/>
                    <a:pt x="20" y="92"/>
                    <a:pt x="2" y="92"/>
                  </a:cubicBezTo>
                  <a:cubicBezTo>
                    <a:pt x="1" y="109"/>
                    <a:pt x="0" y="127"/>
                    <a:pt x="0" y="145"/>
                  </a:cubicBezTo>
                  <a:cubicBezTo>
                    <a:pt x="0" y="148"/>
                    <a:pt x="0" y="151"/>
                    <a:pt x="0" y="155"/>
                  </a:cubicBezTo>
                  <a:cubicBezTo>
                    <a:pt x="0" y="420"/>
                    <a:pt x="118" y="650"/>
                    <a:pt x="293" y="767"/>
                  </a:cubicBezTo>
                  <a:cubicBezTo>
                    <a:pt x="311" y="779"/>
                    <a:pt x="330" y="790"/>
                    <a:pt x="349" y="800"/>
                  </a:cubicBezTo>
                  <a:cubicBezTo>
                    <a:pt x="368" y="790"/>
                    <a:pt x="387" y="779"/>
                    <a:pt x="405" y="767"/>
                  </a:cubicBezTo>
                  <a:cubicBezTo>
                    <a:pt x="407" y="766"/>
                    <a:pt x="409" y="765"/>
                    <a:pt x="410" y="764"/>
                  </a:cubicBezTo>
                  <a:cubicBezTo>
                    <a:pt x="411" y="754"/>
                    <a:pt x="415" y="746"/>
                    <a:pt x="422" y="73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32"/>
            <p:cNvSpPr>
              <a:spLocks/>
            </p:cNvSpPr>
            <p:nvPr/>
          </p:nvSpPr>
          <p:spPr bwMode="auto">
            <a:xfrm>
              <a:off x="2373313" y="4102100"/>
              <a:ext cx="390525" cy="392113"/>
            </a:xfrm>
            <a:custGeom>
              <a:avLst/>
              <a:gdLst>
                <a:gd name="T0" fmla="*/ 340 w 368"/>
                <a:gd name="T1" fmla="*/ 156 h 369"/>
                <a:gd name="T2" fmla="*/ 316 w 368"/>
                <a:gd name="T3" fmla="*/ 171 h 369"/>
                <a:gd name="T4" fmla="*/ 259 w 368"/>
                <a:gd name="T5" fmla="*/ 171 h 369"/>
                <a:gd name="T6" fmla="*/ 246 w 368"/>
                <a:gd name="T7" fmla="*/ 140 h 369"/>
                <a:gd name="T8" fmla="*/ 285 w 368"/>
                <a:gd name="T9" fmla="*/ 100 h 369"/>
                <a:gd name="T10" fmla="*/ 314 w 368"/>
                <a:gd name="T11" fmla="*/ 94 h 369"/>
                <a:gd name="T12" fmla="*/ 314 w 368"/>
                <a:gd name="T13" fmla="*/ 54 h 369"/>
                <a:gd name="T14" fmla="*/ 275 w 368"/>
                <a:gd name="T15" fmla="*/ 54 h 369"/>
                <a:gd name="T16" fmla="*/ 268 w 368"/>
                <a:gd name="T17" fmla="*/ 82 h 369"/>
                <a:gd name="T18" fmla="*/ 228 w 368"/>
                <a:gd name="T19" fmla="*/ 122 h 369"/>
                <a:gd name="T20" fmla="*/ 196 w 368"/>
                <a:gd name="T21" fmla="*/ 109 h 369"/>
                <a:gd name="T22" fmla="*/ 196 w 368"/>
                <a:gd name="T23" fmla="*/ 53 h 369"/>
                <a:gd name="T24" fmla="*/ 212 w 368"/>
                <a:gd name="T25" fmla="*/ 28 h 369"/>
                <a:gd name="T26" fmla="*/ 184 w 368"/>
                <a:gd name="T27" fmla="*/ 0 h 369"/>
                <a:gd name="T28" fmla="*/ 156 w 368"/>
                <a:gd name="T29" fmla="*/ 28 h 369"/>
                <a:gd name="T30" fmla="*/ 172 w 368"/>
                <a:gd name="T31" fmla="*/ 53 h 369"/>
                <a:gd name="T32" fmla="*/ 172 w 368"/>
                <a:gd name="T33" fmla="*/ 109 h 369"/>
                <a:gd name="T34" fmla="*/ 140 w 368"/>
                <a:gd name="T35" fmla="*/ 122 h 369"/>
                <a:gd name="T36" fmla="*/ 100 w 368"/>
                <a:gd name="T37" fmla="*/ 82 h 369"/>
                <a:gd name="T38" fmla="*/ 93 w 368"/>
                <a:gd name="T39" fmla="*/ 54 h 369"/>
                <a:gd name="T40" fmla="*/ 54 w 368"/>
                <a:gd name="T41" fmla="*/ 54 h 369"/>
                <a:gd name="T42" fmla="*/ 54 w 368"/>
                <a:gd name="T43" fmla="*/ 94 h 369"/>
                <a:gd name="T44" fmla="*/ 83 w 368"/>
                <a:gd name="T45" fmla="*/ 100 h 369"/>
                <a:gd name="T46" fmla="*/ 122 w 368"/>
                <a:gd name="T47" fmla="*/ 140 h 369"/>
                <a:gd name="T48" fmla="*/ 109 w 368"/>
                <a:gd name="T49" fmla="*/ 171 h 369"/>
                <a:gd name="T50" fmla="*/ 52 w 368"/>
                <a:gd name="T51" fmla="*/ 171 h 369"/>
                <a:gd name="T52" fmla="*/ 28 w 368"/>
                <a:gd name="T53" fmla="*/ 156 h 369"/>
                <a:gd name="T54" fmla="*/ 0 w 368"/>
                <a:gd name="T55" fmla="*/ 184 h 369"/>
                <a:gd name="T56" fmla="*/ 28 w 368"/>
                <a:gd name="T57" fmla="*/ 212 h 369"/>
                <a:gd name="T58" fmla="*/ 53 w 368"/>
                <a:gd name="T59" fmla="*/ 196 h 369"/>
                <a:gd name="T60" fmla="*/ 109 w 368"/>
                <a:gd name="T61" fmla="*/ 196 h 369"/>
                <a:gd name="T62" fmla="*/ 122 w 368"/>
                <a:gd name="T63" fmla="*/ 228 h 369"/>
                <a:gd name="T64" fmla="*/ 82 w 368"/>
                <a:gd name="T65" fmla="*/ 268 h 369"/>
                <a:gd name="T66" fmla="*/ 54 w 368"/>
                <a:gd name="T67" fmla="*/ 275 h 369"/>
                <a:gd name="T68" fmla="*/ 54 w 368"/>
                <a:gd name="T69" fmla="*/ 315 h 369"/>
                <a:gd name="T70" fmla="*/ 93 w 368"/>
                <a:gd name="T71" fmla="*/ 315 h 369"/>
                <a:gd name="T72" fmla="*/ 100 w 368"/>
                <a:gd name="T73" fmla="*/ 285 h 369"/>
                <a:gd name="T74" fmla="*/ 139 w 368"/>
                <a:gd name="T75" fmla="*/ 246 h 369"/>
                <a:gd name="T76" fmla="*/ 172 w 368"/>
                <a:gd name="T77" fmla="*/ 259 h 369"/>
                <a:gd name="T78" fmla="*/ 172 w 368"/>
                <a:gd name="T79" fmla="*/ 316 h 369"/>
                <a:gd name="T80" fmla="*/ 156 w 368"/>
                <a:gd name="T81" fmla="*/ 341 h 369"/>
                <a:gd name="T82" fmla="*/ 184 w 368"/>
                <a:gd name="T83" fmla="*/ 369 h 369"/>
                <a:gd name="T84" fmla="*/ 212 w 368"/>
                <a:gd name="T85" fmla="*/ 341 h 369"/>
                <a:gd name="T86" fmla="*/ 196 w 368"/>
                <a:gd name="T87" fmla="*/ 316 h 369"/>
                <a:gd name="T88" fmla="*/ 196 w 368"/>
                <a:gd name="T89" fmla="*/ 259 h 369"/>
                <a:gd name="T90" fmla="*/ 229 w 368"/>
                <a:gd name="T91" fmla="*/ 246 h 369"/>
                <a:gd name="T92" fmla="*/ 268 w 368"/>
                <a:gd name="T93" fmla="*/ 286 h 369"/>
                <a:gd name="T94" fmla="*/ 275 w 368"/>
                <a:gd name="T95" fmla="*/ 315 h 369"/>
                <a:gd name="T96" fmla="*/ 314 w 368"/>
                <a:gd name="T97" fmla="*/ 315 h 369"/>
                <a:gd name="T98" fmla="*/ 314 w 368"/>
                <a:gd name="T99" fmla="*/ 275 h 369"/>
                <a:gd name="T100" fmla="*/ 286 w 368"/>
                <a:gd name="T101" fmla="*/ 268 h 369"/>
                <a:gd name="T102" fmla="*/ 246 w 368"/>
                <a:gd name="T103" fmla="*/ 228 h 369"/>
                <a:gd name="T104" fmla="*/ 259 w 368"/>
                <a:gd name="T105" fmla="*/ 196 h 369"/>
                <a:gd name="T106" fmla="*/ 315 w 368"/>
                <a:gd name="T107" fmla="*/ 196 h 369"/>
                <a:gd name="T108" fmla="*/ 340 w 368"/>
                <a:gd name="T109" fmla="*/ 212 h 369"/>
                <a:gd name="T110" fmla="*/ 368 w 368"/>
                <a:gd name="T111" fmla="*/ 184 h 369"/>
                <a:gd name="T112" fmla="*/ 340 w 368"/>
                <a:gd name="T113" fmla="*/ 1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 h="369">
                  <a:moveTo>
                    <a:pt x="340" y="156"/>
                  </a:moveTo>
                  <a:cubicBezTo>
                    <a:pt x="330" y="156"/>
                    <a:pt x="320" y="162"/>
                    <a:pt x="316" y="171"/>
                  </a:cubicBezTo>
                  <a:cubicBezTo>
                    <a:pt x="259" y="171"/>
                    <a:pt x="259" y="171"/>
                    <a:pt x="259" y="171"/>
                  </a:cubicBezTo>
                  <a:cubicBezTo>
                    <a:pt x="257" y="160"/>
                    <a:pt x="252" y="149"/>
                    <a:pt x="246" y="140"/>
                  </a:cubicBezTo>
                  <a:cubicBezTo>
                    <a:pt x="285" y="100"/>
                    <a:pt x="285" y="100"/>
                    <a:pt x="285" y="100"/>
                  </a:cubicBezTo>
                  <a:cubicBezTo>
                    <a:pt x="295" y="104"/>
                    <a:pt x="307" y="101"/>
                    <a:pt x="314" y="94"/>
                  </a:cubicBezTo>
                  <a:cubicBezTo>
                    <a:pt x="325" y="83"/>
                    <a:pt x="325" y="65"/>
                    <a:pt x="314" y="54"/>
                  </a:cubicBezTo>
                  <a:cubicBezTo>
                    <a:pt x="303" y="43"/>
                    <a:pt x="286" y="43"/>
                    <a:pt x="275" y="54"/>
                  </a:cubicBezTo>
                  <a:cubicBezTo>
                    <a:pt x="267" y="62"/>
                    <a:pt x="265" y="72"/>
                    <a:pt x="268" y="82"/>
                  </a:cubicBezTo>
                  <a:cubicBezTo>
                    <a:pt x="228" y="122"/>
                    <a:pt x="228" y="122"/>
                    <a:pt x="228" y="122"/>
                  </a:cubicBezTo>
                  <a:cubicBezTo>
                    <a:pt x="219" y="116"/>
                    <a:pt x="208" y="111"/>
                    <a:pt x="196" y="109"/>
                  </a:cubicBezTo>
                  <a:cubicBezTo>
                    <a:pt x="196" y="53"/>
                    <a:pt x="196" y="53"/>
                    <a:pt x="196" y="53"/>
                  </a:cubicBezTo>
                  <a:cubicBezTo>
                    <a:pt x="206" y="48"/>
                    <a:pt x="212" y="39"/>
                    <a:pt x="212" y="28"/>
                  </a:cubicBezTo>
                  <a:cubicBezTo>
                    <a:pt x="212" y="13"/>
                    <a:pt x="199" y="0"/>
                    <a:pt x="184" y="0"/>
                  </a:cubicBezTo>
                  <a:cubicBezTo>
                    <a:pt x="169" y="0"/>
                    <a:pt x="156" y="13"/>
                    <a:pt x="156" y="28"/>
                  </a:cubicBezTo>
                  <a:cubicBezTo>
                    <a:pt x="156" y="39"/>
                    <a:pt x="162" y="48"/>
                    <a:pt x="172" y="53"/>
                  </a:cubicBezTo>
                  <a:cubicBezTo>
                    <a:pt x="172" y="109"/>
                    <a:pt x="172" y="109"/>
                    <a:pt x="172" y="109"/>
                  </a:cubicBezTo>
                  <a:cubicBezTo>
                    <a:pt x="160" y="111"/>
                    <a:pt x="149" y="116"/>
                    <a:pt x="140" y="122"/>
                  </a:cubicBezTo>
                  <a:cubicBezTo>
                    <a:pt x="100" y="82"/>
                    <a:pt x="100" y="82"/>
                    <a:pt x="100" y="82"/>
                  </a:cubicBezTo>
                  <a:cubicBezTo>
                    <a:pt x="103" y="72"/>
                    <a:pt x="101" y="62"/>
                    <a:pt x="93" y="54"/>
                  </a:cubicBezTo>
                  <a:cubicBezTo>
                    <a:pt x="82" y="43"/>
                    <a:pt x="65" y="43"/>
                    <a:pt x="54" y="54"/>
                  </a:cubicBezTo>
                  <a:cubicBezTo>
                    <a:pt x="43" y="65"/>
                    <a:pt x="43" y="83"/>
                    <a:pt x="54" y="94"/>
                  </a:cubicBezTo>
                  <a:cubicBezTo>
                    <a:pt x="61" y="101"/>
                    <a:pt x="73" y="104"/>
                    <a:pt x="83" y="100"/>
                  </a:cubicBezTo>
                  <a:cubicBezTo>
                    <a:pt x="122" y="140"/>
                    <a:pt x="122" y="140"/>
                    <a:pt x="122" y="140"/>
                  </a:cubicBezTo>
                  <a:cubicBezTo>
                    <a:pt x="116" y="149"/>
                    <a:pt x="111" y="160"/>
                    <a:pt x="109" y="171"/>
                  </a:cubicBezTo>
                  <a:cubicBezTo>
                    <a:pt x="52" y="171"/>
                    <a:pt x="52" y="171"/>
                    <a:pt x="52" y="171"/>
                  </a:cubicBezTo>
                  <a:cubicBezTo>
                    <a:pt x="48" y="162"/>
                    <a:pt x="38" y="156"/>
                    <a:pt x="28" y="156"/>
                  </a:cubicBezTo>
                  <a:cubicBezTo>
                    <a:pt x="12" y="156"/>
                    <a:pt x="0" y="169"/>
                    <a:pt x="0" y="184"/>
                  </a:cubicBezTo>
                  <a:cubicBezTo>
                    <a:pt x="0" y="200"/>
                    <a:pt x="12" y="212"/>
                    <a:pt x="28" y="212"/>
                  </a:cubicBezTo>
                  <a:cubicBezTo>
                    <a:pt x="39" y="212"/>
                    <a:pt x="49" y="206"/>
                    <a:pt x="53" y="196"/>
                  </a:cubicBezTo>
                  <a:cubicBezTo>
                    <a:pt x="109" y="196"/>
                    <a:pt x="109" y="196"/>
                    <a:pt x="109" y="196"/>
                  </a:cubicBezTo>
                  <a:cubicBezTo>
                    <a:pt x="111" y="208"/>
                    <a:pt x="115" y="219"/>
                    <a:pt x="122" y="228"/>
                  </a:cubicBezTo>
                  <a:cubicBezTo>
                    <a:pt x="82" y="268"/>
                    <a:pt x="82" y="268"/>
                    <a:pt x="82" y="268"/>
                  </a:cubicBezTo>
                  <a:cubicBezTo>
                    <a:pt x="72" y="265"/>
                    <a:pt x="61" y="268"/>
                    <a:pt x="54" y="275"/>
                  </a:cubicBezTo>
                  <a:cubicBezTo>
                    <a:pt x="43" y="286"/>
                    <a:pt x="43" y="304"/>
                    <a:pt x="54" y="315"/>
                  </a:cubicBezTo>
                  <a:cubicBezTo>
                    <a:pt x="65" y="326"/>
                    <a:pt x="82" y="326"/>
                    <a:pt x="93" y="315"/>
                  </a:cubicBezTo>
                  <a:cubicBezTo>
                    <a:pt x="101" y="307"/>
                    <a:pt x="103" y="296"/>
                    <a:pt x="100" y="285"/>
                  </a:cubicBezTo>
                  <a:cubicBezTo>
                    <a:pt x="139" y="246"/>
                    <a:pt x="139" y="246"/>
                    <a:pt x="139" y="246"/>
                  </a:cubicBezTo>
                  <a:cubicBezTo>
                    <a:pt x="149" y="253"/>
                    <a:pt x="160" y="258"/>
                    <a:pt x="172" y="259"/>
                  </a:cubicBezTo>
                  <a:cubicBezTo>
                    <a:pt x="172" y="316"/>
                    <a:pt x="172" y="316"/>
                    <a:pt x="172" y="316"/>
                  </a:cubicBezTo>
                  <a:cubicBezTo>
                    <a:pt x="162" y="320"/>
                    <a:pt x="156" y="330"/>
                    <a:pt x="156" y="341"/>
                  </a:cubicBezTo>
                  <a:cubicBezTo>
                    <a:pt x="156" y="356"/>
                    <a:pt x="169" y="369"/>
                    <a:pt x="184" y="369"/>
                  </a:cubicBezTo>
                  <a:cubicBezTo>
                    <a:pt x="199" y="369"/>
                    <a:pt x="212" y="356"/>
                    <a:pt x="212" y="341"/>
                  </a:cubicBezTo>
                  <a:cubicBezTo>
                    <a:pt x="212" y="330"/>
                    <a:pt x="206" y="320"/>
                    <a:pt x="196" y="316"/>
                  </a:cubicBezTo>
                  <a:cubicBezTo>
                    <a:pt x="196" y="259"/>
                    <a:pt x="196" y="259"/>
                    <a:pt x="196" y="259"/>
                  </a:cubicBezTo>
                  <a:cubicBezTo>
                    <a:pt x="208" y="258"/>
                    <a:pt x="219" y="253"/>
                    <a:pt x="229" y="246"/>
                  </a:cubicBezTo>
                  <a:cubicBezTo>
                    <a:pt x="268" y="286"/>
                    <a:pt x="268" y="286"/>
                    <a:pt x="268" y="286"/>
                  </a:cubicBezTo>
                  <a:cubicBezTo>
                    <a:pt x="265" y="296"/>
                    <a:pt x="267" y="307"/>
                    <a:pt x="275" y="315"/>
                  </a:cubicBezTo>
                  <a:cubicBezTo>
                    <a:pt x="286" y="326"/>
                    <a:pt x="303" y="326"/>
                    <a:pt x="314" y="315"/>
                  </a:cubicBezTo>
                  <a:cubicBezTo>
                    <a:pt x="325" y="304"/>
                    <a:pt x="325" y="286"/>
                    <a:pt x="314" y="275"/>
                  </a:cubicBezTo>
                  <a:cubicBezTo>
                    <a:pt x="307" y="268"/>
                    <a:pt x="296" y="265"/>
                    <a:pt x="286" y="268"/>
                  </a:cubicBezTo>
                  <a:cubicBezTo>
                    <a:pt x="246" y="228"/>
                    <a:pt x="246" y="228"/>
                    <a:pt x="246" y="228"/>
                  </a:cubicBezTo>
                  <a:cubicBezTo>
                    <a:pt x="253" y="219"/>
                    <a:pt x="257" y="208"/>
                    <a:pt x="259" y="196"/>
                  </a:cubicBezTo>
                  <a:cubicBezTo>
                    <a:pt x="315" y="196"/>
                    <a:pt x="315" y="196"/>
                    <a:pt x="315" y="196"/>
                  </a:cubicBezTo>
                  <a:cubicBezTo>
                    <a:pt x="320" y="206"/>
                    <a:pt x="329" y="212"/>
                    <a:pt x="340" y="212"/>
                  </a:cubicBezTo>
                  <a:cubicBezTo>
                    <a:pt x="356" y="212"/>
                    <a:pt x="368" y="200"/>
                    <a:pt x="368" y="184"/>
                  </a:cubicBezTo>
                  <a:cubicBezTo>
                    <a:pt x="368" y="169"/>
                    <a:pt x="356" y="156"/>
                    <a:pt x="340" y="156"/>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5" name="Gruppieren 322"/>
          <p:cNvGrpSpPr>
            <a:grpSpLocks noChangeAspect="1"/>
          </p:cNvGrpSpPr>
          <p:nvPr/>
        </p:nvGrpSpPr>
        <p:grpSpPr>
          <a:xfrm>
            <a:off x="4847086" y="2516599"/>
            <a:ext cx="206913" cy="360000"/>
            <a:chOff x="3971925" y="1792288"/>
            <a:chExt cx="469901" cy="817562"/>
          </a:xfrm>
        </p:grpSpPr>
        <p:sp>
          <p:nvSpPr>
            <p:cNvPr id="356" name="Freeform 5"/>
            <p:cNvSpPr>
              <a:spLocks noEditPoints="1"/>
            </p:cNvSpPr>
            <p:nvPr/>
          </p:nvSpPr>
          <p:spPr bwMode="auto">
            <a:xfrm>
              <a:off x="3971925" y="1792288"/>
              <a:ext cx="315913" cy="463550"/>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6"/>
            <p:cNvSpPr>
              <a:spLocks noEditPoints="1"/>
            </p:cNvSpPr>
            <p:nvPr/>
          </p:nvSpPr>
          <p:spPr bwMode="auto">
            <a:xfrm>
              <a:off x="4062413" y="1970088"/>
              <a:ext cx="379413" cy="639762"/>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8" name="Gruppieren 411"/>
          <p:cNvGrpSpPr/>
          <p:nvPr/>
        </p:nvGrpSpPr>
        <p:grpSpPr>
          <a:xfrm>
            <a:off x="2542830" y="5468887"/>
            <a:ext cx="1296000" cy="576008"/>
            <a:chOff x="1646791" y="5373216"/>
            <a:chExt cx="1296000" cy="576008"/>
          </a:xfrm>
          <a:gradFill>
            <a:gsLst>
              <a:gs pos="59000">
                <a:srgbClr val="A5E1E1"/>
              </a:gs>
              <a:gs pos="0">
                <a:srgbClr val="009999">
                  <a:alpha val="85000"/>
                </a:srgbClr>
              </a:gs>
              <a:gs pos="0">
                <a:srgbClr val="7DD2E6"/>
              </a:gs>
              <a:gs pos="100000">
                <a:srgbClr val="0099CB">
                  <a:alpha val="85000"/>
                </a:srgbClr>
              </a:gs>
            </a:gsLst>
            <a:lin ang="0" scaled="0"/>
          </a:gradFill>
        </p:grpSpPr>
        <p:sp>
          <p:nvSpPr>
            <p:cNvPr id="359" name="Gleichschenkliges Dreieck 641"/>
            <p:cNvSpPr/>
            <p:nvPr/>
          </p:nvSpPr>
          <p:spPr bwMode="auto">
            <a:xfrm>
              <a:off x="2222871" y="5373216"/>
              <a:ext cx="144000" cy="72000"/>
            </a:xfrm>
            <a:prstGeom prst="triangle">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360" name="Rechteck 642"/>
            <p:cNvSpPr/>
            <p:nvPr/>
          </p:nvSpPr>
          <p:spPr bwMode="auto">
            <a:xfrm>
              <a:off x="1646791" y="5445224"/>
              <a:ext cx="1296000" cy="504000"/>
            </a:xfrm>
            <a:prstGeom prst="rect">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361" name="Gleichschenkliges Dreieck 643"/>
            <p:cNvSpPr/>
            <p:nvPr/>
          </p:nvSpPr>
          <p:spPr bwMode="auto">
            <a:xfrm>
              <a:off x="2222855" y="5373216"/>
              <a:ext cx="144000" cy="72000"/>
            </a:xfrm>
            <a:prstGeom prst="triangle">
              <a:avLst/>
            </a:prstGeom>
            <a:grpFill/>
            <a:ln>
              <a:no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grpSp>
        <p:nvGrpSpPr>
          <p:cNvPr id="362" name="Gruppieren 412"/>
          <p:cNvGrpSpPr>
            <a:grpSpLocks noChangeAspect="1"/>
          </p:cNvGrpSpPr>
          <p:nvPr/>
        </p:nvGrpSpPr>
        <p:grpSpPr>
          <a:xfrm>
            <a:off x="3496340" y="5612887"/>
            <a:ext cx="258514" cy="360000"/>
            <a:chOff x="4843463" y="1789113"/>
            <a:chExt cx="598487" cy="833437"/>
          </a:xfrm>
        </p:grpSpPr>
        <p:sp>
          <p:nvSpPr>
            <p:cNvPr id="363" name="Freeform 10"/>
            <p:cNvSpPr>
              <a:spLocks noEditPoints="1"/>
            </p:cNvSpPr>
            <p:nvPr/>
          </p:nvSpPr>
          <p:spPr bwMode="auto">
            <a:xfrm>
              <a:off x="4843463" y="1789113"/>
              <a:ext cx="598487" cy="833437"/>
            </a:xfrm>
            <a:custGeom>
              <a:avLst/>
              <a:gdLst>
                <a:gd name="T0" fmla="*/ 0 w 377"/>
                <a:gd name="T1" fmla="*/ 0 h 525"/>
                <a:gd name="T2" fmla="*/ 284 w 377"/>
                <a:gd name="T3" fmla="*/ 0 h 525"/>
                <a:gd name="T4" fmla="*/ 377 w 377"/>
                <a:gd name="T5" fmla="*/ 93 h 525"/>
                <a:gd name="T6" fmla="*/ 377 w 377"/>
                <a:gd name="T7" fmla="*/ 525 h 525"/>
                <a:gd name="T8" fmla="*/ 0 w 377"/>
                <a:gd name="T9" fmla="*/ 525 h 525"/>
                <a:gd name="T10" fmla="*/ 0 w 377"/>
                <a:gd name="T11" fmla="*/ 0 h 525"/>
                <a:gd name="T12" fmla="*/ 272 w 377"/>
                <a:gd name="T13" fmla="*/ 18 h 525"/>
                <a:gd name="T14" fmla="*/ 18 w 377"/>
                <a:gd name="T15" fmla="*/ 18 h 525"/>
                <a:gd name="T16" fmla="*/ 18 w 377"/>
                <a:gd name="T17" fmla="*/ 507 h 525"/>
                <a:gd name="T18" fmla="*/ 359 w 377"/>
                <a:gd name="T19" fmla="*/ 507 h 525"/>
                <a:gd name="T20" fmla="*/ 359 w 377"/>
                <a:gd name="T21" fmla="*/ 105 h 525"/>
                <a:gd name="T22" fmla="*/ 272 w 377"/>
                <a:gd name="T23" fmla="*/ 105 h 525"/>
                <a:gd name="T24" fmla="*/ 272 w 377"/>
                <a:gd name="T25" fmla="*/ 18 h 525"/>
                <a:gd name="T26" fmla="*/ 347 w 377"/>
                <a:gd name="T27" fmla="*/ 87 h 525"/>
                <a:gd name="T28" fmla="*/ 289 w 377"/>
                <a:gd name="T29" fmla="*/ 30 h 525"/>
                <a:gd name="T30" fmla="*/ 289 w 377"/>
                <a:gd name="T31" fmla="*/ 87 h 525"/>
                <a:gd name="T32" fmla="*/ 347 w 377"/>
                <a:gd name="T33" fmla="*/ 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25">
                  <a:moveTo>
                    <a:pt x="0" y="0"/>
                  </a:moveTo>
                  <a:lnTo>
                    <a:pt x="284" y="0"/>
                  </a:lnTo>
                  <a:lnTo>
                    <a:pt x="377" y="93"/>
                  </a:lnTo>
                  <a:lnTo>
                    <a:pt x="377" y="525"/>
                  </a:lnTo>
                  <a:lnTo>
                    <a:pt x="0" y="525"/>
                  </a:lnTo>
                  <a:lnTo>
                    <a:pt x="0" y="0"/>
                  </a:lnTo>
                  <a:close/>
                  <a:moveTo>
                    <a:pt x="272" y="18"/>
                  </a:moveTo>
                  <a:lnTo>
                    <a:pt x="18" y="18"/>
                  </a:lnTo>
                  <a:lnTo>
                    <a:pt x="18" y="507"/>
                  </a:lnTo>
                  <a:lnTo>
                    <a:pt x="359" y="507"/>
                  </a:lnTo>
                  <a:lnTo>
                    <a:pt x="359" y="105"/>
                  </a:lnTo>
                  <a:lnTo>
                    <a:pt x="272" y="105"/>
                  </a:lnTo>
                  <a:lnTo>
                    <a:pt x="272" y="18"/>
                  </a:lnTo>
                  <a:close/>
                  <a:moveTo>
                    <a:pt x="347" y="87"/>
                  </a:moveTo>
                  <a:lnTo>
                    <a:pt x="289" y="30"/>
                  </a:lnTo>
                  <a:lnTo>
                    <a:pt x="289" y="87"/>
                  </a:lnTo>
                  <a:lnTo>
                    <a:pt x="347" y="87"/>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1"/>
            <p:cNvSpPr>
              <a:spLocks noEditPoints="1"/>
            </p:cNvSpPr>
            <p:nvPr/>
          </p:nvSpPr>
          <p:spPr bwMode="auto">
            <a:xfrm>
              <a:off x="4981575" y="2136775"/>
              <a:ext cx="322262" cy="123825"/>
            </a:xfrm>
            <a:custGeom>
              <a:avLst/>
              <a:gdLst>
                <a:gd name="T0" fmla="*/ 0 w 310"/>
                <a:gd name="T1" fmla="*/ 2 h 119"/>
                <a:gd name="T2" fmla="*/ 26 w 310"/>
                <a:gd name="T3" fmla="*/ 2 h 119"/>
                <a:gd name="T4" fmla="*/ 26 w 310"/>
                <a:gd name="T5" fmla="*/ 97 h 119"/>
                <a:gd name="T6" fmla="*/ 76 w 310"/>
                <a:gd name="T7" fmla="*/ 97 h 119"/>
                <a:gd name="T8" fmla="*/ 76 w 310"/>
                <a:gd name="T9" fmla="*/ 117 h 119"/>
                <a:gd name="T10" fmla="*/ 0 w 310"/>
                <a:gd name="T11" fmla="*/ 117 h 119"/>
                <a:gd name="T12" fmla="*/ 0 w 310"/>
                <a:gd name="T13" fmla="*/ 2 h 119"/>
                <a:gd name="T14" fmla="*/ 180 w 310"/>
                <a:gd name="T15" fmla="*/ 18 h 119"/>
                <a:gd name="T16" fmla="*/ 193 w 310"/>
                <a:gd name="T17" fmla="*/ 59 h 119"/>
                <a:gd name="T18" fmla="*/ 176 w 310"/>
                <a:gd name="T19" fmla="*/ 106 h 119"/>
                <a:gd name="T20" fmla="*/ 138 w 310"/>
                <a:gd name="T21" fmla="*/ 119 h 119"/>
                <a:gd name="T22" fmla="*/ 95 w 310"/>
                <a:gd name="T23" fmla="*/ 101 h 119"/>
                <a:gd name="T24" fmla="*/ 82 w 310"/>
                <a:gd name="T25" fmla="*/ 59 h 119"/>
                <a:gd name="T26" fmla="*/ 99 w 310"/>
                <a:gd name="T27" fmla="*/ 13 h 119"/>
                <a:gd name="T28" fmla="*/ 138 w 310"/>
                <a:gd name="T29" fmla="*/ 0 h 119"/>
                <a:gd name="T30" fmla="*/ 180 w 310"/>
                <a:gd name="T31" fmla="*/ 18 h 119"/>
                <a:gd name="T32" fmla="*/ 109 w 310"/>
                <a:gd name="T33" fmla="*/ 59 h 119"/>
                <a:gd name="T34" fmla="*/ 138 w 310"/>
                <a:gd name="T35" fmla="*/ 99 h 119"/>
                <a:gd name="T36" fmla="*/ 166 w 310"/>
                <a:gd name="T37" fmla="*/ 59 h 119"/>
                <a:gd name="T38" fmla="*/ 138 w 310"/>
                <a:gd name="T39" fmla="*/ 20 h 119"/>
                <a:gd name="T40" fmla="*/ 109 w 310"/>
                <a:gd name="T41" fmla="*/ 59 h 119"/>
                <a:gd name="T42" fmla="*/ 310 w 310"/>
                <a:gd name="T43" fmla="*/ 111 h 119"/>
                <a:gd name="T44" fmla="*/ 268 w 310"/>
                <a:gd name="T45" fmla="*/ 119 h 119"/>
                <a:gd name="T46" fmla="*/ 224 w 310"/>
                <a:gd name="T47" fmla="*/ 104 h 119"/>
                <a:gd name="T48" fmla="*/ 209 w 310"/>
                <a:gd name="T49" fmla="*/ 61 h 119"/>
                <a:gd name="T50" fmla="*/ 230 w 310"/>
                <a:gd name="T51" fmla="*/ 11 h 119"/>
                <a:gd name="T52" fmla="*/ 269 w 310"/>
                <a:gd name="T53" fmla="*/ 0 h 119"/>
                <a:gd name="T54" fmla="*/ 310 w 310"/>
                <a:gd name="T55" fmla="*/ 8 h 119"/>
                <a:gd name="T56" fmla="*/ 301 w 310"/>
                <a:gd name="T57" fmla="*/ 28 h 119"/>
                <a:gd name="T58" fmla="*/ 271 w 310"/>
                <a:gd name="T59" fmla="*/ 20 h 119"/>
                <a:gd name="T60" fmla="*/ 235 w 310"/>
                <a:gd name="T61" fmla="*/ 60 h 119"/>
                <a:gd name="T62" fmla="*/ 269 w 310"/>
                <a:gd name="T63" fmla="*/ 99 h 119"/>
                <a:gd name="T64" fmla="*/ 284 w 310"/>
                <a:gd name="T65" fmla="*/ 96 h 119"/>
                <a:gd name="T66" fmla="*/ 284 w 310"/>
                <a:gd name="T67" fmla="*/ 73 h 119"/>
                <a:gd name="T68" fmla="*/ 265 w 310"/>
                <a:gd name="T69" fmla="*/ 73 h 119"/>
                <a:gd name="T70" fmla="*/ 265 w 310"/>
                <a:gd name="T71" fmla="*/ 53 h 119"/>
                <a:gd name="T72" fmla="*/ 310 w 310"/>
                <a:gd name="T73" fmla="*/ 53 h 119"/>
                <a:gd name="T74" fmla="*/ 310 w 310"/>
                <a:gd name="T75"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119">
                  <a:moveTo>
                    <a:pt x="0" y="2"/>
                  </a:moveTo>
                  <a:cubicBezTo>
                    <a:pt x="26" y="2"/>
                    <a:pt x="26" y="2"/>
                    <a:pt x="26" y="2"/>
                  </a:cubicBezTo>
                  <a:cubicBezTo>
                    <a:pt x="26" y="97"/>
                    <a:pt x="26" y="97"/>
                    <a:pt x="26" y="97"/>
                  </a:cubicBezTo>
                  <a:cubicBezTo>
                    <a:pt x="76" y="97"/>
                    <a:pt x="76" y="97"/>
                    <a:pt x="76" y="97"/>
                  </a:cubicBezTo>
                  <a:cubicBezTo>
                    <a:pt x="76" y="117"/>
                    <a:pt x="76" y="117"/>
                    <a:pt x="76" y="117"/>
                  </a:cubicBezTo>
                  <a:cubicBezTo>
                    <a:pt x="0" y="117"/>
                    <a:pt x="0" y="117"/>
                    <a:pt x="0" y="117"/>
                  </a:cubicBezTo>
                  <a:lnTo>
                    <a:pt x="0" y="2"/>
                  </a:lnTo>
                  <a:close/>
                  <a:moveTo>
                    <a:pt x="180" y="18"/>
                  </a:moveTo>
                  <a:cubicBezTo>
                    <a:pt x="189" y="29"/>
                    <a:pt x="193" y="43"/>
                    <a:pt x="193" y="59"/>
                  </a:cubicBezTo>
                  <a:cubicBezTo>
                    <a:pt x="193" y="79"/>
                    <a:pt x="187" y="95"/>
                    <a:pt x="176" y="106"/>
                  </a:cubicBezTo>
                  <a:cubicBezTo>
                    <a:pt x="166" y="115"/>
                    <a:pt x="154" y="119"/>
                    <a:pt x="138" y="119"/>
                  </a:cubicBezTo>
                  <a:cubicBezTo>
                    <a:pt x="119" y="119"/>
                    <a:pt x="105" y="113"/>
                    <a:pt x="95" y="101"/>
                  </a:cubicBezTo>
                  <a:cubicBezTo>
                    <a:pt x="86" y="90"/>
                    <a:pt x="82" y="76"/>
                    <a:pt x="82" y="59"/>
                  </a:cubicBezTo>
                  <a:cubicBezTo>
                    <a:pt x="82" y="40"/>
                    <a:pt x="88" y="24"/>
                    <a:pt x="99" y="13"/>
                  </a:cubicBezTo>
                  <a:cubicBezTo>
                    <a:pt x="109" y="4"/>
                    <a:pt x="121" y="0"/>
                    <a:pt x="138" y="0"/>
                  </a:cubicBezTo>
                  <a:cubicBezTo>
                    <a:pt x="157" y="0"/>
                    <a:pt x="170" y="6"/>
                    <a:pt x="180" y="18"/>
                  </a:cubicBezTo>
                  <a:close/>
                  <a:moveTo>
                    <a:pt x="109" y="59"/>
                  </a:moveTo>
                  <a:cubicBezTo>
                    <a:pt x="109" y="84"/>
                    <a:pt x="120" y="99"/>
                    <a:pt x="138" y="99"/>
                  </a:cubicBezTo>
                  <a:cubicBezTo>
                    <a:pt x="155" y="99"/>
                    <a:pt x="166" y="84"/>
                    <a:pt x="166" y="59"/>
                  </a:cubicBezTo>
                  <a:cubicBezTo>
                    <a:pt x="166" y="35"/>
                    <a:pt x="155" y="20"/>
                    <a:pt x="138" y="20"/>
                  </a:cubicBezTo>
                  <a:cubicBezTo>
                    <a:pt x="120" y="20"/>
                    <a:pt x="109" y="35"/>
                    <a:pt x="109" y="59"/>
                  </a:cubicBezTo>
                  <a:close/>
                  <a:moveTo>
                    <a:pt x="310" y="111"/>
                  </a:moveTo>
                  <a:cubicBezTo>
                    <a:pt x="292" y="118"/>
                    <a:pt x="283" y="119"/>
                    <a:pt x="268" y="119"/>
                  </a:cubicBezTo>
                  <a:cubicBezTo>
                    <a:pt x="249" y="119"/>
                    <a:pt x="234" y="114"/>
                    <a:pt x="224" y="104"/>
                  </a:cubicBezTo>
                  <a:cubicBezTo>
                    <a:pt x="214" y="93"/>
                    <a:pt x="209" y="79"/>
                    <a:pt x="209" y="61"/>
                  </a:cubicBezTo>
                  <a:cubicBezTo>
                    <a:pt x="209" y="39"/>
                    <a:pt x="216" y="22"/>
                    <a:pt x="230" y="11"/>
                  </a:cubicBezTo>
                  <a:cubicBezTo>
                    <a:pt x="240" y="3"/>
                    <a:pt x="252" y="0"/>
                    <a:pt x="269" y="0"/>
                  </a:cubicBezTo>
                  <a:cubicBezTo>
                    <a:pt x="284" y="0"/>
                    <a:pt x="297" y="2"/>
                    <a:pt x="310" y="8"/>
                  </a:cubicBezTo>
                  <a:cubicBezTo>
                    <a:pt x="301" y="28"/>
                    <a:pt x="301" y="28"/>
                    <a:pt x="301" y="28"/>
                  </a:cubicBezTo>
                  <a:cubicBezTo>
                    <a:pt x="289" y="22"/>
                    <a:pt x="281" y="20"/>
                    <a:pt x="271" y="20"/>
                  </a:cubicBezTo>
                  <a:cubicBezTo>
                    <a:pt x="248" y="20"/>
                    <a:pt x="235" y="34"/>
                    <a:pt x="235" y="60"/>
                  </a:cubicBezTo>
                  <a:cubicBezTo>
                    <a:pt x="235" y="84"/>
                    <a:pt x="249" y="99"/>
                    <a:pt x="269" y="99"/>
                  </a:cubicBezTo>
                  <a:cubicBezTo>
                    <a:pt x="275" y="99"/>
                    <a:pt x="280" y="98"/>
                    <a:pt x="284" y="96"/>
                  </a:cubicBezTo>
                  <a:cubicBezTo>
                    <a:pt x="284" y="73"/>
                    <a:pt x="284" y="73"/>
                    <a:pt x="284" y="73"/>
                  </a:cubicBezTo>
                  <a:cubicBezTo>
                    <a:pt x="265" y="73"/>
                    <a:pt x="265" y="73"/>
                    <a:pt x="265" y="73"/>
                  </a:cubicBezTo>
                  <a:cubicBezTo>
                    <a:pt x="265" y="53"/>
                    <a:pt x="265" y="53"/>
                    <a:pt x="265" y="53"/>
                  </a:cubicBezTo>
                  <a:cubicBezTo>
                    <a:pt x="310" y="53"/>
                    <a:pt x="310" y="53"/>
                    <a:pt x="310" y="53"/>
                  </a:cubicBezTo>
                  <a:lnTo>
                    <a:pt x="310" y="111"/>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5" name="Gruppieren 413"/>
          <p:cNvGrpSpPr>
            <a:grpSpLocks noChangeAspect="1"/>
          </p:cNvGrpSpPr>
          <p:nvPr/>
        </p:nvGrpSpPr>
        <p:grpSpPr>
          <a:xfrm>
            <a:off x="2628596" y="5612887"/>
            <a:ext cx="273311" cy="360000"/>
            <a:chOff x="4013200" y="2198688"/>
            <a:chExt cx="720725" cy="949325"/>
          </a:xfrm>
        </p:grpSpPr>
        <p:sp>
          <p:nvSpPr>
            <p:cNvPr id="366"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9" name="Gruppieren 414"/>
          <p:cNvGrpSpPr>
            <a:grpSpLocks noChangeAspect="1"/>
          </p:cNvGrpSpPr>
          <p:nvPr/>
        </p:nvGrpSpPr>
        <p:grpSpPr>
          <a:xfrm>
            <a:off x="3019124" y="5612847"/>
            <a:ext cx="360000" cy="360000"/>
            <a:chOff x="3003550" y="2968625"/>
            <a:chExt cx="792163" cy="792163"/>
          </a:xfrm>
        </p:grpSpPr>
        <p:sp>
          <p:nvSpPr>
            <p:cNvPr id="370" name="Freeform 21"/>
            <p:cNvSpPr>
              <a:spLocks noEditPoints="1"/>
            </p:cNvSpPr>
            <p:nvPr/>
          </p:nvSpPr>
          <p:spPr bwMode="auto">
            <a:xfrm>
              <a:off x="3003550" y="2968625"/>
              <a:ext cx="792163" cy="792163"/>
            </a:xfrm>
            <a:custGeom>
              <a:avLst/>
              <a:gdLst>
                <a:gd name="T0" fmla="*/ 400 w 800"/>
                <a:gd name="T1" fmla="*/ 27 h 800"/>
                <a:gd name="T2" fmla="*/ 545 w 800"/>
                <a:gd name="T3" fmla="*/ 56 h 800"/>
                <a:gd name="T4" fmla="*/ 664 w 800"/>
                <a:gd name="T5" fmla="*/ 136 h 800"/>
                <a:gd name="T6" fmla="*/ 744 w 800"/>
                <a:gd name="T7" fmla="*/ 255 h 800"/>
                <a:gd name="T8" fmla="*/ 773 w 800"/>
                <a:gd name="T9" fmla="*/ 400 h 800"/>
                <a:gd name="T10" fmla="*/ 744 w 800"/>
                <a:gd name="T11" fmla="*/ 545 h 800"/>
                <a:gd name="T12" fmla="*/ 664 w 800"/>
                <a:gd name="T13" fmla="*/ 664 h 800"/>
                <a:gd name="T14" fmla="*/ 545 w 800"/>
                <a:gd name="T15" fmla="*/ 744 h 800"/>
                <a:gd name="T16" fmla="*/ 400 w 800"/>
                <a:gd name="T17" fmla="*/ 773 h 800"/>
                <a:gd name="T18" fmla="*/ 255 w 800"/>
                <a:gd name="T19" fmla="*/ 744 h 800"/>
                <a:gd name="T20" fmla="*/ 136 w 800"/>
                <a:gd name="T21" fmla="*/ 664 h 800"/>
                <a:gd name="T22" fmla="*/ 56 w 800"/>
                <a:gd name="T23" fmla="*/ 545 h 800"/>
                <a:gd name="T24" fmla="*/ 27 w 800"/>
                <a:gd name="T25" fmla="*/ 400 h 800"/>
                <a:gd name="T26" fmla="*/ 56 w 800"/>
                <a:gd name="T27" fmla="*/ 255 h 800"/>
                <a:gd name="T28" fmla="*/ 136 w 800"/>
                <a:gd name="T29" fmla="*/ 136 h 800"/>
                <a:gd name="T30" fmla="*/ 255 w 800"/>
                <a:gd name="T31" fmla="*/ 56 h 800"/>
                <a:gd name="T32" fmla="*/ 400 w 800"/>
                <a:gd name="T33" fmla="*/ 27 h 800"/>
                <a:gd name="T34" fmla="*/ 400 w 800"/>
                <a:gd name="T35" fmla="*/ 0 h 800"/>
                <a:gd name="T36" fmla="*/ 0 w 800"/>
                <a:gd name="T37" fmla="*/ 400 h 800"/>
                <a:gd name="T38" fmla="*/ 400 w 800"/>
                <a:gd name="T39" fmla="*/ 800 h 800"/>
                <a:gd name="T40" fmla="*/ 800 w 800"/>
                <a:gd name="T41" fmla="*/ 400 h 800"/>
                <a:gd name="T42" fmla="*/ 400 w 800"/>
                <a:gd name="T4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800">
                  <a:moveTo>
                    <a:pt x="400" y="27"/>
                  </a:moveTo>
                  <a:cubicBezTo>
                    <a:pt x="450" y="27"/>
                    <a:pt x="499" y="37"/>
                    <a:pt x="545" y="56"/>
                  </a:cubicBezTo>
                  <a:cubicBezTo>
                    <a:pt x="590" y="75"/>
                    <a:pt x="630" y="102"/>
                    <a:pt x="664" y="136"/>
                  </a:cubicBezTo>
                  <a:cubicBezTo>
                    <a:pt x="698" y="170"/>
                    <a:pt x="725" y="210"/>
                    <a:pt x="744" y="255"/>
                  </a:cubicBezTo>
                  <a:cubicBezTo>
                    <a:pt x="763" y="301"/>
                    <a:pt x="773" y="350"/>
                    <a:pt x="773" y="400"/>
                  </a:cubicBezTo>
                  <a:cubicBezTo>
                    <a:pt x="773" y="450"/>
                    <a:pt x="763" y="499"/>
                    <a:pt x="744" y="545"/>
                  </a:cubicBezTo>
                  <a:cubicBezTo>
                    <a:pt x="725" y="590"/>
                    <a:pt x="698" y="630"/>
                    <a:pt x="664" y="664"/>
                  </a:cubicBezTo>
                  <a:cubicBezTo>
                    <a:pt x="630" y="698"/>
                    <a:pt x="590" y="725"/>
                    <a:pt x="545" y="744"/>
                  </a:cubicBezTo>
                  <a:cubicBezTo>
                    <a:pt x="499" y="763"/>
                    <a:pt x="450" y="773"/>
                    <a:pt x="400" y="773"/>
                  </a:cubicBezTo>
                  <a:cubicBezTo>
                    <a:pt x="350" y="773"/>
                    <a:pt x="301" y="763"/>
                    <a:pt x="255" y="744"/>
                  </a:cubicBezTo>
                  <a:cubicBezTo>
                    <a:pt x="210" y="725"/>
                    <a:pt x="170" y="698"/>
                    <a:pt x="136" y="664"/>
                  </a:cubicBezTo>
                  <a:cubicBezTo>
                    <a:pt x="102" y="630"/>
                    <a:pt x="75" y="590"/>
                    <a:pt x="56" y="545"/>
                  </a:cubicBezTo>
                  <a:cubicBezTo>
                    <a:pt x="37" y="499"/>
                    <a:pt x="27" y="450"/>
                    <a:pt x="27" y="400"/>
                  </a:cubicBezTo>
                  <a:cubicBezTo>
                    <a:pt x="27" y="350"/>
                    <a:pt x="37" y="301"/>
                    <a:pt x="56" y="255"/>
                  </a:cubicBezTo>
                  <a:cubicBezTo>
                    <a:pt x="75" y="210"/>
                    <a:pt x="102" y="170"/>
                    <a:pt x="136" y="136"/>
                  </a:cubicBezTo>
                  <a:cubicBezTo>
                    <a:pt x="170" y="102"/>
                    <a:pt x="210" y="75"/>
                    <a:pt x="255" y="56"/>
                  </a:cubicBezTo>
                  <a:cubicBezTo>
                    <a:pt x="301" y="37"/>
                    <a:pt x="350" y="27"/>
                    <a:pt x="400" y="27"/>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22"/>
            <p:cNvSpPr>
              <a:spLocks noEditPoints="1"/>
            </p:cNvSpPr>
            <p:nvPr/>
          </p:nvSpPr>
          <p:spPr bwMode="auto">
            <a:xfrm>
              <a:off x="3346450" y="3311525"/>
              <a:ext cx="106363" cy="106363"/>
            </a:xfrm>
            <a:custGeom>
              <a:avLst/>
              <a:gdLst>
                <a:gd name="T0" fmla="*/ 53 w 106"/>
                <a:gd name="T1" fmla="*/ 26 h 106"/>
                <a:gd name="T2" fmla="*/ 80 w 106"/>
                <a:gd name="T3" fmla="*/ 53 h 106"/>
                <a:gd name="T4" fmla="*/ 53 w 106"/>
                <a:gd name="T5" fmla="*/ 80 h 106"/>
                <a:gd name="T6" fmla="*/ 26 w 106"/>
                <a:gd name="T7" fmla="*/ 53 h 106"/>
                <a:gd name="T8" fmla="*/ 53 w 106"/>
                <a:gd name="T9" fmla="*/ 26 h 106"/>
                <a:gd name="T10" fmla="*/ 53 w 106"/>
                <a:gd name="T11" fmla="*/ 0 h 106"/>
                <a:gd name="T12" fmla="*/ 0 w 106"/>
                <a:gd name="T13" fmla="*/ 53 h 106"/>
                <a:gd name="T14" fmla="*/ 53 w 106"/>
                <a:gd name="T15" fmla="*/ 106 h 106"/>
                <a:gd name="T16" fmla="*/ 106 w 106"/>
                <a:gd name="T17" fmla="*/ 53 h 106"/>
                <a:gd name="T18" fmla="*/ 53 w 106"/>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26"/>
                  </a:moveTo>
                  <a:cubicBezTo>
                    <a:pt x="68" y="26"/>
                    <a:pt x="80" y="38"/>
                    <a:pt x="80" y="53"/>
                  </a:cubicBezTo>
                  <a:cubicBezTo>
                    <a:pt x="80" y="68"/>
                    <a:pt x="68" y="80"/>
                    <a:pt x="53" y="80"/>
                  </a:cubicBezTo>
                  <a:cubicBezTo>
                    <a:pt x="38" y="80"/>
                    <a:pt x="26" y="68"/>
                    <a:pt x="26" y="53"/>
                  </a:cubicBezTo>
                  <a:cubicBezTo>
                    <a:pt x="26" y="38"/>
                    <a:pt x="38" y="26"/>
                    <a:pt x="53" y="26"/>
                  </a:cubicBezTo>
                  <a:moveTo>
                    <a:pt x="53" y="0"/>
                  </a:moveTo>
                  <a:cubicBezTo>
                    <a:pt x="24" y="0"/>
                    <a:pt x="0" y="24"/>
                    <a:pt x="0" y="53"/>
                  </a:cubicBezTo>
                  <a:cubicBezTo>
                    <a:pt x="0" y="82"/>
                    <a:pt x="24" y="106"/>
                    <a:pt x="53" y="106"/>
                  </a:cubicBezTo>
                  <a:cubicBezTo>
                    <a:pt x="82" y="106"/>
                    <a:pt x="106" y="82"/>
                    <a:pt x="106" y="53"/>
                  </a:cubicBezTo>
                  <a:cubicBezTo>
                    <a:pt x="106" y="24"/>
                    <a:pt x="82" y="0"/>
                    <a:pt x="5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23"/>
            <p:cNvSpPr>
              <a:spLocks noEditPoints="1"/>
            </p:cNvSpPr>
            <p:nvPr/>
          </p:nvSpPr>
          <p:spPr bwMode="auto">
            <a:xfrm>
              <a:off x="3268663" y="3233738"/>
              <a:ext cx="261938" cy="261938"/>
            </a:xfrm>
            <a:custGeom>
              <a:avLst/>
              <a:gdLst>
                <a:gd name="T0" fmla="*/ 133 w 266"/>
                <a:gd name="T1" fmla="*/ 26 h 266"/>
                <a:gd name="T2" fmla="*/ 240 w 266"/>
                <a:gd name="T3" fmla="*/ 133 h 266"/>
                <a:gd name="T4" fmla="*/ 133 w 266"/>
                <a:gd name="T5" fmla="*/ 240 h 266"/>
                <a:gd name="T6" fmla="*/ 26 w 266"/>
                <a:gd name="T7" fmla="*/ 133 h 266"/>
                <a:gd name="T8" fmla="*/ 133 w 266"/>
                <a:gd name="T9" fmla="*/ 26 h 266"/>
                <a:gd name="T10" fmla="*/ 133 w 266"/>
                <a:gd name="T11" fmla="*/ 0 h 266"/>
                <a:gd name="T12" fmla="*/ 0 w 266"/>
                <a:gd name="T13" fmla="*/ 133 h 266"/>
                <a:gd name="T14" fmla="*/ 133 w 266"/>
                <a:gd name="T15" fmla="*/ 266 h 266"/>
                <a:gd name="T16" fmla="*/ 266 w 266"/>
                <a:gd name="T17" fmla="*/ 133 h 266"/>
                <a:gd name="T18" fmla="*/ 133 w 266"/>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
                  </a:moveTo>
                  <a:cubicBezTo>
                    <a:pt x="192" y="26"/>
                    <a:pt x="240" y="74"/>
                    <a:pt x="240" y="133"/>
                  </a:cubicBezTo>
                  <a:cubicBezTo>
                    <a:pt x="240" y="192"/>
                    <a:pt x="192" y="240"/>
                    <a:pt x="133" y="240"/>
                  </a:cubicBezTo>
                  <a:cubicBezTo>
                    <a:pt x="74" y="240"/>
                    <a:pt x="26" y="192"/>
                    <a:pt x="26" y="133"/>
                  </a:cubicBezTo>
                  <a:cubicBezTo>
                    <a:pt x="26" y="74"/>
                    <a:pt x="74" y="26"/>
                    <a:pt x="133" y="26"/>
                  </a:cubicBezTo>
                  <a:moveTo>
                    <a:pt x="133" y="0"/>
                  </a:moveTo>
                  <a:cubicBezTo>
                    <a:pt x="59" y="0"/>
                    <a:pt x="0" y="59"/>
                    <a:pt x="0" y="133"/>
                  </a:cubicBezTo>
                  <a:cubicBezTo>
                    <a:pt x="0" y="207"/>
                    <a:pt x="59" y="266"/>
                    <a:pt x="133" y="266"/>
                  </a:cubicBezTo>
                  <a:cubicBezTo>
                    <a:pt x="207" y="266"/>
                    <a:pt x="266" y="207"/>
                    <a:pt x="266" y="133"/>
                  </a:cubicBezTo>
                  <a:cubicBezTo>
                    <a:pt x="266" y="59"/>
                    <a:pt x="207" y="0"/>
                    <a:pt x="13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24"/>
            <p:cNvSpPr>
              <a:spLocks/>
            </p:cNvSpPr>
            <p:nvPr/>
          </p:nvSpPr>
          <p:spPr bwMode="auto">
            <a:xfrm>
              <a:off x="3465513" y="3430588"/>
              <a:ext cx="252413" cy="252413"/>
            </a:xfrm>
            <a:custGeom>
              <a:avLst/>
              <a:gdLst>
                <a:gd name="T0" fmla="*/ 256 w 256"/>
                <a:gd name="T1" fmla="*/ 95 h 256"/>
                <a:gd name="T2" fmla="*/ 65 w 256"/>
                <a:gd name="T3" fmla="*/ 0 h 256"/>
                <a:gd name="T4" fmla="*/ 0 w 256"/>
                <a:gd name="T5" fmla="*/ 65 h 256"/>
                <a:gd name="T6" fmla="*/ 95 w 256"/>
                <a:gd name="T7" fmla="*/ 256 h 256"/>
                <a:gd name="T8" fmla="*/ 256 w 256"/>
                <a:gd name="T9" fmla="*/ 95 h 256"/>
              </a:gdLst>
              <a:ahLst/>
              <a:cxnLst>
                <a:cxn ang="0">
                  <a:pos x="T0" y="T1"/>
                </a:cxn>
                <a:cxn ang="0">
                  <a:pos x="T2" y="T3"/>
                </a:cxn>
                <a:cxn ang="0">
                  <a:pos x="T4" y="T5"/>
                </a:cxn>
                <a:cxn ang="0">
                  <a:pos x="T6" y="T7"/>
                </a:cxn>
                <a:cxn ang="0">
                  <a:pos x="T8" y="T9"/>
                </a:cxn>
              </a:cxnLst>
              <a:rect l="0" t="0" r="r" b="b"/>
              <a:pathLst>
                <a:path w="256" h="256">
                  <a:moveTo>
                    <a:pt x="256" y="95"/>
                  </a:moveTo>
                  <a:cubicBezTo>
                    <a:pt x="65" y="0"/>
                    <a:pt x="65" y="0"/>
                    <a:pt x="65" y="0"/>
                  </a:cubicBezTo>
                  <a:cubicBezTo>
                    <a:pt x="51" y="28"/>
                    <a:pt x="28" y="51"/>
                    <a:pt x="0" y="65"/>
                  </a:cubicBezTo>
                  <a:cubicBezTo>
                    <a:pt x="95" y="256"/>
                    <a:pt x="95" y="256"/>
                    <a:pt x="95" y="256"/>
                  </a:cubicBezTo>
                  <a:cubicBezTo>
                    <a:pt x="165" y="221"/>
                    <a:pt x="221" y="165"/>
                    <a:pt x="256" y="95"/>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25"/>
            <p:cNvSpPr>
              <a:spLocks/>
            </p:cNvSpPr>
            <p:nvPr/>
          </p:nvSpPr>
          <p:spPr bwMode="auto">
            <a:xfrm>
              <a:off x="3533775" y="3409950"/>
              <a:ext cx="204788" cy="96838"/>
            </a:xfrm>
            <a:custGeom>
              <a:avLst/>
              <a:gdLst>
                <a:gd name="T0" fmla="*/ 4 w 207"/>
                <a:gd name="T1" fmla="*/ 0 h 97"/>
                <a:gd name="T2" fmla="*/ 0 w 207"/>
                <a:gd name="T3" fmla="*/ 12 h 97"/>
                <a:gd name="T4" fmla="*/ 195 w 207"/>
                <a:gd name="T5" fmla="*/ 97 h 97"/>
                <a:gd name="T6" fmla="*/ 207 w 207"/>
                <a:gd name="T7" fmla="*/ 68 h 97"/>
                <a:gd name="T8" fmla="*/ 4 w 207"/>
                <a:gd name="T9" fmla="*/ 0 h 97"/>
              </a:gdLst>
              <a:ahLst/>
              <a:cxnLst>
                <a:cxn ang="0">
                  <a:pos x="T0" y="T1"/>
                </a:cxn>
                <a:cxn ang="0">
                  <a:pos x="T2" y="T3"/>
                </a:cxn>
                <a:cxn ang="0">
                  <a:pos x="T4" y="T5"/>
                </a:cxn>
                <a:cxn ang="0">
                  <a:pos x="T6" y="T7"/>
                </a:cxn>
                <a:cxn ang="0">
                  <a:pos x="T8" y="T9"/>
                </a:cxn>
              </a:cxnLst>
              <a:rect l="0" t="0" r="r" b="b"/>
              <a:pathLst>
                <a:path w="207" h="97">
                  <a:moveTo>
                    <a:pt x="4" y="0"/>
                  </a:moveTo>
                  <a:cubicBezTo>
                    <a:pt x="3" y="4"/>
                    <a:pt x="1" y="8"/>
                    <a:pt x="0" y="12"/>
                  </a:cubicBezTo>
                  <a:cubicBezTo>
                    <a:pt x="195" y="97"/>
                    <a:pt x="195" y="97"/>
                    <a:pt x="195" y="97"/>
                  </a:cubicBezTo>
                  <a:cubicBezTo>
                    <a:pt x="200" y="88"/>
                    <a:pt x="203" y="78"/>
                    <a:pt x="207" y="68"/>
                  </a:cubicBezTo>
                  <a:lnTo>
                    <a:pt x="4" y="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26"/>
            <p:cNvSpPr>
              <a:spLocks/>
            </p:cNvSpPr>
            <p:nvPr/>
          </p:nvSpPr>
          <p:spPr bwMode="auto">
            <a:xfrm>
              <a:off x="3081338" y="3046413"/>
              <a:ext cx="252413" cy="252413"/>
            </a:xfrm>
            <a:custGeom>
              <a:avLst/>
              <a:gdLst>
                <a:gd name="T0" fmla="*/ 0 w 256"/>
                <a:gd name="T1" fmla="*/ 161 h 256"/>
                <a:gd name="T2" fmla="*/ 191 w 256"/>
                <a:gd name="T3" fmla="*/ 256 h 256"/>
                <a:gd name="T4" fmla="*/ 256 w 256"/>
                <a:gd name="T5" fmla="*/ 191 h 256"/>
                <a:gd name="T6" fmla="*/ 161 w 256"/>
                <a:gd name="T7" fmla="*/ 0 h 256"/>
                <a:gd name="T8" fmla="*/ 0 w 256"/>
                <a:gd name="T9" fmla="*/ 161 h 256"/>
              </a:gdLst>
              <a:ahLst/>
              <a:cxnLst>
                <a:cxn ang="0">
                  <a:pos x="T0" y="T1"/>
                </a:cxn>
                <a:cxn ang="0">
                  <a:pos x="T2" y="T3"/>
                </a:cxn>
                <a:cxn ang="0">
                  <a:pos x="T4" y="T5"/>
                </a:cxn>
                <a:cxn ang="0">
                  <a:pos x="T6" y="T7"/>
                </a:cxn>
                <a:cxn ang="0">
                  <a:pos x="T8" y="T9"/>
                </a:cxn>
              </a:cxnLst>
              <a:rect l="0" t="0" r="r" b="b"/>
              <a:pathLst>
                <a:path w="256" h="256">
                  <a:moveTo>
                    <a:pt x="0" y="161"/>
                  </a:moveTo>
                  <a:cubicBezTo>
                    <a:pt x="191" y="256"/>
                    <a:pt x="191" y="256"/>
                    <a:pt x="191" y="256"/>
                  </a:cubicBezTo>
                  <a:cubicBezTo>
                    <a:pt x="205" y="228"/>
                    <a:pt x="228" y="205"/>
                    <a:pt x="256" y="191"/>
                  </a:cubicBezTo>
                  <a:cubicBezTo>
                    <a:pt x="161" y="0"/>
                    <a:pt x="161" y="0"/>
                    <a:pt x="161" y="0"/>
                  </a:cubicBezTo>
                  <a:cubicBezTo>
                    <a:pt x="91" y="35"/>
                    <a:pt x="35" y="91"/>
                    <a:pt x="0" y="161"/>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27"/>
            <p:cNvSpPr>
              <a:spLocks/>
            </p:cNvSpPr>
            <p:nvPr/>
          </p:nvSpPr>
          <p:spPr bwMode="auto">
            <a:xfrm>
              <a:off x="3060700" y="3222625"/>
              <a:ext cx="204788" cy="96838"/>
            </a:xfrm>
            <a:custGeom>
              <a:avLst/>
              <a:gdLst>
                <a:gd name="T0" fmla="*/ 0 w 207"/>
                <a:gd name="T1" fmla="*/ 29 h 97"/>
                <a:gd name="T2" fmla="*/ 203 w 207"/>
                <a:gd name="T3" fmla="*/ 97 h 97"/>
                <a:gd name="T4" fmla="*/ 207 w 207"/>
                <a:gd name="T5" fmla="*/ 85 h 97"/>
                <a:gd name="T6" fmla="*/ 12 w 207"/>
                <a:gd name="T7" fmla="*/ 0 h 97"/>
                <a:gd name="T8" fmla="*/ 0 w 207"/>
                <a:gd name="T9" fmla="*/ 29 h 97"/>
              </a:gdLst>
              <a:ahLst/>
              <a:cxnLst>
                <a:cxn ang="0">
                  <a:pos x="T0" y="T1"/>
                </a:cxn>
                <a:cxn ang="0">
                  <a:pos x="T2" y="T3"/>
                </a:cxn>
                <a:cxn ang="0">
                  <a:pos x="T4" y="T5"/>
                </a:cxn>
                <a:cxn ang="0">
                  <a:pos x="T6" y="T7"/>
                </a:cxn>
                <a:cxn ang="0">
                  <a:pos x="T8" y="T9"/>
                </a:cxn>
              </a:cxnLst>
              <a:rect l="0" t="0" r="r" b="b"/>
              <a:pathLst>
                <a:path w="207" h="97">
                  <a:moveTo>
                    <a:pt x="0" y="29"/>
                  </a:moveTo>
                  <a:cubicBezTo>
                    <a:pt x="203" y="97"/>
                    <a:pt x="203" y="97"/>
                    <a:pt x="203" y="97"/>
                  </a:cubicBezTo>
                  <a:cubicBezTo>
                    <a:pt x="204" y="93"/>
                    <a:pt x="206" y="89"/>
                    <a:pt x="207" y="85"/>
                  </a:cubicBezTo>
                  <a:cubicBezTo>
                    <a:pt x="12" y="0"/>
                    <a:pt x="12" y="0"/>
                    <a:pt x="12" y="0"/>
                  </a:cubicBezTo>
                  <a:cubicBezTo>
                    <a:pt x="7" y="9"/>
                    <a:pt x="4" y="19"/>
                    <a:pt x="0" y="2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7" name="Gruppieren 364"/>
          <p:cNvGrpSpPr/>
          <p:nvPr/>
        </p:nvGrpSpPr>
        <p:grpSpPr>
          <a:xfrm>
            <a:off x="931562" y="3518671"/>
            <a:ext cx="2016000" cy="576008"/>
            <a:chOff x="914823" y="5373216"/>
            <a:chExt cx="2016000" cy="576008"/>
          </a:xfrm>
          <a:gradFill>
            <a:gsLst>
              <a:gs pos="44000">
                <a:srgbClr val="A5E1E1"/>
              </a:gs>
              <a:gs pos="0">
                <a:srgbClr val="009999">
                  <a:alpha val="85000"/>
                </a:srgbClr>
              </a:gs>
              <a:gs pos="0">
                <a:srgbClr val="7DD2E6"/>
              </a:gs>
              <a:gs pos="100000">
                <a:srgbClr val="0099CB">
                  <a:alpha val="85000"/>
                </a:srgbClr>
              </a:gs>
            </a:gsLst>
            <a:lin ang="0" scaled="0"/>
          </a:gradFill>
        </p:grpSpPr>
        <p:sp>
          <p:nvSpPr>
            <p:cNvPr id="378" name="Gleichschenkliges Dreieck 660"/>
            <p:cNvSpPr/>
            <p:nvPr/>
          </p:nvSpPr>
          <p:spPr bwMode="auto">
            <a:xfrm>
              <a:off x="2138975" y="5373216"/>
              <a:ext cx="144000" cy="72000"/>
            </a:xfrm>
            <a:prstGeom prst="triangle">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379" name="Rechteck 661"/>
            <p:cNvSpPr/>
            <p:nvPr/>
          </p:nvSpPr>
          <p:spPr bwMode="auto">
            <a:xfrm>
              <a:off x="914823" y="5445224"/>
              <a:ext cx="2016000" cy="504000"/>
            </a:xfrm>
            <a:prstGeom prst="rect">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380" name="Gleichschenkliges Dreieck 662"/>
            <p:cNvSpPr/>
            <p:nvPr/>
          </p:nvSpPr>
          <p:spPr bwMode="auto">
            <a:xfrm>
              <a:off x="2138975" y="5373216"/>
              <a:ext cx="144000" cy="72000"/>
            </a:xfrm>
            <a:prstGeom prst="triangle">
              <a:avLst/>
            </a:prstGeom>
            <a:grpFill/>
            <a:ln>
              <a:no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grpSp>
        <p:nvGrpSpPr>
          <p:cNvPr id="381" name="Gruppieren 365"/>
          <p:cNvGrpSpPr>
            <a:grpSpLocks noChangeAspect="1"/>
          </p:cNvGrpSpPr>
          <p:nvPr/>
        </p:nvGrpSpPr>
        <p:grpSpPr>
          <a:xfrm>
            <a:off x="2617040" y="3662671"/>
            <a:ext cx="258514" cy="360000"/>
            <a:chOff x="4843463" y="1789113"/>
            <a:chExt cx="598487" cy="833437"/>
          </a:xfrm>
        </p:grpSpPr>
        <p:sp>
          <p:nvSpPr>
            <p:cNvPr id="382" name="Freeform 10"/>
            <p:cNvSpPr>
              <a:spLocks noEditPoints="1"/>
            </p:cNvSpPr>
            <p:nvPr/>
          </p:nvSpPr>
          <p:spPr bwMode="auto">
            <a:xfrm>
              <a:off x="4843463" y="1789113"/>
              <a:ext cx="598487" cy="833437"/>
            </a:xfrm>
            <a:custGeom>
              <a:avLst/>
              <a:gdLst>
                <a:gd name="T0" fmla="*/ 0 w 377"/>
                <a:gd name="T1" fmla="*/ 0 h 525"/>
                <a:gd name="T2" fmla="*/ 284 w 377"/>
                <a:gd name="T3" fmla="*/ 0 h 525"/>
                <a:gd name="T4" fmla="*/ 377 w 377"/>
                <a:gd name="T5" fmla="*/ 93 h 525"/>
                <a:gd name="T6" fmla="*/ 377 w 377"/>
                <a:gd name="T7" fmla="*/ 525 h 525"/>
                <a:gd name="T8" fmla="*/ 0 w 377"/>
                <a:gd name="T9" fmla="*/ 525 h 525"/>
                <a:gd name="T10" fmla="*/ 0 w 377"/>
                <a:gd name="T11" fmla="*/ 0 h 525"/>
                <a:gd name="T12" fmla="*/ 272 w 377"/>
                <a:gd name="T13" fmla="*/ 18 h 525"/>
                <a:gd name="T14" fmla="*/ 18 w 377"/>
                <a:gd name="T15" fmla="*/ 18 h 525"/>
                <a:gd name="T16" fmla="*/ 18 w 377"/>
                <a:gd name="T17" fmla="*/ 507 h 525"/>
                <a:gd name="T18" fmla="*/ 359 w 377"/>
                <a:gd name="T19" fmla="*/ 507 h 525"/>
                <a:gd name="T20" fmla="*/ 359 w 377"/>
                <a:gd name="T21" fmla="*/ 105 h 525"/>
                <a:gd name="T22" fmla="*/ 272 w 377"/>
                <a:gd name="T23" fmla="*/ 105 h 525"/>
                <a:gd name="T24" fmla="*/ 272 w 377"/>
                <a:gd name="T25" fmla="*/ 18 h 525"/>
                <a:gd name="T26" fmla="*/ 347 w 377"/>
                <a:gd name="T27" fmla="*/ 87 h 525"/>
                <a:gd name="T28" fmla="*/ 289 w 377"/>
                <a:gd name="T29" fmla="*/ 30 h 525"/>
                <a:gd name="T30" fmla="*/ 289 w 377"/>
                <a:gd name="T31" fmla="*/ 87 h 525"/>
                <a:gd name="T32" fmla="*/ 347 w 377"/>
                <a:gd name="T33" fmla="*/ 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25">
                  <a:moveTo>
                    <a:pt x="0" y="0"/>
                  </a:moveTo>
                  <a:lnTo>
                    <a:pt x="284" y="0"/>
                  </a:lnTo>
                  <a:lnTo>
                    <a:pt x="377" y="93"/>
                  </a:lnTo>
                  <a:lnTo>
                    <a:pt x="377" y="525"/>
                  </a:lnTo>
                  <a:lnTo>
                    <a:pt x="0" y="525"/>
                  </a:lnTo>
                  <a:lnTo>
                    <a:pt x="0" y="0"/>
                  </a:lnTo>
                  <a:close/>
                  <a:moveTo>
                    <a:pt x="272" y="18"/>
                  </a:moveTo>
                  <a:lnTo>
                    <a:pt x="18" y="18"/>
                  </a:lnTo>
                  <a:lnTo>
                    <a:pt x="18" y="507"/>
                  </a:lnTo>
                  <a:lnTo>
                    <a:pt x="359" y="507"/>
                  </a:lnTo>
                  <a:lnTo>
                    <a:pt x="359" y="105"/>
                  </a:lnTo>
                  <a:lnTo>
                    <a:pt x="272" y="105"/>
                  </a:lnTo>
                  <a:lnTo>
                    <a:pt x="272" y="18"/>
                  </a:lnTo>
                  <a:close/>
                  <a:moveTo>
                    <a:pt x="347" y="87"/>
                  </a:moveTo>
                  <a:lnTo>
                    <a:pt x="289" y="30"/>
                  </a:lnTo>
                  <a:lnTo>
                    <a:pt x="289" y="87"/>
                  </a:lnTo>
                  <a:lnTo>
                    <a:pt x="347" y="87"/>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1"/>
            <p:cNvSpPr>
              <a:spLocks noEditPoints="1"/>
            </p:cNvSpPr>
            <p:nvPr/>
          </p:nvSpPr>
          <p:spPr bwMode="auto">
            <a:xfrm>
              <a:off x="4981575" y="2136775"/>
              <a:ext cx="322262" cy="123825"/>
            </a:xfrm>
            <a:custGeom>
              <a:avLst/>
              <a:gdLst>
                <a:gd name="T0" fmla="*/ 0 w 310"/>
                <a:gd name="T1" fmla="*/ 2 h 119"/>
                <a:gd name="T2" fmla="*/ 26 w 310"/>
                <a:gd name="T3" fmla="*/ 2 h 119"/>
                <a:gd name="T4" fmla="*/ 26 w 310"/>
                <a:gd name="T5" fmla="*/ 97 h 119"/>
                <a:gd name="T6" fmla="*/ 76 w 310"/>
                <a:gd name="T7" fmla="*/ 97 h 119"/>
                <a:gd name="T8" fmla="*/ 76 w 310"/>
                <a:gd name="T9" fmla="*/ 117 h 119"/>
                <a:gd name="T10" fmla="*/ 0 w 310"/>
                <a:gd name="T11" fmla="*/ 117 h 119"/>
                <a:gd name="T12" fmla="*/ 0 w 310"/>
                <a:gd name="T13" fmla="*/ 2 h 119"/>
                <a:gd name="T14" fmla="*/ 180 w 310"/>
                <a:gd name="T15" fmla="*/ 18 h 119"/>
                <a:gd name="T16" fmla="*/ 193 w 310"/>
                <a:gd name="T17" fmla="*/ 59 h 119"/>
                <a:gd name="T18" fmla="*/ 176 w 310"/>
                <a:gd name="T19" fmla="*/ 106 h 119"/>
                <a:gd name="T20" fmla="*/ 138 w 310"/>
                <a:gd name="T21" fmla="*/ 119 h 119"/>
                <a:gd name="T22" fmla="*/ 95 w 310"/>
                <a:gd name="T23" fmla="*/ 101 h 119"/>
                <a:gd name="T24" fmla="*/ 82 w 310"/>
                <a:gd name="T25" fmla="*/ 59 h 119"/>
                <a:gd name="T26" fmla="*/ 99 w 310"/>
                <a:gd name="T27" fmla="*/ 13 h 119"/>
                <a:gd name="T28" fmla="*/ 138 w 310"/>
                <a:gd name="T29" fmla="*/ 0 h 119"/>
                <a:gd name="T30" fmla="*/ 180 w 310"/>
                <a:gd name="T31" fmla="*/ 18 h 119"/>
                <a:gd name="T32" fmla="*/ 109 w 310"/>
                <a:gd name="T33" fmla="*/ 59 h 119"/>
                <a:gd name="T34" fmla="*/ 138 w 310"/>
                <a:gd name="T35" fmla="*/ 99 h 119"/>
                <a:gd name="T36" fmla="*/ 166 w 310"/>
                <a:gd name="T37" fmla="*/ 59 h 119"/>
                <a:gd name="T38" fmla="*/ 138 w 310"/>
                <a:gd name="T39" fmla="*/ 20 h 119"/>
                <a:gd name="T40" fmla="*/ 109 w 310"/>
                <a:gd name="T41" fmla="*/ 59 h 119"/>
                <a:gd name="T42" fmla="*/ 310 w 310"/>
                <a:gd name="T43" fmla="*/ 111 h 119"/>
                <a:gd name="T44" fmla="*/ 268 w 310"/>
                <a:gd name="T45" fmla="*/ 119 h 119"/>
                <a:gd name="T46" fmla="*/ 224 w 310"/>
                <a:gd name="T47" fmla="*/ 104 h 119"/>
                <a:gd name="T48" fmla="*/ 209 w 310"/>
                <a:gd name="T49" fmla="*/ 61 h 119"/>
                <a:gd name="T50" fmla="*/ 230 w 310"/>
                <a:gd name="T51" fmla="*/ 11 h 119"/>
                <a:gd name="T52" fmla="*/ 269 w 310"/>
                <a:gd name="T53" fmla="*/ 0 h 119"/>
                <a:gd name="T54" fmla="*/ 310 w 310"/>
                <a:gd name="T55" fmla="*/ 8 h 119"/>
                <a:gd name="T56" fmla="*/ 301 w 310"/>
                <a:gd name="T57" fmla="*/ 28 h 119"/>
                <a:gd name="T58" fmla="*/ 271 w 310"/>
                <a:gd name="T59" fmla="*/ 20 h 119"/>
                <a:gd name="T60" fmla="*/ 235 w 310"/>
                <a:gd name="T61" fmla="*/ 60 h 119"/>
                <a:gd name="T62" fmla="*/ 269 w 310"/>
                <a:gd name="T63" fmla="*/ 99 h 119"/>
                <a:gd name="T64" fmla="*/ 284 w 310"/>
                <a:gd name="T65" fmla="*/ 96 h 119"/>
                <a:gd name="T66" fmla="*/ 284 w 310"/>
                <a:gd name="T67" fmla="*/ 73 h 119"/>
                <a:gd name="T68" fmla="*/ 265 w 310"/>
                <a:gd name="T69" fmla="*/ 73 h 119"/>
                <a:gd name="T70" fmla="*/ 265 w 310"/>
                <a:gd name="T71" fmla="*/ 53 h 119"/>
                <a:gd name="T72" fmla="*/ 310 w 310"/>
                <a:gd name="T73" fmla="*/ 53 h 119"/>
                <a:gd name="T74" fmla="*/ 310 w 310"/>
                <a:gd name="T75"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119">
                  <a:moveTo>
                    <a:pt x="0" y="2"/>
                  </a:moveTo>
                  <a:cubicBezTo>
                    <a:pt x="26" y="2"/>
                    <a:pt x="26" y="2"/>
                    <a:pt x="26" y="2"/>
                  </a:cubicBezTo>
                  <a:cubicBezTo>
                    <a:pt x="26" y="97"/>
                    <a:pt x="26" y="97"/>
                    <a:pt x="26" y="97"/>
                  </a:cubicBezTo>
                  <a:cubicBezTo>
                    <a:pt x="76" y="97"/>
                    <a:pt x="76" y="97"/>
                    <a:pt x="76" y="97"/>
                  </a:cubicBezTo>
                  <a:cubicBezTo>
                    <a:pt x="76" y="117"/>
                    <a:pt x="76" y="117"/>
                    <a:pt x="76" y="117"/>
                  </a:cubicBezTo>
                  <a:cubicBezTo>
                    <a:pt x="0" y="117"/>
                    <a:pt x="0" y="117"/>
                    <a:pt x="0" y="117"/>
                  </a:cubicBezTo>
                  <a:lnTo>
                    <a:pt x="0" y="2"/>
                  </a:lnTo>
                  <a:close/>
                  <a:moveTo>
                    <a:pt x="180" y="18"/>
                  </a:moveTo>
                  <a:cubicBezTo>
                    <a:pt x="189" y="29"/>
                    <a:pt x="193" y="43"/>
                    <a:pt x="193" y="59"/>
                  </a:cubicBezTo>
                  <a:cubicBezTo>
                    <a:pt x="193" y="79"/>
                    <a:pt x="187" y="95"/>
                    <a:pt x="176" y="106"/>
                  </a:cubicBezTo>
                  <a:cubicBezTo>
                    <a:pt x="166" y="115"/>
                    <a:pt x="154" y="119"/>
                    <a:pt x="138" y="119"/>
                  </a:cubicBezTo>
                  <a:cubicBezTo>
                    <a:pt x="119" y="119"/>
                    <a:pt x="105" y="113"/>
                    <a:pt x="95" y="101"/>
                  </a:cubicBezTo>
                  <a:cubicBezTo>
                    <a:pt x="86" y="90"/>
                    <a:pt x="82" y="76"/>
                    <a:pt x="82" y="59"/>
                  </a:cubicBezTo>
                  <a:cubicBezTo>
                    <a:pt x="82" y="40"/>
                    <a:pt x="88" y="24"/>
                    <a:pt x="99" y="13"/>
                  </a:cubicBezTo>
                  <a:cubicBezTo>
                    <a:pt x="109" y="4"/>
                    <a:pt x="121" y="0"/>
                    <a:pt x="138" y="0"/>
                  </a:cubicBezTo>
                  <a:cubicBezTo>
                    <a:pt x="157" y="0"/>
                    <a:pt x="170" y="6"/>
                    <a:pt x="180" y="18"/>
                  </a:cubicBezTo>
                  <a:close/>
                  <a:moveTo>
                    <a:pt x="109" y="59"/>
                  </a:moveTo>
                  <a:cubicBezTo>
                    <a:pt x="109" y="84"/>
                    <a:pt x="120" y="99"/>
                    <a:pt x="138" y="99"/>
                  </a:cubicBezTo>
                  <a:cubicBezTo>
                    <a:pt x="155" y="99"/>
                    <a:pt x="166" y="84"/>
                    <a:pt x="166" y="59"/>
                  </a:cubicBezTo>
                  <a:cubicBezTo>
                    <a:pt x="166" y="35"/>
                    <a:pt x="155" y="20"/>
                    <a:pt x="138" y="20"/>
                  </a:cubicBezTo>
                  <a:cubicBezTo>
                    <a:pt x="120" y="20"/>
                    <a:pt x="109" y="35"/>
                    <a:pt x="109" y="59"/>
                  </a:cubicBezTo>
                  <a:close/>
                  <a:moveTo>
                    <a:pt x="310" y="111"/>
                  </a:moveTo>
                  <a:cubicBezTo>
                    <a:pt x="292" y="118"/>
                    <a:pt x="283" y="119"/>
                    <a:pt x="268" y="119"/>
                  </a:cubicBezTo>
                  <a:cubicBezTo>
                    <a:pt x="249" y="119"/>
                    <a:pt x="234" y="114"/>
                    <a:pt x="224" y="104"/>
                  </a:cubicBezTo>
                  <a:cubicBezTo>
                    <a:pt x="214" y="93"/>
                    <a:pt x="209" y="79"/>
                    <a:pt x="209" y="61"/>
                  </a:cubicBezTo>
                  <a:cubicBezTo>
                    <a:pt x="209" y="39"/>
                    <a:pt x="216" y="22"/>
                    <a:pt x="230" y="11"/>
                  </a:cubicBezTo>
                  <a:cubicBezTo>
                    <a:pt x="240" y="3"/>
                    <a:pt x="252" y="0"/>
                    <a:pt x="269" y="0"/>
                  </a:cubicBezTo>
                  <a:cubicBezTo>
                    <a:pt x="284" y="0"/>
                    <a:pt x="297" y="2"/>
                    <a:pt x="310" y="8"/>
                  </a:cubicBezTo>
                  <a:cubicBezTo>
                    <a:pt x="301" y="28"/>
                    <a:pt x="301" y="28"/>
                    <a:pt x="301" y="28"/>
                  </a:cubicBezTo>
                  <a:cubicBezTo>
                    <a:pt x="289" y="22"/>
                    <a:pt x="281" y="20"/>
                    <a:pt x="271" y="20"/>
                  </a:cubicBezTo>
                  <a:cubicBezTo>
                    <a:pt x="248" y="20"/>
                    <a:pt x="235" y="34"/>
                    <a:pt x="235" y="60"/>
                  </a:cubicBezTo>
                  <a:cubicBezTo>
                    <a:pt x="235" y="84"/>
                    <a:pt x="249" y="99"/>
                    <a:pt x="269" y="99"/>
                  </a:cubicBezTo>
                  <a:cubicBezTo>
                    <a:pt x="275" y="99"/>
                    <a:pt x="280" y="98"/>
                    <a:pt x="284" y="96"/>
                  </a:cubicBezTo>
                  <a:cubicBezTo>
                    <a:pt x="284" y="73"/>
                    <a:pt x="284" y="73"/>
                    <a:pt x="284" y="73"/>
                  </a:cubicBezTo>
                  <a:cubicBezTo>
                    <a:pt x="265" y="73"/>
                    <a:pt x="265" y="73"/>
                    <a:pt x="265" y="73"/>
                  </a:cubicBezTo>
                  <a:cubicBezTo>
                    <a:pt x="265" y="53"/>
                    <a:pt x="265" y="53"/>
                    <a:pt x="265" y="53"/>
                  </a:cubicBezTo>
                  <a:cubicBezTo>
                    <a:pt x="310" y="53"/>
                    <a:pt x="310" y="53"/>
                    <a:pt x="310" y="53"/>
                  </a:cubicBezTo>
                  <a:lnTo>
                    <a:pt x="310" y="111"/>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4" name="Gruppieren 366"/>
          <p:cNvGrpSpPr>
            <a:grpSpLocks noChangeAspect="1"/>
          </p:cNvGrpSpPr>
          <p:nvPr/>
        </p:nvGrpSpPr>
        <p:grpSpPr>
          <a:xfrm>
            <a:off x="1749296" y="3662671"/>
            <a:ext cx="273311" cy="360000"/>
            <a:chOff x="4013200" y="2198688"/>
            <a:chExt cx="720725" cy="949325"/>
          </a:xfrm>
        </p:grpSpPr>
        <p:sp>
          <p:nvSpPr>
            <p:cNvPr id="385"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8" name="Gruppieren 367"/>
          <p:cNvGrpSpPr>
            <a:grpSpLocks noChangeAspect="1"/>
          </p:cNvGrpSpPr>
          <p:nvPr/>
        </p:nvGrpSpPr>
        <p:grpSpPr>
          <a:xfrm>
            <a:off x="2139824" y="3662631"/>
            <a:ext cx="360000" cy="360000"/>
            <a:chOff x="3003550" y="2968625"/>
            <a:chExt cx="792163" cy="792163"/>
          </a:xfrm>
        </p:grpSpPr>
        <p:sp>
          <p:nvSpPr>
            <p:cNvPr id="389" name="Freeform 21"/>
            <p:cNvSpPr>
              <a:spLocks noEditPoints="1"/>
            </p:cNvSpPr>
            <p:nvPr/>
          </p:nvSpPr>
          <p:spPr bwMode="auto">
            <a:xfrm>
              <a:off x="3003550" y="2968625"/>
              <a:ext cx="792163" cy="792163"/>
            </a:xfrm>
            <a:custGeom>
              <a:avLst/>
              <a:gdLst>
                <a:gd name="T0" fmla="*/ 400 w 800"/>
                <a:gd name="T1" fmla="*/ 27 h 800"/>
                <a:gd name="T2" fmla="*/ 545 w 800"/>
                <a:gd name="T3" fmla="*/ 56 h 800"/>
                <a:gd name="T4" fmla="*/ 664 w 800"/>
                <a:gd name="T5" fmla="*/ 136 h 800"/>
                <a:gd name="T6" fmla="*/ 744 w 800"/>
                <a:gd name="T7" fmla="*/ 255 h 800"/>
                <a:gd name="T8" fmla="*/ 773 w 800"/>
                <a:gd name="T9" fmla="*/ 400 h 800"/>
                <a:gd name="T10" fmla="*/ 744 w 800"/>
                <a:gd name="T11" fmla="*/ 545 h 800"/>
                <a:gd name="T12" fmla="*/ 664 w 800"/>
                <a:gd name="T13" fmla="*/ 664 h 800"/>
                <a:gd name="T14" fmla="*/ 545 w 800"/>
                <a:gd name="T15" fmla="*/ 744 h 800"/>
                <a:gd name="T16" fmla="*/ 400 w 800"/>
                <a:gd name="T17" fmla="*/ 773 h 800"/>
                <a:gd name="T18" fmla="*/ 255 w 800"/>
                <a:gd name="T19" fmla="*/ 744 h 800"/>
                <a:gd name="T20" fmla="*/ 136 w 800"/>
                <a:gd name="T21" fmla="*/ 664 h 800"/>
                <a:gd name="T22" fmla="*/ 56 w 800"/>
                <a:gd name="T23" fmla="*/ 545 h 800"/>
                <a:gd name="T24" fmla="*/ 27 w 800"/>
                <a:gd name="T25" fmla="*/ 400 h 800"/>
                <a:gd name="T26" fmla="*/ 56 w 800"/>
                <a:gd name="T27" fmla="*/ 255 h 800"/>
                <a:gd name="T28" fmla="*/ 136 w 800"/>
                <a:gd name="T29" fmla="*/ 136 h 800"/>
                <a:gd name="T30" fmla="*/ 255 w 800"/>
                <a:gd name="T31" fmla="*/ 56 h 800"/>
                <a:gd name="T32" fmla="*/ 400 w 800"/>
                <a:gd name="T33" fmla="*/ 27 h 800"/>
                <a:gd name="T34" fmla="*/ 400 w 800"/>
                <a:gd name="T35" fmla="*/ 0 h 800"/>
                <a:gd name="T36" fmla="*/ 0 w 800"/>
                <a:gd name="T37" fmla="*/ 400 h 800"/>
                <a:gd name="T38" fmla="*/ 400 w 800"/>
                <a:gd name="T39" fmla="*/ 800 h 800"/>
                <a:gd name="T40" fmla="*/ 800 w 800"/>
                <a:gd name="T41" fmla="*/ 400 h 800"/>
                <a:gd name="T42" fmla="*/ 400 w 800"/>
                <a:gd name="T4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800">
                  <a:moveTo>
                    <a:pt x="400" y="27"/>
                  </a:moveTo>
                  <a:cubicBezTo>
                    <a:pt x="450" y="27"/>
                    <a:pt x="499" y="37"/>
                    <a:pt x="545" y="56"/>
                  </a:cubicBezTo>
                  <a:cubicBezTo>
                    <a:pt x="590" y="75"/>
                    <a:pt x="630" y="102"/>
                    <a:pt x="664" y="136"/>
                  </a:cubicBezTo>
                  <a:cubicBezTo>
                    <a:pt x="698" y="170"/>
                    <a:pt x="725" y="210"/>
                    <a:pt x="744" y="255"/>
                  </a:cubicBezTo>
                  <a:cubicBezTo>
                    <a:pt x="763" y="301"/>
                    <a:pt x="773" y="350"/>
                    <a:pt x="773" y="400"/>
                  </a:cubicBezTo>
                  <a:cubicBezTo>
                    <a:pt x="773" y="450"/>
                    <a:pt x="763" y="499"/>
                    <a:pt x="744" y="545"/>
                  </a:cubicBezTo>
                  <a:cubicBezTo>
                    <a:pt x="725" y="590"/>
                    <a:pt x="698" y="630"/>
                    <a:pt x="664" y="664"/>
                  </a:cubicBezTo>
                  <a:cubicBezTo>
                    <a:pt x="630" y="698"/>
                    <a:pt x="590" y="725"/>
                    <a:pt x="545" y="744"/>
                  </a:cubicBezTo>
                  <a:cubicBezTo>
                    <a:pt x="499" y="763"/>
                    <a:pt x="450" y="773"/>
                    <a:pt x="400" y="773"/>
                  </a:cubicBezTo>
                  <a:cubicBezTo>
                    <a:pt x="350" y="773"/>
                    <a:pt x="301" y="763"/>
                    <a:pt x="255" y="744"/>
                  </a:cubicBezTo>
                  <a:cubicBezTo>
                    <a:pt x="210" y="725"/>
                    <a:pt x="170" y="698"/>
                    <a:pt x="136" y="664"/>
                  </a:cubicBezTo>
                  <a:cubicBezTo>
                    <a:pt x="102" y="630"/>
                    <a:pt x="75" y="590"/>
                    <a:pt x="56" y="545"/>
                  </a:cubicBezTo>
                  <a:cubicBezTo>
                    <a:pt x="37" y="499"/>
                    <a:pt x="27" y="450"/>
                    <a:pt x="27" y="400"/>
                  </a:cubicBezTo>
                  <a:cubicBezTo>
                    <a:pt x="27" y="350"/>
                    <a:pt x="37" y="301"/>
                    <a:pt x="56" y="255"/>
                  </a:cubicBezTo>
                  <a:cubicBezTo>
                    <a:pt x="75" y="210"/>
                    <a:pt x="102" y="170"/>
                    <a:pt x="136" y="136"/>
                  </a:cubicBezTo>
                  <a:cubicBezTo>
                    <a:pt x="170" y="102"/>
                    <a:pt x="210" y="75"/>
                    <a:pt x="255" y="56"/>
                  </a:cubicBezTo>
                  <a:cubicBezTo>
                    <a:pt x="301" y="37"/>
                    <a:pt x="350" y="27"/>
                    <a:pt x="400" y="27"/>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2"/>
            <p:cNvSpPr>
              <a:spLocks noEditPoints="1"/>
            </p:cNvSpPr>
            <p:nvPr/>
          </p:nvSpPr>
          <p:spPr bwMode="auto">
            <a:xfrm>
              <a:off x="3346450" y="3311525"/>
              <a:ext cx="106363" cy="106363"/>
            </a:xfrm>
            <a:custGeom>
              <a:avLst/>
              <a:gdLst>
                <a:gd name="T0" fmla="*/ 53 w 106"/>
                <a:gd name="T1" fmla="*/ 26 h 106"/>
                <a:gd name="T2" fmla="*/ 80 w 106"/>
                <a:gd name="T3" fmla="*/ 53 h 106"/>
                <a:gd name="T4" fmla="*/ 53 w 106"/>
                <a:gd name="T5" fmla="*/ 80 h 106"/>
                <a:gd name="T6" fmla="*/ 26 w 106"/>
                <a:gd name="T7" fmla="*/ 53 h 106"/>
                <a:gd name="T8" fmla="*/ 53 w 106"/>
                <a:gd name="T9" fmla="*/ 26 h 106"/>
                <a:gd name="T10" fmla="*/ 53 w 106"/>
                <a:gd name="T11" fmla="*/ 0 h 106"/>
                <a:gd name="T12" fmla="*/ 0 w 106"/>
                <a:gd name="T13" fmla="*/ 53 h 106"/>
                <a:gd name="T14" fmla="*/ 53 w 106"/>
                <a:gd name="T15" fmla="*/ 106 h 106"/>
                <a:gd name="T16" fmla="*/ 106 w 106"/>
                <a:gd name="T17" fmla="*/ 53 h 106"/>
                <a:gd name="T18" fmla="*/ 53 w 106"/>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26"/>
                  </a:moveTo>
                  <a:cubicBezTo>
                    <a:pt x="68" y="26"/>
                    <a:pt x="80" y="38"/>
                    <a:pt x="80" y="53"/>
                  </a:cubicBezTo>
                  <a:cubicBezTo>
                    <a:pt x="80" y="68"/>
                    <a:pt x="68" y="80"/>
                    <a:pt x="53" y="80"/>
                  </a:cubicBezTo>
                  <a:cubicBezTo>
                    <a:pt x="38" y="80"/>
                    <a:pt x="26" y="68"/>
                    <a:pt x="26" y="53"/>
                  </a:cubicBezTo>
                  <a:cubicBezTo>
                    <a:pt x="26" y="38"/>
                    <a:pt x="38" y="26"/>
                    <a:pt x="53" y="26"/>
                  </a:cubicBezTo>
                  <a:moveTo>
                    <a:pt x="53" y="0"/>
                  </a:moveTo>
                  <a:cubicBezTo>
                    <a:pt x="24" y="0"/>
                    <a:pt x="0" y="24"/>
                    <a:pt x="0" y="53"/>
                  </a:cubicBezTo>
                  <a:cubicBezTo>
                    <a:pt x="0" y="82"/>
                    <a:pt x="24" y="106"/>
                    <a:pt x="53" y="106"/>
                  </a:cubicBezTo>
                  <a:cubicBezTo>
                    <a:pt x="82" y="106"/>
                    <a:pt x="106" y="82"/>
                    <a:pt x="106" y="53"/>
                  </a:cubicBezTo>
                  <a:cubicBezTo>
                    <a:pt x="106" y="24"/>
                    <a:pt x="82" y="0"/>
                    <a:pt x="5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3"/>
            <p:cNvSpPr>
              <a:spLocks noEditPoints="1"/>
            </p:cNvSpPr>
            <p:nvPr/>
          </p:nvSpPr>
          <p:spPr bwMode="auto">
            <a:xfrm>
              <a:off x="3268663" y="3233738"/>
              <a:ext cx="261938" cy="261938"/>
            </a:xfrm>
            <a:custGeom>
              <a:avLst/>
              <a:gdLst>
                <a:gd name="T0" fmla="*/ 133 w 266"/>
                <a:gd name="T1" fmla="*/ 26 h 266"/>
                <a:gd name="T2" fmla="*/ 240 w 266"/>
                <a:gd name="T3" fmla="*/ 133 h 266"/>
                <a:gd name="T4" fmla="*/ 133 w 266"/>
                <a:gd name="T5" fmla="*/ 240 h 266"/>
                <a:gd name="T6" fmla="*/ 26 w 266"/>
                <a:gd name="T7" fmla="*/ 133 h 266"/>
                <a:gd name="T8" fmla="*/ 133 w 266"/>
                <a:gd name="T9" fmla="*/ 26 h 266"/>
                <a:gd name="T10" fmla="*/ 133 w 266"/>
                <a:gd name="T11" fmla="*/ 0 h 266"/>
                <a:gd name="T12" fmla="*/ 0 w 266"/>
                <a:gd name="T13" fmla="*/ 133 h 266"/>
                <a:gd name="T14" fmla="*/ 133 w 266"/>
                <a:gd name="T15" fmla="*/ 266 h 266"/>
                <a:gd name="T16" fmla="*/ 266 w 266"/>
                <a:gd name="T17" fmla="*/ 133 h 266"/>
                <a:gd name="T18" fmla="*/ 133 w 266"/>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
                  </a:moveTo>
                  <a:cubicBezTo>
                    <a:pt x="192" y="26"/>
                    <a:pt x="240" y="74"/>
                    <a:pt x="240" y="133"/>
                  </a:cubicBezTo>
                  <a:cubicBezTo>
                    <a:pt x="240" y="192"/>
                    <a:pt x="192" y="240"/>
                    <a:pt x="133" y="240"/>
                  </a:cubicBezTo>
                  <a:cubicBezTo>
                    <a:pt x="74" y="240"/>
                    <a:pt x="26" y="192"/>
                    <a:pt x="26" y="133"/>
                  </a:cubicBezTo>
                  <a:cubicBezTo>
                    <a:pt x="26" y="74"/>
                    <a:pt x="74" y="26"/>
                    <a:pt x="133" y="26"/>
                  </a:cubicBezTo>
                  <a:moveTo>
                    <a:pt x="133" y="0"/>
                  </a:moveTo>
                  <a:cubicBezTo>
                    <a:pt x="59" y="0"/>
                    <a:pt x="0" y="59"/>
                    <a:pt x="0" y="133"/>
                  </a:cubicBezTo>
                  <a:cubicBezTo>
                    <a:pt x="0" y="207"/>
                    <a:pt x="59" y="266"/>
                    <a:pt x="133" y="266"/>
                  </a:cubicBezTo>
                  <a:cubicBezTo>
                    <a:pt x="207" y="266"/>
                    <a:pt x="266" y="207"/>
                    <a:pt x="266" y="133"/>
                  </a:cubicBezTo>
                  <a:cubicBezTo>
                    <a:pt x="266" y="59"/>
                    <a:pt x="207" y="0"/>
                    <a:pt x="13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24"/>
            <p:cNvSpPr>
              <a:spLocks/>
            </p:cNvSpPr>
            <p:nvPr/>
          </p:nvSpPr>
          <p:spPr bwMode="auto">
            <a:xfrm>
              <a:off x="3465513" y="3430588"/>
              <a:ext cx="252413" cy="252413"/>
            </a:xfrm>
            <a:custGeom>
              <a:avLst/>
              <a:gdLst>
                <a:gd name="T0" fmla="*/ 256 w 256"/>
                <a:gd name="T1" fmla="*/ 95 h 256"/>
                <a:gd name="T2" fmla="*/ 65 w 256"/>
                <a:gd name="T3" fmla="*/ 0 h 256"/>
                <a:gd name="T4" fmla="*/ 0 w 256"/>
                <a:gd name="T5" fmla="*/ 65 h 256"/>
                <a:gd name="T6" fmla="*/ 95 w 256"/>
                <a:gd name="T7" fmla="*/ 256 h 256"/>
                <a:gd name="T8" fmla="*/ 256 w 256"/>
                <a:gd name="T9" fmla="*/ 95 h 256"/>
              </a:gdLst>
              <a:ahLst/>
              <a:cxnLst>
                <a:cxn ang="0">
                  <a:pos x="T0" y="T1"/>
                </a:cxn>
                <a:cxn ang="0">
                  <a:pos x="T2" y="T3"/>
                </a:cxn>
                <a:cxn ang="0">
                  <a:pos x="T4" y="T5"/>
                </a:cxn>
                <a:cxn ang="0">
                  <a:pos x="T6" y="T7"/>
                </a:cxn>
                <a:cxn ang="0">
                  <a:pos x="T8" y="T9"/>
                </a:cxn>
              </a:cxnLst>
              <a:rect l="0" t="0" r="r" b="b"/>
              <a:pathLst>
                <a:path w="256" h="256">
                  <a:moveTo>
                    <a:pt x="256" y="95"/>
                  </a:moveTo>
                  <a:cubicBezTo>
                    <a:pt x="65" y="0"/>
                    <a:pt x="65" y="0"/>
                    <a:pt x="65" y="0"/>
                  </a:cubicBezTo>
                  <a:cubicBezTo>
                    <a:pt x="51" y="28"/>
                    <a:pt x="28" y="51"/>
                    <a:pt x="0" y="65"/>
                  </a:cubicBezTo>
                  <a:cubicBezTo>
                    <a:pt x="95" y="256"/>
                    <a:pt x="95" y="256"/>
                    <a:pt x="95" y="256"/>
                  </a:cubicBezTo>
                  <a:cubicBezTo>
                    <a:pt x="165" y="221"/>
                    <a:pt x="221" y="165"/>
                    <a:pt x="256" y="95"/>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25"/>
            <p:cNvSpPr>
              <a:spLocks/>
            </p:cNvSpPr>
            <p:nvPr/>
          </p:nvSpPr>
          <p:spPr bwMode="auto">
            <a:xfrm>
              <a:off x="3533775" y="3409950"/>
              <a:ext cx="204788" cy="96838"/>
            </a:xfrm>
            <a:custGeom>
              <a:avLst/>
              <a:gdLst>
                <a:gd name="T0" fmla="*/ 4 w 207"/>
                <a:gd name="T1" fmla="*/ 0 h 97"/>
                <a:gd name="T2" fmla="*/ 0 w 207"/>
                <a:gd name="T3" fmla="*/ 12 h 97"/>
                <a:gd name="T4" fmla="*/ 195 w 207"/>
                <a:gd name="T5" fmla="*/ 97 h 97"/>
                <a:gd name="T6" fmla="*/ 207 w 207"/>
                <a:gd name="T7" fmla="*/ 68 h 97"/>
                <a:gd name="T8" fmla="*/ 4 w 207"/>
                <a:gd name="T9" fmla="*/ 0 h 97"/>
              </a:gdLst>
              <a:ahLst/>
              <a:cxnLst>
                <a:cxn ang="0">
                  <a:pos x="T0" y="T1"/>
                </a:cxn>
                <a:cxn ang="0">
                  <a:pos x="T2" y="T3"/>
                </a:cxn>
                <a:cxn ang="0">
                  <a:pos x="T4" y="T5"/>
                </a:cxn>
                <a:cxn ang="0">
                  <a:pos x="T6" y="T7"/>
                </a:cxn>
                <a:cxn ang="0">
                  <a:pos x="T8" y="T9"/>
                </a:cxn>
              </a:cxnLst>
              <a:rect l="0" t="0" r="r" b="b"/>
              <a:pathLst>
                <a:path w="207" h="97">
                  <a:moveTo>
                    <a:pt x="4" y="0"/>
                  </a:moveTo>
                  <a:cubicBezTo>
                    <a:pt x="3" y="4"/>
                    <a:pt x="1" y="8"/>
                    <a:pt x="0" y="12"/>
                  </a:cubicBezTo>
                  <a:cubicBezTo>
                    <a:pt x="195" y="97"/>
                    <a:pt x="195" y="97"/>
                    <a:pt x="195" y="97"/>
                  </a:cubicBezTo>
                  <a:cubicBezTo>
                    <a:pt x="200" y="88"/>
                    <a:pt x="203" y="78"/>
                    <a:pt x="207" y="68"/>
                  </a:cubicBezTo>
                  <a:lnTo>
                    <a:pt x="4" y="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6"/>
            <p:cNvSpPr>
              <a:spLocks/>
            </p:cNvSpPr>
            <p:nvPr/>
          </p:nvSpPr>
          <p:spPr bwMode="auto">
            <a:xfrm>
              <a:off x="3081338" y="3046413"/>
              <a:ext cx="252413" cy="252413"/>
            </a:xfrm>
            <a:custGeom>
              <a:avLst/>
              <a:gdLst>
                <a:gd name="T0" fmla="*/ 0 w 256"/>
                <a:gd name="T1" fmla="*/ 161 h 256"/>
                <a:gd name="T2" fmla="*/ 191 w 256"/>
                <a:gd name="T3" fmla="*/ 256 h 256"/>
                <a:gd name="T4" fmla="*/ 256 w 256"/>
                <a:gd name="T5" fmla="*/ 191 h 256"/>
                <a:gd name="T6" fmla="*/ 161 w 256"/>
                <a:gd name="T7" fmla="*/ 0 h 256"/>
                <a:gd name="T8" fmla="*/ 0 w 256"/>
                <a:gd name="T9" fmla="*/ 161 h 256"/>
              </a:gdLst>
              <a:ahLst/>
              <a:cxnLst>
                <a:cxn ang="0">
                  <a:pos x="T0" y="T1"/>
                </a:cxn>
                <a:cxn ang="0">
                  <a:pos x="T2" y="T3"/>
                </a:cxn>
                <a:cxn ang="0">
                  <a:pos x="T4" y="T5"/>
                </a:cxn>
                <a:cxn ang="0">
                  <a:pos x="T6" y="T7"/>
                </a:cxn>
                <a:cxn ang="0">
                  <a:pos x="T8" y="T9"/>
                </a:cxn>
              </a:cxnLst>
              <a:rect l="0" t="0" r="r" b="b"/>
              <a:pathLst>
                <a:path w="256" h="256">
                  <a:moveTo>
                    <a:pt x="0" y="161"/>
                  </a:moveTo>
                  <a:cubicBezTo>
                    <a:pt x="191" y="256"/>
                    <a:pt x="191" y="256"/>
                    <a:pt x="191" y="256"/>
                  </a:cubicBezTo>
                  <a:cubicBezTo>
                    <a:pt x="205" y="228"/>
                    <a:pt x="228" y="205"/>
                    <a:pt x="256" y="191"/>
                  </a:cubicBezTo>
                  <a:cubicBezTo>
                    <a:pt x="161" y="0"/>
                    <a:pt x="161" y="0"/>
                    <a:pt x="161" y="0"/>
                  </a:cubicBezTo>
                  <a:cubicBezTo>
                    <a:pt x="91" y="35"/>
                    <a:pt x="35" y="91"/>
                    <a:pt x="0" y="161"/>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27"/>
            <p:cNvSpPr>
              <a:spLocks/>
            </p:cNvSpPr>
            <p:nvPr/>
          </p:nvSpPr>
          <p:spPr bwMode="auto">
            <a:xfrm>
              <a:off x="3060700" y="3222625"/>
              <a:ext cx="204788" cy="96838"/>
            </a:xfrm>
            <a:custGeom>
              <a:avLst/>
              <a:gdLst>
                <a:gd name="T0" fmla="*/ 0 w 207"/>
                <a:gd name="T1" fmla="*/ 29 h 97"/>
                <a:gd name="T2" fmla="*/ 203 w 207"/>
                <a:gd name="T3" fmla="*/ 97 h 97"/>
                <a:gd name="T4" fmla="*/ 207 w 207"/>
                <a:gd name="T5" fmla="*/ 85 h 97"/>
                <a:gd name="T6" fmla="*/ 12 w 207"/>
                <a:gd name="T7" fmla="*/ 0 h 97"/>
                <a:gd name="T8" fmla="*/ 0 w 207"/>
                <a:gd name="T9" fmla="*/ 29 h 97"/>
              </a:gdLst>
              <a:ahLst/>
              <a:cxnLst>
                <a:cxn ang="0">
                  <a:pos x="T0" y="T1"/>
                </a:cxn>
                <a:cxn ang="0">
                  <a:pos x="T2" y="T3"/>
                </a:cxn>
                <a:cxn ang="0">
                  <a:pos x="T4" y="T5"/>
                </a:cxn>
                <a:cxn ang="0">
                  <a:pos x="T6" y="T7"/>
                </a:cxn>
                <a:cxn ang="0">
                  <a:pos x="T8" y="T9"/>
                </a:cxn>
              </a:cxnLst>
              <a:rect l="0" t="0" r="r" b="b"/>
              <a:pathLst>
                <a:path w="207" h="97">
                  <a:moveTo>
                    <a:pt x="0" y="29"/>
                  </a:moveTo>
                  <a:cubicBezTo>
                    <a:pt x="203" y="97"/>
                    <a:pt x="203" y="97"/>
                    <a:pt x="203" y="97"/>
                  </a:cubicBezTo>
                  <a:cubicBezTo>
                    <a:pt x="204" y="93"/>
                    <a:pt x="206" y="89"/>
                    <a:pt x="207" y="85"/>
                  </a:cubicBezTo>
                  <a:cubicBezTo>
                    <a:pt x="12" y="0"/>
                    <a:pt x="12" y="0"/>
                    <a:pt x="12" y="0"/>
                  </a:cubicBezTo>
                  <a:cubicBezTo>
                    <a:pt x="7" y="9"/>
                    <a:pt x="4" y="19"/>
                    <a:pt x="0" y="2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6" name="Gruppieren 368"/>
          <p:cNvGrpSpPr>
            <a:grpSpLocks noChangeAspect="1"/>
          </p:cNvGrpSpPr>
          <p:nvPr/>
        </p:nvGrpSpPr>
        <p:grpSpPr>
          <a:xfrm>
            <a:off x="1313004" y="3662631"/>
            <a:ext cx="319075" cy="360000"/>
            <a:chOff x="1971675" y="3600450"/>
            <a:chExt cx="792163" cy="893763"/>
          </a:xfrm>
        </p:grpSpPr>
        <p:sp>
          <p:nvSpPr>
            <p:cNvPr id="397" name="Freeform 31"/>
            <p:cNvSpPr>
              <a:spLocks noEditPoints="1"/>
            </p:cNvSpPr>
            <p:nvPr/>
          </p:nvSpPr>
          <p:spPr bwMode="auto">
            <a:xfrm>
              <a:off x="1971675" y="3600450"/>
              <a:ext cx="741363" cy="849313"/>
            </a:xfrm>
            <a:custGeom>
              <a:avLst/>
              <a:gdLst>
                <a:gd name="T0" fmla="*/ 600 w 698"/>
                <a:gd name="T1" fmla="*/ 400 h 800"/>
                <a:gd name="T2" fmla="*/ 349 w 698"/>
                <a:gd name="T3" fmla="*/ 400 h 800"/>
                <a:gd name="T4" fmla="*/ 349 w 698"/>
                <a:gd name="T5" fmla="*/ 68 h 800"/>
                <a:gd name="T6" fmla="*/ 638 w 698"/>
                <a:gd name="T7" fmla="*/ 149 h 800"/>
                <a:gd name="T8" fmla="*/ 638 w 698"/>
                <a:gd name="T9" fmla="*/ 155 h 800"/>
                <a:gd name="T10" fmla="*/ 600 w 698"/>
                <a:gd name="T11" fmla="*/ 400 h 800"/>
                <a:gd name="T12" fmla="*/ 349 w 698"/>
                <a:gd name="T13" fmla="*/ 732 h 800"/>
                <a:gd name="T14" fmla="*/ 349 w 698"/>
                <a:gd name="T15" fmla="*/ 400 h 800"/>
                <a:gd name="T16" fmla="*/ 98 w 698"/>
                <a:gd name="T17" fmla="*/ 400 h 800"/>
                <a:gd name="T18" fmla="*/ 349 w 698"/>
                <a:gd name="T19" fmla="*/ 732 h 800"/>
                <a:gd name="T20" fmla="*/ 422 w 698"/>
                <a:gd name="T21" fmla="*/ 739 h 800"/>
                <a:gd name="T22" fmla="*/ 451 w 698"/>
                <a:gd name="T23" fmla="*/ 727 h 800"/>
                <a:gd name="T24" fmla="*/ 456 w 698"/>
                <a:gd name="T25" fmla="*/ 727 h 800"/>
                <a:gd name="T26" fmla="*/ 483 w 698"/>
                <a:gd name="T27" fmla="*/ 699 h 800"/>
                <a:gd name="T28" fmla="*/ 476 w 698"/>
                <a:gd name="T29" fmla="*/ 682 h 800"/>
                <a:gd name="T30" fmla="*/ 438 w 698"/>
                <a:gd name="T31" fmla="*/ 682 h 800"/>
                <a:gd name="T32" fmla="*/ 425 w 698"/>
                <a:gd name="T33" fmla="*/ 694 h 800"/>
                <a:gd name="T34" fmla="*/ 349 w 698"/>
                <a:gd name="T35" fmla="*/ 747 h 800"/>
                <a:gd name="T36" fmla="*/ 46 w 698"/>
                <a:gd name="T37" fmla="*/ 155 h 800"/>
                <a:gd name="T38" fmla="*/ 46 w 698"/>
                <a:gd name="T39" fmla="*/ 137 h 800"/>
                <a:gd name="T40" fmla="*/ 349 w 698"/>
                <a:gd name="T41" fmla="*/ 53 h 800"/>
                <a:gd name="T42" fmla="*/ 652 w 698"/>
                <a:gd name="T43" fmla="*/ 137 h 800"/>
                <a:gd name="T44" fmla="*/ 652 w 698"/>
                <a:gd name="T45" fmla="*/ 143 h 800"/>
                <a:gd name="T46" fmla="*/ 652 w 698"/>
                <a:gd name="T47" fmla="*/ 155 h 800"/>
                <a:gd name="T48" fmla="*/ 588 w 698"/>
                <a:gd name="T49" fmla="*/ 469 h 800"/>
                <a:gd name="T50" fmla="*/ 603 w 698"/>
                <a:gd name="T51" fmla="*/ 501 h 800"/>
                <a:gd name="T52" fmla="*/ 588 w 698"/>
                <a:gd name="T53" fmla="*/ 533 h 800"/>
                <a:gd name="T54" fmla="*/ 588 w 698"/>
                <a:gd name="T55" fmla="*/ 571 h 800"/>
                <a:gd name="T56" fmla="*/ 698 w 698"/>
                <a:gd name="T57" fmla="*/ 155 h 800"/>
                <a:gd name="T58" fmla="*/ 698 w 698"/>
                <a:gd name="T59" fmla="*/ 145 h 800"/>
                <a:gd name="T60" fmla="*/ 696 w 698"/>
                <a:gd name="T61" fmla="*/ 92 h 800"/>
                <a:gd name="T62" fmla="*/ 642 w 698"/>
                <a:gd name="T63" fmla="*/ 90 h 800"/>
                <a:gd name="T64" fmla="*/ 407 w 698"/>
                <a:gd name="T65" fmla="*/ 28 h 800"/>
                <a:gd name="T66" fmla="*/ 349 w 698"/>
                <a:gd name="T67" fmla="*/ 0 h 800"/>
                <a:gd name="T68" fmla="*/ 291 w 698"/>
                <a:gd name="T69" fmla="*/ 28 h 800"/>
                <a:gd name="T70" fmla="*/ 56 w 698"/>
                <a:gd name="T71" fmla="*/ 90 h 800"/>
                <a:gd name="T72" fmla="*/ 2 w 698"/>
                <a:gd name="T73" fmla="*/ 92 h 800"/>
                <a:gd name="T74" fmla="*/ 0 w 698"/>
                <a:gd name="T75" fmla="*/ 145 h 800"/>
                <a:gd name="T76" fmla="*/ 0 w 698"/>
                <a:gd name="T77" fmla="*/ 155 h 800"/>
                <a:gd name="T78" fmla="*/ 293 w 698"/>
                <a:gd name="T79" fmla="*/ 767 h 800"/>
                <a:gd name="T80" fmla="*/ 349 w 698"/>
                <a:gd name="T81" fmla="*/ 800 h 800"/>
                <a:gd name="T82" fmla="*/ 405 w 698"/>
                <a:gd name="T83" fmla="*/ 767 h 800"/>
                <a:gd name="T84" fmla="*/ 410 w 698"/>
                <a:gd name="T85" fmla="*/ 764 h 800"/>
                <a:gd name="T86" fmla="*/ 422 w 698"/>
                <a:gd name="T87" fmla="*/ 739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800">
                  <a:moveTo>
                    <a:pt x="600" y="400"/>
                  </a:moveTo>
                  <a:cubicBezTo>
                    <a:pt x="349" y="400"/>
                    <a:pt x="349" y="400"/>
                    <a:pt x="349" y="400"/>
                  </a:cubicBezTo>
                  <a:cubicBezTo>
                    <a:pt x="349" y="68"/>
                    <a:pt x="349" y="68"/>
                    <a:pt x="349" y="68"/>
                  </a:cubicBezTo>
                  <a:cubicBezTo>
                    <a:pt x="444" y="115"/>
                    <a:pt x="543" y="142"/>
                    <a:pt x="638" y="149"/>
                  </a:cubicBezTo>
                  <a:cubicBezTo>
                    <a:pt x="638" y="151"/>
                    <a:pt x="638" y="153"/>
                    <a:pt x="638" y="155"/>
                  </a:cubicBezTo>
                  <a:cubicBezTo>
                    <a:pt x="638" y="242"/>
                    <a:pt x="625" y="325"/>
                    <a:pt x="600" y="400"/>
                  </a:cubicBezTo>
                  <a:close/>
                  <a:moveTo>
                    <a:pt x="349" y="732"/>
                  </a:moveTo>
                  <a:cubicBezTo>
                    <a:pt x="349" y="400"/>
                    <a:pt x="349" y="400"/>
                    <a:pt x="349" y="400"/>
                  </a:cubicBezTo>
                  <a:cubicBezTo>
                    <a:pt x="98" y="400"/>
                    <a:pt x="98" y="400"/>
                    <a:pt x="98" y="400"/>
                  </a:cubicBezTo>
                  <a:cubicBezTo>
                    <a:pt x="146" y="547"/>
                    <a:pt x="236" y="666"/>
                    <a:pt x="349" y="732"/>
                  </a:cubicBezTo>
                  <a:close/>
                  <a:moveTo>
                    <a:pt x="422" y="739"/>
                  </a:moveTo>
                  <a:cubicBezTo>
                    <a:pt x="430" y="731"/>
                    <a:pt x="440" y="727"/>
                    <a:pt x="451" y="727"/>
                  </a:cubicBezTo>
                  <a:cubicBezTo>
                    <a:pt x="453" y="727"/>
                    <a:pt x="454" y="727"/>
                    <a:pt x="456" y="727"/>
                  </a:cubicBezTo>
                  <a:cubicBezTo>
                    <a:pt x="483" y="699"/>
                    <a:pt x="483" y="699"/>
                    <a:pt x="483" y="699"/>
                  </a:cubicBezTo>
                  <a:cubicBezTo>
                    <a:pt x="480" y="694"/>
                    <a:pt x="478" y="688"/>
                    <a:pt x="476" y="682"/>
                  </a:cubicBezTo>
                  <a:cubicBezTo>
                    <a:pt x="438" y="682"/>
                    <a:pt x="438" y="682"/>
                    <a:pt x="438" y="682"/>
                  </a:cubicBezTo>
                  <a:cubicBezTo>
                    <a:pt x="435" y="687"/>
                    <a:pt x="430" y="691"/>
                    <a:pt x="425" y="694"/>
                  </a:cubicBezTo>
                  <a:cubicBezTo>
                    <a:pt x="402" y="714"/>
                    <a:pt x="376" y="732"/>
                    <a:pt x="349" y="747"/>
                  </a:cubicBezTo>
                  <a:cubicBezTo>
                    <a:pt x="143" y="629"/>
                    <a:pt x="46" y="381"/>
                    <a:pt x="46" y="155"/>
                  </a:cubicBezTo>
                  <a:cubicBezTo>
                    <a:pt x="46" y="149"/>
                    <a:pt x="46" y="143"/>
                    <a:pt x="46" y="137"/>
                  </a:cubicBezTo>
                  <a:cubicBezTo>
                    <a:pt x="155" y="129"/>
                    <a:pt x="252" y="101"/>
                    <a:pt x="349" y="53"/>
                  </a:cubicBezTo>
                  <a:cubicBezTo>
                    <a:pt x="446" y="101"/>
                    <a:pt x="543" y="129"/>
                    <a:pt x="652" y="137"/>
                  </a:cubicBezTo>
                  <a:cubicBezTo>
                    <a:pt x="652" y="143"/>
                    <a:pt x="652" y="143"/>
                    <a:pt x="652" y="143"/>
                  </a:cubicBezTo>
                  <a:cubicBezTo>
                    <a:pt x="652" y="147"/>
                    <a:pt x="652" y="151"/>
                    <a:pt x="652" y="155"/>
                  </a:cubicBezTo>
                  <a:cubicBezTo>
                    <a:pt x="652" y="260"/>
                    <a:pt x="631" y="370"/>
                    <a:pt x="588" y="469"/>
                  </a:cubicBezTo>
                  <a:cubicBezTo>
                    <a:pt x="597" y="476"/>
                    <a:pt x="603" y="488"/>
                    <a:pt x="603" y="501"/>
                  </a:cubicBezTo>
                  <a:cubicBezTo>
                    <a:pt x="603" y="514"/>
                    <a:pt x="597" y="526"/>
                    <a:pt x="588" y="533"/>
                  </a:cubicBezTo>
                  <a:cubicBezTo>
                    <a:pt x="588" y="571"/>
                    <a:pt x="588" y="571"/>
                    <a:pt x="588" y="571"/>
                  </a:cubicBezTo>
                  <a:cubicBezTo>
                    <a:pt x="657" y="455"/>
                    <a:pt x="698" y="311"/>
                    <a:pt x="698" y="155"/>
                  </a:cubicBezTo>
                  <a:cubicBezTo>
                    <a:pt x="698" y="151"/>
                    <a:pt x="698" y="148"/>
                    <a:pt x="698" y="145"/>
                  </a:cubicBezTo>
                  <a:cubicBezTo>
                    <a:pt x="698" y="127"/>
                    <a:pt x="697" y="109"/>
                    <a:pt x="696" y="92"/>
                  </a:cubicBezTo>
                  <a:cubicBezTo>
                    <a:pt x="678" y="92"/>
                    <a:pt x="660" y="91"/>
                    <a:pt x="642" y="90"/>
                  </a:cubicBezTo>
                  <a:cubicBezTo>
                    <a:pt x="565" y="83"/>
                    <a:pt x="485" y="63"/>
                    <a:pt x="407" y="28"/>
                  </a:cubicBezTo>
                  <a:cubicBezTo>
                    <a:pt x="387" y="20"/>
                    <a:pt x="368" y="10"/>
                    <a:pt x="349" y="0"/>
                  </a:cubicBezTo>
                  <a:cubicBezTo>
                    <a:pt x="330" y="10"/>
                    <a:pt x="311" y="20"/>
                    <a:pt x="291" y="28"/>
                  </a:cubicBezTo>
                  <a:cubicBezTo>
                    <a:pt x="213" y="63"/>
                    <a:pt x="133" y="83"/>
                    <a:pt x="56" y="90"/>
                  </a:cubicBezTo>
                  <a:cubicBezTo>
                    <a:pt x="38" y="91"/>
                    <a:pt x="20" y="92"/>
                    <a:pt x="2" y="92"/>
                  </a:cubicBezTo>
                  <a:cubicBezTo>
                    <a:pt x="1" y="109"/>
                    <a:pt x="0" y="127"/>
                    <a:pt x="0" y="145"/>
                  </a:cubicBezTo>
                  <a:cubicBezTo>
                    <a:pt x="0" y="148"/>
                    <a:pt x="0" y="151"/>
                    <a:pt x="0" y="155"/>
                  </a:cubicBezTo>
                  <a:cubicBezTo>
                    <a:pt x="0" y="420"/>
                    <a:pt x="118" y="650"/>
                    <a:pt x="293" y="767"/>
                  </a:cubicBezTo>
                  <a:cubicBezTo>
                    <a:pt x="311" y="779"/>
                    <a:pt x="330" y="790"/>
                    <a:pt x="349" y="800"/>
                  </a:cubicBezTo>
                  <a:cubicBezTo>
                    <a:pt x="368" y="790"/>
                    <a:pt x="387" y="779"/>
                    <a:pt x="405" y="767"/>
                  </a:cubicBezTo>
                  <a:cubicBezTo>
                    <a:pt x="407" y="766"/>
                    <a:pt x="409" y="765"/>
                    <a:pt x="410" y="764"/>
                  </a:cubicBezTo>
                  <a:cubicBezTo>
                    <a:pt x="411" y="754"/>
                    <a:pt x="415" y="746"/>
                    <a:pt x="422" y="73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32"/>
            <p:cNvSpPr>
              <a:spLocks/>
            </p:cNvSpPr>
            <p:nvPr/>
          </p:nvSpPr>
          <p:spPr bwMode="auto">
            <a:xfrm>
              <a:off x="2373313" y="4102100"/>
              <a:ext cx="390525" cy="392113"/>
            </a:xfrm>
            <a:custGeom>
              <a:avLst/>
              <a:gdLst>
                <a:gd name="T0" fmla="*/ 340 w 368"/>
                <a:gd name="T1" fmla="*/ 156 h 369"/>
                <a:gd name="T2" fmla="*/ 316 w 368"/>
                <a:gd name="T3" fmla="*/ 171 h 369"/>
                <a:gd name="T4" fmla="*/ 259 w 368"/>
                <a:gd name="T5" fmla="*/ 171 h 369"/>
                <a:gd name="T6" fmla="*/ 246 w 368"/>
                <a:gd name="T7" fmla="*/ 140 h 369"/>
                <a:gd name="T8" fmla="*/ 285 w 368"/>
                <a:gd name="T9" fmla="*/ 100 h 369"/>
                <a:gd name="T10" fmla="*/ 314 w 368"/>
                <a:gd name="T11" fmla="*/ 94 h 369"/>
                <a:gd name="T12" fmla="*/ 314 w 368"/>
                <a:gd name="T13" fmla="*/ 54 h 369"/>
                <a:gd name="T14" fmla="*/ 275 w 368"/>
                <a:gd name="T15" fmla="*/ 54 h 369"/>
                <a:gd name="T16" fmla="*/ 268 w 368"/>
                <a:gd name="T17" fmla="*/ 82 h 369"/>
                <a:gd name="T18" fmla="*/ 228 w 368"/>
                <a:gd name="T19" fmla="*/ 122 h 369"/>
                <a:gd name="T20" fmla="*/ 196 w 368"/>
                <a:gd name="T21" fmla="*/ 109 h 369"/>
                <a:gd name="T22" fmla="*/ 196 w 368"/>
                <a:gd name="T23" fmla="*/ 53 h 369"/>
                <a:gd name="T24" fmla="*/ 212 w 368"/>
                <a:gd name="T25" fmla="*/ 28 h 369"/>
                <a:gd name="T26" fmla="*/ 184 w 368"/>
                <a:gd name="T27" fmla="*/ 0 h 369"/>
                <a:gd name="T28" fmla="*/ 156 w 368"/>
                <a:gd name="T29" fmla="*/ 28 h 369"/>
                <a:gd name="T30" fmla="*/ 172 w 368"/>
                <a:gd name="T31" fmla="*/ 53 h 369"/>
                <a:gd name="T32" fmla="*/ 172 w 368"/>
                <a:gd name="T33" fmla="*/ 109 h 369"/>
                <a:gd name="T34" fmla="*/ 140 w 368"/>
                <a:gd name="T35" fmla="*/ 122 h 369"/>
                <a:gd name="T36" fmla="*/ 100 w 368"/>
                <a:gd name="T37" fmla="*/ 82 h 369"/>
                <a:gd name="T38" fmla="*/ 93 w 368"/>
                <a:gd name="T39" fmla="*/ 54 h 369"/>
                <a:gd name="T40" fmla="*/ 54 w 368"/>
                <a:gd name="T41" fmla="*/ 54 h 369"/>
                <a:gd name="T42" fmla="*/ 54 w 368"/>
                <a:gd name="T43" fmla="*/ 94 h 369"/>
                <a:gd name="T44" fmla="*/ 83 w 368"/>
                <a:gd name="T45" fmla="*/ 100 h 369"/>
                <a:gd name="T46" fmla="*/ 122 w 368"/>
                <a:gd name="T47" fmla="*/ 140 h 369"/>
                <a:gd name="T48" fmla="*/ 109 w 368"/>
                <a:gd name="T49" fmla="*/ 171 h 369"/>
                <a:gd name="T50" fmla="*/ 52 w 368"/>
                <a:gd name="T51" fmla="*/ 171 h 369"/>
                <a:gd name="T52" fmla="*/ 28 w 368"/>
                <a:gd name="T53" fmla="*/ 156 h 369"/>
                <a:gd name="T54" fmla="*/ 0 w 368"/>
                <a:gd name="T55" fmla="*/ 184 h 369"/>
                <a:gd name="T56" fmla="*/ 28 w 368"/>
                <a:gd name="T57" fmla="*/ 212 h 369"/>
                <a:gd name="T58" fmla="*/ 53 w 368"/>
                <a:gd name="T59" fmla="*/ 196 h 369"/>
                <a:gd name="T60" fmla="*/ 109 w 368"/>
                <a:gd name="T61" fmla="*/ 196 h 369"/>
                <a:gd name="T62" fmla="*/ 122 w 368"/>
                <a:gd name="T63" fmla="*/ 228 h 369"/>
                <a:gd name="T64" fmla="*/ 82 w 368"/>
                <a:gd name="T65" fmla="*/ 268 h 369"/>
                <a:gd name="T66" fmla="*/ 54 w 368"/>
                <a:gd name="T67" fmla="*/ 275 h 369"/>
                <a:gd name="T68" fmla="*/ 54 w 368"/>
                <a:gd name="T69" fmla="*/ 315 h 369"/>
                <a:gd name="T70" fmla="*/ 93 w 368"/>
                <a:gd name="T71" fmla="*/ 315 h 369"/>
                <a:gd name="T72" fmla="*/ 100 w 368"/>
                <a:gd name="T73" fmla="*/ 285 h 369"/>
                <a:gd name="T74" fmla="*/ 139 w 368"/>
                <a:gd name="T75" fmla="*/ 246 h 369"/>
                <a:gd name="T76" fmla="*/ 172 w 368"/>
                <a:gd name="T77" fmla="*/ 259 h 369"/>
                <a:gd name="T78" fmla="*/ 172 w 368"/>
                <a:gd name="T79" fmla="*/ 316 h 369"/>
                <a:gd name="T80" fmla="*/ 156 w 368"/>
                <a:gd name="T81" fmla="*/ 341 h 369"/>
                <a:gd name="T82" fmla="*/ 184 w 368"/>
                <a:gd name="T83" fmla="*/ 369 h 369"/>
                <a:gd name="T84" fmla="*/ 212 w 368"/>
                <a:gd name="T85" fmla="*/ 341 h 369"/>
                <a:gd name="T86" fmla="*/ 196 w 368"/>
                <a:gd name="T87" fmla="*/ 316 h 369"/>
                <a:gd name="T88" fmla="*/ 196 w 368"/>
                <a:gd name="T89" fmla="*/ 259 h 369"/>
                <a:gd name="T90" fmla="*/ 229 w 368"/>
                <a:gd name="T91" fmla="*/ 246 h 369"/>
                <a:gd name="T92" fmla="*/ 268 w 368"/>
                <a:gd name="T93" fmla="*/ 286 h 369"/>
                <a:gd name="T94" fmla="*/ 275 w 368"/>
                <a:gd name="T95" fmla="*/ 315 h 369"/>
                <a:gd name="T96" fmla="*/ 314 w 368"/>
                <a:gd name="T97" fmla="*/ 315 h 369"/>
                <a:gd name="T98" fmla="*/ 314 w 368"/>
                <a:gd name="T99" fmla="*/ 275 h 369"/>
                <a:gd name="T100" fmla="*/ 286 w 368"/>
                <a:gd name="T101" fmla="*/ 268 h 369"/>
                <a:gd name="T102" fmla="*/ 246 w 368"/>
                <a:gd name="T103" fmla="*/ 228 h 369"/>
                <a:gd name="T104" fmla="*/ 259 w 368"/>
                <a:gd name="T105" fmla="*/ 196 h 369"/>
                <a:gd name="T106" fmla="*/ 315 w 368"/>
                <a:gd name="T107" fmla="*/ 196 h 369"/>
                <a:gd name="T108" fmla="*/ 340 w 368"/>
                <a:gd name="T109" fmla="*/ 212 h 369"/>
                <a:gd name="T110" fmla="*/ 368 w 368"/>
                <a:gd name="T111" fmla="*/ 184 h 369"/>
                <a:gd name="T112" fmla="*/ 340 w 368"/>
                <a:gd name="T113" fmla="*/ 1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 h="369">
                  <a:moveTo>
                    <a:pt x="340" y="156"/>
                  </a:moveTo>
                  <a:cubicBezTo>
                    <a:pt x="330" y="156"/>
                    <a:pt x="320" y="162"/>
                    <a:pt x="316" y="171"/>
                  </a:cubicBezTo>
                  <a:cubicBezTo>
                    <a:pt x="259" y="171"/>
                    <a:pt x="259" y="171"/>
                    <a:pt x="259" y="171"/>
                  </a:cubicBezTo>
                  <a:cubicBezTo>
                    <a:pt x="257" y="160"/>
                    <a:pt x="252" y="149"/>
                    <a:pt x="246" y="140"/>
                  </a:cubicBezTo>
                  <a:cubicBezTo>
                    <a:pt x="285" y="100"/>
                    <a:pt x="285" y="100"/>
                    <a:pt x="285" y="100"/>
                  </a:cubicBezTo>
                  <a:cubicBezTo>
                    <a:pt x="295" y="104"/>
                    <a:pt x="307" y="101"/>
                    <a:pt x="314" y="94"/>
                  </a:cubicBezTo>
                  <a:cubicBezTo>
                    <a:pt x="325" y="83"/>
                    <a:pt x="325" y="65"/>
                    <a:pt x="314" y="54"/>
                  </a:cubicBezTo>
                  <a:cubicBezTo>
                    <a:pt x="303" y="43"/>
                    <a:pt x="286" y="43"/>
                    <a:pt x="275" y="54"/>
                  </a:cubicBezTo>
                  <a:cubicBezTo>
                    <a:pt x="267" y="62"/>
                    <a:pt x="265" y="72"/>
                    <a:pt x="268" y="82"/>
                  </a:cubicBezTo>
                  <a:cubicBezTo>
                    <a:pt x="228" y="122"/>
                    <a:pt x="228" y="122"/>
                    <a:pt x="228" y="122"/>
                  </a:cubicBezTo>
                  <a:cubicBezTo>
                    <a:pt x="219" y="116"/>
                    <a:pt x="208" y="111"/>
                    <a:pt x="196" y="109"/>
                  </a:cubicBezTo>
                  <a:cubicBezTo>
                    <a:pt x="196" y="53"/>
                    <a:pt x="196" y="53"/>
                    <a:pt x="196" y="53"/>
                  </a:cubicBezTo>
                  <a:cubicBezTo>
                    <a:pt x="206" y="48"/>
                    <a:pt x="212" y="39"/>
                    <a:pt x="212" y="28"/>
                  </a:cubicBezTo>
                  <a:cubicBezTo>
                    <a:pt x="212" y="13"/>
                    <a:pt x="199" y="0"/>
                    <a:pt x="184" y="0"/>
                  </a:cubicBezTo>
                  <a:cubicBezTo>
                    <a:pt x="169" y="0"/>
                    <a:pt x="156" y="13"/>
                    <a:pt x="156" y="28"/>
                  </a:cubicBezTo>
                  <a:cubicBezTo>
                    <a:pt x="156" y="39"/>
                    <a:pt x="162" y="48"/>
                    <a:pt x="172" y="53"/>
                  </a:cubicBezTo>
                  <a:cubicBezTo>
                    <a:pt x="172" y="109"/>
                    <a:pt x="172" y="109"/>
                    <a:pt x="172" y="109"/>
                  </a:cubicBezTo>
                  <a:cubicBezTo>
                    <a:pt x="160" y="111"/>
                    <a:pt x="149" y="116"/>
                    <a:pt x="140" y="122"/>
                  </a:cubicBezTo>
                  <a:cubicBezTo>
                    <a:pt x="100" y="82"/>
                    <a:pt x="100" y="82"/>
                    <a:pt x="100" y="82"/>
                  </a:cubicBezTo>
                  <a:cubicBezTo>
                    <a:pt x="103" y="72"/>
                    <a:pt x="101" y="62"/>
                    <a:pt x="93" y="54"/>
                  </a:cubicBezTo>
                  <a:cubicBezTo>
                    <a:pt x="82" y="43"/>
                    <a:pt x="65" y="43"/>
                    <a:pt x="54" y="54"/>
                  </a:cubicBezTo>
                  <a:cubicBezTo>
                    <a:pt x="43" y="65"/>
                    <a:pt x="43" y="83"/>
                    <a:pt x="54" y="94"/>
                  </a:cubicBezTo>
                  <a:cubicBezTo>
                    <a:pt x="61" y="101"/>
                    <a:pt x="73" y="104"/>
                    <a:pt x="83" y="100"/>
                  </a:cubicBezTo>
                  <a:cubicBezTo>
                    <a:pt x="122" y="140"/>
                    <a:pt x="122" y="140"/>
                    <a:pt x="122" y="140"/>
                  </a:cubicBezTo>
                  <a:cubicBezTo>
                    <a:pt x="116" y="149"/>
                    <a:pt x="111" y="160"/>
                    <a:pt x="109" y="171"/>
                  </a:cubicBezTo>
                  <a:cubicBezTo>
                    <a:pt x="52" y="171"/>
                    <a:pt x="52" y="171"/>
                    <a:pt x="52" y="171"/>
                  </a:cubicBezTo>
                  <a:cubicBezTo>
                    <a:pt x="48" y="162"/>
                    <a:pt x="38" y="156"/>
                    <a:pt x="28" y="156"/>
                  </a:cubicBezTo>
                  <a:cubicBezTo>
                    <a:pt x="12" y="156"/>
                    <a:pt x="0" y="169"/>
                    <a:pt x="0" y="184"/>
                  </a:cubicBezTo>
                  <a:cubicBezTo>
                    <a:pt x="0" y="200"/>
                    <a:pt x="12" y="212"/>
                    <a:pt x="28" y="212"/>
                  </a:cubicBezTo>
                  <a:cubicBezTo>
                    <a:pt x="39" y="212"/>
                    <a:pt x="49" y="206"/>
                    <a:pt x="53" y="196"/>
                  </a:cubicBezTo>
                  <a:cubicBezTo>
                    <a:pt x="109" y="196"/>
                    <a:pt x="109" y="196"/>
                    <a:pt x="109" y="196"/>
                  </a:cubicBezTo>
                  <a:cubicBezTo>
                    <a:pt x="111" y="208"/>
                    <a:pt x="115" y="219"/>
                    <a:pt x="122" y="228"/>
                  </a:cubicBezTo>
                  <a:cubicBezTo>
                    <a:pt x="82" y="268"/>
                    <a:pt x="82" y="268"/>
                    <a:pt x="82" y="268"/>
                  </a:cubicBezTo>
                  <a:cubicBezTo>
                    <a:pt x="72" y="265"/>
                    <a:pt x="61" y="268"/>
                    <a:pt x="54" y="275"/>
                  </a:cubicBezTo>
                  <a:cubicBezTo>
                    <a:pt x="43" y="286"/>
                    <a:pt x="43" y="304"/>
                    <a:pt x="54" y="315"/>
                  </a:cubicBezTo>
                  <a:cubicBezTo>
                    <a:pt x="65" y="326"/>
                    <a:pt x="82" y="326"/>
                    <a:pt x="93" y="315"/>
                  </a:cubicBezTo>
                  <a:cubicBezTo>
                    <a:pt x="101" y="307"/>
                    <a:pt x="103" y="296"/>
                    <a:pt x="100" y="285"/>
                  </a:cubicBezTo>
                  <a:cubicBezTo>
                    <a:pt x="139" y="246"/>
                    <a:pt x="139" y="246"/>
                    <a:pt x="139" y="246"/>
                  </a:cubicBezTo>
                  <a:cubicBezTo>
                    <a:pt x="149" y="253"/>
                    <a:pt x="160" y="258"/>
                    <a:pt x="172" y="259"/>
                  </a:cubicBezTo>
                  <a:cubicBezTo>
                    <a:pt x="172" y="316"/>
                    <a:pt x="172" y="316"/>
                    <a:pt x="172" y="316"/>
                  </a:cubicBezTo>
                  <a:cubicBezTo>
                    <a:pt x="162" y="320"/>
                    <a:pt x="156" y="330"/>
                    <a:pt x="156" y="341"/>
                  </a:cubicBezTo>
                  <a:cubicBezTo>
                    <a:pt x="156" y="356"/>
                    <a:pt x="169" y="369"/>
                    <a:pt x="184" y="369"/>
                  </a:cubicBezTo>
                  <a:cubicBezTo>
                    <a:pt x="199" y="369"/>
                    <a:pt x="212" y="356"/>
                    <a:pt x="212" y="341"/>
                  </a:cubicBezTo>
                  <a:cubicBezTo>
                    <a:pt x="212" y="330"/>
                    <a:pt x="206" y="320"/>
                    <a:pt x="196" y="316"/>
                  </a:cubicBezTo>
                  <a:cubicBezTo>
                    <a:pt x="196" y="259"/>
                    <a:pt x="196" y="259"/>
                    <a:pt x="196" y="259"/>
                  </a:cubicBezTo>
                  <a:cubicBezTo>
                    <a:pt x="208" y="258"/>
                    <a:pt x="219" y="253"/>
                    <a:pt x="229" y="246"/>
                  </a:cubicBezTo>
                  <a:cubicBezTo>
                    <a:pt x="268" y="286"/>
                    <a:pt x="268" y="286"/>
                    <a:pt x="268" y="286"/>
                  </a:cubicBezTo>
                  <a:cubicBezTo>
                    <a:pt x="265" y="296"/>
                    <a:pt x="267" y="307"/>
                    <a:pt x="275" y="315"/>
                  </a:cubicBezTo>
                  <a:cubicBezTo>
                    <a:pt x="286" y="326"/>
                    <a:pt x="303" y="326"/>
                    <a:pt x="314" y="315"/>
                  </a:cubicBezTo>
                  <a:cubicBezTo>
                    <a:pt x="325" y="304"/>
                    <a:pt x="325" y="286"/>
                    <a:pt x="314" y="275"/>
                  </a:cubicBezTo>
                  <a:cubicBezTo>
                    <a:pt x="307" y="268"/>
                    <a:pt x="296" y="265"/>
                    <a:pt x="286" y="268"/>
                  </a:cubicBezTo>
                  <a:cubicBezTo>
                    <a:pt x="246" y="228"/>
                    <a:pt x="246" y="228"/>
                    <a:pt x="246" y="228"/>
                  </a:cubicBezTo>
                  <a:cubicBezTo>
                    <a:pt x="253" y="219"/>
                    <a:pt x="257" y="208"/>
                    <a:pt x="259" y="196"/>
                  </a:cubicBezTo>
                  <a:cubicBezTo>
                    <a:pt x="315" y="196"/>
                    <a:pt x="315" y="196"/>
                    <a:pt x="315" y="196"/>
                  </a:cubicBezTo>
                  <a:cubicBezTo>
                    <a:pt x="320" y="206"/>
                    <a:pt x="329" y="212"/>
                    <a:pt x="340" y="212"/>
                  </a:cubicBezTo>
                  <a:cubicBezTo>
                    <a:pt x="356" y="212"/>
                    <a:pt x="368" y="200"/>
                    <a:pt x="368" y="184"/>
                  </a:cubicBezTo>
                  <a:cubicBezTo>
                    <a:pt x="368" y="169"/>
                    <a:pt x="356" y="156"/>
                    <a:pt x="340" y="156"/>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9" name="Gruppieren 361"/>
          <p:cNvGrpSpPr>
            <a:grpSpLocks noChangeAspect="1"/>
          </p:cNvGrpSpPr>
          <p:nvPr/>
        </p:nvGrpSpPr>
        <p:grpSpPr>
          <a:xfrm>
            <a:off x="1003570" y="3662727"/>
            <a:ext cx="206913" cy="360000"/>
            <a:chOff x="3971925" y="1792288"/>
            <a:chExt cx="469901" cy="817562"/>
          </a:xfrm>
        </p:grpSpPr>
        <p:sp>
          <p:nvSpPr>
            <p:cNvPr id="400" name="Freeform 5"/>
            <p:cNvSpPr>
              <a:spLocks noEditPoints="1"/>
            </p:cNvSpPr>
            <p:nvPr/>
          </p:nvSpPr>
          <p:spPr bwMode="auto">
            <a:xfrm>
              <a:off x="3971925" y="1792288"/>
              <a:ext cx="315913" cy="463550"/>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6"/>
            <p:cNvSpPr>
              <a:spLocks noEditPoints="1"/>
            </p:cNvSpPr>
            <p:nvPr/>
          </p:nvSpPr>
          <p:spPr bwMode="auto">
            <a:xfrm>
              <a:off x="4062413" y="1970088"/>
              <a:ext cx="379413" cy="639762"/>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2" name="Gruppieren 485"/>
          <p:cNvGrpSpPr/>
          <p:nvPr/>
        </p:nvGrpSpPr>
        <p:grpSpPr>
          <a:xfrm>
            <a:off x="3118894" y="3164687"/>
            <a:ext cx="2160000" cy="576008"/>
            <a:chOff x="770583" y="5373216"/>
            <a:chExt cx="2160000" cy="576008"/>
          </a:xfrm>
          <a:gradFill>
            <a:gsLst>
              <a:gs pos="49000">
                <a:srgbClr val="A5E1E1"/>
              </a:gs>
              <a:gs pos="0">
                <a:srgbClr val="009999">
                  <a:alpha val="85000"/>
                </a:srgbClr>
              </a:gs>
              <a:gs pos="0">
                <a:srgbClr val="50BEBE">
                  <a:alpha val="85000"/>
                </a:srgbClr>
              </a:gs>
              <a:gs pos="100000">
                <a:srgbClr val="0099CB">
                  <a:alpha val="85000"/>
                </a:srgbClr>
              </a:gs>
            </a:gsLst>
            <a:lin ang="0" scaled="0"/>
          </a:gradFill>
        </p:grpSpPr>
        <p:sp>
          <p:nvSpPr>
            <p:cNvPr id="403" name="Gleichschenkliges Dreieck 685"/>
            <p:cNvSpPr/>
            <p:nvPr/>
          </p:nvSpPr>
          <p:spPr bwMode="auto">
            <a:xfrm>
              <a:off x="1778695" y="5373216"/>
              <a:ext cx="144000" cy="72000"/>
            </a:xfrm>
            <a:prstGeom prst="triangle">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404" name="Rechteck 686"/>
            <p:cNvSpPr/>
            <p:nvPr/>
          </p:nvSpPr>
          <p:spPr bwMode="auto">
            <a:xfrm>
              <a:off x="770583" y="5445224"/>
              <a:ext cx="2160000" cy="504000"/>
            </a:xfrm>
            <a:prstGeom prst="rect">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405" name="Gleichschenkliges Dreieck 687"/>
            <p:cNvSpPr/>
            <p:nvPr/>
          </p:nvSpPr>
          <p:spPr bwMode="auto">
            <a:xfrm>
              <a:off x="1778695" y="5373216"/>
              <a:ext cx="144000" cy="72000"/>
            </a:xfrm>
            <a:prstGeom prst="triangle">
              <a:avLst/>
            </a:prstGeom>
            <a:grpFill/>
            <a:ln>
              <a:no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grpSp>
        <p:nvGrpSpPr>
          <p:cNvPr id="406" name="Gruppieren 486"/>
          <p:cNvGrpSpPr>
            <a:grpSpLocks noChangeAspect="1"/>
          </p:cNvGrpSpPr>
          <p:nvPr/>
        </p:nvGrpSpPr>
        <p:grpSpPr>
          <a:xfrm>
            <a:off x="4948612" y="3308743"/>
            <a:ext cx="258514" cy="360000"/>
            <a:chOff x="4843463" y="1789113"/>
            <a:chExt cx="598487" cy="833437"/>
          </a:xfrm>
        </p:grpSpPr>
        <p:sp>
          <p:nvSpPr>
            <p:cNvPr id="407" name="Freeform 10"/>
            <p:cNvSpPr>
              <a:spLocks noEditPoints="1"/>
            </p:cNvSpPr>
            <p:nvPr/>
          </p:nvSpPr>
          <p:spPr bwMode="auto">
            <a:xfrm>
              <a:off x="4843463" y="1789113"/>
              <a:ext cx="598487" cy="833437"/>
            </a:xfrm>
            <a:custGeom>
              <a:avLst/>
              <a:gdLst>
                <a:gd name="T0" fmla="*/ 0 w 377"/>
                <a:gd name="T1" fmla="*/ 0 h 525"/>
                <a:gd name="T2" fmla="*/ 284 w 377"/>
                <a:gd name="T3" fmla="*/ 0 h 525"/>
                <a:gd name="T4" fmla="*/ 377 w 377"/>
                <a:gd name="T5" fmla="*/ 93 h 525"/>
                <a:gd name="T6" fmla="*/ 377 w 377"/>
                <a:gd name="T7" fmla="*/ 525 h 525"/>
                <a:gd name="T8" fmla="*/ 0 w 377"/>
                <a:gd name="T9" fmla="*/ 525 h 525"/>
                <a:gd name="T10" fmla="*/ 0 w 377"/>
                <a:gd name="T11" fmla="*/ 0 h 525"/>
                <a:gd name="T12" fmla="*/ 272 w 377"/>
                <a:gd name="T13" fmla="*/ 18 h 525"/>
                <a:gd name="T14" fmla="*/ 18 w 377"/>
                <a:gd name="T15" fmla="*/ 18 h 525"/>
                <a:gd name="T16" fmla="*/ 18 w 377"/>
                <a:gd name="T17" fmla="*/ 507 h 525"/>
                <a:gd name="T18" fmla="*/ 359 w 377"/>
                <a:gd name="T19" fmla="*/ 507 h 525"/>
                <a:gd name="T20" fmla="*/ 359 w 377"/>
                <a:gd name="T21" fmla="*/ 105 h 525"/>
                <a:gd name="T22" fmla="*/ 272 w 377"/>
                <a:gd name="T23" fmla="*/ 105 h 525"/>
                <a:gd name="T24" fmla="*/ 272 w 377"/>
                <a:gd name="T25" fmla="*/ 18 h 525"/>
                <a:gd name="T26" fmla="*/ 347 w 377"/>
                <a:gd name="T27" fmla="*/ 87 h 525"/>
                <a:gd name="T28" fmla="*/ 289 w 377"/>
                <a:gd name="T29" fmla="*/ 30 h 525"/>
                <a:gd name="T30" fmla="*/ 289 w 377"/>
                <a:gd name="T31" fmla="*/ 87 h 525"/>
                <a:gd name="T32" fmla="*/ 347 w 377"/>
                <a:gd name="T33" fmla="*/ 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25">
                  <a:moveTo>
                    <a:pt x="0" y="0"/>
                  </a:moveTo>
                  <a:lnTo>
                    <a:pt x="284" y="0"/>
                  </a:lnTo>
                  <a:lnTo>
                    <a:pt x="377" y="93"/>
                  </a:lnTo>
                  <a:lnTo>
                    <a:pt x="377" y="525"/>
                  </a:lnTo>
                  <a:lnTo>
                    <a:pt x="0" y="525"/>
                  </a:lnTo>
                  <a:lnTo>
                    <a:pt x="0" y="0"/>
                  </a:lnTo>
                  <a:close/>
                  <a:moveTo>
                    <a:pt x="272" y="18"/>
                  </a:moveTo>
                  <a:lnTo>
                    <a:pt x="18" y="18"/>
                  </a:lnTo>
                  <a:lnTo>
                    <a:pt x="18" y="507"/>
                  </a:lnTo>
                  <a:lnTo>
                    <a:pt x="359" y="507"/>
                  </a:lnTo>
                  <a:lnTo>
                    <a:pt x="359" y="105"/>
                  </a:lnTo>
                  <a:lnTo>
                    <a:pt x="272" y="105"/>
                  </a:lnTo>
                  <a:lnTo>
                    <a:pt x="272" y="18"/>
                  </a:lnTo>
                  <a:close/>
                  <a:moveTo>
                    <a:pt x="347" y="87"/>
                  </a:moveTo>
                  <a:lnTo>
                    <a:pt x="289" y="30"/>
                  </a:lnTo>
                  <a:lnTo>
                    <a:pt x="289" y="87"/>
                  </a:lnTo>
                  <a:lnTo>
                    <a:pt x="347" y="87"/>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11"/>
            <p:cNvSpPr>
              <a:spLocks noEditPoints="1"/>
            </p:cNvSpPr>
            <p:nvPr/>
          </p:nvSpPr>
          <p:spPr bwMode="auto">
            <a:xfrm>
              <a:off x="4981575" y="2136775"/>
              <a:ext cx="322262" cy="123825"/>
            </a:xfrm>
            <a:custGeom>
              <a:avLst/>
              <a:gdLst>
                <a:gd name="T0" fmla="*/ 0 w 310"/>
                <a:gd name="T1" fmla="*/ 2 h 119"/>
                <a:gd name="T2" fmla="*/ 26 w 310"/>
                <a:gd name="T3" fmla="*/ 2 h 119"/>
                <a:gd name="T4" fmla="*/ 26 w 310"/>
                <a:gd name="T5" fmla="*/ 97 h 119"/>
                <a:gd name="T6" fmla="*/ 76 w 310"/>
                <a:gd name="T7" fmla="*/ 97 h 119"/>
                <a:gd name="T8" fmla="*/ 76 w 310"/>
                <a:gd name="T9" fmla="*/ 117 h 119"/>
                <a:gd name="T10" fmla="*/ 0 w 310"/>
                <a:gd name="T11" fmla="*/ 117 h 119"/>
                <a:gd name="T12" fmla="*/ 0 w 310"/>
                <a:gd name="T13" fmla="*/ 2 h 119"/>
                <a:gd name="T14" fmla="*/ 180 w 310"/>
                <a:gd name="T15" fmla="*/ 18 h 119"/>
                <a:gd name="T16" fmla="*/ 193 w 310"/>
                <a:gd name="T17" fmla="*/ 59 h 119"/>
                <a:gd name="T18" fmla="*/ 176 w 310"/>
                <a:gd name="T19" fmla="*/ 106 h 119"/>
                <a:gd name="T20" fmla="*/ 138 w 310"/>
                <a:gd name="T21" fmla="*/ 119 h 119"/>
                <a:gd name="T22" fmla="*/ 95 w 310"/>
                <a:gd name="T23" fmla="*/ 101 h 119"/>
                <a:gd name="T24" fmla="*/ 82 w 310"/>
                <a:gd name="T25" fmla="*/ 59 h 119"/>
                <a:gd name="T26" fmla="*/ 99 w 310"/>
                <a:gd name="T27" fmla="*/ 13 h 119"/>
                <a:gd name="T28" fmla="*/ 138 w 310"/>
                <a:gd name="T29" fmla="*/ 0 h 119"/>
                <a:gd name="T30" fmla="*/ 180 w 310"/>
                <a:gd name="T31" fmla="*/ 18 h 119"/>
                <a:gd name="T32" fmla="*/ 109 w 310"/>
                <a:gd name="T33" fmla="*/ 59 h 119"/>
                <a:gd name="T34" fmla="*/ 138 w 310"/>
                <a:gd name="T35" fmla="*/ 99 h 119"/>
                <a:gd name="T36" fmla="*/ 166 w 310"/>
                <a:gd name="T37" fmla="*/ 59 h 119"/>
                <a:gd name="T38" fmla="*/ 138 w 310"/>
                <a:gd name="T39" fmla="*/ 20 h 119"/>
                <a:gd name="T40" fmla="*/ 109 w 310"/>
                <a:gd name="T41" fmla="*/ 59 h 119"/>
                <a:gd name="T42" fmla="*/ 310 w 310"/>
                <a:gd name="T43" fmla="*/ 111 h 119"/>
                <a:gd name="T44" fmla="*/ 268 w 310"/>
                <a:gd name="T45" fmla="*/ 119 h 119"/>
                <a:gd name="T46" fmla="*/ 224 w 310"/>
                <a:gd name="T47" fmla="*/ 104 h 119"/>
                <a:gd name="T48" fmla="*/ 209 w 310"/>
                <a:gd name="T49" fmla="*/ 61 h 119"/>
                <a:gd name="T50" fmla="*/ 230 w 310"/>
                <a:gd name="T51" fmla="*/ 11 h 119"/>
                <a:gd name="T52" fmla="*/ 269 w 310"/>
                <a:gd name="T53" fmla="*/ 0 h 119"/>
                <a:gd name="T54" fmla="*/ 310 w 310"/>
                <a:gd name="T55" fmla="*/ 8 h 119"/>
                <a:gd name="T56" fmla="*/ 301 w 310"/>
                <a:gd name="T57" fmla="*/ 28 h 119"/>
                <a:gd name="T58" fmla="*/ 271 w 310"/>
                <a:gd name="T59" fmla="*/ 20 h 119"/>
                <a:gd name="T60" fmla="*/ 235 w 310"/>
                <a:gd name="T61" fmla="*/ 60 h 119"/>
                <a:gd name="T62" fmla="*/ 269 w 310"/>
                <a:gd name="T63" fmla="*/ 99 h 119"/>
                <a:gd name="T64" fmla="*/ 284 w 310"/>
                <a:gd name="T65" fmla="*/ 96 h 119"/>
                <a:gd name="T66" fmla="*/ 284 w 310"/>
                <a:gd name="T67" fmla="*/ 73 h 119"/>
                <a:gd name="T68" fmla="*/ 265 w 310"/>
                <a:gd name="T69" fmla="*/ 73 h 119"/>
                <a:gd name="T70" fmla="*/ 265 w 310"/>
                <a:gd name="T71" fmla="*/ 53 h 119"/>
                <a:gd name="T72" fmla="*/ 310 w 310"/>
                <a:gd name="T73" fmla="*/ 53 h 119"/>
                <a:gd name="T74" fmla="*/ 310 w 310"/>
                <a:gd name="T75"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119">
                  <a:moveTo>
                    <a:pt x="0" y="2"/>
                  </a:moveTo>
                  <a:cubicBezTo>
                    <a:pt x="26" y="2"/>
                    <a:pt x="26" y="2"/>
                    <a:pt x="26" y="2"/>
                  </a:cubicBezTo>
                  <a:cubicBezTo>
                    <a:pt x="26" y="97"/>
                    <a:pt x="26" y="97"/>
                    <a:pt x="26" y="97"/>
                  </a:cubicBezTo>
                  <a:cubicBezTo>
                    <a:pt x="76" y="97"/>
                    <a:pt x="76" y="97"/>
                    <a:pt x="76" y="97"/>
                  </a:cubicBezTo>
                  <a:cubicBezTo>
                    <a:pt x="76" y="117"/>
                    <a:pt x="76" y="117"/>
                    <a:pt x="76" y="117"/>
                  </a:cubicBezTo>
                  <a:cubicBezTo>
                    <a:pt x="0" y="117"/>
                    <a:pt x="0" y="117"/>
                    <a:pt x="0" y="117"/>
                  </a:cubicBezTo>
                  <a:lnTo>
                    <a:pt x="0" y="2"/>
                  </a:lnTo>
                  <a:close/>
                  <a:moveTo>
                    <a:pt x="180" y="18"/>
                  </a:moveTo>
                  <a:cubicBezTo>
                    <a:pt x="189" y="29"/>
                    <a:pt x="193" y="43"/>
                    <a:pt x="193" y="59"/>
                  </a:cubicBezTo>
                  <a:cubicBezTo>
                    <a:pt x="193" y="79"/>
                    <a:pt x="187" y="95"/>
                    <a:pt x="176" y="106"/>
                  </a:cubicBezTo>
                  <a:cubicBezTo>
                    <a:pt x="166" y="115"/>
                    <a:pt x="154" y="119"/>
                    <a:pt x="138" y="119"/>
                  </a:cubicBezTo>
                  <a:cubicBezTo>
                    <a:pt x="119" y="119"/>
                    <a:pt x="105" y="113"/>
                    <a:pt x="95" y="101"/>
                  </a:cubicBezTo>
                  <a:cubicBezTo>
                    <a:pt x="86" y="90"/>
                    <a:pt x="82" y="76"/>
                    <a:pt x="82" y="59"/>
                  </a:cubicBezTo>
                  <a:cubicBezTo>
                    <a:pt x="82" y="40"/>
                    <a:pt x="88" y="24"/>
                    <a:pt x="99" y="13"/>
                  </a:cubicBezTo>
                  <a:cubicBezTo>
                    <a:pt x="109" y="4"/>
                    <a:pt x="121" y="0"/>
                    <a:pt x="138" y="0"/>
                  </a:cubicBezTo>
                  <a:cubicBezTo>
                    <a:pt x="157" y="0"/>
                    <a:pt x="170" y="6"/>
                    <a:pt x="180" y="18"/>
                  </a:cubicBezTo>
                  <a:close/>
                  <a:moveTo>
                    <a:pt x="109" y="59"/>
                  </a:moveTo>
                  <a:cubicBezTo>
                    <a:pt x="109" y="84"/>
                    <a:pt x="120" y="99"/>
                    <a:pt x="138" y="99"/>
                  </a:cubicBezTo>
                  <a:cubicBezTo>
                    <a:pt x="155" y="99"/>
                    <a:pt x="166" y="84"/>
                    <a:pt x="166" y="59"/>
                  </a:cubicBezTo>
                  <a:cubicBezTo>
                    <a:pt x="166" y="35"/>
                    <a:pt x="155" y="20"/>
                    <a:pt x="138" y="20"/>
                  </a:cubicBezTo>
                  <a:cubicBezTo>
                    <a:pt x="120" y="20"/>
                    <a:pt x="109" y="35"/>
                    <a:pt x="109" y="59"/>
                  </a:cubicBezTo>
                  <a:close/>
                  <a:moveTo>
                    <a:pt x="310" y="111"/>
                  </a:moveTo>
                  <a:cubicBezTo>
                    <a:pt x="292" y="118"/>
                    <a:pt x="283" y="119"/>
                    <a:pt x="268" y="119"/>
                  </a:cubicBezTo>
                  <a:cubicBezTo>
                    <a:pt x="249" y="119"/>
                    <a:pt x="234" y="114"/>
                    <a:pt x="224" y="104"/>
                  </a:cubicBezTo>
                  <a:cubicBezTo>
                    <a:pt x="214" y="93"/>
                    <a:pt x="209" y="79"/>
                    <a:pt x="209" y="61"/>
                  </a:cubicBezTo>
                  <a:cubicBezTo>
                    <a:pt x="209" y="39"/>
                    <a:pt x="216" y="22"/>
                    <a:pt x="230" y="11"/>
                  </a:cubicBezTo>
                  <a:cubicBezTo>
                    <a:pt x="240" y="3"/>
                    <a:pt x="252" y="0"/>
                    <a:pt x="269" y="0"/>
                  </a:cubicBezTo>
                  <a:cubicBezTo>
                    <a:pt x="284" y="0"/>
                    <a:pt x="297" y="2"/>
                    <a:pt x="310" y="8"/>
                  </a:cubicBezTo>
                  <a:cubicBezTo>
                    <a:pt x="301" y="28"/>
                    <a:pt x="301" y="28"/>
                    <a:pt x="301" y="28"/>
                  </a:cubicBezTo>
                  <a:cubicBezTo>
                    <a:pt x="289" y="22"/>
                    <a:pt x="281" y="20"/>
                    <a:pt x="271" y="20"/>
                  </a:cubicBezTo>
                  <a:cubicBezTo>
                    <a:pt x="248" y="20"/>
                    <a:pt x="235" y="34"/>
                    <a:pt x="235" y="60"/>
                  </a:cubicBezTo>
                  <a:cubicBezTo>
                    <a:pt x="235" y="84"/>
                    <a:pt x="249" y="99"/>
                    <a:pt x="269" y="99"/>
                  </a:cubicBezTo>
                  <a:cubicBezTo>
                    <a:pt x="275" y="99"/>
                    <a:pt x="280" y="98"/>
                    <a:pt x="284" y="96"/>
                  </a:cubicBezTo>
                  <a:cubicBezTo>
                    <a:pt x="284" y="73"/>
                    <a:pt x="284" y="73"/>
                    <a:pt x="284" y="73"/>
                  </a:cubicBezTo>
                  <a:cubicBezTo>
                    <a:pt x="265" y="73"/>
                    <a:pt x="265" y="73"/>
                    <a:pt x="265" y="73"/>
                  </a:cubicBezTo>
                  <a:cubicBezTo>
                    <a:pt x="265" y="53"/>
                    <a:pt x="265" y="53"/>
                    <a:pt x="265" y="53"/>
                  </a:cubicBezTo>
                  <a:cubicBezTo>
                    <a:pt x="310" y="53"/>
                    <a:pt x="310" y="53"/>
                    <a:pt x="310" y="53"/>
                  </a:cubicBezTo>
                  <a:lnTo>
                    <a:pt x="310" y="111"/>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9" name="Gruppieren 487"/>
          <p:cNvGrpSpPr>
            <a:grpSpLocks noChangeAspect="1"/>
          </p:cNvGrpSpPr>
          <p:nvPr/>
        </p:nvGrpSpPr>
        <p:grpSpPr>
          <a:xfrm>
            <a:off x="4080868" y="3308743"/>
            <a:ext cx="273311" cy="360000"/>
            <a:chOff x="4013200" y="2198688"/>
            <a:chExt cx="720725" cy="949325"/>
          </a:xfrm>
        </p:grpSpPr>
        <p:sp>
          <p:nvSpPr>
            <p:cNvPr id="410"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3" name="Gruppieren 488"/>
          <p:cNvGrpSpPr>
            <a:grpSpLocks noChangeAspect="1"/>
          </p:cNvGrpSpPr>
          <p:nvPr/>
        </p:nvGrpSpPr>
        <p:grpSpPr>
          <a:xfrm>
            <a:off x="4471396" y="3308703"/>
            <a:ext cx="360000" cy="360000"/>
            <a:chOff x="3003550" y="2968625"/>
            <a:chExt cx="792163" cy="792163"/>
          </a:xfrm>
        </p:grpSpPr>
        <p:sp>
          <p:nvSpPr>
            <p:cNvPr id="414" name="Freeform 21"/>
            <p:cNvSpPr>
              <a:spLocks noEditPoints="1"/>
            </p:cNvSpPr>
            <p:nvPr/>
          </p:nvSpPr>
          <p:spPr bwMode="auto">
            <a:xfrm>
              <a:off x="3003550" y="2968625"/>
              <a:ext cx="792163" cy="792163"/>
            </a:xfrm>
            <a:custGeom>
              <a:avLst/>
              <a:gdLst>
                <a:gd name="T0" fmla="*/ 400 w 800"/>
                <a:gd name="T1" fmla="*/ 27 h 800"/>
                <a:gd name="T2" fmla="*/ 545 w 800"/>
                <a:gd name="T3" fmla="*/ 56 h 800"/>
                <a:gd name="T4" fmla="*/ 664 w 800"/>
                <a:gd name="T5" fmla="*/ 136 h 800"/>
                <a:gd name="T6" fmla="*/ 744 w 800"/>
                <a:gd name="T7" fmla="*/ 255 h 800"/>
                <a:gd name="T8" fmla="*/ 773 w 800"/>
                <a:gd name="T9" fmla="*/ 400 h 800"/>
                <a:gd name="T10" fmla="*/ 744 w 800"/>
                <a:gd name="T11" fmla="*/ 545 h 800"/>
                <a:gd name="T12" fmla="*/ 664 w 800"/>
                <a:gd name="T13" fmla="*/ 664 h 800"/>
                <a:gd name="T14" fmla="*/ 545 w 800"/>
                <a:gd name="T15" fmla="*/ 744 h 800"/>
                <a:gd name="T16" fmla="*/ 400 w 800"/>
                <a:gd name="T17" fmla="*/ 773 h 800"/>
                <a:gd name="T18" fmla="*/ 255 w 800"/>
                <a:gd name="T19" fmla="*/ 744 h 800"/>
                <a:gd name="T20" fmla="*/ 136 w 800"/>
                <a:gd name="T21" fmla="*/ 664 h 800"/>
                <a:gd name="T22" fmla="*/ 56 w 800"/>
                <a:gd name="T23" fmla="*/ 545 h 800"/>
                <a:gd name="T24" fmla="*/ 27 w 800"/>
                <a:gd name="T25" fmla="*/ 400 h 800"/>
                <a:gd name="T26" fmla="*/ 56 w 800"/>
                <a:gd name="T27" fmla="*/ 255 h 800"/>
                <a:gd name="T28" fmla="*/ 136 w 800"/>
                <a:gd name="T29" fmla="*/ 136 h 800"/>
                <a:gd name="T30" fmla="*/ 255 w 800"/>
                <a:gd name="T31" fmla="*/ 56 h 800"/>
                <a:gd name="T32" fmla="*/ 400 w 800"/>
                <a:gd name="T33" fmla="*/ 27 h 800"/>
                <a:gd name="T34" fmla="*/ 400 w 800"/>
                <a:gd name="T35" fmla="*/ 0 h 800"/>
                <a:gd name="T36" fmla="*/ 0 w 800"/>
                <a:gd name="T37" fmla="*/ 400 h 800"/>
                <a:gd name="T38" fmla="*/ 400 w 800"/>
                <a:gd name="T39" fmla="*/ 800 h 800"/>
                <a:gd name="T40" fmla="*/ 800 w 800"/>
                <a:gd name="T41" fmla="*/ 400 h 800"/>
                <a:gd name="T42" fmla="*/ 400 w 800"/>
                <a:gd name="T4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800">
                  <a:moveTo>
                    <a:pt x="400" y="27"/>
                  </a:moveTo>
                  <a:cubicBezTo>
                    <a:pt x="450" y="27"/>
                    <a:pt x="499" y="37"/>
                    <a:pt x="545" y="56"/>
                  </a:cubicBezTo>
                  <a:cubicBezTo>
                    <a:pt x="590" y="75"/>
                    <a:pt x="630" y="102"/>
                    <a:pt x="664" y="136"/>
                  </a:cubicBezTo>
                  <a:cubicBezTo>
                    <a:pt x="698" y="170"/>
                    <a:pt x="725" y="210"/>
                    <a:pt x="744" y="255"/>
                  </a:cubicBezTo>
                  <a:cubicBezTo>
                    <a:pt x="763" y="301"/>
                    <a:pt x="773" y="350"/>
                    <a:pt x="773" y="400"/>
                  </a:cubicBezTo>
                  <a:cubicBezTo>
                    <a:pt x="773" y="450"/>
                    <a:pt x="763" y="499"/>
                    <a:pt x="744" y="545"/>
                  </a:cubicBezTo>
                  <a:cubicBezTo>
                    <a:pt x="725" y="590"/>
                    <a:pt x="698" y="630"/>
                    <a:pt x="664" y="664"/>
                  </a:cubicBezTo>
                  <a:cubicBezTo>
                    <a:pt x="630" y="698"/>
                    <a:pt x="590" y="725"/>
                    <a:pt x="545" y="744"/>
                  </a:cubicBezTo>
                  <a:cubicBezTo>
                    <a:pt x="499" y="763"/>
                    <a:pt x="450" y="773"/>
                    <a:pt x="400" y="773"/>
                  </a:cubicBezTo>
                  <a:cubicBezTo>
                    <a:pt x="350" y="773"/>
                    <a:pt x="301" y="763"/>
                    <a:pt x="255" y="744"/>
                  </a:cubicBezTo>
                  <a:cubicBezTo>
                    <a:pt x="210" y="725"/>
                    <a:pt x="170" y="698"/>
                    <a:pt x="136" y="664"/>
                  </a:cubicBezTo>
                  <a:cubicBezTo>
                    <a:pt x="102" y="630"/>
                    <a:pt x="75" y="590"/>
                    <a:pt x="56" y="545"/>
                  </a:cubicBezTo>
                  <a:cubicBezTo>
                    <a:pt x="37" y="499"/>
                    <a:pt x="27" y="450"/>
                    <a:pt x="27" y="400"/>
                  </a:cubicBezTo>
                  <a:cubicBezTo>
                    <a:pt x="27" y="350"/>
                    <a:pt x="37" y="301"/>
                    <a:pt x="56" y="255"/>
                  </a:cubicBezTo>
                  <a:cubicBezTo>
                    <a:pt x="75" y="210"/>
                    <a:pt x="102" y="170"/>
                    <a:pt x="136" y="136"/>
                  </a:cubicBezTo>
                  <a:cubicBezTo>
                    <a:pt x="170" y="102"/>
                    <a:pt x="210" y="75"/>
                    <a:pt x="255" y="56"/>
                  </a:cubicBezTo>
                  <a:cubicBezTo>
                    <a:pt x="301" y="37"/>
                    <a:pt x="350" y="27"/>
                    <a:pt x="400" y="27"/>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22"/>
            <p:cNvSpPr>
              <a:spLocks noEditPoints="1"/>
            </p:cNvSpPr>
            <p:nvPr/>
          </p:nvSpPr>
          <p:spPr bwMode="auto">
            <a:xfrm>
              <a:off x="3346450" y="3311525"/>
              <a:ext cx="106363" cy="106363"/>
            </a:xfrm>
            <a:custGeom>
              <a:avLst/>
              <a:gdLst>
                <a:gd name="T0" fmla="*/ 53 w 106"/>
                <a:gd name="T1" fmla="*/ 26 h 106"/>
                <a:gd name="T2" fmla="*/ 80 w 106"/>
                <a:gd name="T3" fmla="*/ 53 h 106"/>
                <a:gd name="T4" fmla="*/ 53 w 106"/>
                <a:gd name="T5" fmla="*/ 80 h 106"/>
                <a:gd name="T6" fmla="*/ 26 w 106"/>
                <a:gd name="T7" fmla="*/ 53 h 106"/>
                <a:gd name="T8" fmla="*/ 53 w 106"/>
                <a:gd name="T9" fmla="*/ 26 h 106"/>
                <a:gd name="T10" fmla="*/ 53 w 106"/>
                <a:gd name="T11" fmla="*/ 0 h 106"/>
                <a:gd name="T12" fmla="*/ 0 w 106"/>
                <a:gd name="T13" fmla="*/ 53 h 106"/>
                <a:gd name="T14" fmla="*/ 53 w 106"/>
                <a:gd name="T15" fmla="*/ 106 h 106"/>
                <a:gd name="T16" fmla="*/ 106 w 106"/>
                <a:gd name="T17" fmla="*/ 53 h 106"/>
                <a:gd name="T18" fmla="*/ 53 w 106"/>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26"/>
                  </a:moveTo>
                  <a:cubicBezTo>
                    <a:pt x="68" y="26"/>
                    <a:pt x="80" y="38"/>
                    <a:pt x="80" y="53"/>
                  </a:cubicBezTo>
                  <a:cubicBezTo>
                    <a:pt x="80" y="68"/>
                    <a:pt x="68" y="80"/>
                    <a:pt x="53" y="80"/>
                  </a:cubicBezTo>
                  <a:cubicBezTo>
                    <a:pt x="38" y="80"/>
                    <a:pt x="26" y="68"/>
                    <a:pt x="26" y="53"/>
                  </a:cubicBezTo>
                  <a:cubicBezTo>
                    <a:pt x="26" y="38"/>
                    <a:pt x="38" y="26"/>
                    <a:pt x="53" y="26"/>
                  </a:cubicBezTo>
                  <a:moveTo>
                    <a:pt x="53" y="0"/>
                  </a:moveTo>
                  <a:cubicBezTo>
                    <a:pt x="24" y="0"/>
                    <a:pt x="0" y="24"/>
                    <a:pt x="0" y="53"/>
                  </a:cubicBezTo>
                  <a:cubicBezTo>
                    <a:pt x="0" y="82"/>
                    <a:pt x="24" y="106"/>
                    <a:pt x="53" y="106"/>
                  </a:cubicBezTo>
                  <a:cubicBezTo>
                    <a:pt x="82" y="106"/>
                    <a:pt x="106" y="82"/>
                    <a:pt x="106" y="53"/>
                  </a:cubicBezTo>
                  <a:cubicBezTo>
                    <a:pt x="106" y="24"/>
                    <a:pt x="82" y="0"/>
                    <a:pt x="5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23"/>
            <p:cNvSpPr>
              <a:spLocks noEditPoints="1"/>
            </p:cNvSpPr>
            <p:nvPr/>
          </p:nvSpPr>
          <p:spPr bwMode="auto">
            <a:xfrm>
              <a:off x="3268663" y="3233738"/>
              <a:ext cx="261938" cy="261938"/>
            </a:xfrm>
            <a:custGeom>
              <a:avLst/>
              <a:gdLst>
                <a:gd name="T0" fmla="*/ 133 w 266"/>
                <a:gd name="T1" fmla="*/ 26 h 266"/>
                <a:gd name="T2" fmla="*/ 240 w 266"/>
                <a:gd name="T3" fmla="*/ 133 h 266"/>
                <a:gd name="T4" fmla="*/ 133 w 266"/>
                <a:gd name="T5" fmla="*/ 240 h 266"/>
                <a:gd name="T6" fmla="*/ 26 w 266"/>
                <a:gd name="T7" fmla="*/ 133 h 266"/>
                <a:gd name="T8" fmla="*/ 133 w 266"/>
                <a:gd name="T9" fmla="*/ 26 h 266"/>
                <a:gd name="T10" fmla="*/ 133 w 266"/>
                <a:gd name="T11" fmla="*/ 0 h 266"/>
                <a:gd name="T12" fmla="*/ 0 w 266"/>
                <a:gd name="T13" fmla="*/ 133 h 266"/>
                <a:gd name="T14" fmla="*/ 133 w 266"/>
                <a:gd name="T15" fmla="*/ 266 h 266"/>
                <a:gd name="T16" fmla="*/ 266 w 266"/>
                <a:gd name="T17" fmla="*/ 133 h 266"/>
                <a:gd name="T18" fmla="*/ 133 w 266"/>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
                  </a:moveTo>
                  <a:cubicBezTo>
                    <a:pt x="192" y="26"/>
                    <a:pt x="240" y="74"/>
                    <a:pt x="240" y="133"/>
                  </a:cubicBezTo>
                  <a:cubicBezTo>
                    <a:pt x="240" y="192"/>
                    <a:pt x="192" y="240"/>
                    <a:pt x="133" y="240"/>
                  </a:cubicBezTo>
                  <a:cubicBezTo>
                    <a:pt x="74" y="240"/>
                    <a:pt x="26" y="192"/>
                    <a:pt x="26" y="133"/>
                  </a:cubicBezTo>
                  <a:cubicBezTo>
                    <a:pt x="26" y="74"/>
                    <a:pt x="74" y="26"/>
                    <a:pt x="133" y="26"/>
                  </a:cubicBezTo>
                  <a:moveTo>
                    <a:pt x="133" y="0"/>
                  </a:moveTo>
                  <a:cubicBezTo>
                    <a:pt x="59" y="0"/>
                    <a:pt x="0" y="59"/>
                    <a:pt x="0" y="133"/>
                  </a:cubicBezTo>
                  <a:cubicBezTo>
                    <a:pt x="0" y="207"/>
                    <a:pt x="59" y="266"/>
                    <a:pt x="133" y="266"/>
                  </a:cubicBezTo>
                  <a:cubicBezTo>
                    <a:pt x="207" y="266"/>
                    <a:pt x="266" y="207"/>
                    <a:pt x="266" y="133"/>
                  </a:cubicBezTo>
                  <a:cubicBezTo>
                    <a:pt x="266" y="59"/>
                    <a:pt x="207" y="0"/>
                    <a:pt x="13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24"/>
            <p:cNvSpPr>
              <a:spLocks/>
            </p:cNvSpPr>
            <p:nvPr/>
          </p:nvSpPr>
          <p:spPr bwMode="auto">
            <a:xfrm>
              <a:off x="3465513" y="3430588"/>
              <a:ext cx="252413" cy="252413"/>
            </a:xfrm>
            <a:custGeom>
              <a:avLst/>
              <a:gdLst>
                <a:gd name="T0" fmla="*/ 256 w 256"/>
                <a:gd name="T1" fmla="*/ 95 h 256"/>
                <a:gd name="T2" fmla="*/ 65 w 256"/>
                <a:gd name="T3" fmla="*/ 0 h 256"/>
                <a:gd name="T4" fmla="*/ 0 w 256"/>
                <a:gd name="T5" fmla="*/ 65 h 256"/>
                <a:gd name="T6" fmla="*/ 95 w 256"/>
                <a:gd name="T7" fmla="*/ 256 h 256"/>
                <a:gd name="T8" fmla="*/ 256 w 256"/>
                <a:gd name="T9" fmla="*/ 95 h 256"/>
              </a:gdLst>
              <a:ahLst/>
              <a:cxnLst>
                <a:cxn ang="0">
                  <a:pos x="T0" y="T1"/>
                </a:cxn>
                <a:cxn ang="0">
                  <a:pos x="T2" y="T3"/>
                </a:cxn>
                <a:cxn ang="0">
                  <a:pos x="T4" y="T5"/>
                </a:cxn>
                <a:cxn ang="0">
                  <a:pos x="T6" y="T7"/>
                </a:cxn>
                <a:cxn ang="0">
                  <a:pos x="T8" y="T9"/>
                </a:cxn>
              </a:cxnLst>
              <a:rect l="0" t="0" r="r" b="b"/>
              <a:pathLst>
                <a:path w="256" h="256">
                  <a:moveTo>
                    <a:pt x="256" y="95"/>
                  </a:moveTo>
                  <a:cubicBezTo>
                    <a:pt x="65" y="0"/>
                    <a:pt x="65" y="0"/>
                    <a:pt x="65" y="0"/>
                  </a:cubicBezTo>
                  <a:cubicBezTo>
                    <a:pt x="51" y="28"/>
                    <a:pt x="28" y="51"/>
                    <a:pt x="0" y="65"/>
                  </a:cubicBezTo>
                  <a:cubicBezTo>
                    <a:pt x="95" y="256"/>
                    <a:pt x="95" y="256"/>
                    <a:pt x="95" y="256"/>
                  </a:cubicBezTo>
                  <a:cubicBezTo>
                    <a:pt x="165" y="221"/>
                    <a:pt x="221" y="165"/>
                    <a:pt x="256" y="95"/>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25"/>
            <p:cNvSpPr>
              <a:spLocks/>
            </p:cNvSpPr>
            <p:nvPr/>
          </p:nvSpPr>
          <p:spPr bwMode="auto">
            <a:xfrm>
              <a:off x="3533775" y="3409950"/>
              <a:ext cx="204788" cy="96838"/>
            </a:xfrm>
            <a:custGeom>
              <a:avLst/>
              <a:gdLst>
                <a:gd name="T0" fmla="*/ 4 w 207"/>
                <a:gd name="T1" fmla="*/ 0 h 97"/>
                <a:gd name="T2" fmla="*/ 0 w 207"/>
                <a:gd name="T3" fmla="*/ 12 h 97"/>
                <a:gd name="T4" fmla="*/ 195 w 207"/>
                <a:gd name="T5" fmla="*/ 97 h 97"/>
                <a:gd name="T6" fmla="*/ 207 w 207"/>
                <a:gd name="T7" fmla="*/ 68 h 97"/>
                <a:gd name="T8" fmla="*/ 4 w 207"/>
                <a:gd name="T9" fmla="*/ 0 h 97"/>
              </a:gdLst>
              <a:ahLst/>
              <a:cxnLst>
                <a:cxn ang="0">
                  <a:pos x="T0" y="T1"/>
                </a:cxn>
                <a:cxn ang="0">
                  <a:pos x="T2" y="T3"/>
                </a:cxn>
                <a:cxn ang="0">
                  <a:pos x="T4" y="T5"/>
                </a:cxn>
                <a:cxn ang="0">
                  <a:pos x="T6" y="T7"/>
                </a:cxn>
                <a:cxn ang="0">
                  <a:pos x="T8" y="T9"/>
                </a:cxn>
              </a:cxnLst>
              <a:rect l="0" t="0" r="r" b="b"/>
              <a:pathLst>
                <a:path w="207" h="97">
                  <a:moveTo>
                    <a:pt x="4" y="0"/>
                  </a:moveTo>
                  <a:cubicBezTo>
                    <a:pt x="3" y="4"/>
                    <a:pt x="1" y="8"/>
                    <a:pt x="0" y="12"/>
                  </a:cubicBezTo>
                  <a:cubicBezTo>
                    <a:pt x="195" y="97"/>
                    <a:pt x="195" y="97"/>
                    <a:pt x="195" y="97"/>
                  </a:cubicBezTo>
                  <a:cubicBezTo>
                    <a:pt x="200" y="88"/>
                    <a:pt x="203" y="78"/>
                    <a:pt x="207" y="68"/>
                  </a:cubicBezTo>
                  <a:lnTo>
                    <a:pt x="4" y="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26"/>
            <p:cNvSpPr>
              <a:spLocks/>
            </p:cNvSpPr>
            <p:nvPr/>
          </p:nvSpPr>
          <p:spPr bwMode="auto">
            <a:xfrm>
              <a:off x="3081338" y="3046413"/>
              <a:ext cx="252413" cy="252413"/>
            </a:xfrm>
            <a:custGeom>
              <a:avLst/>
              <a:gdLst>
                <a:gd name="T0" fmla="*/ 0 w 256"/>
                <a:gd name="T1" fmla="*/ 161 h 256"/>
                <a:gd name="T2" fmla="*/ 191 w 256"/>
                <a:gd name="T3" fmla="*/ 256 h 256"/>
                <a:gd name="T4" fmla="*/ 256 w 256"/>
                <a:gd name="T5" fmla="*/ 191 h 256"/>
                <a:gd name="T6" fmla="*/ 161 w 256"/>
                <a:gd name="T7" fmla="*/ 0 h 256"/>
                <a:gd name="T8" fmla="*/ 0 w 256"/>
                <a:gd name="T9" fmla="*/ 161 h 256"/>
              </a:gdLst>
              <a:ahLst/>
              <a:cxnLst>
                <a:cxn ang="0">
                  <a:pos x="T0" y="T1"/>
                </a:cxn>
                <a:cxn ang="0">
                  <a:pos x="T2" y="T3"/>
                </a:cxn>
                <a:cxn ang="0">
                  <a:pos x="T4" y="T5"/>
                </a:cxn>
                <a:cxn ang="0">
                  <a:pos x="T6" y="T7"/>
                </a:cxn>
                <a:cxn ang="0">
                  <a:pos x="T8" y="T9"/>
                </a:cxn>
              </a:cxnLst>
              <a:rect l="0" t="0" r="r" b="b"/>
              <a:pathLst>
                <a:path w="256" h="256">
                  <a:moveTo>
                    <a:pt x="0" y="161"/>
                  </a:moveTo>
                  <a:cubicBezTo>
                    <a:pt x="191" y="256"/>
                    <a:pt x="191" y="256"/>
                    <a:pt x="191" y="256"/>
                  </a:cubicBezTo>
                  <a:cubicBezTo>
                    <a:pt x="205" y="228"/>
                    <a:pt x="228" y="205"/>
                    <a:pt x="256" y="191"/>
                  </a:cubicBezTo>
                  <a:cubicBezTo>
                    <a:pt x="161" y="0"/>
                    <a:pt x="161" y="0"/>
                    <a:pt x="161" y="0"/>
                  </a:cubicBezTo>
                  <a:cubicBezTo>
                    <a:pt x="91" y="35"/>
                    <a:pt x="35" y="91"/>
                    <a:pt x="0" y="161"/>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27"/>
            <p:cNvSpPr>
              <a:spLocks/>
            </p:cNvSpPr>
            <p:nvPr/>
          </p:nvSpPr>
          <p:spPr bwMode="auto">
            <a:xfrm>
              <a:off x="3060700" y="3222625"/>
              <a:ext cx="204788" cy="96838"/>
            </a:xfrm>
            <a:custGeom>
              <a:avLst/>
              <a:gdLst>
                <a:gd name="T0" fmla="*/ 0 w 207"/>
                <a:gd name="T1" fmla="*/ 29 h 97"/>
                <a:gd name="T2" fmla="*/ 203 w 207"/>
                <a:gd name="T3" fmla="*/ 97 h 97"/>
                <a:gd name="T4" fmla="*/ 207 w 207"/>
                <a:gd name="T5" fmla="*/ 85 h 97"/>
                <a:gd name="T6" fmla="*/ 12 w 207"/>
                <a:gd name="T7" fmla="*/ 0 h 97"/>
                <a:gd name="T8" fmla="*/ 0 w 207"/>
                <a:gd name="T9" fmla="*/ 29 h 97"/>
              </a:gdLst>
              <a:ahLst/>
              <a:cxnLst>
                <a:cxn ang="0">
                  <a:pos x="T0" y="T1"/>
                </a:cxn>
                <a:cxn ang="0">
                  <a:pos x="T2" y="T3"/>
                </a:cxn>
                <a:cxn ang="0">
                  <a:pos x="T4" y="T5"/>
                </a:cxn>
                <a:cxn ang="0">
                  <a:pos x="T6" y="T7"/>
                </a:cxn>
                <a:cxn ang="0">
                  <a:pos x="T8" y="T9"/>
                </a:cxn>
              </a:cxnLst>
              <a:rect l="0" t="0" r="r" b="b"/>
              <a:pathLst>
                <a:path w="207" h="97">
                  <a:moveTo>
                    <a:pt x="0" y="29"/>
                  </a:moveTo>
                  <a:cubicBezTo>
                    <a:pt x="203" y="97"/>
                    <a:pt x="203" y="97"/>
                    <a:pt x="203" y="97"/>
                  </a:cubicBezTo>
                  <a:cubicBezTo>
                    <a:pt x="204" y="93"/>
                    <a:pt x="206" y="89"/>
                    <a:pt x="207" y="85"/>
                  </a:cubicBezTo>
                  <a:cubicBezTo>
                    <a:pt x="12" y="0"/>
                    <a:pt x="12" y="0"/>
                    <a:pt x="12" y="0"/>
                  </a:cubicBezTo>
                  <a:cubicBezTo>
                    <a:pt x="7" y="9"/>
                    <a:pt x="4" y="19"/>
                    <a:pt x="0" y="2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1" name="Gruppieren 482"/>
          <p:cNvGrpSpPr>
            <a:grpSpLocks noChangeAspect="1"/>
          </p:cNvGrpSpPr>
          <p:nvPr/>
        </p:nvGrpSpPr>
        <p:grpSpPr>
          <a:xfrm>
            <a:off x="3776076" y="3308800"/>
            <a:ext cx="206914" cy="360000"/>
            <a:chOff x="3971929" y="1792290"/>
            <a:chExt cx="469904" cy="817562"/>
          </a:xfrm>
        </p:grpSpPr>
        <p:sp>
          <p:nvSpPr>
            <p:cNvPr id="422" name="Freeform 5"/>
            <p:cNvSpPr>
              <a:spLocks noEditPoints="1"/>
            </p:cNvSpPr>
            <p:nvPr/>
          </p:nvSpPr>
          <p:spPr bwMode="auto">
            <a:xfrm>
              <a:off x="3971929" y="1792290"/>
              <a:ext cx="315913" cy="463551"/>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6"/>
            <p:cNvSpPr>
              <a:spLocks noEditPoints="1"/>
            </p:cNvSpPr>
            <p:nvPr/>
          </p:nvSpPr>
          <p:spPr bwMode="auto">
            <a:xfrm>
              <a:off x="4062420" y="1970089"/>
              <a:ext cx="379413" cy="639763"/>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4" name="Gruppieren 457"/>
          <p:cNvGrpSpPr>
            <a:grpSpLocks noChangeAspect="1"/>
          </p:cNvGrpSpPr>
          <p:nvPr/>
        </p:nvGrpSpPr>
        <p:grpSpPr>
          <a:xfrm>
            <a:off x="3175000" y="3345039"/>
            <a:ext cx="468000" cy="316650"/>
            <a:chOff x="1874838" y="4900613"/>
            <a:chExt cx="1065212" cy="720725"/>
          </a:xfrm>
        </p:grpSpPr>
        <p:sp>
          <p:nvSpPr>
            <p:cNvPr id="425" name="Freeform 36"/>
            <p:cNvSpPr>
              <a:spLocks noEditPoints="1"/>
            </p:cNvSpPr>
            <p:nvPr/>
          </p:nvSpPr>
          <p:spPr bwMode="auto">
            <a:xfrm>
              <a:off x="1978025" y="4900613"/>
              <a:ext cx="962025" cy="619125"/>
            </a:xfrm>
            <a:custGeom>
              <a:avLst/>
              <a:gdLst>
                <a:gd name="T0" fmla="*/ 193 w 800"/>
                <a:gd name="T1" fmla="*/ 381 h 514"/>
                <a:gd name="T2" fmla="*/ 143 w 800"/>
                <a:gd name="T3" fmla="*/ 265 h 514"/>
                <a:gd name="T4" fmla="*/ 400 w 800"/>
                <a:gd name="T5" fmla="*/ 381 h 514"/>
                <a:gd name="T6" fmla="*/ 87 w 800"/>
                <a:gd name="T7" fmla="*/ 132 h 514"/>
                <a:gd name="T8" fmla="*/ 258 w 800"/>
                <a:gd name="T9" fmla="*/ 248 h 514"/>
                <a:gd name="T10" fmla="*/ 667 w 800"/>
                <a:gd name="T11" fmla="*/ 0 h 514"/>
                <a:gd name="T12" fmla="*/ 418 w 800"/>
                <a:gd name="T13" fmla="*/ 116 h 514"/>
                <a:gd name="T14" fmla="*/ 667 w 800"/>
                <a:gd name="T15" fmla="*/ 0 h 514"/>
                <a:gd name="T16" fmla="*/ 143 w 800"/>
                <a:gd name="T17" fmla="*/ 0 h 514"/>
                <a:gd name="T18" fmla="*/ 400 w 800"/>
                <a:gd name="T19" fmla="*/ 116 h 514"/>
                <a:gd name="T20" fmla="*/ 276 w 800"/>
                <a:gd name="T21" fmla="*/ 248 h 514"/>
                <a:gd name="T22" fmla="*/ 524 w 800"/>
                <a:gd name="T23" fmla="*/ 132 h 514"/>
                <a:gd name="T24" fmla="*/ 276 w 800"/>
                <a:gd name="T25" fmla="*/ 248 h 514"/>
                <a:gd name="T26" fmla="*/ 667 w 800"/>
                <a:gd name="T27" fmla="*/ 381 h 514"/>
                <a:gd name="T28" fmla="*/ 418 w 800"/>
                <a:gd name="T29" fmla="*/ 265 h 514"/>
                <a:gd name="T30" fmla="*/ 96 w 800"/>
                <a:gd name="T31" fmla="*/ 265 h 514"/>
                <a:gd name="T32" fmla="*/ 117 w 800"/>
                <a:gd name="T33" fmla="*/ 277 h 514"/>
                <a:gd name="T34" fmla="*/ 124 w 800"/>
                <a:gd name="T35" fmla="*/ 265 h 514"/>
                <a:gd name="T36" fmla="*/ 41 w 800"/>
                <a:gd name="T37" fmla="*/ 438 h 514"/>
                <a:gd name="T38" fmla="*/ 16 w 800"/>
                <a:gd name="T39" fmla="*/ 514 h 514"/>
                <a:gd name="T40" fmla="*/ 41 w 800"/>
                <a:gd name="T41" fmla="*/ 438 h 514"/>
                <a:gd name="T42" fmla="*/ 800 w 800"/>
                <a:gd name="T43" fmla="*/ 514 h 514"/>
                <a:gd name="T44" fmla="*/ 543 w 800"/>
                <a:gd name="T45" fmla="*/ 398 h 514"/>
                <a:gd name="T46" fmla="*/ 543 w 800"/>
                <a:gd name="T47" fmla="*/ 248 h 514"/>
                <a:gd name="T48" fmla="*/ 800 w 800"/>
                <a:gd name="T49" fmla="*/ 132 h 514"/>
                <a:gd name="T50" fmla="*/ 543 w 800"/>
                <a:gd name="T51" fmla="*/ 248 h 514"/>
                <a:gd name="T52" fmla="*/ 800 w 800"/>
                <a:gd name="T53" fmla="*/ 381 h 514"/>
                <a:gd name="T54" fmla="*/ 684 w 800"/>
                <a:gd name="T55" fmla="*/ 265 h 514"/>
                <a:gd name="T56" fmla="*/ 684 w 800"/>
                <a:gd name="T57" fmla="*/ 0 h 514"/>
                <a:gd name="T58" fmla="*/ 800 w 800"/>
                <a:gd name="T59" fmla="*/ 116 h 514"/>
                <a:gd name="T60" fmla="*/ 684 w 800"/>
                <a:gd name="T61" fmla="*/ 0 h 514"/>
                <a:gd name="T62" fmla="*/ 191 w 800"/>
                <a:gd name="T63" fmla="*/ 514 h 514"/>
                <a:gd name="T64" fmla="*/ 258 w 800"/>
                <a:gd name="T65" fmla="*/ 398 h 514"/>
                <a:gd name="T66" fmla="*/ 195 w 800"/>
                <a:gd name="T67" fmla="*/ 502 h 514"/>
                <a:gd name="T68" fmla="*/ 524 w 800"/>
                <a:gd name="T69" fmla="*/ 514 h 514"/>
                <a:gd name="T70" fmla="*/ 276 w 800"/>
                <a:gd name="T71" fmla="*/ 398 h 514"/>
                <a:gd name="T72" fmla="*/ 16 w 800"/>
                <a:gd name="T73" fmla="*/ 216 h 514"/>
                <a:gd name="T74" fmla="*/ 61 w 800"/>
                <a:gd name="T75" fmla="*/ 132 h 514"/>
                <a:gd name="T76" fmla="*/ 0 w 800"/>
                <a:gd name="T77" fmla="*/ 238 h 514"/>
                <a:gd name="T78" fmla="*/ 67 w 800"/>
                <a:gd name="T79" fmla="*/ 83 h 514"/>
                <a:gd name="T80" fmla="*/ 124 w 800"/>
                <a:gd name="T81" fmla="*/ 116 h 514"/>
                <a:gd name="T82" fmla="*/ 0 w 800"/>
                <a:gd name="T83" fmla="*/ 0 h 514"/>
                <a:gd name="T84" fmla="*/ 63 w 800"/>
                <a:gd name="T85" fmla="*/ 11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514">
                  <a:moveTo>
                    <a:pt x="400" y="381"/>
                  </a:moveTo>
                  <a:cubicBezTo>
                    <a:pt x="193" y="381"/>
                    <a:pt x="193" y="381"/>
                    <a:pt x="193" y="381"/>
                  </a:cubicBezTo>
                  <a:cubicBezTo>
                    <a:pt x="181" y="346"/>
                    <a:pt x="162" y="314"/>
                    <a:pt x="143" y="283"/>
                  </a:cubicBezTo>
                  <a:cubicBezTo>
                    <a:pt x="143" y="265"/>
                    <a:pt x="143" y="265"/>
                    <a:pt x="143" y="265"/>
                  </a:cubicBezTo>
                  <a:cubicBezTo>
                    <a:pt x="400" y="265"/>
                    <a:pt x="400" y="265"/>
                    <a:pt x="400" y="265"/>
                  </a:cubicBezTo>
                  <a:lnTo>
                    <a:pt x="400" y="381"/>
                  </a:lnTo>
                  <a:close/>
                  <a:moveTo>
                    <a:pt x="258" y="132"/>
                  </a:moveTo>
                  <a:cubicBezTo>
                    <a:pt x="87" y="132"/>
                    <a:pt x="87" y="132"/>
                    <a:pt x="87" y="132"/>
                  </a:cubicBezTo>
                  <a:cubicBezTo>
                    <a:pt x="106" y="180"/>
                    <a:pt x="103" y="217"/>
                    <a:pt x="99" y="248"/>
                  </a:cubicBezTo>
                  <a:cubicBezTo>
                    <a:pt x="258" y="248"/>
                    <a:pt x="258" y="248"/>
                    <a:pt x="258" y="248"/>
                  </a:cubicBezTo>
                  <a:lnTo>
                    <a:pt x="258" y="132"/>
                  </a:lnTo>
                  <a:close/>
                  <a:moveTo>
                    <a:pt x="667" y="0"/>
                  </a:moveTo>
                  <a:cubicBezTo>
                    <a:pt x="418" y="0"/>
                    <a:pt x="418" y="0"/>
                    <a:pt x="418" y="0"/>
                  </a:cubicBezTo>
                  <a:cubicBezTo>
                    <a:pt x="418" y="116"/>
                    <a:pt x="418" y="116"/>
                    <a:pt x="418" y="116"/>
                  </a:cubicBezTo>
                  <a:cubicBezTo>
                    <a:pt x="667" y="116"/>
                    <a:pt x="667" y="116"/>
                    <a:pt x="667" y="116"/>
                  </a:cubicBezTo>
                  <a:lnTo>
                    <a:pt x="667" y="0"/>
                  </a:lnTo>
                  <a:close/>
                  <a:moveTo>
                    <a:pt x="400" y="0"/>
                  </a:moveTo>
                  <a:cubicBezTo>
                    <a:pt x="143" y="0"/>
                    <a:pt x="143" y="0"/>
                    <a:pt x="143" y="0"/>
                  </a:cubicBezTo>
                  <a:cubicBezTo>
                    <a:pt x="143" y="116"/>
                    <a:pt x="143" y="116"/>
                    <a:pt x="143" y="116"/>
                  </a:cubicBezTo>
                  <a:cubicBezTo>
                    <a:pt x="400" y="116"/>
                    <a:pt x="400" y="116"/>
                    <a:pt x="400" y="116"/>
                  </a:cubicBezTo>
                  <a:lnTo>
                    <a:pt x="400" y="0"/>
                  </a:lnTo>
                  <a:close/>
                  <a:moveTo>
                    <a:pt x="276" y="248"/>
                  </a:moveTo>
                  <a:cubicBezTo>
                    <a:pt x="524" y="248"/>
                    <a:pt x="524" y="248"/>
                    <a:pt x="524" y="248"/>
                  </a:cubicBezTo>
                  <a:cubicBezTo>
                    <a:pt x="524" y="132"/>
                    <a:pt x="524" y="132"/>
                    <a:pt x="524" y="132"/>
                  </a:cubicBezTo>
                  <a:cubicBezTo>
                    <a:pt x="276" y="132"/>
                    <a:pt x="276" y="132"/>
                    <a:pt x="276" y="132"/>
                  </a:cubicBezTo>
                  <a:lnTo>
                    <a:pt x="276" y="248"/>
                  </a:lnTo>
                  <a:close/>
                  <a:moveTo>
                    <a:pt x="418" y="381"/>
                  </a:moveTo>
                  <a:cubicBezTo>
                    <a:pt x="667" y="381"/>
                    <a:pt x="667" y="381"/>
                    <a:pt x="667" y="381"/>
                  </a:cubicBezTo>
                  <a:cubicBezTo>
                    <a:pt x="667" y="265"/>
                    <a:pt x="667" y="265"/>
                    <a:pt x="667" y="265"/>
                  </a:cubicBezTo>
                  <a:cubicBezTo>
                    <a:pt x="418" y="265"/>
                    <a:pt x="418" y="265"/>
                    <a:pt x="418" y="265"/>
                  </a:cubicBezTo>
                  <a:lnTo>
                    <a:pt x="418" y="381"/>
                  </a:lnTo>
                  <a:close/>
                  <a:moveTo>
                    <a:pt x="96" y="265"/>
                  </a:moveTo>
                  <a:cubicBezTo>
                    <a:pt x="94" y="284"/>
                    <a:pt x="92" y="300"/>
                    <a:pt x="96" y="316"/>
                  </a:cubicBezTo>
                  <a:cubicBezTo>
                    <a:pt x="103" y="301"/>
                    <a:pt x="110" y="286"/>
                    <a:pt x="117" y="277"/>
                  </a:cubicBezTo>
                  <a:cubicBezTo>
                    <a:pt x="124" y="267"/>
                    <a:pt x="124" y="267"/>
                    <a:pt x="124" y="267"/>
                  </a:cubicBezTo>
                  <a:cubicBezTo>
                    <a:pt x="124" y="265"/>
                    <a:pt x="124" y="265"/>
                    <a:pt x="124" y="265"/>
                  </a:cubicBezTo>
                  <a:lnTo>
                    <a:pt x="96" y="265"/>
                  </a:lnTo>
                  <a:close/>
                  <a:moveTo>
                    <a:pt x="41" y="438"/>
                  </a:moveTo>
                  <a:cubicBezTo>
                    <a:pt x="34" y="448"/>
                    <a:pt x="28" y="460"/>
                    <a:pt x="24" y="473"/>
                  </a:cubicBezTo>
                  <a:cubicBezTo>
                    <a:pt x="20" y="484"/>
                    <a:pt x="16" y="498"/>
                    <a:pt x="16" y="514"/>
                  </a:cubicBezTo>
                  <a:cubicBezTo>
                    <a:pt x="62" y="514"/>
                    <a:pt x="62" y="514"/>
                    <a:pt x="62" y="514"/>
                  </a:cubicBezTo>
                  <a:cubicBezTo>
                    <a:pt x="51" y="492"/>
                    <a:pt x="43" y="464"/>
                    <a:pt x="41" y="438"/>
                  </a:cubicBezTo>
                  <a:close/>
                  <a:moveTo>
                    <a:pt x="543" y="514"/>
                  </a:moveTo>
                  <a:cubicBezTo>
                    <a:pt x="800" y="514"/>
                    <a:pt x="800" y="514"/>
                    <a:pt x="800" y="514"/>
                  </a:cubicBezTo>
                  <a:cubicBezTo>
                    <a:pt x="800" y="398"/>
                    <a:pt x="800" y="398"/>
                    <a:pt x="800" y="398"/>
                  </a:cubicBezTo>
                  <a:cubicBezTo>
                    <a:pt x="543" y="398"/>
                    <a:pt x="543" y="398"/>
                    <a:pt x="543" y="398"/>
                  </a:cubicBezTo>
                  <a:lnTo>
                    <a:pt x="543" y="514"/>
                  </a:lnTo>
                  <a:close/>
                  <a:moveTo>
                    <a:pt x="543" y="248"/>
                  </a:moveTo>
                  <a:cubicBezTo>
                    <a:pt x="800" y="248"/>
                    <a:pt x="800" y="248"/>
                    <a:pt x="800" y="248"/>
                  </a:cubicBezTo>
                  <a:cubicBezTo>
                    <a:pt x="800" y="132"/>
                    <a:pt x="800" y="132"/>
                    <a:pt x="800" y="132"/>
                  </a:cubicBezTo>
                  <a:cubicBezTo>
                    <a:pt x="543" y="132"/>
                    <a:pt x="543" y="132"/>
                    <a:pt x="543" y="132"/>
                  </a:cubicBezTo>
                  <a:lnTo>
                    <a:pt x="543" y="248"/>
                  </a:lnTo>
                  <a:close/>
                  <a:moveTo>
                    <a:pt x="684" y="381"/>
                  </a:moveTo>
                  <a:cubicBezTo>
                    <a:pt x="800" y="381"/>
                    <a:pt x="800" y="381"/>
                    <a:pt x="800" y="381"/>
                  </a:cubicBezTo>
                  <a:cubicBezTo>
                    <a:pt x="800" y="265"/>
                    <a:pt x="800" y="265"/>
                    <a:pt x="800" y="265"/>
                  </a:cubicBezTo>
                  <a:cubicBezTo>
                    <a:pt x="684" y="265"/>
                    <a:pt x="684" y="265"/>
                    <a:pt x="684" y="265"/>
                  </a:cubicBezTo>
                  <a:lnTo>
                    <a:pt x="684" y="381"/>
                  </a:lnTo>
                  <a:close/>
                  <a:moveTo>
                    <a:pt x="684" y="0"/>
                  </a:moveTo>
                  <a:cubicBezTo>
                    <a:pt x="684" y="116"/>
                    <a:pt x="684" y="116"/>
                    <a:pt x="684" y="116"/>
                  </a:cubicBezTo>
                  <a:cubicBezTo>
                    <a:pt x="800" y="116"/>
                    <a:pt x="800" y="116"/>
                    <a:pt x="800" y="116"/>
                  </a:cubicBezTo>
                  <a:cubicBezTo>
                    <a:pt x="800" y="0"/>
                    <a:pt x="800" y="0"/>
                    <a:pt x="800" y="0"/>
                  </a:cubicBezTo>
                  <a:lnTo>
                    <a:pt x="684" y="0"/>
                  </a:lnTo>
                  <a:close/>
                  <a:moveTo>
                    <a:pt x="195" y="502"/>
                  </a:moveTo>
                  <a:cubicBezTo>
                    <a:pt x="194" y="506"/>
                    <a:pt x="193" y="510"/>
                    <a:pt x="191" y="514"/>
                  </a:cubicBezTo>
                  <a:cubicBezTo>
                    <a:pt x="258" y="514"/>
                    <a:pt x="258" y="514"/>
                    <a:pt x="258" y="514"/>
                  </a:cubicBezTo>
                  <a:cubicBezTo>
                    <a:pt x="258" y="398"/>
                    <a:pt x="258" y="398"/>
                    <a:pt x="258" y="398"/>
                  </a:cubicBezTo>
                  <a:cubicBezTo>
                    <a:pt x="198" y="398"/>
                    <a:pt x="198" y="398"/>
                    <a:pt x="198" y="398"/>
                  </a:cubicBezTo>
                  <a:cubicBezTo>
                    <a:pt x="206" y="429"/>
                    <a:pt x="207" y="464"/>
                    <a:pt x="195" y="502"/>
                  </a:cubicBezTo>
                  <a:close/>
                  <a:moveTo>
                    <a:pt x="276" y="514"/>
                  </a:moveTo>
                  <a:cubicBezTo>
                    <a:pt x="524" y="514"/>
                    <a:pt x="524" y="514"/>
                    <a:pt x="524" y="514"/>
                  </a:cubicBezTo>
                  <a:cubicBezTo>
                    <a:pt x="524" y="398"/>
                    <a:pt x="524" y="398"/>
                    <a:pt x="524" y="398"/>
                  </a:cubicBezTo>
                  <a:cubicBezTo>
                    <a:pt x="276" y="398"/>
                    <a:pt x="276" y="398"/>
                    <a:pt x="276" y="398"/>
                  </a:cubicBezTo>
                  <a:lnTo>
                    <a:pt x="276" y="514"/>
                  </a:lnTo>
                  <a:close/>
                  <a:moveTo>
                    <a:pt x="16" y="216"/>
                  </a:moveTo>
                  <a:cubicBezTo>
                    <a:pt x="39" y="184"/>
                    <a:pt x="57" y="159"/>
                    <a:pt x="61" y="134"/>
                  </a:cubicBezTo>
                  <a:cubicBezTo>
                    <a:pt x="61" y="132"/>
                    <a:pt x="61" y="132"/>
                    <a:pt x="61" y="132"/>
                  </a:cubicBezTo>
                  <a:cubicBezTo>
                    <a:pt x="0" y="132"/>
                    <a:pt x="0" y="132"/>
                    <a:pt x="0" y="132"/>
                  </a:cubicBezTo>
                  <a:cubicBezTo>
                    <a:pt x="0" y="238"/>
                    <a:pt x="0" y="238"/>
                    <a:pt x="0" y="238"/>
                  </a:cubicBezTo>
                  <a:cubicBezTo>
                    <a:pt x="6" y="230"/>
                    <a:pt x="11" y="223"/>
                    <a:pt x="16" y="216"/>
                  </a:cubicBezTo>
                  <a:close/>
                  <a:moveTo>
                    <a:pt x="67" y="83"/>
                  </a:moveTo>
                  <a:cubicBezTo>
                    <a:pt x="80" y="116"/>
                    <a:pt x="80" y="116"/>
                    <a:pt x="80" y="116"/>
                  </a:cubicBezTo>
                  <a:cubicBezTo>
                    <a:pt x="124" y="116"/>
                    <a:pt x="124" y="116"/>
                    <a:pt x="124" y="116"/>
                  </a:cubicBezTo>
                  <a:cubicBezTo>
                    <a:pt x="124" y="0"/>
                    <a:pt x="124" y="0"/>
                    <a:pt x="124" y="0"/>
                  </a:cubicBezTo>
                  <a:cubicBezTo>
                    <a:pt x="0" y="0"/>
                    <a:pt x="0" y="0"/>
                    <a:pt x="0" y="0"/>
                  </a:cubicBezTo>
                  <a:cubicBezTo>
                    <a:pt x="0" y="116"/>
                    <a:pt x="0" y="116"/>
                    <a:pt x="0" y="116"/>
                  </a:cubicBezTo>
                  <a:cubicBezTo>
                    <a:pt x="63" y="116"/>
                    <a:pt x="63" y="116"/>
                    <a:pt x="63" y="116"/>
                  </a:cubicBezTo>
                  <a:lnTo>
                    <a:pt x="67" y="83"/>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37"/>
            <p:cNvSpPr>
              <a:spLocks/>
            </p:cNvSpPr>
            <p:nvPr/>
          </p:nvSpPr>
          <p:spPr bwMode="auto">
            <a:xfrm>
              <a:off x="1874838" y="5062538"/>
              <a:ext cx="354012" cy="558800"/>
            </a:xfrm>
            <a:custGeom>
              <a:avLst/>
              <a:gdLst>
                <a:gd name="T0" fmla="*/ 160 w 294"/>
                <a:gd name="T1" fmla="*/ 0 h 464"/>
                <a:gd name="T2" fmla="*/ 37 w 294"/>
                <a:gd name="T3" fmla="*/ 222 h 464"/>
                <a:gd name="T4" fmla="*/ 104 w 294"/>
                <a:gd name="T5" fmla="*/ 433 h 464"/>
                <a:gd name="T6" fmla="*/ 141 w 294"/>
                <a:gd name="T7" fmla="*/ 266 h 464"/>
                <a:gd name="T8" fmla="*/ 165 w 294"/>
                <a:gd name="T9" fmla="*/ 382 h 464"/>
                <a:gd name="T10" fmla="*/ 185 w 294"/>
                <a:gd name="T11" fmla="*/ 338 h 464"/>
                <a:gd name="T12" fmla="*/ 155 w 294"/>
                <a:gd name="T13" fmla="*/ 464 h 464"/>
                <a:gd name="T14" fmla="*/ 269 w 294"/>
                <a:gd name="T15" fmla="*/ 363 h 464"/>
                <a:gd name="T16" fmla="*/ 214 w 294"/>
                <a:gd name="T17" fmla="*/ 150 h 464"/>
                <a:gd name="T18" fmla="*/ 185 w 294"/>
                <a:gd name="T19" fmla="*/ 214 h 464"/>
                <a:gd name="T20" fmla="*/ 160 w 29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464">
                  <a:moveTo>
                    <a:pt x="160" y="0"/>
                  </a:moveTo>
                  <a:cubicBezTo>
                    <a:pt x="152" y="58"/>
                    <a:pt x="78" y="112"/>
                    <a:pt x="37" y="222"/>
                  </a:cubicBezTo>
                  <a:cubicBezTo>
                    <a:pt x="0" y="322"/>
                    <a:pt x="31" y="408"/>
                    <a:pt x="104" y="433"/>
                  </a:cubicBezTo>
                  <a:cubicBezTo>
                    <a:pt x="63" y="367"/>
                    <a:pt x="114" y="287"/>
                    <a:pt x="141" y="266"/>
                  </a:cubicBezTo>
                  <a:cubicBezTo>
                    <a:pt x="135" y="295"/>
                    <a:pt x="144" y="349"/>
                    <a:pt x="165" y="382"/>
                  </a:cubicBezTo>
                  <a:cubicBezTo>
                    <a:pt x="173" y="375"/>
                    <a:pt x="182" y="357"/>
                    <a:pt x="185" y="338"/>
                  </a:cubicBezTo>
                  <a:cubicBezTo>
                    <a:pt x="185" y="338"/>
                    <a:pt x="240" y="412"/>
                    <a:pt x="155" y="464"/>
                  </a:cubicBezTo>
                  <a:cubicBezTo>
                    <a:pt x="155" y="464"/>
                    <a:pt x="243" y="451"/>
                    <a:pt x="269" y="363"/>
                  </a:cubicBezTo>
                  <a:cubicBezTo>
                    <a:pt x="294" y="276"/>
                    <a:pt x="254" y="215"/>
                    <a:pt x="214" y="150"/>
                  </a:cubicBezTo>
                  <a:cubicBezTo>
                    <a:pt x="204" y="163"/>
                    <a:pt x="189" y="193"/>
                    <a:pt x="185" y="214"/>
                  </a:cubicBezTo>
                  <a:cubicBezTo>
                    <a:pt x="136" y="152"/>
                    <a:pt x="202" y="106"/>
                    <a:pt x="16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7" name="Gleichschenkliges Dreieck 709"/>
          <p:cNvSpPr/>
          <p:nvPr/>
        </p:nvSpPr>
        <p:spPr bwMode="auto">
          <a:xfrm rot="16200000">
            <a:off x="7691406" y="1978571"/>
            <a:ext cx="144000" cy="72000"/>
          </a:xfrm>
          <a:prstGeom prst="triangle">
            <a:avLst/>
          </a:prstGeom>
          <a:solidFill>
            <a:srgbClr val="FFFFFF"/>
          </a:solid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428" name="Rechteck 710"/>
          <p:cNvSpPr/>
          <p:nvPr/>
        </p:nvSpPr>
        <p:spPr bwMode="auto">
          <a:xfrm rot="16200000">
            <a:off x="7799414" y="1762571"/>
            <a:ext cx="504000" cy="504000"/>
          </a:xfrm>
          <a:prstGeom prst="rect">
            <a:avLst/>
          </a:prstGeom>
          <a:solidFill>
            <a:srgbClr val="FFFFFF"/>
          </a:solid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429" name="Gleichschenkliges Dreieck 711"/>
          <p:cNvSpPr/>
          <p:nvPr/>
        </p:nvSpPr>
        <p:spPr bwMode="auto">
          <a:xfrm rot="16200000">
            <a:off x="7691414" y="1978571"/>
            <a:ext cx="144000" cy="72000"/>
          </a:xfrm>
          <a:prstGeom prst="triangle">
            <a:avLst/>
          </a:prstGeom>
          <a:solidFill>
            <a:srgbClr val="FFFFFF"/>
          </a:solidFill>
          <a:ln>
            <a:no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430" name="Freeform 58"/>
          <p:cNvSpPr>
            <a:spLocks noChangeAspect="1" noEditPoints="1"/>
          </p:cNvSpPr>
          <p:nvPr/>
        </p:nvSpPr>
        <p:spPr bwMode="auto">
          <a:xfrm>
            <a:off x="7871422" y="1870619"/>
            <a:ext cx="301516" cy="231403"/>
          </a:xfrm>
          <a:custGeom>
            <a:avLst/>
            <a:gdLst>
              <a:gd name="T0" fmla="*/ 320 w 800"/>
              <a:gd name="T1" fmla="*/ 414 h 614"/>
              <a:gd name="T2" fmla="*/ 480 w 800"/>
              <a:gd name="T3" fmla="*/ 414 h 614"/>
              <a:gd name="T4" fmla="*/ 480 w 800"/>
              <a:gd name="T5" fmla="*/ 474 h 614"/>
              <a:gd name="T6" fmla="*/ 320 w 800"/>
              <a:gd name="T7" fmla="*/ 474 h 614"/>
              <a:gd name="T8" fmla="*/ 320 w 800"/>
              <a:gd name="T9" fmla="*/ 414 h 614"/>
              <a:gd name="T10" fmla="*/ 27 w 800"/>
              <a:gd name="T11" fmla="*/ 614 h 614"/>
              <a:gd name="T12" fmla="*/ 773 w 800"/>
              <a:gd name="T13" fmla="*/ 614 h 614"/>
              <a:gd name="T14" fmla="*/ 800 w 800"/>
              <a:gd name="T15" fmla="*/ 587 h 614"/>
              <a:gd name="T16" fmla="*/ 0 w 800"/>
              <a:gd name="T17" fmla="*/ 587 h 614"/>
              <a:gd name="T18" fmla="*/ 27 w 800"/>
              <a:gd name="T19" fmla="*/ 614 h 614"/>
              <a:gd name="T20" fmla="*/ 0 w 800"/>
              <a:gd name="T21" fmla="*/ 574 h 614"/>
              <a:gd name="T22" fmla="*/ 800 w 800"/>
              <a:gd name="T23" fmla="*/ 574 h 614"/>
              <a:gd name="T24" fmla="*/ 710 w 800"/>
              <a:gd name="T25" fmla="*/ 487 h 614"/>
              <a:gd name="T26" fmla="*/ 90 w 800"/>
              <a:gd name="T27" fmla="*/ 487 h 614"/>
              <a:gd name="T28" fmla="*/ 0 w 800"/>
              <a:gd name="T29" fmla="*/ 574 h 614"/>
              <a:gd name="T30" fmla="*/ 747 w 800"/>
              <a:gd name="T31" fmla="*/ 20 h 614"/>
              <a:gd name="T32" fmla="*/ 747 w 800"/>
              <a:gd name="T33" fmla="*/ 380 h 614"/>
              <a:gd name="T34" fmla="*/ 727 w 800"/>
              <a:gd name="T35" fmla="*/ 400 h 614"/>
              <a:gd name="T36" fmla="*/ 73 w 800"/>
              <a:gd name="T37" fmla="*/ 400 h 614"/>
              <a:gd name="T38" fmla="*/ 53 w 800"/>
              <a:gd name="T39" fmla="*/ 380 h 614"/>
              <a:gd name="T40" fmla="*/ 53 w 800"/>
              <a:gd name="T41" fmla="*/ 20 h 614"/>
              <a:gd name="T42" fmla="*/ 73 w 800"/>
              <a:gd name="T43" fmla="*/ 0 h 614"/>
              <a:gd name="T44" fmla="*/ 727 w 800"/>
              <a:gd name="T45" fmla="*/ 0 h 614"/>
              <a:gd name="T46" fmla="*/ 747 w 800"/>
              <a:gd name="T47" fmla="*/ 20 h 614"/>
              <a:gd name="T48" fmla="*/ 720 w 800"/>
              <a:gd name="T49" fmla="*/ 27 h 614"/>
              <a:gd name="T50" fmla="*/ 80 w 800"/>
              <a:gd name="T51" fmla="*/ 27 h 614"/>
              <a:gd name="T52" fmla="*/ 80 w 800"/>
              <a:gd name="T53" fmla="*/ 374 h 614"/>
              <a:gd name="T54" fmla="*/ 720 w 800"/>
              <a:gd name="T55" fmla="*/ 374 h 614"/>
              <a:gd name="T56" fmla="*/ 720 w 800"/>
              <a:gd name="T57" fmla="*/ 2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0" h="614">
                <a:moveTo>
                  <a:pt x="320" y="414"/>
                </a:moveTo>
                <a:cubicBezTo>
                  <a:pt x="480" y="414"/>
                  <a:pt x="480" y="414"/>
                  <a:pt x="480" y="414"/>
                </a:cubicBezTo>
                <a:cubicBezTo>
                  <a:pt x="480" y="474"/>
                  <a:pt x="480" y="474"/>
                  <a:pt x="480" y="474"/>
                </a:cubicBezTo>
                <a:cubicBezTo>
                  <a:pt x="320" y="474"/>
                  <a:pt x="320" y="474"/>
                  <a:pt x="320" y="474"/>
                </a:cubicBezTo>
                <a:lnTo>
                  <a:pt x="320" y="414"/>
                </a:lnTo>
                <a:close/>
                <a:moveTo>
                  <a:pt x="27" y="614"/>
                </a:moveTo>
                <a:cubicBezTo>
                  <a:pt x="773" y="614"/>
                  <a:pt x="773" y="614"/>
                  <a:pt x="773" y="614"/>
                </a:cubicBezTo>
                <a:cubicBezTo>
                  <a:pt x="788" y="614"/>
                  <a:pt x="800" y="602"/>
                  <a:pt x="800" y="587"/>
                </a:cubicBezTo>
                <a:cubicBezTo>
                  <a:pt x="0" y="587"/>
                  <a:pt x="0" y="587"/>
                  <a:pt x="0" y="587"/>
                </a:cubicBezTo>
                <a:cubicBezTo>
                  <a:pt x="0" y="602"/>
                  <a:pt x="12" y="614"/>
                  <a:pt x="27" y="614"/>
                </a:cubicBezTo>
                <a:close/>
                <a:moveTo>
                  <a:pt x="0" y="574"/>
                </a:moveTo>
                <a:cubicBezTo>
                  <a:pt x="800" y="574"/>
                  <a:pt x="800" y="574"/>
                  <a:pt x="800" y="574"/>
                </a:cubicBezTo>
                <a:cubicBezTo>
                  <a:pt x="710" y="487"/>
                  <a:pt x="710" y="487"/>
                  <a:pt x="710" y="487"/>
                </a:cubicBezTo>
                <a:cubicBezTo>
                  <a:pt x="90" y="487"/>
                  <a:pt x="90" y="487"/>
                  <a:pt x="90" y="487"/>
                </a:cubicBezTo>
                <a:lnTo>
                  <a:pt x="0" y="574"/>
                </a:lnTo>
                <a:close/>
                <a:moveTo>
                  <a:pt x="747" y="20"/>
                </a:moveTo>
                <a:cubicBezTo>
                  <a:pt x="747" y="380"/>
                  <a:pt x="747" y="380"/>
                  <a:pt x="747" y="380"/>
                </a:cubicBezTo>
                <a:cubicBezTo>
                  <a:pt x="747" y="391"/>
                  <a:pt x="738" y="400"/>
                  <a:pt x="727" y="400"/>
                </a:cubicBezTo>
                <a:cubicBezTo>
                  <a:pt x="73" y="400"/>
                  <a:pt x="73" y="400"/>
                  <a:pt x="73" y="400"/>
                </a:cubicBezTo>
                <a:cubicBezTo>
                  <a:pt x="62" y="400"/>
                  <a:pt x="53" y="391"/>
                  <a:pt x="53" y="380"/>
                </a:cubicBezTo>
                <a:cubicBezTo>
                  <a:pt x="53" y="20"/>
                  <a:pt x="53" y="20"/>
                  <a:pt x="53" y="20"/>
                </a:cubicBezTo>
                <a:cubicBezTo>
                  <a:pt x="53" y="9"/>
                  <a:pt x="62" y="0"/>
                  <a:pt x="73" y="0"/>
                </a:cubicBezTo>
                <a:cubicBezTo>
                  <a:pt x="727" y="0"/>
                  <a:pt x="727" y="0"/>
                  <a:pt x="727" y="0"/>
                </a:cubicBezTo>
                <a:cubicBezTo>
                  <a:pt x="738" y="0"/>
                  <a:pt x="747" y="9"/>
                  <a:pt x="747" y="20"/>
                </a:cubicBezTo>
                <a:close/>
                <a:moveTo>
                  <a:pt x="720" y="27"/>
                </a:moveTo>
                <a:cubicBezTo>
                  <a:pt x="80" y="27"/>
                  <a:pt x="80" y="27"/>
                  <a:pt x="80" y="27"/>
                </a:cubicBezTo>
                <a:cubicBezTo>
                  <a:pt x="80" y="374"/>
                  <a:pt x="80" y="374"/>
                  <a:pt x="80" y="374"/>
                </a:cubicBezTo>
                <a:cubicBezTo>
                  <a:pt x="720" y="374"/>
                  <a:pt x="720" y="374"/>
                  <a:pt x="720" y="374"/>
                </a:cubicBezTo>
                <a:lnTo>
                  <a:pt x="720" y="27"/>
                </a:lnTo>
                <a:close/>
              </a:path>
            </a:pathLst>
          </a:custGeom>
          <a:solidFill>
            <a:srgbClr val="505A64"/>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431" name="Gruppieren 10"/>
          <p:cNvGrpSpPr/>
          <p:nvPr/>
        </p:nvGrpSpPr>
        <p:grpSpPr>
          <a:xfrm>
            <a:off x="8071153" y="1963216"/>
            <a:ext cx="175680" cy="231403"/>
            <a:chOff x="8080047" y="896249"/>
            <a:chExt cx="214720" cy="282826"/>
          </a:xfrm>
        </p:grpSpPr>
        <p:grpSp>
          <p:nvGrpSpPr>
            <p:cNvPr id="432" name="Gruppieren 415"/>
            <p:cNvGrpSpPr>
              <a:grpSpLocks noChangeAspect="1"/>
            </p:cNvGrpSpPr>
            <p:nvPr/>
          </p:nvGrpSpPr>
          <p:grpSpPr>
            <a:xfrm>
              <a:off x="8080047" y="896249"/>
              <a:ext cx="214720" cy="282826"/>
              <a:chOff x="4013200" y="2198688"/>
              <a:chExt cx="720725" cy="949325"/>
            </a:xfrm>
          </p:grpSpPr>
          <p:sp>
            <p:nvSpPr>
              <p:cNvPr id="437"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8"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9"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433" name="Gruppieren 321"/>
            <p:cNvGrpSpPr>
              <a:grpSpLocks noChangeAspect="1"/>
            </p:cNvGrpSpPr>
            <p:nvPr/>
          </p:nvGrpSpPr>
          <p:grpSpPr>
            <a:xfrm>
              <a:off x="8080047" y="896249"/>
              <a:ext cx="214720" cy="282826"/>
              <a:chOff x="4013200" y="2198688"/>
              <a:chExt cx="720725" cy="949325"/>
            </a:xfrm>
          </p:grpSpPr>
          <p:sp>
            <p:nvSpPr>
              <p:cNvPr id="434"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40" name="Gruppieren 277"/>
          <p:cNvGrpSpPr/>
          <p:nvPr/>
        </p:nvGrpSpPr>
        <p:grpSpPr>
          <a:xfrm>
            <a:off x="6854600" y="2636280"/>
            <a:ext cx="2016000" cy="576064"/>
            <a:chOff x="914823" y="5445224"/>
            <a:chExt cx="2016000" cy="576064"/>
          </a:xfrm>
          <a:gradFill>
            <a:gsLst>
              <a:gs pos="44000">
                <a:srgbClr val="7DD2E6">
                  <a:alpha val="73000"/>
                </a:srgbClr>
              </a:gs>
              <a:gs pos="0">
                <a:srgbClr val="009999">
                  <a:alpha val="85000"/>
                </a:srgbClr>
              </a:gs>
              <a:gs pos="0">
                <a:srgbClr val="50BEBE">
                  <a:alpha val="85000"/>
                </a:srgbClr>
              </a:gs>
              <a:gs pos="100000">
                <a:srgbClr val="0099CB">
                  <a:alpha val="85000"/>
                </a:srgbClr>
              </a:gs>
            </a:gsLst>
            <a:lin ang="0" scaled="0"/>
          </a:gradFill>
        </p:grpSpPr>
        <p:sp>
          <p:nvSpPr>
            <p:cNvPr id="441" name="Gleichschenkliges Dreieck 723"/>
            <p:cNvSpPr/>
            <p:nvPr/>
          </p:nvSpPr>
          <p:spPr bwMode="auto">
            <a:xfrm flipV="1">
              <a:off x="1562895" y="5949288"/>
              <a:ext cx="144000" cy="72000"/>
            </a:xfrm>
            <a:prstGeom prst="triangle">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442" name="Rechteck 724"/>
            <p:cNvSpPr/>
            <p:nvPr/>
          </p:nvSpPr>
          <p:spPr bwMode="auto">
            <a:xfrm>
              <a:off x="914823" y="5445224"/>
              <a:ext cx="2016000" cy="504000"/>
            </a:xfrm>
            <a:prstGeom prst="rect">
              <a:avLst/>
            </a:prstGeom>
            <a:grpFill/>
            <a:ln>
              <a:noFill/>
            </a:ln>
            <a:effectLst>
              <a:outerShdw blurRad="63500" dist="12700" dir="8400000" algn="tr" rotWithShape="0">
                <a:srgbClr val="AAAA96"/>
              </a:outerShdw>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sp>
          <p:nvSpPr>
            <p:cNvPr id="443" name="Gleichschenkliges Dreieck 725"/>
            <p:cNvSpPr/>
            <p:nvPr/>
          </p:nvSpPr>
          <p:spPr bwMode="auto">
            <a:xfrm flipV="1">
              <a:off x="1562895" y="5949288"/>
              <a:ext cx="144000" cy="72000"/>
            </a:xfrm>
            <a:prstGeom prst="triangle">
              <a:avLst/>
            </a:prstGeom>
            <a:grpFill/>
            <a:ln>
              <a:no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grpSp>
        <p:nvGrpSpPr>
          <p:cNvPr id="444" name="Gruppieren 278"/>
          <p:cNvGrpSpPr>
            <a:grpSpLocks noChangeAspect="1"/>
          </p:cNvGrpSpPr>
          <p:nvPr/>
        </p:nvGrpSpPr>
        <p:grpSpPr>
          <a:xfrm>
            <a:off x="8540078" y="2708272"/>
            <a:ext cx="258514" cy="360000"/>
            <a:chOff x="4843463" y="1789113"/>
            <a:chExt cx="598487" cy="833437"/>
          </a:xfrm>
        </p:grpSpPr>
        <p:sp>
          <p:nvSpPr>
            <p:cNvPr id="445" name="Freeform 10"/>
            <p:cNvSpPr>
              <a:spLocks noEditPoints="1"/>
            </p:cNvSpPr>
            <p:nvPr/>
          </p:nvSpPr>
          <p:spPr bwMode="auto">
            <a:xfrm>
              <a:off x="4843463" y="1789113"/>
              <a:ext cx="598487" cy="833437"/>
            </a:xfrm>
            <a:custGeom>
              <a:avLst/>
              <a:gdLst>
                <a:gd name="T0" fmla="*/ 0 w 377"/>
                <a:gd name="T1" fmla="*/ 0 h 525"/>
                <a:gd name="T2" fmla="*/ 284 w 377"/>
                <a:gd name="T3" fmla="*/ 0 h 525"/>
                <a:gd name="T4" fmla="*/ 377 w 377"/>
                <a:gd name="T5" fmla="*/ 93 h 525"/>
                <a:gd name="T6" fmla="*/ 377 w 377"/>
                <a:gd name="T7" fmla="*/ 525 h 525"/>
                <a:gd name="T8" fmla="*/ 0 w 377"/>
                <a:gd name="T9" fmla="*/ 525 h 525"/>
                <a:gd name="T10" fmla="*/ 0 w 377"/>
                <a:gd name="T11" fmla="*/ 0 h 525"/>
                <a:gd name="T12" fmla="*/ 272 w 377"/>
                <a:gd name="T13" fmla="*/ 18 h 525"/>
                <a:gd name="T14" fmla="*/ 18 w 377"/>
                <a:gd name="T15" fmla="*/ 18 h 525"/>
                <a:gd name="T16" fmla="*/ 18 w 377"/>
                <a:gd name="T17" fmla="*/ 507 h 525"/>
                <a:gd name="T18" fmla="*/ 359 w 377"/>
                <a:gd name="T19" fmla="*/ 507 h 525"/>
                <a:gd name="T20" fmla="*/ 359 w 377"/>
                <a:gd name="T21" fmla="*/ 105 h 525"/>
                <a:gd name="T22" fmla="*/ 272 w 377"/>
                <a:gd name="T23" fmla="*/ 105 h 525"/>
                <a:gd name="T24" fmla="*/ 272 w 377"/>
                <a:gd name="T25" fmla="*/ 18 h 525"/>
                <a:gd name="T26" fmla="*/ 347 w 377"/>
                <a:gd name="T27" fmla="*/ 87 h 525"/>
                <a:gd name="T28" fmla="*/ 289 w 377"/>
                <a:gd name="T29" fmla="*/ 30 h 525"/>
                <a:gd name="T30" fmla="*/ 289 w 377"/>
                <a:gd name="T31" fmla="*/ 87 h 525"/>
                <a:gd name="T32" fmla="*/ 347 w 377"/>
                <a:gd name="T33" fmla="*/ 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25">
                  <a:moveTo>
                    <a:pt x="0" y="0"/>
                  </a:moveTo>
                  <a:lnTo>
                    <a:pt x="284" y="0"/>
                  </a:lnTo>
                  <a:lnTo>
                    <a:pt x="377" y="93"/>
                  </a:lnTo>
                  <a:lnTo>
                    <a:pt x="377" y="525"/>
                  </a:lnTo>
                  <a:lnTo>
                    <a:pt x="0" y="525"/>
                  </a:lnTo>
                  <a:lnTo>
                    <a:pt x="0" y="0"/>
                  </a:lnTo>
                  <a:close/>
                  <a:moveTo>
                    <a:pt x="272" y="18"/>
                  </a:moveTo>
                  <a:lnTo>
                    <a:pt x="18" y="18"/>
                  </a:lnTo>
                  <a:lnTo>
                    <a:pt x="18" y="507"/>
                  </a:lnTo>
                  <a:lnTo>
                    <a:pt x="359" y="507"/>
                  </a:lnTo>
                  <a:lnTo>
                    <a:pt x="359" y="105"/>
                  </a:lnTo>
                  <a:lnTo>
                    <a:pt x="272" y="105"/>
                  </a:lnTo>
                  <a:lnTo>
                    <a:pt x="272" y="18"/>
                  </a:lnTo>
                  <a:close/>
                  <a:moveTo>
                    <a:pt x="347" y="87"/>
                  </a:moveTo>
                  <a:lnTo>
                    <a:pt x="289" y="30"/>
                  </a:lnTo>
                  <a:lnTo>
                    <a:pt x="289" y="87"/>
                  </a:lnTo>
                  <a:lnTo>
                    <a:pt x="347" y="87"/>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1"/>
            <p:cNvSpPr>
              <a:spLocks noEditPoints="1"/>
            </p:cNvSpPr>
            <p:nvPr/>
          </p:nvSpPr>
          <p:spPr bwMode="auto">
            <a:xfrm>
              <a:off x="4981575" y="2136775"/>
              <a:ext cx="322262" cy="123825"/>
            </a:xfrm>
            <a:custGeom>
              <a:avLst/>
              <a:gdLst>
                <a:gd name="T0" fmla="*/ 0 w 310"/>
                <a:gd name="T1" fmla="*/ 2 h 119"/>
                <a:gd name="T2" fmla="*/ 26 w 310"/>
                <a:gd name="T3" fmla="*/ 2 h 119"/>
                <a:gd name="T4" fmla="*/ 26 w 310"/>
                <a:gd name="T5" fmla="*/ 97 h 119"/>
                <a:gd name="T6" fmla="*/ 76 w 310"/>
                <a:gd name="T7" fmla="*/ 97 h 119"/>
                <a:gd name="T8" fmla="*/ 76 w 310"/>
                <a:gd name="T9" fmla="*/ 117 h 119"/>
                <a:gd name="T10" fmla="*/ 0 w 310"/>
                <a:gd name="T11" fmla="*/ 117 h 119"/>
                <a:gd name="T12" fmla="*/ 0 w 310"/>
                <a:gd name="T13" fmla="*/ 2 h 119"/>
                <a:gd name="T14" fmla="*/ 180 w 310"/>
                <a:gd name="T15" fmla="*/ 18 h 119"/>
                <a:gd name="T16" fmla="*/ 193 w 310"/>
                <a:gd name="T17" fmla="*/ 59 h 119"/>
                <a:gd name="T18" fmla="*/ 176 w 310"/>
                <a:gd name="T19" fmla="*/ 106 h 119"/>
                <a:gd name="T20" fmla="*/ 138 w 310"/>
                <a:gd name="T21" fmla="*/ 119 h 119"/>
                <a:gd name="T22" fmla="*/ 95 w 310"/>
                <a:gd name="T23" fmla="*/ 101 h 119"/>
                <a:gd name="T24" fmla="*/ 82 w 310"/>
                <a:gd name="T25" fmla="*/ 59 h 119"/>
                <a:gd name="T26" fmla="*/ 99 w 310"/>
                <a:gd name="T27" fmla="*/ 13 h 119"/>
                <a:gd name="T28" fmla="*/ 138 w 310"/>
                <a:gd name="T29" fmla="*/ 0 h 119"/>
                <a:gd name="T30" fmla="*/ 180 w 310"/>
                <a:gd name="T31" fmla="*/ 18 h 119"/>
                <a:gd name="T32" fmla="*/ 109 w 310"/>
                <a:gd name="T33" fmla="*/ 59 h 119"/>
                <a:gd name="T34" fmla="*/ 138 w 310"/>
                <a:gd name="T35" fmla="*/ 99 h 119"/>
                <a:gd name="T36" fmla="*/ 166 w 310"/>
                <a:gd name="T37" fmla="*/ 59 h 119"/>
                <a:gd name="T38" fmla="*/ 138 w 310"/>
                <a:gd name="T39" fmla="*/ 20 h 119"/>
                <a:gd name="T40" fmla="*/ 109 w 310"/>
                <a:gd name="T41" fmla="*/ 59 h 119"/>
                <a:gd name="T42" fmla="*/ 310 w 310"/>
                <a:gd name="T43" fmla="*/ 111 h 119"/>
                <a:gd name="T44" fmla="*/ 268 w 310"/>
                <a:gd name="T45" fmla="*/ 119 h 119"/>
                <a:gd name="T46" fmla="*/ 224 w 310"/>
                <a:gd name="T47" fmla="*/ 104 h 119"/>
                <a:gd name="T48" fmla="*/ 209 w 310"/>
                <a:gd name="T49" fmla="*/ 61 h 119"/>
                <a:gd name="T50" fmla="*/ 230 w 310"/>
                <a:gd name="T51" fmla="*/ 11 h 119"/>
                <a:gd name="T52" fmla="*/ 269 w 310"/>
                <a:gd name="T53" fmla="*/ 0 h 119"/>
                <a:gd name="T54" fmla="*/ 310 w 310"/>
                <a:gd name="T55" fmla="*/ 8 h 119"/>
                <a:gd name="T56" fmla="*/ 301 w 310"/>
                <a:gd name="T57" fmla="*/ 28 h 119"/>
                <a:gd name="T58" fmla="*/ 271 w 310"/>
                <a:gd name="T59" fmla="*/ 20 h 119"/>
                <a:gd name="T60" fmla="*/ 235 w 310"/>
                <a:gd name="T61" fmla="*/ 60 h 119"/>
                <a:gd name="T62" fmla="*/ 269 w 310"/>
                <a:gd name="T63" fmla="*/ 99 h 119"/>
                <a:gd name="T64" fmla="*/ 284 w 310"/>
                <a:gd name="T65" fmla="*/ 96 h 119"/>
                <a:gd name="T66" fmla="*/ 284 w 310"/>
                <a:gd name="T67" fmla="*/ 73 h 119"/>
                <a:gd name="T68" fmla="*/ 265 w 310"/>
                <a:gd name="T69" fmla="*/ 73 h 119"/>
                <a:gd name="T70" fmla="*/ 265 w 310"/>
                <a:gd name="T71" fmla="*/ 53 h 119"/>
                <a:gd name="T72" fmla="*/ 310 w 310"/>
                <a:gd name="T73" fmla="*/ 53 h 119"/>
                <a:gd name="T74" fmla="*/ 310 w 310"/>
                <a:gd name="T75"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119">
                  <a:moveTo>
                    <a:pt x="0" y="2"/>
                  </a:moveTo>
                  <a:cubicBezTo>
                    <a:pt x="26" y="2"/>
                    <a:pt x="26" y="2"/>
                    <a:pt x="26" y="2"/>
                  </a:cubicBezTo>
                  <a:cubicBezTo>
                    <a:pt x="26" y="97"/>
                    <a:pt x="26" y="97"/>
                    <a:pt x="26" y="97"/>
                  </a:cubicBezTo>
                  <a:cubicBezTo>
                    <a:pt x="76" y="97"/>
                    <a:pt x="76" y="97"/>
                    <a:pt x="76" y="97"/>
                  </a:cubicBezTo>
                  <a:cubicBezTo>
                    <a:pt x="76" y="117"/>
                    <a:pt x="76" y="117"/>
                    <a:pt x="76" y="117"/>
                  </a:cubicBezTo>
                  <a:cubicBezTo>
                    <a:pt x="0" y="117"/>
                    <a:pt x="0" y="117"/>
                    <a:pt x="0" y="117"/>
                  </a:cubicBezTo>
                  <a:lnTo>
                    <a:pt x="0" y="2"/>
                  </a:lnTo>
                  <a:close/>
                  <a:moveTo>
                    <a:pt x="180" y="18"/>
                  </a:moveTo>
                  <a:cubicBezTo>
                    <a:pt x="189" y="29"/>
                    <a:pt x="193" y="43"/>
                    <a:pt x="193" y="59"/>
                  </a:cubicBezTo>
                  <a:cubicBezTo>
                    <a:pt x="193" y="79"/>
                    <a:pt x="187" y="95"/>
                    <a:pt x="176" y="106"/>
                  </a:cubicBezTo>
                  <a:cubicBezTo>
                    <a:pt x="166" y="115"/>
                    <a:pt x="154" y="119"/>
                    <a:pt x="138" y="119"/>
                  </a:cubicBezTo>
                  <a:cubicBezTo>
                    <a:pt x="119" y="119"/>
                    <a:pt x="105" y="113"/>
                    <a:pt x="95" y="101"/>
                  </a:cubicBezTo>
                  <a:cubicBezTo>
                    <a:pt x="86" y="90"/>
                    <a:pt x="82" y="76"/>
                    <a:pt x="82" y="59"/>
                  </a:cubicBezTo>
                  <a:cubicBezTo>
                    <a:pt x="82" y="40"/>
                    <a:pt x="88" y="24"/>
                    <a:pt x="99" y="13"/>
                  </a:cubicBezTo>
                  <a:cubicBezTo>
                    <a:pt x="109" y="4"/>
                    <a:pt x="121" y="0"/>
                    <a:pt x="138" y="0"/>
                  </a:cubicBezTo>
                  <a:cubicBezTo>
                    <a:pt x="157" y="0"/>
                    <a:pt x="170" y="6"/>
                    <a:pt x="180" y="18"/>
                  </a:cubicBezTo>
                  <a:close/>
                  <a:moveTo>
                    <a:pt x="109" y="59"/>
                  </a:moveTo>
                  <a:cubicBezTo>
                    <a:pt x="109" y="84"/>
                    <a:pt x="120" y="99"/>
                    <a:pt x="138" y="99"/>
                  </a:cubicBezTo>
                  <a:cubicBezTo>
                    <a:pt x="155" y="99"/>
                    <a:pt x="166" y="84"/>
                    <a:pt x="166" y="59"/>
                  </a:cubicBezTo>
                  <a:cubicBezTo>
                    <a:pt x="166" y="35"/>
                    <a:pt x="155" y="20"/>
                    <a:pt x="138" y="20"/>
                  </a:cubicBezTo>
                  <a:cubicBezTo>
                    <a:pt x="120" y="20"/>
                    <a:pt x="109" y="35"/>
                    <a:pt x="109" y="59"/>
                  </a:cubicBezTo>
                  <a:close/>
                  <a:moveTo>
                    <a:pt x="310" y="111"/>
                  </a:moveTo>
                  <a:cubicBezTo>
                    <a:pt x="292" y="118"/>
                    <a:pt x="283" y="119"/>
                    <a:pt x="268" y="119"/>
                  </a:cubicBezTo>
                  <a:cubicBezTo>
                    <a:pt x="249" y="119"/>
                    <a:pt x="234" y="114"/>
                    <a:pt x="224" y="104"/>
                  </a:cubicBezTo>
                  <a:cubicBezTo>
                    <a:pt x="214" y="93"/>
                    <a:pt x="209" y="79"/>
                    <a:pt x="209" y="61"/>
                  </a:cubicBezTo>
                  <a:cubicBezTo>
                    <a:pt x="209" y="39"/>
                    <a:pt x="216" y="22"/>
                    <a:pt x="230" y="11"/>
                  </a:cubicBezTo>
                  <a:cubicBezTo>
                    <a:pt x="240" y="3"/>
                    <a:pt x="252" y="0"/>
                    <a:pt x="269" y="0"/>
                  </a:cubicBezTo>
                  <a:cubicBezTo>
                    <a:pt x="284" y="0"/>
                    <a:pt x="297" y="2"/>
                    <a:pt x="310" y="8"/>
                  </a:cubicBezTo>
                  <a:cubicBezTo>
                    <a:pt x="301" y="28"/>
                    <a:pt x="301" y="28"/>
                    <a:pt x="301" y="28"/>
                  </a:cubicBezTo>
                  <a:cubicBezTo>
                    <a:pt x="289" y="22"/>
                    <a:pt x="281" y="20"/>
                    <a:pt x="271" y="20"/>
                  </a:cubicBezTo>
                  <a:cubicBezTo>
                    <a:pt x="248" y="20"/>
                    <a:pt x="235" y="34"/>
                    <a:pt x="235" y="60"/>
                  </a:cubicBezTo>
                  <a:cubicBezTo>
                    <a:pt x="235" y="84"/>
                    <a:pt x="249" y="99"/>
                    <a:pt x="269" y="99"/>
                  </a:cubicBezTo>
                  <a:cubicBezTo>
                    <a:pt x="275" y="99"/>
                    <a:pt x="280" y="98"/>
                    <a:pt x="284" y="96"/>
                  </a:cubicBezTo>
                  <a:cubicBezTo>
                    <a:pt x="284" y="73"/>
                    <a:pt x="284" y="73"/>
                    <a:pt x="284" y="73"/>
                  </a:cubicBezTo>
                  <a:cubicBezTo>
                    <a:pt x="265" y="73"/>
                    <a:pt x="265" y="73"/>
                    <a:pt x="265" y="73"/>
                  </a:cubicBezTo>
                  <a:cubicBezTo>
                    <a:pt x="265" y="53"/>
                    <a:pt x="265" y="53"/>
                    <a:pt x="265" y="53"/>
                  </a:cubicBezTo>
                  <a:cubicBezTo>
                    <a:pt x="310" y="53"/>
                    <a:pt x="310" y="53"/>
                    <a:pt x="310" y="53"/>
                  </a:cubicBezTo>
                  <a:lnTo>
                    <a:pt x="310" y="111"/>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7" name="Gruppieren 279"/>
          <p:cNvGrpSpPr>
            <a:grpSpLocks noChangeAspect="1"/>
          </p:cNvGrpSpPr>
          <p:nvPr/>
        </p:nvGrpSpPr>
        <p:grpSpPr>
          <a:xfrm>
            <a:off x="7672334" y="2708272"/>
            <a:ext cx="273311" cy="360000"/>
            <a:chOff x="4013200" y="2198688"/>
            <a:chExt cx="720725" cy="949325"/>
          </a:xfrm>
        </p:grpSpPr>
        <p:sp>
          <p:nvSpPr>
            <p:cNvPr id="448" name="Freeform 15"/>
            <p:cNvSpPr>
              <a:spLocks/>
            </p:cNvSpPr>
            <p:nvPr/>
          </p:nvSpPr>
          <p:spPr bwMode="auto">
            <a:xfrm>
              <a:off x="4127500" y="2198688"/>
              <a:ext cx="492125" cy="376238"/>
            </a:xfrm>
            <a:custGeom>
              <a:avLst/>
              <a:gdLst>
                <a:gd name="T0" fmla="*/ 67 w 400"/>
                <a:gd name="T1" fmla="*/ 206 h 306"/>
                <a:gd name="T2" fmla="*/ 199 w 400"/>
                <a:gd name="T3" fmla="*/ 66 h 306"/>
                <a:gd name="T4" fmla="*/ 201 w 400"/>
                <a:gd name="T5" fmla="*/ 66 h 306"/>
                <a:gd name="T6" fmla="*/ 333 w 400"/>
                <a:gd name="T7" fmla="*/ 206 h 306"/>
                <a:gd name="T8" fmla="*/ 333 w 400"/>
                <a:gd name="T9" fmla="*/ 306 h 306"/>
                <a:gd name="T10" fmla="*/ 400 w 400"/>
                <a:gd name="T11" fmla="*/ 306 h 306"/>
                <a:gd name="T12" fmla="*/ 400 w 400"/>
                <a:gd name="T13" fmla="*/ 198 h 306"/>
                <a:gd name="T14" fmla="*/ 202 w 400"/>
                <a:gd name="T15" fmla="*/ 0 h 306"/>
                <a:gd name="T16" fmla="*/ 198 w 400"/>
                <a:gd name="T17" fmla="*/ 0 h 306"/>
                <a:gd name="T18" fmla="*/ 0 w 400"/>
                <a:gd name="T19" fmla="*/ 198 h 306"/>
                <a:gd name="T20" fmla="*/ 0 w 400"/>
                <a:gd name="T21" fmla="*/ 306 h 306"/>
                <a:gd name="T22" fmla="*/ 67 w 400"/>
                <a:gd name="T23" fmla="*/ 306 h 306"/>
                <a:gd name="T24" fmla="*/ 67 w 400"/>
                <a:gd name="T25" fmla="*/ 2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06">
                  <a:moveTo>
                    <a:pt x="67" y="206"/>
                  </a:moveTo>
                  <a:cubicBezTo>
                    <a:pt x="67" y="129"/>
                    <a:pt x="126" y="66"/>
                    <a:pt x="199" y="66"/>
                  </a:cubicBezTo>
                  <a:cubicBezTo>
                    <a:pt x="201" y="66"/>
                    <a:pt x="201" y="66"/>
                    <a:pt x="201" y="66"/>
                  </a:cubicBezTo>
                  <a:cubicBezTo>
                    <a:pt x="274" y="66"/>
                    <a:pt x="333" y="129"/>
                    <a:pt x="333" y="206"/>
                  </a:cubicBezTo>
                  <a:cubicBezTo>
                    <a:pt x="333" y="306"/>
                    <a:pt x="333" y="306"/>
                    <a:pt x="333" y="306"/>
                  </a:cubicBezTo>
                  <a:cubicBezTo>
                    <a:pt x="400" y="306"/>
                    <a:pt x="400" y="306"/>
                    <a:pt x="400" y="306"/>
                  </a:cubicBezTo>
                  <a:cubicBezTo>
                    <a:pt x="400" y="198"/>
                    <a:pt x="400" y="198"/>
                    <a:pt x="400" y="198"/>
                  </a:cubicBezTo>
                  <a:cubicBezTo>
                    <a:pt x="400" y="88"/>
                    <a:pt x="311" y="0"/>
                    <a:pt x="202" y="0"/>
                  </a:cubicBezTo>
                  <a:cubicBezTo>
                    <a:pt x="198" y="0"/>
                    <a:pt x="198" y="0"/>
                    <a:pt x="198" y="0"/>
                  </a:cubicBezTo>
                  <a:cubicBezTo>
                    <a:pt x="89" y="0"/>
                    <a:pt x="0" y="88"/>
                    <a:pt x="0" y="198"/>
                  </a:cubicBezTo>
                  <a:cubicBezTo>
                    <a:pt x="0" y="306"/>
                    <a:pt x="0" y="306"/>
                    <a:pt x="0" y="306"/>
                  </a:cubicBezTo>
                  <a:cubicBezTo>
                    <a:pt x="67" y="306"/>
                    <a:pt x="67" y="306"/>
                    <a:pt x="67" y="306"/>
                  </a:cubicBezTo>
                  <a:lnTo>
                    <a:pt x="67" y="20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16"/>
            <p:cNvSpPr>
              <a:spLocks noEditPoints="1"/>
            </p:cNvSpPr>
            <p:nvPr/>
          </p:nvSpPr>
          <p:spPr bwMode="auto">
            <a:xfrm>
              <a:off x="4013200" y="2592388"/>
              <a:ext cx="720725" cy="555625"/>
            </a:xfrm>
            <a:custGeom>
              <a:avLst/>
              <a:gdLst>
                <a:gd name="T0" fmla="*/ 0 w 586"/>
                <a:gd name="T1" fmla="*/ 0 h 453"/>
                <a:gd name="T2" fmla="*/ 0 w 586"/>
                <a:gd name="T3" fmla="*/ 453 h 453"/>
                <a:gd name="T4" fmla="*/ 586 w 586"/>
                <a:gd name="T5" fmla="*/ 453 h 453"/>
                <a:gd name="T6" fmla="*/ 586 w 586"/>
                <a:gd name="T7" fmla="*/ 0 h 453"/>
                <a:gd name="T8" fmla="*/ 0 w 586"/>
                <a:gd name="T9" fmla="*/ 0 h 453"/>
                <a:gd name="T10" fmla="*/ 293 w 586"/>
                <a:gd name="T11" fmla="*/ 380 h 453"/>
                <a:gd name="T12" fmla="*/ 140 w 586"/>
                <a:gd name="T13" fmla="*/ 226 h 453"/>
                <a:gd name="T14" fmla="*/ 293 w 586"/>
                <a:gd name="T15" fmla="*/ 73 h 453"/>
                <a:gd name="T16" fmla="*/ 446 w 586"/>
                <a:gd name="T17" fmla="*/ 226 h 453"/>
                <a:gd name="T18" fmla="*/ 293 w 586"/>
                <a:gd name="T19" fmla="*/ 3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53">
                  <a:moveTo>
                    <a:pt x="0" y="0"/>
                  </a:moveTo>
                  <a:cubicBezTo>
                    <a:pt x="0" y="453"/>
                    <a:pt x="0" y="453"/>
                    <a:pt x="0" y="453"/>
                  </a:cubicBezTo>
                  <a:cubicBezTo>
                    <a:pt x="586" y="453"/>
                    <a:pt x="586" y="453"/>
                    <a:pt x="586" y="453"/>
                  </a:cubicBezTo>
                  <a:cubicBezTo>
                    <a:pt x="586" y="0"/>
                    <a:pt x="586" y="0"/>
                    <a:pt x="586" y="0"/>
                  </a:cubicBezTo>
                  <a:lnTo>
                    <a:pt x="0" y="0"/>
                  </a:lnTo>
                  <a:close/>
                  <a:moveTo>
                    <a:pt x="293" y="380"/>
                  </a:moveTo>
                  <a:cubicBezTo>
                    <a:pt x="208" y="380"/>
                    <a:pt x="140" y="311"/>
                    <a:pt x="140" y="226"/>
                  </a:cubicBezTo>
                  <a:cubicBezTo>
                    <a:pt x="140" y="142"/>
                    <a:pt x="208" y="73"/>
                    <a:pt x="293" y="73"/>
                  </a:cubicBezTo>
                  <a:cubicBezTo>
                    <a:pt x="378" y="73"/>
                    <a:pt x="446" y="142"/>
                    <a:pt x="446" y="226"/>
                  </a:cubicBezTo>
                  <a:cubicBezTo>
                    <a:pt x="446" y="311"/>
                    <a:pt x="378" y="380"/>
                    <a:pt x="293" y="38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17"/>
            <p:cNvSpPr>
              <a:spLocks noEditPoints="1"/>
            </p:cNvSpPr>
            <p:nvPr/>
          </p:nvSpPr>
          <p:spPr bwMode="auto">
            <a:xfrm>
              <a:off x="4202113" y="2697163"/>
              <a:ext cx="342900" cy="344488"/>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60 w 280"/>
                <a:gd name="T11" fmla="*/ 148 h 280"/>
                <a:gd name="T12" fmla="*/ 160 w 280"/>
                <a:gd name="T13" fmla="*/ 207 h 280"/>
                <a:gd name="T14" fmla="*/ 120 w 280"/>
                <a:gd name="T15" fmla="*/ 207 h 280"/>
                <a:gd name="T16" fmla="*/ 120 w 280"/>
                <a:gd name="T17" fmla="*/ 148 h 280"/>
                <a:gd name="T18" fmla="*/ 100 w 280"/>
                <a:gd name="T19" fmla="*/ 114 h 280"/>
                <a:gd name="T20" fmla="*/ 140 w 280"/>
                <a:gd name="T21" fmla="*/ 74 h 280"/>
                <a:gd name="T22" fmla="*/ 180 w 280"/>
                <a:gd name="T23" fmla="*/ 114 h 280"/>
                <a:gd name="T24" fmla="*/ 160 w 280"/>
                <a:gd name="T25" fmla="*/ 1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280">
                  <a:moveTo>
                    <a:pt x="140" y="0"/>
                  </a:moveTo>
                  <a:cubicBezTo>
                    <a:pt x="63" y="0"/>
                    <a:pt x="0" y="63"/>
                    <a:pt x="0" y="140"/>
                  </a:cubicBezTo>
                  <a:cubicBezTo>
                    <a:pt x="0" y="218"/>
                    <a:pt x="63" y="280"/>
                    <a:pt x="140" y="280"/>
                  </a:cubicBezTo>
                  <a:cubicBezTo>
                    <a:pt x="217" y="280"/>
                    <a:pt x="280" y="218"/>
                    <a:pt x="280" y="140"/>
                  </a:cubicBezTo>
                  <a:cubicBezTo>
                    <a:pt x="280" y="63"/>
                    <a:pt x="217" y="0"/>
                    <a:pt x="140" y="0"/>
                  </a:cubicBezTo>
                  <a:close/>
                  <a:moveTo>
                    <a:pt x="160" y="148"/>
                  </a:moveTo>
                  <a:cubicBezTo>
                    <a:pt x="160" y="207"/>
                    <a:pt x="160" y="207"/>
                    <a:pt x="160" y="207"/>
                  </a:cubicBezTo>
                  <a:cubicBezTo>
                    <a:pt x="120" y="207"/>
                    <a:pt x="120" y="207"/>
                    <a:pt x="120" y="207"/>
                  </a:cubicBezTo>
                  <a:cubicBezTo>
                    <a:pt x="120" y="148"/>
                    <a:pt x="120" y="148"/>
                    <a:pt x="120" y="148"/>
                  </a:cubicBezTo>
                  <a:cubicBezTo>
                    <a:pt x="108" y="141"/>
                    <a:pt x="100" y="128"/>
                    <a:pt x="100" y="114"/>
                  </a:cubicBezTo>
                  <a:cubicBezTo>
                    <a:pt x="100" y="92"/>
                    <a:pt x="118" y="74"/>
                    <a:pt x="140" y="74"/>
                  </a:cubicBezTo>
                  <a:cubicBezTo>
                    <a:pt x="162" y="74"/>
                    <a:pt x="180" y="92"/>
                    <a:pt x="180" y="114"/>
                  </a:cubicBezTo>
                  <a:cubicBezTo>
                    <a:pt x="180" y="128"/>
                    <a:pt x="172" y="141"/>
                    <a:pt x="160" y="148"/>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1" name="Gruppieren 280"/>
          <p:cNvGrpSpPr>
            <a:grpSpLocks noChangeAspect="1"/>
          </p:cNvGrpSpPr>
          <p:nvPr/>
        </p:nvGrpSpPr>
        <p:grpSpPr>
          <a:xfrm>
            <a:off x="8062862" y="2708232"/>
            <a:ext cx="360000" cy="360000"/>
            <a:chOff x="3003550" y="2968625"/>
            <a:chExt cx="792163" cy="792163"/>
          </a:xfrm>
        </p:grpSpPr>
        <p:sp>
          <p:nvSpPr>
            <p:cNvPr id="452" name="Freeform 21"/>
            <p:cNvSpPr>
              <a:spLocks noEditPoints="1"/>
            </p:cNvSpPr>
            <p:nvPr/>
          </p:nvSpPr>
          <p:spPr bwMode="auto">
            <a:xfrm>
              <a:off x="3003550" y="2968625"/>
              <a:ext cx="792163" cy="792163"/>
            </a:xfrm>
            <a:custGeom>
              <a:avLst/>
              <a:gdLst>
                <a:gd name="T0" fmla="*/ 400 w 800"/>
                <a:gd name="T1" fmla="*/ 27 h 800"/>
                <a:gd name="T2" fmla="*/ 545 w 800"/>
                <a:gd name="T3" fmla="*/ 56 h 800"/>
                <a:gd name="T4" fmla="*/ 664 w 800"/>
                <a:gd name="T5" fmla="*/ 136 h 800"/>
                <a:gd name="T6" fmla="*/ 744 w 800"/>
                <a:gd name="T7" fmla="*/ 255 h 800"/>
                <a:gd name="T8" fmla="*/ 773 w 800"/>
                <a:gd name="T9" fmla="*/ 400 h 800"/>
                <a:gd name="T10" fmla="*/ 744 w 800"/>
                <a:gd name="T11" fmla="*/ 545 h 800"/>
                <a:gd name="T12" fmla="*/ 664 w 800"/>
                <a:gd name="T13" fmla="*/ 664 h 800"/>
                <a:gd name="T14" fmla="*/ 545 w 800"/>
                <a:gd name="T15" fmla="*/ 744 h 800"/>
                <a:gd name="T16" fmla="*/ 400 w 800"/>
                <a:gd name="T17" fmla="*/ 773 h 800"/>
                <a:gd name="T18" fmla="*/ 255 w 800"/>
                <a:gd name="T19" fmla="*/ 744 h 800"/>
                <a:gd name="T20" fmla="*/ 136 w 800"/>
                <a:gd name="T21" fmla="*/ 664 h 800"/>
                <a:gd name="T22" fmla="*/ 56 w 800"/>
                <a:gd name="T23" fmla="*/ 545 h 800"/>
                <a:gd name="T24" fmla="*/ 27 w 800"/>
                <a:gd name="T25" fmla="*/ 400 h 800"/>
                <a:gd name="T26" fmla="*/ 56 w 800"/>
                <a:gd name="T27" fmla="*/ 255 h 800"/>
                <a:gd name="T28" fmla="*/ 136 w 800"/>
                <a:gd name="T29" fmla="*/ 136 h 800"/>
                <a:gd name="T30" fmla="*/ 255 w 800"/>
                <a:gd name="T31" fmla="*/ 56 h 800"/>
                <a:gd name="T32" fmla="*/ 400 w 800"/>
                <a:gd name="T33" fmla="*/ 27 h 800"/>
                <a:gd name="T34" fmla="*/ 400 w 800"/>
                <a:gd name="T35" fmla="*/ 0 h 800"/>
                <a:gd name="T36" fmla="*/ 0 w 800"/>
                <a:gd name="T37" fmla="*/ 400 h 800"/>
                <a:gd name="T38" fmla="*/ 400 w 800"/>
                <a:gd name="T39" fmla="*/ 800 h 800"/>
                <a:gd name="T40" fmla="*/ 800 w 800"/>
                <a:gd name="T41" fmla="*/ 400 h 800"/>
                <a:gd name="T42" fmla="*/ 400 w 800"/>
                <a:gd name="T4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800">
                  <a:moveTo>
                    <a:pt x="400" y="27"/>
                  </a:moveTo>
                  <a:cubicBezTo>
                    <a:pt x="450" y="27"/>
                    <a:pt x="499" y="37"/>
                    <a:pt x="545" y="56"/>
                  </a:cubicBezTo>
                  <a:cubicBezTo>
                    <a:pt x="590" y="75"/>
                    <a:pt x="630" y="102"/>
                    <a:pt x="664" y="136"/>
                  </a:cubicBezTo>
                  <a:cubicBezTo>
                    <a:pt x="698" y="170"/>
                    <a:pt x="725" y="210"/>
                    <a:pt x="744" y="255"/>
                  </a:cubicBezTo>
                  <a:cubicBezTo>
                    <a:pt x="763" y="301"/>
                    <a:pt x="773" y="350"/>
                    <a:pt x="773" y="400"/>
                  </a:cubicBezTo>
                  <a:cubicBezTo>
                    <a:pt x="773" y="450"/>
                    <a:pt x="763" y="499"/>
                    <a:pt x="744" y="545"/>
                  </a:cubicBezTo>
                  <a:cubicBezTo>
                    <a:pt x="725" y="590"/>
                    <a:pt x="698" y="630"/>
                    <a:pt x="664" y="664"/>
                  </a:cubicBezTo>
                  <a:cubicBezTo>
                    <a:pt x="630" y="698"/>
                    <a:pt x="590" y="725"/>
                    <a:pt x="545" y="744"/>
                  </a:cubicBezTo>
                  <a:cubicBezTo>
                    <a:pt x="499" y="763"/>
                    <a:pt x="450" y="773"/>
                    <a:pt x="400" y="773"/>
                  </a:cubicBezTo>
                  <a:cubicBezTo>
                    <a:pt x="350" y="773"/>
                    <a:pt x="301" y="763"/>
                    <a:pt x="255" y="744"/>
                  </a:cubicBezTo>
                  <a:cubicBezTo>
                    <a:pt x="210" y="725"/>
                    <a:pt x="170" y="698"/>
                    <a:pt x="136" y="664"/>
                  </a:cubicBezTo>
                  <a:cubicBezTo>
                    <a:pt x="102" y="630"/>
                    <a:pt x="75" y="590"/>
                    <a:pt x="56" y="545"/>
                  </a:cubicBezTo>
                  <a:cubicBezTo>
                    <a:pt x="37" y="499"/>
                    <a:pt x="27" y="450"/>
                    <a:pt x="27" y="400"/>
                  </a:cubicBezTo>
                  <a:cubicBezTo>
                    <a:pt x="27" y="350"/>
                    <a:pt x="37" y="301"/>
                    <a:pt x="56" y="255"/>
                  </a:cubicBezTo>
                  <a:cubicBezTo>
                    <a:pt x="75" y="210"/>
                    <a:pt x="102" y="170"/>
                    <a:pt x="136" y="136"/>
                  </a:cubicBezTo>
                  <a:cubicBezTo>
                    <a:pt x="170" y="102"/>
                    <a:pt x="210" y="75"/>
                    <a:pt x="255" y="56"/>
                  </a:cubicBezTo>
                  <a:cubicBezTo>
                    <a:pt x="301" y="37"/>
                    <a:pt x="350" y="27"/>
                    <a:pt x="400" y="27"/>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22"/>
            <p:cNvSpPr>
              <a:spLocks noEditPoints="1"/>
            </p:cNvSpPr>
            <p:nvPr/>
          </p:nvSpPr>
          <p:spPr bwMode="auto">
            <a:xfrm>
              <a:off x="3346450" y="3311525"/>
              <a:ext cx="106363" cy="106363"/>
            </a:xfrm>
            <a:custGeom>
              <a:avLst/>
              <a:gdLst>
                <a:gd name="T0" fmla="*/ 53 w 106"/>
                <a:gd name="T1" fmla="*/ 26 h 106"/>
                <a:gd name="T2" fmla="*/ 80 w 106"/>
                <a:gd name="T3" fmla="*/ 53 h 106"/>
                <a:gd name="T4" fmla="*/ 53 w 106"/>
                <a:gd name="T5" fmla="*/ 80 h 106"/>
                <a:gd name="T6" fmla="*/ 26 w 106"/>
                <a:gd name="T7" fmla="*/ 53 h 106"/>
                <a:gd name="T8" fmla="*/ 53 w 106"/>
                <a:gd name="T9" fmla="*/ 26 h 106"/>
                <a:gd name="T10" fmla="*/ 53 w 106"/>
                <a:gd name="T11" fmla="*/ 0 h 106"/>
                <a:gd name="T12" fmla="*/ 0 w 106"/>
                <a:gd name="T13" fmla="*/ 53 h 106"/>
                <a:gd name="T14" fmla="*/ 53 w 106"/>
                <a:gd name="T15" fmla="*/ 106 h 106"/>
                <a:gd name="T16" fmla="*/ 106 w 106"/>
                <a:gd name="T17" fmla="*/ 53 h 106"/>
                <a:gd name="T18" fmla="*/ 53 w 106"/>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26"/>
                  </a:moveTo>
                  <a:cubicBezTo>
                    <a:pt x="68" y="26"/>
                    <a:pt x="80" y="38"/>
                    <a:pt x="80" y="53"/>
                  </a:cubicBezTo>
                  <a:cubicBezTo>
                    <a:pt x="80" y="68"/>
                    <a:pt x="68" y="80"/>
                    <a:pt x="53" y="80"/>
                  </a:cubicBezTo>
                  <a:cubicBezTo>
                    <a:pt x="38" y="80"/>
                    <a:pt x="26" y="68"/>
                    <a:pt x="26" y="53"/>
                  </a:cubicBezTo>
                  <a:cubicBezTo>
                    <a:pt x="26" y="38"/>
                    <a:pt x="38" y="26"/>
                    <a:pt x="53" y="26"/>
                  </a:cubicBezTo>
                  <a:moveTo>
                    <a:pt x="53" y="0"/>
                  </a:moveTo>
                  <a:cubicBezTo>
                    <a:pt x="24" y="0"/>
                    <a:pt x="0" y="24"/>
                    <a:pt x="0" y="53"/>
                  </a:cubicBezTo>
                  <a:cubicBezTo>
                    <a:pt x="0" y="82"/>
                    <a:pt x="24" y="106"/>
                    <a:pt x="53" y="106"/>
                  </a:cubicBezTo>
                  <a:cubicBezTo>
                    <a:pt x="82" y="106"/>
                    <a:pt x="106" y="82"/>
                    <a:pt x="106" y="53"/>
                  </a:cubicBezTo>
                  <a:cubicBezTo>
                    <a:pt x="106" y="24"/>
                    <a:pt x="82" y="0"/>
                    <a:pt x="5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23"/>
            <p:cNvSpPr>
              <a:spLocks noEditPoints="1"/>
            </p:cNvSpPr>
            <p:nvPr/>
          </p:nvSpPr>
          <p:spPr bwMode="auto">
            <a:xfrm>
              <a:off x="3268663" y="3233738"/>
              <a:ext cx="261938" cy="261938"/>
            </a:xfrm>
            <a:custGeom>
              <a:avLst/>
              <a:gdLst>
                <a:gd name="T0" fmla="*/ 133 w 266"/>
                <a:gd name="T1" fmla="*/ 26 h 266"/>
                <a:gd name="T2" fmla="*/ 240 w 266"/>
                <a:gd name="T3" fmla="*/ 133 h 266"/>
                <a:gd name="T4" fmla="*/ 133 w 266"/>
                <a:gd name="T5" fmla="*/ 240 h 266"/>
                <a:gd name="T6" fmla="*/ 26 w 266"/>
                <a:gd name="T7" fmla="*/ 133 h 266"/>
                <a:gd name="T8" fmla="*/ 133 w 266"/>
                <a:gd name="T9" fmla="*/ 26 h 266"/>
                <a:gd name="T10" fmla="*/ 133 w 266"/>
                <a:gd name="T11" fmla="*/ 0 h 266"/>
                <a:gd name="T12" fmla="*/ 0 w 266"/>
                <a:gd name="T13" fmla="*/ 133 h 266"/>
                <a:gd name="T14" fmla="*/ 133 w 266"/>
                <a:gd name="T15" fmla="*/ 266 h 266"/>
                <a:gd name="T16" fmla="*/ 266 w 266"/>
                <a:gd name="T17" fmla="*/ 133 h 266"/>
                <a:gd name="T18" fmla="*/ 133 w 266"/>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
                  </a:moveTo>
                  <a:cubicBezTo>
                    <a:pt x="192" y="26"/>
                    <a:pt x="240" y="74"/>
                    <a:pt x="240" y="133"/>
                  </a:cubicBezTo>
                  <a:cubicBezTo>
                    <a:pt x="240" y="192"/>
                    <a:pt x="192" y="240"/>
                    <a:pt x="133" y="240"/>
                  </a:cubicBezTo>
                  <a:cubicBezTo>
                    <a:pt x="74" y="240"/>
                    <a:pt x="26" y="192"/>
                    <a:pt x="26" y="133"/>
                  </a:cubicBezTo>
                  <a:cubicBezTo>
                    <a:pt x="26" y="74"/>
                    <a:pt x="74" y="26"/>
                    <a:pt x="133" y="26"/>
                  </a:cubicBezTo>
                  <a:moveTo>
                    <a:pt x="133" y="0"/>
                  </a:moveTo>
                  <a:cubicBezTo>
                    <a:pt x="59" y="0"/>
                    <a:pt x="0" y="59"/>
                    <a:pt x="0" y="133"/>
                  </a:cubicBezTo>
                  <a:cubicBezTo>
                    <a:pt x="0" y="207"/>
                    <a:pt x="59" y="266"/>
                    <a:pt x="133" y="266"/>
                  </a:cubicBezTo>
                  <a:cubicBezTo>
                    <a:pt x="207" y="266"/>
                    <a:pt x="266" y="207"/>
                    <a:pt x="266" y="133"/>
                  </a:cubicBezTo>
                  <a:cubicBezTo>
                    <a:pt x="266" y="59"/>
                    <a:pt x="207" y="0"/>
                    <a:pt x="133"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24"/>
            <p:cNvSpPr>
              <a:spLocks/>
            </p:cNvSpPr>
            <p:nvPr/>
          </p:nvSpPr>
          <p:spPr bwMode="auto">
            <a:xfrm>
              <a:off x="3465513" y="3430588"/>
              <a:ext cx="252413" cy="252413"/>
            </a:xfrm>
            <a:custGeom>
              <a:avLst/>
              <a:gdLst>
                <a:gd name="T0" fmla="*/ 256 w 256"/>
                <a:gd name="T1" fmla="*/ 95 h 256"/>
                <a:gd name="T2" fmla="*/ 65 w 256"/>
                <a:gd name="T3" fmla="*/ 0 h 256"/>
                <a:gd name="T4" fmla="*/ 0 w 256"/>
                <a:gd name="T5" fmla="*/ 65 h 256"/>
                <a:gd name="T6" fmla="*/ 95 w 256"/>
                <a:gd name="T7" fmla="*/ 256 h 256"/>
                <a:gd name="T8" fmla="*/ 256 w 256"/>
                <a:gd name="T9" fmla="*/ 95 h 256"/>
              </a:gdLst>
              <a:ahLst/>
              <a:cxnLst>
                <a:cxn ang="0">
                  <a:pos x="T0" y="T1"/>
                </a:cxn>
                <a:cxn ang="0">
                  <a:pos x="T2" y="T3"/>
                </a:cxn>
                <a:cxn ang="0">
                  <a:pos x="T4" y="T5"/>
                </a:cxn>
                <a:cxn ang="0">
                  <a:pos x="T6" y="T7"/>
                </a:cxn>
                <a:cxn ang="0">
                  <a:pos x="T8" y="T9"/>
                </a:cxn>
              </a:cxnLst>
              <a:rect l="0" t="0" r="r" b="b"/>
              <a:pathLst>
                <a:path w="256" h="256">
                  <a:moveTo>
                    <a:pt x="256" y="95"/>
                  </a:moveTo>
                  <a:cubicBezTo>
                    <a:pt x="65" y="0"/>
                    <a:pt x="65" y="0"/>
                    <a:pt x="65" y="0"/>
                  </a:cubicBezTo>
                  <a:cubicBezTo>
                    <a:pt x="51" y="28"/>
                    <a:pt x="28" y="51"/>
                    <a:pt x="0" y="65"/>
                  </a:cubicBezTo>
                  <a:cubicBezTo>
                    <a:pt x="95" y="256"/>
                    <a:pt x="95" y="256"/>
                    <a:pt x="95" y="256"/>
                  </a:cubicBezTo>
                  <a:cubicBezTo>
                    <a:pt x="165" y="221"/>
                    <a:pt x="221" y="165"/>
                    <a:pt x="256" y="95"/>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25"/>
            <p:cNvSpPr>
              <a:spLocks/>
            </p:cNvSpPr>
            <p:nvPr/>
          </p:nvSpPr>
          <p:spPr bwMode="auto">
            <a:xfrm>
              <a:off x="3533775" y="3409950"/>
              <a:ext cx="204788" cy="96838"/>
            </a:xfrm>
            <a:custGeom>
              <a:avLst/>
              <a:gdLst>
                <a:gd name="T0" fmla="*/ 4 w 207"/>
                <a:gd name="T1" fmla="*/ 0 h 97"/>
                <a:gd name="T2" fmla="*/ 0 w 207"/>
                <a:gd name="T3" fmla="*/ 12 h 97"/>
                <a:gd name="T4" fmla="*/ 195 w 207"/>
                <a:gd name="T5" fmla="*/ 97 h 97"/>
                <a:gd name="T6" fmla="*/ 207 w 207"/>
                <a:gd name="T7" fmla="*/ 68 h 97"/>
                <a:gd name="T8" fmla="*/ 4 w 207"/>
                <a:gd name="T9" fmla="*/ 0 h 97"/>
              </a:gdLst>
              <a:ahLst/>
              <a:cxnLst>
                <a:cxn ang="0">
                  <a:pos x="T0" y="T1"/>
                </a:cxn>
                <a:cxn ang="0">
                  <a:pos x="T2" y="T3"/>
                </a:cxn>
                <a:cxn ang="0">
                  <a:pos x="T4" y="T5"/>
                </a:cxn>
                <a:cxn ang="0">
                  <a:pos x="T6" y="T7"/>
                </a:cxn>
                <a:cxn ang="0">
                  <a:pos x="T8" y="T9"/>
                </a:cxn>
              </a:cxnLst>
              <a:rect l="0" t="0" r="r" b="b"/>
              <a:pathLst>
                <a:path w="207" h="97">
                  <a:moveTo>
                    <a:pt x="4" y="0"/>
                  </a:moveTo>
                  <a:cubicBezTo>
                    <a:pt x="3" y="4"/>
                    <a:pt x="1" y="8"/>
                    <a:pt x="0" y="12"/>
                  </a:cubicBezTo>
                  <a:cubicBezTo>
                    <a:pt x="195" y="97"/>
                    <a:pt x="195" y="97"/>
                    <a:pt x="195" y="97"/>
                  </a:cubicBezTo>
                  <a:cubicBezTo>
                    <a:pt x="200" y="88"/>
                    <a:pt x="203" y="78"/>
                    <a:pt x="207" y="68"/>
                  </a:cubicBezTo>
                  <a:lnTo>
                    <a:pt x="4" y="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26"/>
            <p:cNvSpPr>
              <a:spLocks/>
            </p:cNvSpPr>
            <p:nvPr/>
          </p:nvSpPr>
          <p:spPr bwMode="auto">
            <a:xfrm>
              <a:off x="3081338" y="3046413"/>
              <a:ext cx="252413" cy="252413"/>
            </a:xfrm>
            <a:custGeom>
              <a:avLst/>
              <a:gdLst>
                <a:gd name="T0" fmla="*/ 0 w 256"/>
                <a:gd name="T1" fmla="*/ 161 h 256"/>
                <a:gd name="T2" fmla="*/ 191 w 256"/>
                <a:gd name="T3" fmla="*/ 256 h 256"/>
                <a:gd name="T4" fmla="*/ 256 w 256"/>
                <a:gd name="T5" fmla="*/ 191 h 256"/>
                <a:gd name="T6" fmla="*/ 161 w 256"/>
                <a:gd name="T7" fmla="*/ 0 h 256"/>
                <a:gd name="T8" fmla="*/ 0 w 256"/>
                <a:gd name="T9" fmla="*/ 161 h 256"/>
              </a:gdLst>
              <a:ahLst/>
              <a:cxnLst>
                <a:cxn ang="0">
                  <a:pos x="T0" y="T1"/>
                </a:cxn>
                <a:cxn ang="0">
                  <a:pos x="T2" y="T3"/>
                </a:cxn>
                <a:cxn ang="0">
                  <a:pos x="T4" y="T5"/>
                </a:cxn>
                <a:cxn ang="0">
                  <a:pos x="T6" y="T7"/>
                </a:cxn>
                <a:cxn ang="0">
                  <a:pos x="T8" y="T9"/>
                </a:cxn>
              </a:cxnLst>
              <a:rect l="0" t="0" r="r" b="b"/>
              <a:pathLst>
                <a:path w="256" h="256">
                  <a:moveTo>
                    <a:pt x="0" y="161"/>
                  </a:moveTo>
                  <a:cubicBezTo>
                    <a:pt x="191" y="256"/>
                    <a:pt x="191" y="256"/>
                    <a:pt x="191" y="256"/>
                  </a:cubicBezTo>
                  <a:cubicBezTo>
                    <a:pt x="205" y="228"/>
                    <a:pt x="228" y="205"/>
                    <a:pt x="256" y="191"/>
                  </a:cubicBezTo>
                  <a:cubicBezTo>
                    <a:pt x="161" y="0"/>
                    <a:pt x="161" y="0"/>
                    <a:pt x="161" y="0"/>
                  </a:cubicBezTo>
                  <a:cubicBezTo>
                    <a:pt x="91" y="35"/>
                    <a:pt x="35" y="91"/>
                    <a:pt x="0" y="161"/>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27"/>
            <p:cNvSpPr>
              <a:spLocks/>
            </p:cNvSpPr>
            <p:nvPr/>
          </p:nvSpPr>
          <p:spPr bwMode="auto">
            <a:xfrm>
              <a:off x="3060700" y="3222625"/>
              <a:ext cx="204788" cy="96838"/>
            </a:xfrm>
            <a:custGeom>
              <a:avLst/>
              <a:gdLst>
                <a:gd name="T0" fmla="*/ 0 w 207"/>
                <a:gd name="T1" fmla="*/ 29 h 97"/>
                <a:gd name="T2" fmla="*/ 203 w 207"/>
                <a:gd name="T3" fmla="*/ 97 h 97"/>
                <a:gd name="T4" fmla="*/ 207 w 207"/>
                <a:gd name="T5" fmla="*/ 85 h 97"/>
                <a:gd name="T6" fmla="*/ 12 w 207"/>
                <a:gd name="T7" fmla="*/ 0 h 97"/>
                <a:gd name="T8" fmla="*/ 0 w 207"/>
                <a:gd name="T9" fmla="*/ 29 h 97"/>
              </a:gdLst>
              <a:ahLst/>
              <a:cxnLst>
                <a:cxn ang="0">
                  <a:pos x="T0" y="T1"/>
                </a:cxn>
                <a:cxn ang="0">
                  <a:pos x="T2" y="T3"/>
                </a:cxn>
                <a:cxn ang="0">
                  <a:pos x="T4" y="T5"/>
                </a:cxn>
                <a:cxn ang="0">
                  <a:pos x="T6" y="T7"/>
                </a:cxn>
                <a:cxn ang="0">
                  <a:pos x="T8" y="T9"/>
                </a:cxn>
              </a:cxnLst>
              <a:rect l="0" t="0" r="r" b="b"/>
              <a:pathLst>
                <a:path w="207" h="97">
                  <a:moveTo>
                    <a:pt x="0" y="29"/>
                  </a:moveTo>
                  <a:cubicBezTo>
                    <a:pt x="203" y="97"/>
                    <a:pt x="203" y="97"/>
                    <a:pt x="203" y="97"/>
                  </a:cubicBezTo>
                  <a:cubicBezTo>
                    <a:pt x="204" y="93"/>
                    <a:pt x="206" y="89"/>
                    <a:pt x="207" y="85"/>
                  </a:cubicBezTo>
                  <a:cubicBezTo>
                    <a:pt x="12" y="0"/>
                    <a:pt x="12" y="0"/>
                    <a:pt x="12" y="0"/>
                  </a:cubicBezTo>
                  <a:cubicBezTo>
                    <a:pt x="7" y="9"/>
                    <a:pt x="4" y="19"/>
                    <a:pt x="0" y="2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9" name="Gruppieren 281"/>
          <p:cNvGrpSpPr>
            <a:grpSpLocks noChangeAspect="1"/>
          </p:cNvGrpSpPr>
          <p:nvPr/>
        </p:nvGrpSpPr>
        <p:grpSpPr>
          <a:xfrm>
            <a:off x="7236042" y="2708232"/>
            <a:ext cx="319075" cy="360000"/>
            <a:chOff x="1971675" y="3600450"/>
            <a:chExt cx="792163" cy="893763"/>
          </a:xfrm>
        </p:grpSpPr>
        <p:sp>
          <p:nvSpPr>
            <p:cNvPr id="460" name="Freeform 31"/>
            <p:cNvSpPr>
              <a:spLocks noEditPoints="1"/>
            </p:cNvSpPr>
            <p:nvPr/>
          </p:nvSpPr>
          <p:spPr bwMode="auto">
            <a:xfrm>
              <a:off x="1971675" y="3600450"/>
              <a:ext cx="741363" cy="849313"/>
            </a:xfrm>
            <a:custGeom>
              <a:avLst/>
              <a:gdLst>
                <a:gd name="T0" fmla="*/ 600 w 698"/>
                <a:gd name="T1" fmla="*/ 400 h 800"/>
                <a:gd name="T2" fmla="*/ 349 w 698"/>
                <a:gd name="T3" fmla="*/ 400 h 800"/>
                <a:gd name="T4" fmla="*/ 349 w 698"/>
                <a:gd name="T5" fmla="*/ 68 h 800"/>
                <a:gd name="T6" fmla="*/ 638 w 698"/>
                <a:gd name="T7" fmla="*/ 149 h 800"/>
                <a:gd name="T8" fmla="*/ 638 w 698"/>
                <a:gd name="T9" fmla="*/ 155 h 800"/>
                <a:gd name="T10" fmla="*/ 600 w 698"/>
                <a:gd name="T11" fmla="*/ 400 h 800"/>
                <a:gd name="T12" fmla="*/ 349 w 698"/>
                <a:gd name="T13" fmla="*/ 732 h 800"/>
                <a:gd name="T14" fmla="*/ 349 w 698"/>
                <a:gd name="T15" fmla="*/ 400 h 800"/>
                <a:gd name="T16" fmla="*/ 98 w 698"/>
                <a:gd name="T17" fmla="*/ 400 h 800"/>
                <a:gd name="T18" fmla="*/ 349 w 698"/>
                <a:gd name="T19" fmla="*/ 732 h 800"/>
                <a:gd name="T20" fmla="*/ 422 w 698"/>
                <a:gd name="T21" fmla="*/ 739 h 800"/>
                <a:gd name="T22" fmla="*/ 451 w 698"/>
                <a:gd name="T23" fmla="*/ 727 h 800"/>
                <a:gd name="T24" fmla="*/ 456 w 698"/>
                <a:gd name="T25" fmla="*/ 727 h 800"/>
                <a:gd name="T26" fmla="*/ 483 w 698"/>
                <a:gd name="T27" fmla="*/ 699 h 800"/>
                <a:gd name="T28" fmla="*/ 476 w 698"/>
                <a:gd name="T29" fmla="*/ 682 h 800"/>
                <a:gd name="T30" fmla="*/ 438 w 698"/>
                <a:gd name="T31" fmla="*/ 682 h 800"/>
                <a:gd name="T32" fmla="*/ 425 w 698"/>
                <a:gd name="T33" fmla="*/ 694 h 800"/>
                <a:gd name="T34" fmla="*/ 349 w 698"/>
                <a:gd name="T35" fmla="*/ 747 h 800"/>
                <a:gd name="T36" fmla="*/ 46 w 698"/>
                <a:gd name="T37" fmla="*/ 155 h 800"/>
                <a:gd name="T38" fmla="*/ 46 w 698"/>
                <a:gd name="T39" fmla="*/ 137 h 800"/>
                <a:gd name="T40" fmla="*/ 349 w 698"/>
                <a:gd name="T41" fmla="*/ 53 h 800"/>
                <a:gd name="T42" fmla="*/ 652 w 698"/>
                <a:gd name="T43" fmla="*/ 137 h 800"/>
                <a:gd name="T44" fmla="*/ 652 w 698"/>
                <a:gd name="T45" fmla="*/ 143 h 800"/>
                <a:gd name="T46" fmla="*/ 652 w 698"/>
                <a:gd name="T47" fmla="*/ 155 h 800"/>
                <a:gd name="T48" fmla="*/ 588 w 698"/>
                <a:gd name="T49" fmla="*/ 469 h 800"/>
                <a:gd name="T50" fmla="*/ 603 w 698"/>
                <a:gd name="T51" fmla="*/ 501 h 800"/>
                <a:gd name="T52" fmla="*/ 588 w 698"/>
                <a:gd name="T53" fmla="*/ 533 h 800"/>
                <a:gd name="T54" fmla="*/ 588 w 698"/>
                <a:gd name="T55" fmla="*/ 571 h 800"/>
                <a:gd name="T56" fmla="*/ 698 w 698"/>
                <a:gd name="T57" fmla="*/ 155 h 800"/>
                <a:gd name="T58" fmla="*/ 698 w 698"/>
                <a:gd name="T59" fmla="*/ 145 h 800"/>
                <a:gd name="T60" fmla="*/ 696 w 698"/>
                <a:gd name="T61" fmla="*/ 92 h 800"/>
                <a:gd name="T62" fmla="*/ 642 w 698"/>
                <a:gd name="T63" fmla="*/ 90 h 800"/>
                <a:gd name="T64" fmla="*/ 407 w 698"/>
                <a:gd name="T65" fmla="*/ 28 h 800"/>
                <a:gd name="T66" fmla="*/ 349 w 698"/>
                <a:gd name="T67" fmla="*/ 0 h 800"/>
                <a:gd name="T68" fmla="*/ 291 w 698"/>
                <a:gd name="T69" fmla="*/ 28 h 800"/>
                <a:gd name="T70" fmla="*/ 56 w 698"/>
                <a:gd name="T71" fmla="*/ 90 h 800"/>
                <a:gd name="T72" fmla="*/ 2 w 698"/>
                <a:gd name="T73" fmla="*/ 92 h 800"/>
                <a:gd name="T74" fmla="*/ 0 w 698"/>
                <a:gd name="T75" fmla="*/ 145 h 800"/>
                <a:gd name="T76" fmla="*/ 0 w 698"/>
                <a:gd name="T77" fmla="*/ 155 h 800"/>
                <a:gd name="T78" fmla="*/ 293 w 698"/>
                <a:gd name="T79" fmla="*/ 767 h 800"/>
                <a:gd name="T80" fmla="*/ 349 w 698"/>
                <a:gd name="T81" fmla="*/ 800 h 800"/>
                <a:gd name="T82" fmla="*/ 405 w 698"/>
                <a:gd name="T83" fmla="*/ 767 h 800"/>
                <a:gd name="T84" fmla="*/ 410 w 698"/>
                <a:gd name="T85" fmla="*/ 764 h 800"/>
                <a:gd name="T86" fmla="*/ 422 w 698"/>
                <a:gd name="T87" fmla="*/ 739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800">
                  <a:moveTo>
                    <a:pt x="600" y="400"/>
                  </a:moveTo>
                  <a:cubicBezTo>
                    <a:pt x="349" y="400"/>
                    <a:pt x="349" y="400"/>
                    <a:pt x="349" y="400"/>
                  </a:cubicBezTo>
                  <a:cubicBezTo>
                    <a:pt x="349" y="68"/>
                    <a:pt x="349" y="68"/>
                    <a:pt x="349" y="68"/>
                  </a:cubicBezTo>
                  <a:cubicBezTo>
                    <a:pt x="444" y="115"/>
                    <a:pt x="543" y="142"/>
                    <a:pt x="638" y="149"/>
                  </a:cubicBezTo>
                  <a:cubicBezTo>
                    <a:pt x="638" y="151"/>
                    <a:pt x="638" y="153"/>
                    <a:pt x="638" y="155"/>
                  </a:cubicBezTo>
                  <a:cubicBezTo>
                    <a:pt x="638" y="242"/>
                    <a:pt x="625" y="325"/>
                    <a:pt x="600" y="400"/>
                  </a:cubicBezTo>
                  <a:close/>
                  <a:moveTo>
                    <a:pt x="349" y="732"/>
                  </a:moveTo>
                  <a:cubicBezTo>
                    <a:pt x="349" y="400"/>
                    <a:pt x="349" y="400"/>
                    <a:pt x="349" y="400"/>
                  </a:cubicBezTo>
                  <a:cubicBezTo>
                    <a:pt x="98" y="400"/>
                    <a:pt x="98" y="400"/>
                    <a:pt x="98" y="400"/>
                  </a:cubicBezTo>
                  <a:cubicBezTo>
                    <a:pt x="146" y="547"/>
                    <a:pt x="236" y="666"/>
                    <a:pt x="349" y="732"/>
                  </a:cubicBezTo>
                  <a:close/>
                  <a:moveTo>
                    <a:pt x="422" y="739"/>
                  </a:moveTo>
                  <a:cubicBezTo>
                    <a:pt x="430" y="731"/>
                    <a:pt x="440" y="727"/>
                    <a:pt x="451" y="727"/>
                  </a:cubicBezTo>
                  <a:cubicBezTo>
                    <a:pt x="453" y="727"/>
                    <a:pt x="454" y="727"/>
                    <a:pt x="456" y="727"/>
                  </a:cubicBezTo>
                  <a:cubicBezTo>
                    <a:pt x="483" y="699"/>
                    <a:pt x="483" y="699"/>
                    <a:pt x="483" y="699"/>
                  </a:cubicBezTo>
                  <a:cubicBezTo>
                    <a:pt x="480" y="694"/>
                    <a:pt x="478" y="688"/>
                    <a:pt x="476" y="682"/>
                  </a:cubicBezTo>
                  <a:cubicBezTo>
                    <a:pt x="438" y="682"/>
                    <a:pt x="438" y="682"/>
                    <a:pt x="438" y="682"/>
                  </a:cubicBezTo>
                  <a:cubicBezTo>
                    <a:pt x="435" y="687"/>
                    <a:pt x="430" y="691"/>
                    <a:pt x="425" y="694"/>
                  </a:cubicBezTo>
                  <a:cubicBezTo>
                    <a:pt x="402" y="714"/>
                    <a:pt x="376" y="732"/>
                    <a:pt x="349" y="747"/>
                  </a:cubicBezTo>
                  <a:cubicBezTo>
                    <a:pt x="143" y="629"/>
                    <a:pt x="46" y="381"/>
                    <a:pt x="46" y="155"/>
                  </a:cubicBezTo>
                  <a:cubicBezTo>
                    <a:pt x="46" y="149"/>
                    <a:pt x="46" y="143"/>
                    <a:pt x="46" y="137"/>
                  </a:cubicBezTo>
                  <a:cubicBezTo>
                    <a:pt x="155" y="129"/>
                    <a:pt x="252" y="101"/>
                    <a:pt x="349" y="53"/>
                  </a:cubicBezTo>
                  <a:cubicBezTo>
                    <a:pt x="446" y="101"/>
                    <a:pt x="543" y="129"/>
                    <a:pt x="652" y="137"/>
                  </a:cubicBezTo>
                  <a:cubicBezTo>
                    <a:pt x="652" y="143"/>
                    <a:pt x="652" y="143"/>
                    <a:pt x="652" y="143"/>
                  </a:cubicBezTo>
                  <a:cubicBezTo>
                    <a:pt x="652" y="147"/>
                    <a:pt x="652" y="151"/>
                    <a:pt x="652" y="155"/>
                  </a:cubicBezTo>
                  <a:cubicBezTo>
                    <a:pt x="652" y="260"/>
                    <a:pt x="631" y="370"/>
                    <a:pt x="588" y="469"/>
                  </a:cubicBezTo>
                  <a:cubicBezTo>
                    <a:pt x="597" y="476"/>
                    <a:pt x="603" y="488"/>
                    <a:pt x="603" y="501"/>
                  </a:cubicBezTo>
                  <a:cubicBezTo>
                    <a:pt x="603" y="514"/>
                    <a:pt x="597" y="526"/>
                    <a:pt x="588" y="533"/>
                  </a:cubicBezTo>
                  <a:cubicBezTo>
                    <a:pt x="588" y="571"/>
                    <a:pt x="588" y="571"/>
                    <a:pt x="588" y="571"/>
                  </a:cubicBezTo>
                  <a:cubicBezTo>
                    <a:pt x="657" y="455"/>
                    <a:pt x="698" y="311"/>
                    <a:pt x="698" y="155"/>
                  </a:cubicBezTo>
                  <a:cubicBezTo>
                    <a:pt x="698" y="151"/>
                    <a:pt x="698" y="148"/>
                    <a:pt x="698" y="145"/>
                  </a:cubicBezTo>
                  <a:cubicBezTo>
                    <a:pt x="698" y="127"/>
                    <a:pt x="697" y="109"/>
                    <a:pt x="696" y="92"/>
                  </a:cubicBezTo>
                  <a:cubicBezTo>
                    <a:pt x="678" y="92"/>
                    <a:pt x="660" y="91"/>
                    <a:pt x="642" y="90"/>
                  </a:cubicBezTo>
                  <a:cubicBezTo>
                    <a:pt x="565" y="83"/>
                    <a:pt x="485" y="63"/>
                    <a:pt x="407" y="28"/>
                  </a:cubicBezTo>
                  <a:cubicBezTo>
                    <a:pt x="387" y="20"/>
                    <a:pt x="368" y="10"/>
                    <a:pt x="349" y="0"/>
                  </a:cubicBezTo>
                  <a:cubicBezTo>
                    <a:pt x="330" y="10"/>
                    <a:pt x="311" y="20"/>
                    <a:pt x="291" y="28"/>
                  </a:cubicBezTo>
                  <a:cubicBezTo>
                    <a:pt x="213" y="63"/>
                    <a:pt x="133" y="83"/>
                    <a:pt x="56" y="90"/>
                  </a:cubicBezTo>
                  <a:cubicBezTo>
                    <a:pt x="38" y="91"/>
                    <a:pt x="20" y="92"/>
                    <a:pt x="2" y="92"/>
                  </a:cubicBezTo>
                  <a:cubicBezTo>
                    <a:pt x="1" y="109"/>
                    <a:pt x="0" y="127"/>
                    <a:pt x="0" y="145"/>
                  </a:cubicBezTo>
                  <a:cubicBezTo>
                    <a:pt x="0" y="148"/>
                    <a:pt x="0" y="151"/>
                    <a:pt x="0" y="155"/>
                  </a:cubicBezTo>
                  <a:cubicBezTo>
                    <a:pt x="0" y="420"/>
                    <a:pt x="118" y="650"/>
                    <a:pt x="293" y="767"/>
                  </a:cubicBezTo>
                  <a:cubicBezTo>
                    <a:pt x="311" y="779"/>
                    <a:pt x="330" y="790"/>
                    <a:pt x="349" y="800"/>
                  </a:cubicBezTo>
                  <a:cubicBezTo>
                    <a:pt x="368" y="790"/>
                    <a:pt x="387" y="779"/>
                    <a:pt x="405" y="767"/>
                  </a:cubicBezTo>
                  <a:cubicBezTo>
                    <a:pt x="407" y="766"/>
                    <a:pt x="409" y="765"/>
                    <a:pt x="410" y="764"/>
                  </a:cubicBezTo>
                  <a:cubicBezTo>
                    <a:pt x="411" y="754"/>
                    <a:pt x="415" y="746"/>
                    <a:pt x="422" y="73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32"/>
            <p:cNvSpPr>
              <a:spLocks/>
            </p:cNvSpPr>
            <p:nvPr/>
          </p:nvSpPr>
          <p:spPr bwMode="auto">
            <a:xfrm>
              <a:off x="2373313" y="4102100"/>
              <a:ext cx="390525" cy="392113"/>
            </a:xfrm>
            <a:custGeom>
              <a:avLst/>
              <a:gdLst>
                <a:gd name="T0" fmla="*/ 340 w 368"/>
                <a:gd name="T1" fmla="*/ 156 h 369"/>
                <a:gd name="T2" fmla="*/ 316 w 368"/>
                <a:gd name="T3" fmla="*/ 171 h 369"/>
                <a:gd name="T4" fmla="*/ 259 w 368"/>
                <a:gd name="T5" fmla="*/ 171 h 369"/>
                <a:gd name="T6" fmla="*/ 246 w 368"/>
                <a:gd name="T7" fmla="*/ 140 h 369"/>
                <a:gd name="T8" fmla="*/ 285 w 368"/>
                <a:gd name="T9" fmla="*/ 100 h 369"/>
                <a:gd name="T10" fmla="*/ 314 w 368"/>
                <a:gd name="T11" fmla="*/ 94 h 369"/>
                <a:gd name="T12" fmla="*/ 314 w 368"/>
                <a:gd name="T13" fmla="*/ 54 h 369"/>
                <a:gd name="T14" fmla="*/ 275 w 368"/>
                <a:gd name="T15" fmla="*/ 54 h 369"/>
                <a:gd name="T16" fmla="*/ 268 w 368"/>
                <a:gd name="T17" fmla="*/ 82 h 369"/>
                <a:gd name="T18" fmla="*/ 228 w 368"/>
                <a:gd name="T19" fmla="*/ 122 h 369"/>
                <a:gd name="T20" fmla="*/ 196 w 368"/>
                <a:gd name="T21" fmla="*/ 109 h 369"/>
                <a:gd name="T22" fmla="*/ 196 w 368"/>
                <a:gd name="T23" fmla="*/ 53 h 369"/>
                <a:gd name="T24" fmla="*/ 212 w 368"/>
                <a:gd name="T25" fmla="*/ 28 h 369"/>
                <a:gd name="T26" fmla="*/ 184 w 368"/>
                <a:gd name="T27" fmla="*/ 0 h 369"/>
                <a:gd name="T28" fmla="*/ 156 w 368"/>
                <a:gd name="T29" fmla="*/ 28 h 369"/>
                <a:gd name="T30" fmla="*/ 172 w 368"/>
                <a:gd name="T31" fmla="*/ 53 h 369"/>
                <a:gd name="T32" fmla="*/ 172 w 368"/>
                <a:gd name="T33" fmla="*/ 109 h 369"/>
                <a:gd name="T34" fmla="*/ 140 w 368"/>
                <a:gd name="T35" fmla="*/ 122 h 369"/>
                <a:gd name="T36" fmla="*/ 100 w 368"/>
                <a:gd name="T37" fmla="*/ 82 h 369"/>
                <a:gd name="T38" fmla="*/ 93 w 368"/>
                <a:gd name="T39" fmla="*/ 54 h 369"/>
                <a:gd name="T40" fmla="*/ 54 w 368"/>
                <a:gd name="T41" fmla="*/ 54 h 369"/>
                <a:gd name="T42" fmla="*/ 54 w 368"/>
                <a:gd name="T43" fmla="*/ 94 h 369"/>
                <a:gd name="T44" fmla="*/ 83 w 368"/>
                <a:gd name="T45" fmla="*/ 100 h 369"/>
                <a:gd name="T46" fmla="*/ 122 w 368"/>
                <a:gd name="T47" fmla="*/ 140 h 369"/>
                <a:gd name="T48" fmla="*/ 109 w 368"/>
                <a:gd name="T49" fmla="*/ 171 h 369"/>
                <a:gd name="T50" fmla="*/ 52 w 368"/>
                <a:gd name="T51" fmla="*/ 171 h 369"/>
                <a:gd name="T52" fmla="*/ 28 w 368"/>
                <a:gd name="T53" fmla="*/ 156 h 369"/>
                <a:gd name="T54" fmla="*/ 0 w 368"/>
                <a:gd name="T55" fmla="*/ 184 h 369"/>
                <a:gd name="T56" fmla="*/ 28 w 368"/>
                <a:gd name="T57" fmla="*/ 212 h 369"/>
                <a:gd name="T58" fmla="*/ 53 w 368"/>
                <a:gd name="T59" fmla="*/ 196 h 369"/>
                <a:gd name="T60" fmla="*/ 109 w 368"/>
                <a:gd name="T61" fmla="*/ 196 h 369"/>
                <a:gd name="T62" fmla="*/ 122 w 368"/>
                <a:gd name="T63" fmla="*/ 228 h 369"/>
                <a:gd name="T64" fmla="*/ 82 w 368"/>
                <a:gd name="T65" fmla="*/ 268 h 369"/>
                <a:gd name="T66" fmla="*/ 54 w 368"/>
                <a:gd name="T67" fmla="*/ 275 h 369"/>
                <a:gd name="T68" fmla="*/ 54 w 368"/>
                <a:gd name="T69" fmla="*/ 315 h 369"/>
                <a:gd name="T70" fmla="*/ 93 w 368"/>
                <a:gd name="T71" fmla="*/ 315 h 369"/>
                <a:gd name="T72" fmla="*/ 100 w 368"/>
                <a:gd name="T73" fmla="*/ 285 h 369"/>
                <a:gd name="T74" fmla="*/ 139 w 368"/>
                <a:gd name="T75" fmla="*/ 246 h 369"/>
                <a:gd name="T76" fmla="*/ 172 w 368"/>
                <a:gd name="T77" fmla="*/ 259 h 369"/>
                <a:gd name="T78" fmla="*/ 172 w 368"/>
                <a:gd name="T79" fmla="*/ 316 h 369"/>
                <a:gd name="T80" fmla="*/ 156 w 368"/>
                <a:gd name="T81" fmla="*/ 341 h 369"/>
                <a:gd name="T82" fmla="*/ 184 w 368"/>
                <a:gd name="T83" fmla="*/ 369 h 369"/>
                <a:gd name="T84" fmla="*/ 212 w 368"/>
                <a:gd name="T85" fmla="*/ 341 h 369"/>
                <a:gd name="T86" fmla="*/ 196 w 368"/>
                <a:gd name="T87" fmla="*/ 316 h 369"/>
                <a:gd name="T88" fmla="*/ 196 w 368"/>
                <a:gd name="T89" fmla="*/ 259 h 369"/>
                <a:gd name="T90" fmla="*/ 229 w 368"/>
                <a:gd name="T91" fmla="*/ 246 h 369"/>
                <a:gd name="T92" fmla="*/ 268 w 368"/>
                <a:gd name="T93" fmla="*/ 286 h 369"/>
                <a:gd name="T94" fmla="*/ 275 w 368"/>
                <a:gd name="T95" fmla="*/ 315 h 369"/>
                <a:gd name="T96" fmla="*/ 314 w 368"/>
                <a:gd name="T97" fmla="*/ 315 h 369"/>
                <a:gd name="T98" fmla="*/ 314 w 368"/>
                <a:gd name="T99" fmla="*/ 275 h 369"/>
                <a:gd name="T100" fmla="*/ 286 w 368"/>
                <a:gd name="T101" fmla="*/ 268 h 369"/>
                <a:gd name="T102" fmla="*/ 246 w 368"/>
                <a:gd name="T103" fmla="*/ 228 h 369"/>
                <a:gd name="T104" fmla="*/ 259 w 368"/>
                <a:gd name="T105" fmla="*/ 196 h 369"/>
                <a:gd name="T106" fmla="*/ 315 w 368"/>
                <a:gd name="T107" fmla="*/ 196 h 369"/>
                <a:gd name="T108" fmla="*/ 340 w 368"/>
                <a:gd name="T109" fmla="*/ 212 h 369"/>
                <a:gd name="T110" fmla="*/ 368 w 368"/>
                <a:gd name="T111" fmla="*/ 184 h 369"/>
                <a:gd name="T112" fmla="*/ 340 w 368"/>
                <a:gd name="T113" fmla="*/ 1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 h="369">
                  <a:moveTo>
                    <a:pt x="340" y="156"/>
                  </a:moveTo>
                  <a:cubicBezTo>
                    <a:pt x="330" y="156"/>
                    <a:pt x="320" y="162"/>
                    <a:pt x="316" y="171"/>
                  </a:cubicBezTo>
                  <a:cubicBezTo>
                    <a:pt x="259" y="171"/>
                    <a:pt x="259" y="171"/>
                    <a:pt x="259" y="171"/>
                  </a:cubicBezTo>
                  <a:cubicBezTo>
                    <a:pt x="257" y="160"/>
                    <a:pt x="252" y="149"/>
                    <a:pt x="246" y="140"/>
                  </a:cubicBezTo>
                  <a:cubicBezTo>
                    <a:pt x="285" y="100"/>
                    <a:pt x="285" y="100"/>
                    <a:pt x="285" y="100"/>
                  </a:cubicBezTo>
                  <a:cubicBezTo>
                    <a:pt x="295" y="104"/>
                    <a:pt x="307" y="101"/>
                    <a:pt x="314" y="94"/>
                  </a:cubicBezTo>
                  <a:cubicBezTo>
                    <a:pt x="325" y="83"/>
                    <a:pt x="325" y="65"/>
                    <a:pt x="314" y="54"/>
                  </a:cubicBezTo>
                  <a:cubicBezTo>
                    <a:pt x="303" y="43"/>
                    <a:pt x="286" y="43"/>
                    <a:pt x="275" y="54"/>
                  </a:cubicBezTo>
                  <a:cubicBezTo>
                    <a:pt x="267" y="62"/>
                    <a:pt x="265" y="72"/>
                    <a:pt x="268" y="82"/>
                  </a:cubicBezTo>
                  <a:cubicBezTo>
                    <a:pt x="228" y="122"/>
                    <a:pt x="228" y="122"/>
                    <a:pt x="228" y="122"/>
                  </a:cubicBezTo>
                  <a:cubicBezTo>
                    <a:pt x="219" y="116"/>
                    <a:pt x="208" y="111"/>
                    <a:pt x="196" y="109"/>
                  </a:cubicBezTo>
                  <a:cubicBezTo>
                    <a:pt x="196" y="53"/>
                    <a:pt x="196" y="53"/>
                    <a:pt x="196" y="53"/>
                  </a:cubicBezTo>
                  <a:cubicBezTo>
                    <a:pt x="206" y="48"/>
                    <a:pt x="212" y="39"/>
                    <a:pt x="212" y="28"/>
                  </a:cubicBezTo>
                  <a:cubicBezTo>
                    <a:pt x="212" y="13"/>
                    <a:pt x="199" y="0"/>
                    <a:pt x="184" y="0"/>
                  </a:cubicBezTo>
                  <a:cubicBezTo>
                    <a:pt x="169" y="0"/>
                    <a:pt x="156" y="13"/>
                    <a:pt x="156" y="28"/>
                  </a:cubicBezTo>
                  <a:cubicBezTo>
                    <a:pt x="156" y="39"/>
                    <a:pt x="162" y="48"/>
                    <a:pt x="172" y="53"/>
                  </a:cubicBezTo>
                  <a:cubicBezTo>
                    <a:pt x="172" y="109"/>
                    <a:pt x="172" y="109"/>
                    <a:pt x="172" y="109"/>
                  </a:cubicBezTo>
                  <a:cubicBezTo>
                    <a:pt x="160" y="111"/>
                    <a:pt x="149" y="116"/>
                    <a:pt x="140" y="122"/>
                  </a:cubicBezTo>
                  <a:cubicBezTo>
                    <a:pt x="100" y="82"/>
                    <a:pt x="100" y="82"/>
                    <a:pt x="100" y="82"/>
                  </a:cubicBezTo>
                  <a:cubicBezTo>
                    <a:pt x="103" y="72"/>
                    <a:pt x="101" y="62"/>
                    <a:pt x="93" y="54"/>
                  </a:cubicBezTo>
                  <a:cubicBezTo>
                    <a:pt x="82" y="43"/>
                    <a:pt x="65" y="43"/>
                    <a:pt x="54" y="54"/>
                  </a:cubicBezTo>
                  <a:cubicBezTo>
                    <a:pt x="43" y="65"/>
                    <a:pt x="43" y="83"/>
                    <a:pt x="54" y="94"/>
                  </a:cubicBezTo>
                  <a:cubicBezTo>
                    <a:pt x="61" y="101"/>
                    <a:pt x="73" y="104"/>
                    <a:pt x="83" y="100"/>
                  </a:cubicBezTo>
                  <a:cubicBezTo>
                    <a:pt x="122" y="140"/>
                    <a:pt x="122" y="140"/>
                    <a:pt x="122" y="140"/>
                  </a:cubicBezTo>
                  <a:cubicBezTo>
                    <a:pt x="116" y="149"/>
                    <a:pt x="111" y="160"/>
                    <a:pt x="109" y="171"/>
                  </a:cubicBezTo>
                  <a:cubicBezTo>
                    <a:pt x="52" y="171"/>
                    <a:pt x="52" y="171"/>
                    <a:pt x="52" y="171"/>
                  </a:cubicBezTo>
                  <a:cubicBezTo>
                    <a:pt x="48" y="162"/>
                    <a:pt x="38" y="156"/>
                    <a:pt x="28" y="156"/>
                  </a:cubicBezTo>
                  <a:cubicBezTo>
                    <a:pt x="12" y="156"/>
                    <a:pt x="0" y="169"/>
                    <a:pt x="0" y="184"/>
                  </a:cubicBezTo>
                  <a:cubicBezTo>
                    <a:pt x="0" y="200"/>
                    <a:pt x="12" y="212"/>
                    <a:pt x="28" y="212"/>
                  </a:cubicBezTo>
                  <a:cubicBezTo>
                    <a:pt x="39" y="212"/>
                    <a:pt x="49" y="206"/>
                    <a:pt x="53" y="196"/>
                  </a:cubicBezTo>
                  <a:cubicBezTo>
                    <a:pt x="109" y="196"/>
                    <a:pt x="109" y="196"/>
                    <a:pt x="109" y="196"/>
                  </a:cubicBezTo>
                  <a:cubicBezTo>
                    <a:pt x="111" y="208"/>
                    <a:pt x="115" y="219"/>
                    <a:pt x="122" y="228"/>
                  </a:cubicBezTo>
                  <a:cubicBezTo>
                    <a:pt x="82" y="268"/>
                    <a:pt x="82" y="268"/>
                    <a:pt x="82" y="268"/>
                  </a:cubicBezTo>
                  <a:cubicBezTo>
                    <a:pt x="72" y="265"/>
                    <a:pt x="61" y="268"/>
                    <a:pt x="54" y="275"/>
                  </a:cubicBezTo>
                  <a:cubicBezTo>
                    <a:pt x="43" y="286"/>
                    <a:pt x="43" y="304"/>
                    <a:pt x="54" y="315"/>
                  </a:cubicBezTo>
                  <a:cubicBezTo>
                    <a:pt x="65" y="326"/>
                    <a:pt x="82" y="326"/>
                    <a:pt x="93" y="315"/>
                  </a:cubicBezTo>
                  <a:cubicBezTo>
                    <a:pt x="101" y="307"/>
                    <a:pt x="103" y="296"/>
                    <a:pt x="100" y="285"/>
                  </a:cubicBezTo>
                  <a:cubicBezTo>
                    <a:pt x="139" y="246"/>
                    <a:pt x="139" y="246"/>
                    <a:pt x="139" y="246"/>
                  </a:cubicBezTo>
                  <a:cubicBezTo>
                    <a:pt x="149" y="253"/>
                    <a:pt x="160" y="258"/>
                    <a:pt x="172" y="259"/>
                  </a:cubicBezTo>
                  <a:cubicBezTo>
                    <a:pt x="172" y="316"/>
                    <a:pt x="172" y="316"/>
                    <a:pt x="172" y="316"/>
                  </a:cubicBezTo>
                  <a:cubicBezTo>
                    <a:pt x="162" y="320"/>
                    <a:pt x="156" y="330"/>
                    <a:pt x="156" y="341"/>
                  </a:cubicBezTo>
                  <a:cubicBezTo>
                    <a:pt x="156" y="356"/>
                    <a:pt x="169" y="369"/>
                    <a:pt x="184" y="369"/>
                  </a:cubicBezTo>
                  <a:cubicBezTo>
                    <a:pt x="199" y="369"/>
                    <a:pt x="212" y="356"/>
                    <a:pt x="212" y="341"/>
                  </a:cubicBezTo>
                  <a:cubicBezTo>
                    <a:pt x="212" y="330"/>
                    <a:pt x="206" y="320"/>
                    <a:pt x="196" y="316"/>
                  </a:cubicBezTo>
                  <a:cubicBezTo>
                    <a:pt x="196" y="259"/>
                    <a:pt x="196" y="259"/>
                    <a:pt x="196" y="259"/>
                  </a:cubicBezTo>
                  <a:cubicBezTo>
                    <a:pt x="208" y="258"/>
                    <a:pt x="219" y="253"/>
                    <a:pt x="229" y="246"/>
                  </a:cubicBezTo>
                  <a:cubicBezTo>
                    <a:pt x="268" y="286"/>
                    <a:pt x="268" y="286"/>
                    <a:pt x="268" y="286"/>
                  </a:cubicBezTo>
                  <a:cubicBezTo>
                    <a:pt x="265" y="296"/>
                    <a:pt x="267" y="307"/>
                    <a:pt x="275" y="315"/>
                  </a:cubicBezTo>
                  <a:cubicBezTo>
                    <a:pt x="286" y="326"/>
                    <a:pt x="303" y="326"/>
                    <a:pt x="314" y="315"/>
                  </a:cubicBezTo>
                  <a:cubicBezTo>
                    <a:pt x="325" y="304"/>
                    <a:pt x="325" y="286"/>
                    <a:pt x="314" y="275"/>
                  </a:cubicBezTo>
                  <a:cubicBezTo>
                    <a:pt x="307" y="268"/>
                    <a:pt x="296" y="265"/>
                    <a:pt x="286" y="268"/>
                  </a:cubicBezTo>
                  <a:cubicBezTo>
                    <a:pt x="246" y="228"/>
                    <a:pt x="246" y="228"/>
                    <a:pt x="246" y="228"/>
                  </a:cubicBezTo>
                  <a:cubicBezTo>
                    <a:pt x="253" y="219"/>
                    <a:pt x="257" y="208"/>
                    <a:pt x="259" y="196"/>
                  </a:cubicBezTo>
                  <a:cubicBezTo>
                    <a:pt x="315" y="196"/>
                    <a:pt x="315" y="196"/>
                    <a:pt x="315" y="196"/>
                  </a:cubicBezTo>
                  <a:cubicBezTo>
                    <a:pt x="320" y="206"/>
                    <a:pt x="329" y="212"/>
                    <a:pt x="340" y="212"/>
                  </a:cubicBezTo>
                  <a:cubicBezTo>
                    <a:pt x="356" y="212"/>
                    <a:pt x="368" y="200"/>
                    <a:pt x="368" y="184"/>
                  </a:cubicBezTo>
                  <a:cubicBezTo>
                    <a:pt x="368" y="169"/>
                    <a:pt x="356" y="156"/>
                    <a:pt x="340" y="156"/>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2" name="Freeform 5"/>
          <p:cNvSpPr>
            <a:spLocks noEditPoints="1"/>
          </p:cNvSpPr>
          <p:nvPr/>
        </p:nvSpPr>
        <p:spPr bwMode="auto">
          <a:xfrm>
            <a:off x="6926608" y="2708328"/>
            <a:ext cx="139107" cy="204117"/>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6"/>
          <p:cNvSpPr>
            <a:spLocks noEditPoints="1"/>
          </p:cNvSpPr>
          <p:nvPr/>
        </p:nvSpPr>
        <p:spPr bwMode="auto">
          <a:xfrm>
            <a:off x="6966453" y="2786619"/>
            <a:ext cx="167068" cy="281709"/>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hteck 228">
            <a:extLst>
              <a:ext uri="{FF2B5EF4-FFF2-40B4-BE49-F238E27FC236}">
                <a16:creationId xmlns:a16="http://schemas.microsoft.com/office/drawing/2014/main" id="{8B47D938-BDD5-44C6-A3DA-5CF7FE448BD3}"/>
              </a:ext>
            </a:extLst>
          </p:cNvPr>
          <p:cNvSpPr/>
          <p:nvPr/>
        </p:nvSpPr>
        <p:spPr>
          <a:xfrm>
            <a:off x="3618863" y="4759242"/>
            <a:ext cx="856004" cy="615553"/>
          </a:xfrm>
          <a:prstGeom prst="rect">
            <a:avLst/>
          </a:prstGeom>
        </p:spPr>
        <p:txBody>
          <a:bodyPr wrap="none" lIns="0" tIns="0" rIns="0" bIns="0">
            <a:spAutoFit/>
          </a:bodyPr>
          <a:lstStyle/>
          <a:p>
            <a:r>
              <a:rPr lang="hr-HR" sz="1000" dirty="0" err="1">
                <a:solidFill>
                  <a:srgbClr val="505A64"/>
                </a:solidFill>
              </a:rPr>
              <a:t>IEDs</a:t>
            </a:r>
            <a:endParaRPr lang="hr-HR" sz="1000" dirty="0">
              <a:solidFill>
                <a:srgbClr val="505A64"/>
              </a:solidFill>
            </a:endParaRPr>
          </a:p>
          <a:p>
            <a:r>
              <a:rPr lang="hr-HR" sz="1000" dirty="0">
                <a:solidFill>
                  <a:srgbClr val="505A64"/>
                </a:solidFill>
              </a:rPr>
              <a:t>Protection and </a:t>
            </a:r>
          </a:p>
          <a:p>
            <a:r>
              <a:rPr lang="hr-HR" sz="1000" dirty="0" err="1">
                <a:solidFill>
                  <a:srgbClr val="505A64"/>
                </a:solidFill>
              </a:rPr>
              <a:t>measurment</a:t>
            </a:r>
            <a:endParaRPr lang="en-US" sz="1000" dirty="0">
              <a:solidFill>
                <a:srgbClr val="505A64"/>
              </a:solidFill>
            </a:endParaRPr>
          </a:p>
        </p:txBody>
      </p:sp>
      <p:cxnSp>
        <p:nvCxnSpPr>
          <p:cNvPr id="465" name="Gerade Verbindung 493">
            <a:extLst>
              <a:ext uri="{FF2B5EF4-FFF2-40B4-BE49-F238E27FC236}">
                <a16:creationId xmlns:a16="http://schemas.microsoft.com/office/drawing/2014/main" id="{3F5AA27D-6C5A-4E10-80A8-7625DDF91AB9}"/>
              </a:ext>
            </a:extLst>
          </p:cNvPr>
          <p:cNvCxnSpPr>
            <a:cxnSpLocks/>
            <a:endCxn id="253" idx="3"/>
          </p:cNvCxnSpPr>
          <p:nvPr/>
        </p:nvCxnSpPr>
        <p:spPr bwMode="auto">
          <a:xfrm>
            <a:off x="4187827" y="2531942"/>
            <a:ext cx="1402" cy="205553"/>
          </a:xfrm>
          <a:prstGeom prst="line">
            <a:avLst/>
          </a:prstGeom>
          <a:solidFill>
            <a:srgbClr val="AAAA96"/>
          </a:solidFill>
          <a:ln w="19050" cap="flat" cmpd="sng" algn="ctr">
            <a:solidFill>
              <a:srgbClr val="50BED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2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2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5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4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1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8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6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0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7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5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5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9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0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7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2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7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3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3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8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7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2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2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5" grpId="0" animBg="1"/>
      <p:bldP spid="226" grpId="0" animBg="1"/>
      <p:bldP spid="227" grpId="0" animBg="1"/>
      <p:bldP spid="228" grpId="0" animBg="1"/>
      <p:bldP spid="237" grpId="0" animBg="1"/>
      <p:bldP spid="238" grpId="0" animBg="1"/>
      <p:bldP spid="272" grpId="0" animBg="1"/>
      <p:bldP spid="273" grpId="0" animBg="1"/>
      <p:bldP spid="279" grpId="0" animBg="1"/>
      <p:bldP spid="427" grpId="0" animBg="1"/>
      <p:bldP spid="428" grpId="0" animBg="1"/>
      <p:bldP spid="429" grpId="0" animBg="1"/>
      <p:bldP spid="430" grpId="0" animBg="1"/>
      <p:bldP spid="462" grpId="0" animBg="1"/>
      <p:bldP spid="4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End-to-end Cyber Security</a:t>
            </a:r>
            <a:br>
              <a:rPr lang="hr-HR" dirty="0"/>
            </a:br>
            <a:r>
              <a:rPr lang="hr-HR" dirty="0"/>
              <a:t>Secure</a:t>
            </a:r>
            <a:r>
              <a:rPr lang="en-US" dirty="0"/>
              <a:t> Substation</a:t>
            </a:r>
            <a:r>
              <a:rPr lang="hr-HR" dirty="0"/>
              <a:t> !</a:t>
            </a:r>
            <a:endParaRPr lang="de-DE" dirty="0"/>
          </a:p>
        </p:txBody>
      </p:sp>
      <p:sp>
        <p:nvSpPr>
          <p:cNvPr id="844" name="Textfeld 8"/>
          <p:cNvSpPr txBox="1"/>
          <p:nvPr/>
        </p:nvSpPr>
        <p:spPr>
          <a:xfrm>
            <a:off x="1096911" y="1586810"/>
            <a:ext cx="7680960" cy="338554"/>
          </a:xfrm>
          <a:prstGeom prst="rect">
            <a:avLst/>
          </a:prstGeom>
          <a:noFill/>
        </p:spPr>
        <p:txBody>
          <a:bodyPr wrap="square" lIns="0" tIns="0" rIns="0" bIns="0" rtlCol="0">
            <a:spAutoFit/>
          </a:bodyPr>
          <a:lstStyle/>
          <a:p>
            <a:pPr>
              <a:lnSpc>
                <a:spcPct val="110000"/>
              </a:lnSpc>
              <a:spcBef>
                <a:spcPts val="0"/>
              </a:spcBef>
            </a:pPr>
            <a:r>
              <a:rPr lang="de-DE" sz="2000" b="1" dirty="0">
                <a:solidFill>
                  <a:srgbClr val="006487"/>
                </a:solidFill>
              </a:rPr>
              <a:t>Siemens Secure Substation </a:t>
            </a:r>
            <a:r>
              <a:rPr lang="de-DE" sz="2000" b="1" dirty="0" err="1">
                <a:solidFill>
                  <a:srgbClr val="006487"/>
                </a:solidFill>
              </a:rPr>
              <a:t>framework</a:t>
            </a:r>
            <a:r>
              <a:rPr lang="de-DE" sz="2000" b="1" dirty="0">
                <a:solidFill>
                  <a:srgbClr val="006487"/>
                </a:solidFill>
              </a:rPr>
              <a:t> </a:t>
            </a:r>
            <a:r>
              <a:rPr lang="de-DE" sz="2000" b="1" dirty="0" err="1">
                <a:solidFill>
                  <a:srgbClr val="006487"/>
                </a:solidFill>
              </a:rPr>
              <a:t>is</a:t>
            </a:r>
            <a:r>
              <a:rPr lang="de-DE" sz="2000" b="1" dirty="0">
                <a:solidFill>
                  <a:srgbClr val="006487"/>
                </a:solidFill>
              </a:rPr>
              <a:t> </a:t>
            </a:r>
            <a:r>
              <a:rPr lang="de-DE" sz="2000" b="1" dirty="0" err="1">
                <a:solidFill>
                  <a:srgbClr val="006487"/>
                </a:solidFill>
              </a:rPr>
              <a:t>certified</a:t>
            </a:r>
            <a:endParaRPr lang="de-DE" sz="2000" b="1" dirty="0">
              <a:solidFill>
                <a:srgbClr val="006487"/>
              </a:solidFill>
            </a:endParaRPr>
          </a:p>
        </p:txBody>
      </p:sp>
      <p:sp>
        <p:nvSpPr>
          <p:cNvPr id="299" name="Rectangle 298"/>
          <p:cNvSpPr/>
          <p:nvPr/>
        </p:nvSpPr>
        <p:spPr bwMode="auto">
          <a:xfrm>
            <a:off x="3180401" y="2485532"/>
            <a:ext cx="6165208" cy="2202246"/>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720000" tIns="54000" rIns="108000" bIns="54000" numCol="1" spcCol="72000" rtlCol="0" anchor="ctr">
            <a:noAutofit/>
          </a:bodyPr>
          <a:lstStyle/>
          <a:p>
            <a:pPr>
              <a:lnSpc>
                <a:spcPct val="110000"/>
              </a:lnSpc>
              <a:spcBef>
                <a:spcPct val="0"/>
              </a:spcBef>
              <a:buFont typeface="Wingdings" charset="0"/>
              <a:buNone/>
            </a:pPr>
            <a:r>
              <a:rPr lang="de-DE" b="1" dirty="0">
                <a:solidFill>
                  <a:schemeClr val="bg1"/>
                </a:solidFill>
              </a:rPr>
              <a:t>Siemens Secure Substation </a:t>
            </a:r>
            <a:r>
              <a:rPr lang="de-DE" b="1" dirty="0" err="1">
                <a:solidFill>
                  <a:schemeClr val="bg1"/>
                </a:solidFill>
              </a:rPr>
              <a:t>externally</a:t>
            </a:r>
            <a:r>
              <a:rPr lang="de-DE" b="1" dirty="0">
                <a:solidFill>
                  <a:schemeClr val="bg1"/>
                </a:solidFill>
              </a:rPr>
              <a:t> </a:t>
            </a:r>
            <a:r>
              <a:rPr lang="de-DE" b="1" dirty="0" err="1">
                <a:solidFill>
                  <a:schemeClr val="bg1"/>
                </a:solidFill>
              </a:rPr>
              <a:t>certified</a:t>
            </a:r>
            <a:r>
              <a:rPr lang="de-DE" b="1" dirty="0">
                <a:solidFill>
                  <a:schemeClr val="bg1"/>
                </a:solidFill>
              </a:rPr>
              <a:t> </a:t>
            </a:r>
            <a:r>
              <a:rPr lang="de-DE" b="1" dirty="0" err="1">
                <a:solidFill>
                  <a:schemeClr val="bg1"/>
                </a:solidFill>
              </a:rPr>
              <a:t>as</a:t>
            </a:r>
            <a:r>
              <a:rPr lang="de-DE" b="1" dirty="0">
                <a:solidFill>
                  <a:schemeClr val="bg1"/>
                </a:solidFill>
              </a:rPr>
              <a:t> per</a:t>
            </a:r>
          </a:p>
          <a:p>
            <a:pPr>
              <a:lnSpc>
                <a:spcPct val="110000"/>
              </a:lnSpc>
              <a:spcBef>
                <a:spcPct val="0"/>
              </a:spcBef>
              <a:buFontTx/>
              <a:buChar char="-"/>
            </a:pPr>
            <a:r>
              <a:rPr lang="de-DE" b="1" dirty="0">
                <a:solidFill>
                  <a:schemeClr val="bg1"/>
                </a:solidFill>
              </a:rPr>
              <a:t>IEC 62443-2-4 – Secure </a:t>
            </a:r>
            <a:r>
              <a:rPr lang="de-DE" b="1" dirty="0" err="1">
                <a:solidFill>
                  <a:schemeClr val="bg1"/>
                </a:solidFill>
              </a:rPr>
              <a:t>Processes</a:t>
            </a:r>
            <a:endParaRPr lang="de-DE" b="1" dirty="0">
              <a:solidFill>
                <a:schemeClr val="bg1"/>
              </a:solidFill>
            </a:endParaRPr>
          </a:p>
          <a:p>
            <a:pPr>
              <a:lnSpc>
                <a:spcPct val="110000"/>
              </a:lnSpc>
              <a:spcBef>
                <a:spcPct val="0"/>
              </a:spcBef>
              <a:buFontTx/>
              <a:buChar char="-"/>
            </a:pPr>
            <a:r>
              <a:rPr lang="de-DE" b="1" dirty="0">
                <a:solidFill>
                  <a:schemeClr val="bg1"/>
                </a:solidFill>
              </a:rPr>
              <a:t>EC 62443-3-3– Technical </a:t>
            </a:r>
            <a:r>
              <a:rPr lang="de-DE" b="1" dirty="0" err="1">
                <a:solidFill>
                  <a:schemeClr val="bg1"/>
                </a:solidFill>
              </a:rPr>
              <a:t>security</a:t>
            </a:r>
            <a:r>
              <a:rPr lang="de-DE" b="1" dirty="0">
                <a:solidFill>
                  <a:schemeClr val="bg1"/>
                </a:solidFill>
              </a:rPr>
              <a:t> </a:t>
            </a:r>
            <a:r>
              <a:rPr lang="de-DE" b="1" dirty="0" err="1">
                <a:solidFill>
                  <a:schemeClr val="bg1"/>
                </a:solidFill>
              </a:rPr>
              <a:t>controls</a:t>
            </a:r>
            <a:endParaRPr lang="de-DE" b="1" dirty="0">
              <a:solidFill>
                <a:schemeClr val="bg1"/>
              </a:solidFill>
            </a:endParaRPr>
          </a:p>
          <a:p>
            <a:pPr>
              <a:lnSpc>
                <a:spcPct val="110000"/>
              </a:lnSpc>
              <a:spcBef>
                <a:spcPct val="0"/>
              </a:spcBef>
              <a:buFontTx/>
              <a:buChar char="-"/>
            </a:pPr>
            <a:endParaRPr lang="de-DE" sz="1800" b="1" dirty="0">
              <a:solidFill>
                <a:schemeClr val="bg1"/>
              </a:solidFill>
            </a:endParaRPr>
          </a:p>
        </p:txBody>
      </p:sp>
      <p:pic>
        <p:nvPicPr>
          <p:cNvPr id="242" name="Picture 28"/>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20614160">
            <a:off x="1391450" y="2362351"/>
            <a:ext cx="2258453" cy="31886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12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cdtRectangle 4 Id109572"/>
          <p:cNvSpPr>
            <a:spLocks noGrp="1" noChangeArrowheads="1"/>
          </p:cNvSpPr>
          <p:nvPr>
            <p:ph type="title"/>
            <p:custDataLst>
              <p:tags r:id="rId2"/>
            </p:custDataLst>
          </p:nvPr>
        </p:nvSpPr>
        <p:spPr bwMode="gray"/>
        <p:txBody>
          <a:bodyPr/>
          <a:lstStyle/>
          <a:p>
            <a:r>
              <a:rPr lang="hr-HR" sz="5400" noProof="0" dirty="0"/>
              <a:t>HVALA!</a:t>
            </a:r>
            <a:endParaRPr lang="en-US" sz="5400" noProof="0" dirty="0"/>
          </a:p>
        </p:txBody>
      </p:sp>
      <p:sp>
        <p:nvSpPr>
          <p:cNvPr id="12" name="Bildplatzhalter 11"/>
          <p:cNvSpPr>
            <a:spLocks noGrp="1"/>
          </p:cNvSpPr>
          <p:nvPr>
            <p:ph type="pic" sz="quarter" idx="15"/>
          </p:nvPr>
        </p:nvSpPr>
        <p:spPr bwMode="gray"/>
      </p:sp>
      <p:pic>
        <p:nvPicPr>
          <p:cNvPr id="9" name="Grafik 8" descr="7768_Digital_Substation_170925-1_LowRes_sRGB.jpg"/>
          <p:cNvPicPr>
            <a:picLocks noChangeAspect="1"/>
          </p:cNvPicPr>
          <p:nvPr/>
        </p:nvPicPr>
        <p:blipFill rotWithShape="1">
          <a:blip r:embed="rId9"/>
          <a:srcRect l="15602" r="10865"/>
          <a:stretch/>
        </p:blipFill>
        <p:spPr bwMode="gray">
          <a:xfrm>
            <a:off x="-1" y="1439999"/>
            <a:ext cx="4658997" cy="4752001"/>
          </a:xfrm>
          <a:prstGeom prst="rect">
            <a:avLst/>
          </a:prstGeom>
        </p:spPr>
      </p:pic>
      <p:sp>
        <p:nvSpPr>
          <p:cNvPr id="8" name="cdtText Placeholder 7 Id8"/>
          <p:cNvSpPr>
            <a:spLocks noGrp="1"/>
          </p:cNvSpPr>
          <p:nvPr>
            <p:ph type="body" sz="quarter" idx="14"/>
            <p:custDataLst>
              <p:tags r:id="rId3"/>
            </p:custDataLst>
          </p:nvPr>
        </p:nvSpPr>
        <p:spPr bwMode="gray">
          <a:solidFill>
            <a:srgbClr val="DFE6ED"/>
          </a:solidFill>
        </p:spPr>
        <p:txBody>
          <a:bodyPr/>
          <a:lstStyle/>
          <a:p>
            <a:pPr lvl="0">
              <a:buClr>
                <a:srgbClr val="879BAA"/>
              </a:buClr>
              <a:tabLst>
                <a:tab pos="3773488" algn="r"/>
              </a:tabLst>
              <a:defRPr/>
            </a:pPr>
            <a:r>
              <a:rPr lang="hr-HR" b="1" dirty="0">
                <a:ea typeface="ＭＳ Ｐゴシック"/>
              </a:rPr>
              <a:t>Mario </a:t>
            </a:r>
            <a:r>
              <a:rPr lang="hr-HR" b="1" dirty="0" err="1">
                <a:ea typeface="ＭＳ Ｐゴシック"/>
              </a:rPr>
              <a:t>Valčić</a:t>
            </a:r>
            <a:endParaRPr lang="en-US" b="1" dirty="0">
              <a:ea typeface="ＭＳ Ｐゴシック"/>
            </a:endParaRPr>
          </a:p>
          <a:p>
            <a:pPr lvl="0">
              <a:buClr>
                <a:srgbClr val="879BAA"/>
              </a:buClr>
              <a:tabLst>
                <a:tab pos="3773488" algn="r"/>
              </a:tabLst>
              <a:defRPr/>
            </a:pPr>
            <a:r>
              <a:rPr lang="hr-HR" dirty="0">
                <a:ea typeface="ＭＳ Ｐゴシック"/>
              </a:rPr>
              <a:t>Siemens d.d.</a:t>
            </a:r>
            <a:br>
              <a:rPr lang="en-US" dirty="0">
                <a:ea typeface="ＭＳ Ｐゴシック"/>
              </a:rPr>
            </a:br>
            <a:r>
              <a:rPr lang="hr-HR" dirty="0">
                <a:ea typeface="ＭＳ Ｐゴシック"/>
              </a:rPr>
              <a:t>10000 Zagreb</a:t>
            </a:r>
            <a:endParaRPr lang="en-US" dirty="0">
              <a:ea typeface="ＭＳ Ｐゴシック"/>
            </a:endParaRPr>
          </a:p>
          <a:p>
            <a:pPr lvl="0">
              <a:spcBef>
                <a:spcPts val="0"/>
              </a:spcBef>
              <a:buClr>
                <a:srgbClr val="879BAA"/>
              </a:buClr>
              <a:tabLst>
                <a:tab pos="3773488" algn="r"/>
              </a:tabLst>
              <a:defRPr/>
            </a:pPr>
            <a:r>
              <a:rPr lang="en-US" dirty="0">
                <a:ea typeface="ＭＳ Ｐゴシック"/>
              </a:rPr>
              <a:t>C</a:t>
            </a:r>
            <a:r>
              <a:rPr lang="hr-HR" dirty="0" err="1">
                <a:ea typeface="ＭＳ Ｐゴシック"/>
              </a:rPr>
              <a:t>rotia</a:t>
            </a:r>
            <a:endParaRPr lang="en-US" dirty="0">
              <a:ea typeface="ＭＳ Ｐゴシック"/>
            </a:endParaRPr>
          </a:p>
          <a:p>
            <a:pPr lvl="0">
              <a:buClr>
                <a:srgbClr val="879BAA"/>
              </a:buClr>
              <a:tabLst>
                <a:tab pos="3773488" algn="r"/>
              </a:tabLst>
              <a:defRPr/>
            </a:pPr>
            <a:r>
              <a:rPr lang="en-US" dirty="0">
                <a:ea typeface="ＭＳ Ｐゴシック"/>
              </a:rPr>
              <a:t>Mobile: </a:t>
            </a:r>
            <a:r>
              <a:rPr lang="hr-HR" dirty="0">
                <a:ea typeface="ＭＳ Ｐゴシック"/>
              </a:rPr>
              <a:t>+385 91 610 50 32 </a:t>
            </a:r>
            <a:br>
              <a:rPr lang="en-US" dirty="0">
                <a:ea typeface="ＭＳ Ｐゴシック"/>
              </a:rPr>
            </a:br>
            <a:r>
              <a:rPr lang="en-US" dirty="0">
                <a:ea typeface="ＭＳ Ｐゴシック"/>
              </a:rPr>
              <a:t>E-mail: </a:t>
            </a:r>
            <a:r>
              <a:rPr lang="hr-HR" dirty="0" err="1">
                <a:ea typeface="ＭＳ Ｐゴシック"/>
              </a:rPr>
              <a:t>mario.valcic</a:t>
            </a:r>
            <a:r>
              <a:rPr lang="en-US" dirty="0">
                <a:ea typeface="ＭＳ Ｐゴシック"/>
              </a:rPr>
              <a:t>@siemens.com</a:t>
            </a:r>
          </a:p>
        </p:txBody>
      </p:sp>
      <p:sp>
        <p:nvSpPr>
          <p:cNvPr id="5" name="cdtTextBox 4 Id5"/>
          <p:cNvSpPr txBox="1"/>
          <p:nvPr>
            <p:custDataLst>
              <p:tags r:id="rId4"/>
            </p:custDataLst>
          </p:nvPr>
        </p:nvSpPr>
        <p:spPr bwMode="gray">
          <a:xfrm>
            <a:off x="4654550" y="5595946"/>
            <a:ext cx="7543800" cy="569904"/>
          </a:xfrm>
          <a:prstGeom prst="rect">
            <a:avLst/>
          </a:prstGeom>
          <a:noFill/>
        </p:spPr>
        <p:txBody>
          <a:bodyPr wrap="square" lIns="252000" tIns="0" rIns="180000" bIns="144000" rtlCol="0" anchor="b" anchorCtr="0">
            <a:noAutofit/>
          </a:bodyPr>
          <a:lstStyle/>
          <a:p>
            <a:pPr>
              <a:lnSpc>
                <a:spcPct val="110000"/>
              </a:lnSpc>
              <a:spcBef>
                <a:spcPts val="0"/>
              </a:spcBef>
            </a:pPr>
            <a:r>
              <a:rPr lang="en-US" b="1" dirty="0">
                <a:solidFill>
                  <a:srgbClr val="000000"/>
                </a:solidFill>
              </a:rPr>
              <a:t>siemens.com/digital-substation</a:t>
            </a:r>
            <a:endParaRPr lang="en-US" dirty="0">
              <a:solidFill>
                <a:srgbClr val="000000"/>
              </a:solidFill>
            </a:endParaRPr>
          </a:p>
        </p:txBody>
      </p:sp>
      <p:sp>
        <p:nvSpPr>
          <p:cNvPr id="3" name="cdtTextBox 2 Id3"/>
          <p:cNvSpPr txBox="1"/>
          <p:nvPr>
            <p:custDataLst>
              <p:tags r:id="rId5"/>
            </p:custDataLst>
          </p:nvPr>
        </p:nvSpPr>
        <p:spPr bwMode="gray">
          <a:xfrm rot="16200000">
            <a:off x="12198350" y="6165850"/>
            <a:ext cx="1588" cy="2118"/>
          </a:xfrm>
          <a:prstGeom prst="rect">
            <a:avLst/>
          </a:prstGeom>
          <a:noFill/>
        </p:spPr>
        <p:txBody>
          <a:bodyPr wrap="none" lIns="72000" tIns="0" rIns="0" bIns="36000" rtlCol="0" anchor="b" anchorCtr="0">
            <a:noAutofit/>
          </a:bodyPr>
          <a:lstStyle/>
          <a:p>
            <a:pPr>
              <a:lnSpc>
                <a:spcPct val="110000"/>
              </a:lnSpc>
              <a:spcBef>
                <a:spcPts val="0"/>
              </a:spcBef>
            </a:pPr>
            <a:endParaRPr lang="en-US" sz="600" dirty="0">
              <a:solidFill>
                <a:srgbClr val="000000"/>
              </a:solidFill>
            </a:endParaRPr>
          </a:p>
        </p:txBody>
      </p:sp>
      <p:sp>
        <p:nvSpPr>
          <p:cNvPr id="13" name="cdtTextBox 2 Id13"/>
          <p:cNvSpPr txBox="1"/>
          <p:nvPr>
            <p:custDataLst>
              <p:tags r:id="rId6"/>
            </p:custDataLst>
          </p:nvPr>
        </p:nvSpPr>
        <p:spPr bwMode="gray">
          <a:xfrm rot="16200000">
            <a:off x="12198350" y="6165850"/>
            <a:ext cx="1588" cy="1588"/>
          </a:xfrm>
          <a:prstGeom prst="rect">
            <a:avLst/>
          </a:prstGeom>
          <a:noFill/>
        </p:spPr>
        <p:txBody>
          <a:bodyPr wrap="none" lIns="72000" tIns="0" rIns="0" bIns="36000" rtlCol="0" anchor="b" anchorCtr="0">
            <a:noAutofit/>
          </a:bodyPr>
          <a:lstStyle/>
          <a:p>
            <a:pPr>
              <a:lnSpc>
                <a:spcPct val="110000"/>
              </a:lnSpc>
              <a:spcBef>
                <a:spcPts val="0"/>
              </a:spcBef>
            </a:pPr>
            <a:endParaRPr lang="en-US" sz="600" dirty="0">
              <a:solidFill>
                <a:srgbClr val="000000"/>
              </a:solidFill>
            </a:endParaRPr>
          </a:p>
        </p:txBody>
      </p:sp>
    </p:spTree>
    <p:custDataLst>
      <p:tags r:id="rId1"/>
    </p:custDataLst>
    <p:extLst>
      <p:ext uri="{BB962C8B-B14F-4D97-AF65-F5344CB8AC3E}">
        <p14:creationId xmlns:p14="http://schemas.microsoft.com/office/powerpoint/2010/main" val="270093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I:\Org-Data\Nbg\PRO\MK\10_Digital Substation\Digital_Substation_Zoom_01_06.jpg"/>
          <p:cNvPicPr>
            <a:picLocks noChangeAspect="1" noChangeArrowheads="1"/>
          </p:cNvPicPr>
          <p:nvPr/>
        </p:nvPicPr>
        <p:blipFill>
          <a:blip r:embed="rId5" cstate="print"/>
          <a:srcRect/>
          <a:stretch>
            <a:fillRect/>
          </a:stretch>
        </p:blipFill>
        <p:spPr bwMode="gray">
          <a:xfrm>
            <a:off x="3176" y="1437363"/>
            <a:ext cx="12195174" cy="5420637"/>
          </a:xfrm>
          <a:prstGeom prst="rect">
            <a:avLst/>
          </a:prstGeom>
          <a:noFill/>
        </p:spPr>
      </p:pic>
      <p:sp>
        <p:nvSpPr>
          <p:cNvPr id="143" name="Rechteck 142"/>
          <p:cNvSpPr>
            <a:spLocks/>
          </p:cNvSpPr>
          <p:nvPr/>
        </p:nvSpPr>
        <p:spPr bwMode="gray">
          <a:xfrm>
            <a:off x="0" y="1439920"/>
            <a:ext cx="12221812" cy="5418000"/>
          </a:xfrm>
          <a:prstGeom prst="rect">
            <a:avLst/>
          </a:prstGeom>
          <a:solidFill>
            <a:schemeClr val="bg1">
              <a:alpha val="67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graphicFrame>
        <p:nvGraphicFramePr>
          <p:cNvPr id="51" name="Object 50" hidden="1"/>
          <p:cNvGraphicFramePr>
            <a:graphicFrameLocks noChangeAspect="1"/>
          </p:cNvGraphicFramePr>
          <p:nvPr>
            <p:custDataLst>
              <p:tags r:id="rId2"/>
            </p:custDataLst>
            <p:extLst>
              <p:ext uri="{D42A27DB-BD31-4B8C-83A1-F6EECF244321}">
                <p14:modId xmlns:p14="http://schemas.microsoft.com/office/powerpoint/2010/main" val="36331423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98460" name="think-cell Folie" r:id="rId6" imgW="360" imgH="360" progId="">
                  <p:embed/>
                </p:oleObj>
              </mc:Choice>
              <mc:Fallback>
                <p:oleObj name="think-cell Folie" r:id="rId6" imgW="360" imgH="360" progId="">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bwMode="gray"/>
        <p:txBody>
          <a:bodyPr/>
          <a:lstStyle/>
          <a:p>
            <a:r>
              <a:rPr lang="en-US" dirty="0"/>
              <a:t>A Substation –</a:t>
            </a:r>
            <a:br>
              <a:rPr lang="en-US" dirty="0"/>
            </a:br>
            <a:r>
              <a:rPr lang="en-US" dirty="0"/>
              <a:t>Why Should We Make It Digital?</a:t>
            </a:r>
          </a:p>
        </p:txBody>
      </p:sp>
      <p:sp>
        <p:nvSpPr>
          <p:cNvPr id="144" name="Ellipse 143"/>
          <p:cNvSpPr/>
          <p:nvPr/>
        </p:nvSpPr>
        <p:spPr bwMode="gray">
          <a:xfrm>
            <a:off x="1773543" y="2667565"/>
            <a:ext cx="1774721" cy="1757150"/>
          </a:xfrm>
          <a:prstGeom prst="ellipse">
            <a:avLst/>
          </a:prstGeom>
          <a:solidFill>
            <a:srgbClr val="00646E"/>
          </a:solidFill>
          <a:ln>
            <a:noFill/>
          </a:ln>
          <a:effectLst/>
          <a:extLst/>
        </p:spPr>
        <p:txBody>
          <a:bodyPr wrap="none" lIns="108000" tIns="54000" rIns="108000" bIns="54000" numCol="1" spcCol="72000" rtlCol="0" anchor="ctr">
            <a:noAutofit/>
          </a:bodyPr>
          <a:lstStyle/>
          <a:p>
            <a:pPr algn="ctr">
              <a:spcBef>
                <a:spcPct val="0"/>
              </a:spcBef>
            </a:pPr>
            <a:r>
              <a:rPr lang="en-US" sz="1600" b="1" dirty="0">
                <a:solidFill>
                  <a:schemeClr val="bg1"/>
                </a:solidFill>
                <a:latin typeface="+mn-lt"/>
              </a:rPr>
              <a:t>Business </a:t>
            </a:r>
            <a:br>
              <a:rPr lang="en-US" sz="1600" b="1" dirty="0">
                <a:solidFill>
                  <a:schemeClr val="bg1"/>
                </a:solidFill>
                <a:latin typeface="+mn-lt"/>
              </a:rPr>
            </a:br>
            <a:r>
              <a:rPr lang="en-US" sz="1600" b="1" dirty="0">
                <a:solidFill>
                  <a:schemeClr val="bg1"/>
                </a:solidFill>
                <a:latin typeface="+mn-lt"/>
              </a:rPr>
              <a:t>agility</a:t>
            </a:r>
          </a:p>
        </p:txBody>
      </p:sp>
      <p:sp>
        <p:nvSpPr>
          <p:cNvPr id="145" name="Ellipse 144"/>
          <p:cNvSpPr/>
          <p:nvPr/>
        </p:nvSpPr>
        <p:spPr bwMode="gray">
          <a:xfrm>
            <a:off x="10035723" y="2676264"/>
            <a:ext cx="1739752" cy="1739752"/>
          </a:xfrm>
          <a:prstGeom prst="ellipse">
            <a:avLst/>
          </a:prstGeom>
          <a:solidFill>
            <a:srgbClr val="00646E"/>
          </a:solidFill>
          <a:ln>
            <a:noFill/>
          </a:ln>
          <a:effectLst/>
          <a:extLst/>
        </p:spPr>
        <p:txBody>
          <a:bodyPr wrap="none" lIns="108000" tIns="54000" rIns="108000" bIns="54000" numCol="1" spcCol="72000" rtlCol="0" anchor="ctr">
            <a:noAutofit/>
          </a:bodyPr>
          <a:lstStyle/>
          <a:p>
            <a:pPr algn="ctr">
              <a:spcBef>
                <a:spcPct val="0"/>
              </a:spcBef>
            </a:pPr>
            <a:r>
              <a:rPr lang="en-US" sz="1600" b="1" dirty="0">
                <a:solidFill>
                  <a:schemeClr val="bg1"/>
                </a:solidFill>
                <a:latin typeface="+mn-lt"/>
              </a:rPr>
              <a:t>Operational </a:t>
            </a:r>
            <a:br>
              <a:rPr lang="en-US" sz="1600" b="1" dirty="0">
                <a:solidFill>
                  <a:schemeClr val="bg1"/>
                </a:solidFill>
                <a:latin typeface="+mn-lt"/>
              </a:rPr>
            </a:br>
            <a:r>
              <a:rPr lang="en-US" sz="1600" b="1" dirty="0">
                <a:solidFill>
                  <a:schemeClr val="bg1"/>
                </a:solidFill>
                <a:latin typeface="+mn-lt"/>
              </a:rPr>
              <a:t>efficiency</a:t>
            </a:r>
          </a:p>
        </p:txBody>
      </p:sp>
      <p:sp>
        <p:nvSpPr>
          <p:cNvPr id="147" name="Ellipse 146"/>
          <p:cNvSpPr/>
          <p:nvPr/>
        </p:nvSpPr>
        <p:spPr bwMode="gray">
          <a:xfrm>
            <a:off x="5417010" y="4005064"/>
            <a:ext cx="1688586" cy="1688586"/>
          </a:xfrm>
          <a:prstGeom prst="ellipse">
            <a:avLst/>
          </a:prstGeom>
          <a:solidFill>
            <a:srgbClr val="00646E"/>
          </a:solidFill>
          <a:ln>
            <a:noFill/>
          </a:ln>
          <a:effectLst/>
          <a:extLst/>
        </p:spPr>
        <p:txBody>
          <a:bodyPr wrap="none" lIns="108000" tIns="54000" rIns="108000" bIns="54000" numCol="1" spcCol="72000" rtlCol="0" anchor="ctr">
            <a:noAutofit/>
          </a:bodyPr>
          <a:lstStyle/>
          <a:p>
            <a:pPr algn="ctr">
              <a:spcBef>
                <a:spcPct val="0"/>
              </a:spcBef>
            </a:pPr>
            <a:r>
              <a:rPr lang="en-US" sz="1600" b="1" dirty="0">
                <a:solidFill>
                  <a:schemeClr val="bg1"/>
                </a:solidFill>
                <a:latin typeface="+mn-lt"/>
              </a:rPr>
              <a:t>Managing of </a:t>
            </a:r>
            <a:br>
              <a:rPr lang="en-US" sz="1600" b="1" dirty="0">
                <a:solidFill>
                  <a:schemeClr val="bg1"/>
                </a:solidFill>
                <a:latin typeface="+mn-lt"/>
              </a:rPr>
            </a:br>
            <a:r>
              <a:rPr lang="en-US" sz="1600" b="1" dirty="0">
                <a:solidFill>
                  <a:schemeClr val="bg1"/>
                </a:solidFill>
                <a:latin typeface="+mn-lt"/>
              </a:rPr>
              <a:t>investments</a:t>
            </a:r>
          </a:p>
        </p:txBody>
      </p:sp>
      <p:sp>
        <p:nvSpPr>
          <p:cNvPr id="149" name="Ellipse 148"/>
          <p:cNvSpPr/>
          <p:nvPr/>
        </p:nvSpPr>
        <p:spPr bwMode="gray">
          <a:xfrm>
            <a:off x="5227748" y="1869627"/>
            <a:ext cx="1846782" cy="1846782"/>
          </a:xfrm>
          <a:prstGeom prst="ellipse">
            <a:avLst/>
          </a:prstGeom>
          <a:solidFill>
            <a:srgbClr val="00646E"/>
          </a:solidFill>
          <a:ln>
            <a:noFill/>
          </a:ln>
          <a:effectLst/>
          <a:extLst/>
        </p:spPr>
        <p:txBody>
          <a:bodyPr wrap="none" lIns="108000" tIns="54000" rIns="108000" bIns="54000" numCol="1" spcCol="72000" rtlCol="0" anchor="ctr">
            <a:noAutofit/>
          </a:bodyPr>
          <a:lstStyle/>
          <a:p>
            <a:pPr algn="ctr">
              <a:spcBef>
                <a:spcPct val="0"/>
              </a:spcBef>
            </a:pPr>
            <a:r>
              <a:rPr lang="en-US" sz="1600" b="1" dirty="0">
                <a:solidFill>
                  <a:schemeClr val="bg1"/>
                </a:solidFill>
                <a:latin typeface="+mn-lt"/>
              </a:rPr>
              <a:t>Ensuring </a:t>
            </a:r>
            <a:br>
              <a:rPr lang="en-US" sz="1600" b="1" dirty="0">
                <a:solidFill>
                  <a:schemeClr val="bg1"/>
                </a:solidFill>
                <a:latin typeface="+mn-lt"/>
              </a:rPr>
            </a:br>
            <a:r>
              <a:rPr lang="en-US" sz="1600" b="1" dirty="0">
                <a:solidFill>
                  <a:schemeClr val="bg1"/>
                </a:solidFill>
                <a:latin typeface="+mn-lt"/>
              </a:rPr>
              <a:t>grid </a:t>
            </a:r>
            <a:br>
              <a:rPr lang="en-US" sz="1600" b="1" dirty="0">
                <a:solidFill>
                  <a:schemeClr val="bg1"/>
                </a:solidFill>
                <a:latin typeface="+mn-lt"/>
              </a:rPr>
            </a:br>
            <a:r>
              <a:rPr lang="en-US" sz="1600" b="1" dirty="0">
                <a:solidFill>
                  <a:schemeClr val="bg1"/>
                </a:solidFill>
                <a:latin typeface="+mn-lt"/>
              </a:rPr>
              <a:t>availability </a:t>
            </a:r>
            <a:br>
              <a:rPr lang="en-US" sz="1600" b="1" dirty="0">
                <a:solidFill>
                  <a:schemeClr val="bg1"/>
                </a:solidFill>
                <a:latin typeface="+mn-lt"/>
              </a:rPr>
            </a:br>
            <a:r>
              <a:rPr lang="en-US" sz="1600" b="1" dirty="0">
                <a:solidFill>
                  <a:schemeClr val="bg1"/>
                </a:solidFill>
                <a:latin typeface="+mn-lt"/>
              </a:rPr>
              <a:t>and </a:t>
            </a:r>
            <a:br>
              <a:rPr lang="en-US" sz="1600" b="1" dirty="0">
                <a:solidFill>
                  <a:schemeClr val="bg1"/>
                </a:solidFill>
                <a:latin typeface="+mn-lt"/>
              </a:rPr>
            </a:br>
            <a:r>
              <a:rPr lang="en-US" sz="1600" b="1" dirty="0">
                <a:solidFill>
                  <a:schemeClr val="bg1"/>
                </a:solidFill>
                <a:latin typeface="+mn-lt"/>
              </a:rPr>
              <a:t>reliability</a:t>
            </a:r>
          </a:p>
        </p:txBody>
      </p:sp>
      <p:sp>
        <p:nvSpPr>
          <p:cNvPr id="155" name="Abgerundetes Rechteck 154"/>
          <p:cNvSpPr/>
          <p:nvPr/>
        </p:nvSpPr>
        <p:spPr bwMode="gray">
          <a:xfrm>
            <a:off x="649356" y="4709971"/>
            <a:ext cx="1673952" cy="272415"/>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Standardization</a:t>
            </a:r>
            <a:endParaRPr lang="de-DE" sz="1600" b="1" dirty="0" err="1">
              <a:solidFill>
                <a:srgbClr val="00646E"/>
              </a:solidFill>
              <a:latin typeface="+mn-lt"/>
            </a:endParaRPr>
          </a:p>
        </p:txBody>
      </p:sp>
      <p:sp>
        <p:nvSpPr>
          <p:cNvPr id="160" name="Abgerundetes Rechteck 159"/>
          <p:cNvSpPr/>
          <p:nvPr/>
        </p:nvSpPr>
        <p:spPr bwMode="gray">
          <a:xfrm>
            <a:off x="8421667" y="4333092"/>
            <a:ext cx="2033992"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pPr>
            <a:r>
              <a:rPr lang="en-US" sz="1600" b="1" dirty="0">
                <a:solidFill>
                  <a:srgbClr val="00646E"/>
                </a:solidFill>
                <a:latin typeface="+mn-lt"/>
              </a:rPr>
              <a:t>Asset productivity and lifecycle</a:t>
            </a:r>
            <a:endParaRPr lang="de-DE" sz="1600" b="1" dirty="0" err="1">
              <a:solidFill>
                <a:srgbClr val="00646E"/>
              </a:solidFill>
              <a:latin typeface="+mn-lt"/>
            </a:endParaRPr>
          </a:p>
        </p:txBody>
      </p:sp>
      <p:sp>
        <p:nvSpPr>
          <p:cNvPr id="161" name="Abgerundetes Rechteck 160"/>
          <p:cNvSpPr/>
          <p:nvPr/>
        </p:nvSpPr>
        <p:spPr bwMode="gray">
          <a:xfrm>
            <a:off x="2194305" y="1764040"/>
            <a:ext cx="1673952"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Quality assurance</a:t>
            </a:r>
            <a:endParaRPr lang="de-DE" sz="1600" b="1" dirty="0" err="1">
              <a:solidFill>
                <a:srgbClr val="00646E"/>
              </a:solidFill>
              <a:latin typeface="+mn-lt"/>
            </a:endParaRPr>
          </a:p>
        </p:txBody>
      </p:sp>
      <p:sp>
        <p:nvSpPr>
          <p:cNvPr id="162" name="Abgerundetes Rechteck 161"/>
          <p:cNvSpPr/>
          <p:nvPr/>
        </p:nvSpPr>
        <p:spPr bwMode="gray">
          <a:xfrm>
            <a:off x="2426767" y="5544473"/>
            <a:ext cx="1673952"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Environmental impact</a:t>
            </a:r>
            <a:endParaRPr lang="de-DE" sz="1600" b="1" dirty="0" err="1">
              <a:solidFill>
                <a:srgbClr val="00646E"/>
              </a:solidFill>
              <a:latin typeface="+mn-lt"/>
            </a:endParaRPr>
          </a:p>
        </p:txBody>
      </p:sp>
      <p:sp>
        <p:nvSpPr>
          <p:cNvPr id="163" name="Abgerundetes Rechteck 162"/>
          <p:cNvSpPr/>
          <p:nvPr/>
        </p:nvSpPr>
        <p:spPr bwMode="gray">
          <a:xfrm>
            <a:off x="3684301" y="3502887"/>
            <a:ext cx="1673952"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Investment security</a:t>
            </a:r>
            <a:endParaRPr lang="de-DE" sz="1600" b="1" dirty="0" err="1">
              <a:solidFill>
                <a:srgbClr val="00646E"/>
              </a:solidFill>
              <a:latin typeface="+mn-lt"/>
            </a:endParaRPr>
          </a:p>
        </p:txBody>
      </p:sp>
      <p:sp>
        <p:nvSpPr>
          <p:cNvPr id="166" name="Abgerundetes Rechteck 165"/>
          <p:cNvSpPr/>
          <p:nvPr/>
        </p:nvSpPr>
        <p:spPr bwMode="gray">
          <a:xfrm>
            <a:off x="284763" y="3708269"/>
            <a:ext cx="1673952"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pPr>
            <a:r>
              <a:rPr lang="en-US" sz="1600" b="1" dirty="0">
                <a:solidFill>
                  <a:srgbClr val="00646E"/>
                </a:solidFill>
                <a:latin typeface="+mn-lt"/>
              </a:rPr>
              <a:t>Time to operation</a:t>
            </a:r>
          </a:p>
        </p:txBody>
      </p:sp>
      <p:sp>
        <p:nvSpPr>
          <p:cNvPr id="167" name="Abgerundetes Rechteck 166"/>
          <p:cNvSpPr/>
          <p:nvPr/>
        </p:nvSpPr>
        <p:spPr bwMode="gray">
          <a:xfrm>
            <a:off x="302531" y="2223838"/>
            <a:ext cx="1673952" cy="817245"/>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Adopt new business models</a:t>
            </a:r>
            <a:endParaRPr lang="de-DE" sz="1600" b="1" dirty="0" err="1">
              <a:solidFill>
                <a:srgbClr val="00646E"/>
              </a:solidFill>
              <a:latin typeface="+mn-lt"/>
            </a:endParaRPr>
          </a:p>
        </p:txBody>
      </p:sp>
      <p:sp>
        <p:nvSpPr>
          <p:cNvPr id="168" name="Abgerundetes Rechteck 167"/>
          <p:cNvSpPr/>
          <p:nvPr/>
        </p:nvSpPr>
        <p:spPr bwMode="gray">
          <a:xfrm>
            <a:off x="3307951" y="2543837"/>
            <a:ext cx="1673952"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Avoid</a:t>
            </a:r>
          </a:p>
          <a:p>
            <a:pPr algn="ctr">
              <a:spcBef>
                <a:spcPct val="0"/>
              </a:spcBef>
              <a:buFont typeface="Wingdings" charset="0"/>
              <a:buNone/>
            </a:pPr>
            <a:r>
              <a:rPr lang="en-US" sz="1600" b="1" dirty="0">
                <a:solidFill>
                  <a:srgbClr val="00646E"/>
                </a:solidFill>
                <a:latin typeface="+mn-lt"/>
              </a:rPr>
              <a:t>outages</a:t>
            </a:r>
            <a:endParaRPr lang="de-DE" sz="1600" b="1" dirty="0" err="1">
              <a:solidFill>
                <a:srgbClr val="00646E"/>
              </a:solidFill>
              <a:latin typeface="+mn-lt"/>
            </a:endParaRPr>
          </a:p>
        </p:txBody>
      </p:sp>
      <p:sp>
        <p:nvSpPr>
          <p:cNvPr id="169" name="Abgerundetes Rechteck 168"/>
          <p:cNvSpPr/>
          <p:nvPr/>
        </p:nvSpPr>
        <p:spPr bwMode="gray">
          <a:xfrm>
            <a:off x="6955300" y="1747040"/>
            <a:ext cx="1673952"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pPr>
            <a:r>
              <a:rPr lang="en-US" sz="1600" b="1" dirty="0">
                <a:solidFill>
                  <a:srgbClr val="00646E"/>
                </a:solidFill>
                <a:latin typeface="+mn-lt"/>
              </a:rPr>
              <a:t>Avoid human errors</a:t>
            </a:r>
            <a:endParaRPr lang="de-DE" sz="1600" b="1" dirty="0" err="1">
              <a:solidFill>
                <a:srgbClr val="00646E"/>
              </a:solidFill>
              <a:latin typeface="+mn-lt"/>
            </a:endParaRPr>
          </a:p>
        </p:txBody>
      </p:sp>
      <p:sp>
        <p:nvSpPr>
          <p:cNvPr id="170" name="Abgerundetes Rechteck 169"/>
          <p:cNvSpPr/>
          <p:nvPr/>
        </p:nvSpPr>
        <p:spPr bwMode="gray">
          <a:xfrm>
            <a:off x="2517011" y="4644373"/>
            <a:ext cx="1673952"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Regulatory compliance</a:t>
            </a:r>
            <a:endParaRPr lang="de-DE" sz="1600" b="1" dirty="0" err="1">
              <a:solidFill>
                <a:srgbClr val="00646E"/>
              </a:solidFill>
              <a:latin typeface="+mn-lt"/>
            </a:endParaRPr>
          </a:p>
        </p:txBody>
      </p:sp>
      <p:sp>
        <p:nvSpPr>
          <p:cNvPr id="171" name="Abgerundetes Rechteck 170"/>
          <p:cNvSpPr/>
          <p:nvPr/>
        </p:nvSpPr>
        <p:spPr bwMode="gray">
          <a:xfrm>
            <a:off x="6693475" y="5414078"/>
            <a:ext cx="1673952" cy="817245"/>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Reduce investments costs</a:t>
            </a:r>
            <a:endParaRPr lang="de-DE" sz="1600" b="1" dirty="0" err="1">
              <a:solidFill>
                <a:srgbClr val="00646E"/>
              </a:solidFill>
              <a:latin typeface="+mn-lt"/>
            </a:endParaRPr>
          </a:p>
        </p:txBody>
      </p:sp>
      <p:sp>
        <p:nvSpPr>
          <p:cNvPr id="172" name="Abgerundetes Rechteck 171"/>
          <p:cNvSpPr/>
          <p:nvPr/>
        </p:nvSpPr>
        <p:spPr bwMode="gray">
          <a:xfrm>
            <a:off x="8421667" y="5199184"/>
            <a:ext cx="1673952" cy="817245"/>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Reduce total cost of ownership</a:t>
            </a:r>
            <a:endParaRPr lang="de-DE" sz="1600" b="1" dirty="0" err="1">
              <a:solidFill>
                <a:srgbClr val="00646E"/>
              </a:solidFill>
              <a:latin typeface="+mn-lt"/>
            </a:endParaRPr>
          </a:p>
        </p:txBody>
      </p:sp>
      <p:sp>
        <p:nvSpPr>
          <p:cNvPr id="173" name="Abgerundetes Rechteck 172"/>
          <p:cNvSpPr/>
          <p:nvPr/>
        </p:nvSpPr>
        <p:spPr bwMode="gray">
          <a:xfrm>
            <a:off x="8853995" y="1910489"/>
            <a:ext cx="1673952" cy="817245"/>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Reduce maintenance expenses</a:t>
            </a:r>
            <a:endParaRPr lang="de-DE" sz="1600" b="1" dirty="0" err="1">
              <a:solidFill>
                <a:srgbClr val="00646E"/>
              </a:solidFill>
              <a:latin typeface="+mn-lt"/>
            </a:endParaRPr>
          </a:p>
        </p:txBody>
      </p:sp>
      <p:sp>
        <p:nvSpPr>
          <p:cNvPr id="174" name="Abgerundetes Rechteck 173"/>
          <p:cNvSpPr/>
          <p:nvPr/>
        </p:nvSpPr>
        <p:spPr bwMode="gray">
          <a:xfrm>
            <a:off x="7287307" y="2700157"/>
            <a:ext cx="1673952"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Reduce outage times</a:t>
            </a:r>
            <a:endParaRPr lang="de-DE" sz="1600" b="1" dirty="0" err="1">
              <a:solidFill>
                <a:srgbClr val="00646E"/>
              </a:solidFill>
              <a:latin typeface="+mn-lt"/>
            </a:endParaRPr>
          </a:p>
        </p:txBody>
      </p:sp>
      <p:sp>
        <p:nvSpPr>
          <p:cNvPr id="175" name="Abgerundetes Rechteck 174"/>
          <p:cNvSpPr/>
          <p:nvPr/>
        </p:nvSpPr>
        <p:spPr bwMode="gray">
          <a:xfrm>
            <a:off x="7251303" y="3564253"/>
            <a:ext cx="1673952"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pPr>
            <a:r>
              <a:rPr lang="en-US" sz="1600" b="1" dirty="0">
                <a:solidFill>
                  <a:srgbClr val="00646E"/>
                </a:solidFill>
                <a:latin typeface="+mn-lt"/>
              </a:rPr>
              <a:t>Privacy and security of data</a:t>
            </a:r>
            <a:endParaRPr lang="de-DE" sz="1600" b="1" dirty="0" err="1">
              <a:solidFill>
                <a:srgbClr val="00646E"/>
              </a:solidFill>
              <a:latin typeface="+mn-lt"/>
            </a:endParaRPr>
          </a:p>
        </p:txBody>
      </p:sp>
      <p:sp>
        <p:nvSpPr>
          <p:cNvPr id="25" name="Abgerundetes Rechteck 24"/>
          <p:cNvSpPr/>
          <p:nvPr/>
        </p:nvSpPr>
        <p:spPr bwMode="gray">
          <a:xfrm>
            <a:off x="4298663" y="5688489"/>
            <a:ext cx="1152440" cy="544830"/>
          </a:xfrm>
          <a:prstGeom prst="round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spAutoFit/>
          </a:bodyPr>
          <a:lstStyle/>
          <a:p>
            <a:pPr algn="ctr">
              <a:spcBef>
                <a:spcPct val="0"/>
              </a:spcBef>
              <a:buFont typeface="Wingdings" charset="0"/>
              <a:buNone/>
            </a:pPr>
            <a:r>
              <a:rPr lang="en-US" sz="1600" b="1" dirty="0">
                <a:solidFill>
                  <a:srgbClr val="00646E"/>
                </a:solidFill>
                <a:latin typeface="+mn-lt"/>
              </a:rPr>
              <a:t>Reduced space</a:t>
            </a:r>
            <a:endParaRPr lang="de-DE" sz="1600" b="1" dirty="0" err="1">
              <a:solidFill>
                <a:srgbClr val="00646E"/>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par>
                          <p:cTn id="8" fill="hold">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diamond(out)">
                                      <p:cBhvr>
                                        <p:cTn id="11" dur="2000"/>
                                        <p:tgtEl>
                                          <p:spTgt spid="144"/>
                                        </p:tgtEl>
                                      </p:cBhvr>
                                    </p:animEffect>
                                  </p:childTnLst>
                                </p:cTn>
                              </p:par>
                              <p:par>
                                <p:cTn id="12" presetID="8" presetClass="entr" presetSubtype="32" fill="hold" grpId="0" nodeType="with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diamond(out)">
                                      <p:cBhvr>
                                        <p:cTn id="14" dur="2000"/>
                                        <p:tgtEl>
                                          <p:spTgt spid="149"/>
                                        </p:tgtEl>
                                      </p:cBhvr>
                                    </p:animEffect>
                                  </p:childTnLst>
                                </p:cTn>
                              </p:par>
                              <p:par>
                                <p:cTn id="15" presetID="8" presetClass="entr" presetSubtype="32" fill="hold" grpId="0" nodeType="with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diamond(out)">
                                      <p:cBhvr>
                                        <p:cTn id="17" dur="2000"/>
                                        <p:tgtEl>
                                          <p:spTgt spid="145"/>
                                        </p:tgtEl>
                                      </p:cBhvr>
                                    </p:animEffect>
                                  </p:childTnLst>
                                </p:cTn>
                              </p:par>
                              <p:par>
                                <p:cTn id="18" presetID="8" presetClass="entr" presetSubtype="32" fill="hold" grpId="0" nodeType="with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diamond(out)">
                                      <p:cBhvr>
                                        <p:cTn id="20" dur="2000"/>
                                        <p:tgtEl>
                                          <p:spTgt spid="1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7"/>
                                        </p:tgtEl>
                                        <p:attrNameLst>
                                          <p:attrName>style.visibility</p:attrName>
                                        </p:attrNameLst>
                                      </p:cBhvr>
                                      <p:to>
                                        <p:strVal val="visible"/>
                                      </p:to>
                                    </p:set>
                                    <p:animEffect transition="in" filter="fade">
                                      <p:cBhvr>
                                        <p:cTn id="29" dur="500"/>
                                        <p:tgtEl>
                                          <p:spTgt spid="16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66"/>
                                        </p:tgtEl>
                                        <p:attrNameLst>
                                          <p:attrName>style.visibility</p:attrName>
                                        </p:attrNameLst>
                                      </p:cBhvr>
                                      <p:to>
                                        <p:strVal val="visible"/>
                                      </p:to>
                                    </p:set>
                                    <p:animEffect transition="in" filter="fade">
                                      <p:cBhvr>
                                        <p:cTn id="33" dur="500"/>
                                        <p:tgtEl>
                                          <p:spTgt spid="16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70"/>
                                        </p:tgtEl>
                                        <p:attrNameLst>
                                          <p:attrName>style.visibility</p:attrName>
                                        </p:attrNameLst>
                                      </p:cBhvr>
                                      <p:to>
                                        <p:strVal val="visible"/>
                                      </p:to>
                                    </p:set>
                                    <p:animEffect transition="in" filter="fade">
                                      <p:cBhvr>
                                        <p:cTn id="37" dur="500"/>
                                        <p:tgtEl>
                                          <p:spTgt spid="170"/>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62"/>
                                        </p:tgtEl>
                                        <p:attrNameLst>
                                          <p:attrName>style.visibility</p:attrName>
                                        </p:attrNameLst>
                                      </p:cBhvr>
                                      <p:to>
                                        <p:strVal val="visible"/>
                                      </p:to>
                                    </p:set>
                                    <p:animEffect transition="in" filter="fade">
                                      <p:cBhvr>
                                        <p:cTn id="41" dur="500"/>
                                        <p:tgtEl>
                                          <p:spTgt spid="162"/>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500"/>
                                        <p:tgtEl>
                                          <p:spTgt spid="163"/>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68"/>
                                        </p:tgtEl>
                                        <p:attrNameLst>
                                          <p:attrName>style.visibility</p:attrName>
                                        </p:attrNameLst>
                                      </p:cBhvr>
                                      <p:to>
                                        <p:strVal val="visible"/>
                                      </p:to>
                                    </p:set>
                                    <p:animEffect transition="in" filter="fade">
                                      <p:cBhvr>
                                        <p:cTn id="49" dur="500"/>
                                        <p:tgtEl>
                                          <p:spTgt spid="16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61"/>
                                        </p:tgtEl>
                                        <p:attrNameLst>
                                          <p:attrName>style.visibility</p:attrName>
                                        </p:attrNameLst>
                                      </p:cBhvr>
                                      <p:to>
                                        <p:strVal val="visible"/>
                                      </p:to>
                                    </p:set>
                                    <p:animEffect transition="in" filter="fade">
                                      <p:cBhvr>
                                        <p:cTn id="53" dur="500"/>
                                        <p:tgtEl>
                                          <p:spTgt spid="161"/>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500"/>
                                        <p:tgtEl>
                                          <p:spTgt spid="169"/>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73"/>
                                        </p:tgtEl>
                                        <p:attrNameLst>
                                          <p:attrName>style.visibility</p:attrName>
                                        </p:attrNameLst>
                                      </p:cBhvr>
                                      <p:to>
                                        <p:strVal val="visible"/>
                                      </p:to>
                                    </p:set>
                                    <p:animEffect transition="in" filter="fade">
                                      <p:cBhvr>
                                        <p:cTn id="61" dur="500"/>
                                        <p:tgtEl>
                                          <p:spTgt spid="173"/>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74"/>
                                        </p:tgtEl>
                                        <p:attrNameLst>
                                          <p:attrName>style.visibility</p:attrName>
                                        </p:attrNameLst>
                                      </p:cBhvr>
                                      <p:to>
                                        <p:strVal val="visible"/>
                                      </p:to>
                                    </p:set>
                                    <p:animEffect transition="in" filter="fade">
                                      <p:cBhvr>
                                        <p:cTn id="65" dur="500"/>
                                        <p:tgtEl>
                                          <p:spTgt spid="174"/>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175"/>
                                        </p:tgtEl>
                                        <p:attrNameLst>
                                          <p:attrName>style.visibility</p:attrName>
                                        </p:attrNameLst>
                                      </p:cBhvr>
                                      <p:to>
                                        <p:strVal val="visible"/>
                                      </p:to>
                                    </p:set>
                                    <p:animEffect transition="in" filter="fade">
                                      <p:cBhvr>
                                        <p:cTn id="69" dur="500"/>
                                        <p:tgtEl>
                                          <p:spTgt spid="175"/>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160"/>
                                        </p:tgtEl>
                                        <p:attrNameLst>
                                          <p:attrName>style.visibility</p:attrName>
                                        </p:attrNameLst>
                                      </p:cBhvr>
                                      <p:to>
                                        <p:strVal val="visible"/>
                                      </p:to>
                                    </p:set>
                                    <p:animEffect transition="in" filter="fade">
                                      <p:cBhvr>
                                        <p:cTn id="73" dur="500"/>
                                        <p:tgtEl>
                                          <p:spTgt spid="160"/>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172"/>
                                        </p:tgtEl>
                                        <p:attrNameLst>
                                          <p:attrName>style.visibility</p:attrName>
                                        </p:attrNameLst>
                                      </p:cBhvr>
                                      <p:to>
                                        <p:strVal val="visible"/>
                                      </p:to>
                                    </p:set>
                                    <p:animEffect transition="in" filter="fade">
                                      <p:cBhvr>
                                        <p:cTn id="77" dur="500"/>
                                        <p:tgtEl>
                                          <p:spTgt spid="172"/>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171"/>
                                        </p:tgtEl>
                                        <p:attrNameLst>
                                          <p:attrName>style.visibility</p:attrName>
                                        </p:attrNameLst>
                                      </p:cBhvr>
                                      <p:to>
                                        <p:strVal val="visible"/>
                                      </p:to>
                                    </p:set>
                                    <p:animEffect transition="in" filter="fade">
                                      <p:cBhvr>
                                        <p:cTn id="81" dur="500"/>
                                        <p:tgtEl>
                                          <p:spTgt spid="171"/>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5" grpId="0" animBg="1"/>
      <p:bldP spid="147" grpId="0" animBg="1"/>
      <p:bldP spid="149" grpId="0" animBg="1"/>
      <p:bldP spid="155" grpId="0"/>
      <p:bldP spid="160" grpId="0"/>
      <p:bldP spid="161" grpId="0"/>
      <p:bldP spid="162" grpId="0"/>
      <p:bldP spid="163" grpId="0"/>
      <p:bldP spid="166" grpId="0"/>
      <p:bldP spid="167" grpId="0"/>
      <p:bldP spid="168" grpId="0"/>
      <p:bldP spid="169" grpId="0"/>
      <p:bldP spid="170" grpId="0"/>
      <p:bldP spid="171" grpId="0"/>
      <p:bldP spid="172" grpId="0"/>
      <p:bldP spid="173" grpId="0"/>
      <p:bldP spid="174" grpId="0"/>
      <p:bldP spid="175"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kt 93" hidden="1"/>
          <p:cNvGraphicFramePr>
            <a:graphicFrameLocks noChangeAspect="1"/>
          </p:cNvGraphicFramePr>
          <p:nvPr>
            <p:custDataLst>
              <p:tags r:id="rId2"/>
            </p:custDataLst>
            <p:extLst>
              <p:ext uri="{D42A27DB-BD31-4B8C-83A1-F6EECF244321}">
                <p14:modId xmlns:p14="http://schemas.microsoft.com/office/powerpoint/2010/main" val="124356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8161" name="think-cell Slide" r:id="rId12" imgW="360" imgH="360" progId="">
                  <p:embed/>
                </p:oleObj>
              </mc:Choice>
              <mc:Fallback>
                <p:oleObj name="think-cell Slide" r:id="rId12" imgW="360" imgH="36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 name="Rechteck 92" hidden="1"/>
          <p:cNvSpPr/>
          <p:nvPr>
            <p:custDataLst>
              <p:tags r:id="rId3"/>
            </p:custDataLst>
          </p:nvPr>
        </p:nvSpPr>
        <p:spPr bwMode="auto">
          <a:xfrm>
            <a:off x="0" y="0"/>
            <a:ext cx="158750" cy="158750"/>
          </a:xfrm>
          <a:prstGeom prst="rect">
            <a:avLst/>
          </a:prstGeom>
          <a:solidFill>
            <a:srgbClr val="DFE6ED"/>
          </a:solidFill>
          <a:ln>
            <a:noFill/>
          </a:ln>
          <a:effectLs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pPr>
            <a:endParaRPr lang="en-US" sz="2200" b="1" dirty="0" err="1">
              <a:latin typeface="Arial"/>
              <a:ea typeface="+mj-ea"/>
              <a:cs typeface="Arial"/>
              <a:sym typeface="Arial"/>
            </a:endParaRPr>
          </a:p>
        </p:txBody>
      </p:sp>
      <p:sp>
        <p:nvSpPr>
          <p:cNvPr id="2" name="Titel 1"/>
          <p:cNvSpPr>
            <a:spLocks noGrp="1"/>
          </p:cNvSpPr>
          <p:nvPr>
            <p:ph type="title"/>
          </p:nvPr>
        </p:nvSpPr>
        <p:spPr bwMode="gray"/>
        <p:txBody>
          <a:bodyPr/>
          <a:lstStyle/>
          <a:p>
            <a:r>
              <a:rPr lang="en-US" dirty="0"/>
              <a:t>A Digital Substation –</a:t>
            </a:r>
            <a:br>
              <a:rPr lang="en-US" dirty="0"/>
            </a:br>
            <a:r>
              <a:rPr lang="en-US" dirty="0"/>
              <a:t>What is it about?</a:t>
            </a:r>
          </a:p>
        </p:txBody>
      </p:sp>
      <p:pic>
        <p:nvPicPr>
          <p:cNvPr id="4" name="Picture 2" descr="I:\Org-Data\Nbg\PRO\MK\10_Digital Substation\Digital_Substation_Zoom_01_06.jpg"/>
          <p:cNvPicPr>
            <a:picLocks noChangeAspect="1" noChangeArrowheads="1"/>
          </p:cNvPicPr>
          <p:nvPr/>
        </p:nvPicPr>
        <p:blipFill>
          <a:blip r:embed="rId14" cstate="print"/>
          <a:srcRect/>
          <a:stretch>
            <a:fillRect/>
          </a:stretch>
        </p:blipFill>
        <p:spPr bwMode="gray">
          <a:xfrm>
            <a:off x="3176" y="1437363"/>
            <a:ext cx="12195174" cy="5420637"/>
          </a:xfrm>
          <a:prstGeom prst="rect">
            <a:avLst/>
          </a:prstGeom>
          <a:noFill/>
        </p:spPr>
      </p:pic>
      <p:grpSp>
        <p:nvGrpSpPr>
          <p:cNvPr id="3" name="Gruppieren 5"/>
          <p:cNvGrpSpPr/>
          <p:nvPr/>
        </p:nvGrpSpPr>
        <p:grpSpPr bwMode="gray">
          <a:xfrm>
            <a:off x="615189" y="2517009"/>
            <a:ext cx="2401143" cy="601778"/>
            <a:chOff x="627064" y="2802009"/>
            <a:chExt cx="2562437" cy="601778"/>
          </a:xfrm>
        </p:grpSpPr>
        <p:sp>
          <p:nvSpPr>
            <p:cNvPr id="8" name="Rechteck 7"/>
            <p:cNvSpPr/>
            <p:nvPr/>
          </p:nvSpPr>
          <p:spPr bwMode="gray">
            <a:xfrm>
              <a:off x="922416" y="2802009"/>
              <a:ext cx="2267085" cy="601778"/>
            </a:xfrm>
            <a:prstGeom prst="rect">
              <a:avLst/>
            </a:prstGeom>
            <a:solidFill>
              <a:srgbClr val="41AAC8"/>
            </a:solidFill>
            <a:ln w="19050">
              <a:solidFill>
                <a:srgbClr val="DFE6ED"/>
              </a:solidFill>
            </a:ln>
            <a:effectLst/>
            <a:extLst/>
          </p:spPr>
          <p:txBody>
            <a:bodyPr wrap="square" lIns="720000" tIns="54000" rIns="108000" bIns="54000" numCol="1" spcCol="72000" rtlCol="0" anchor="ctr">
              <a:noAutofit/>
            </a:bodyPr>
            <a:lstStyle/>
            <a:p>
              <a:pPr fontAlgn="auto">
                <a:spcBef>
                  <a:spcPts val="1800"/>
                </a:spcBef>
                <a:spcAft>
                  <a:spcPts val="0"/>
                </a:spcAft>
                <a:buClr>
                  <a:srgbClr val="3C464B"/>
                </a:buClr>
                <a:tabLst>
                  <a:tab pos="5203825" algn="l"/>
                </a:tabLst>
              </a:pPr>
              <a:r>
                <a:rPr lang="en-US" sz="1400" dirty="0">
                  <a:solidFill>
                    <a:schemeClr val="bg1"/>
                  </a:solidFill>
                </a:rPr>
                <a:t>Digitalization of</a:t>
              </a:r>
              <a:br>
                <a:rPr lang="en-US" sz="1400" dirty="0">
                  <a:solidFill>
                    <a:schemeClr val="bg1"/>
                  </a:solidFill>
                </a:rPr>
              </a:br>
              <a:r>
                <a:rPr lang="en-US" sz="1400" dirty="0">
                  <a:solidFill>
                    <a:schemeClr val="bg1"/>
                  </a:solidFill>
                </a:rPr>
                <a:t>Process Level</a:t>
              </a:r>
              <a:endParaRPr lang="de-DE" sz="1400" dirty="0">
                <a:solidFill>
                  <a:schemeClr val="bg1"/>
                </a:solidFill>
              </a:endParaRPr>
            </a:p>
          </p:txBody>
        </p:sp>
        <p:grpSp>
          <p:nvGrpSpPr>
            <p:cNvPr id="5" name="Gruppieren 167"/>
            <p:cNvGrpSpPr/>
            <p:nvPr>
              <p:custDataLst>
                <p:tags r:id="rId9"/>
              </p:custDataLst>
            </p:nvPr>
          </p:nvGrpSpPr>
          <p:grpSpPr bwMode="gray">
            <a:xfrm>
              <a:off x="627064" y="2802009"/>
              <a:ext cx="601778" cy="601778"/>
              <a:chOff x="2292242" y="2651961"/>
              <a:chExt cx="989940" cy="989940"/>
            </a:xfrm>
          </p:grpSpPr>
          <p:sp>
            <p:nvSpPr>
              <p:cNvPr id="11" name="Rechteck 10"/>
              <p:cNvSpPr/>
              <p:nvPr/>
            </p:nvSpPr>
            <p:spPr bwMode="gray">
              <a:xfrm rot="16200000">
                <a:off x="2292242" y="2651961"/>
                <a:ext cx="989940" cy="989940"/>
              </a:xfrm>
              <a:prstGeom prst="rect">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12" name="Picture 206"/>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gray">
              <a:xfrm>
                <a:off x="2370893" y="2820734"/>
                <a:ext cx="832636" cy="652394"/>
              </a:xfrm>
              <a:prstGeom prst="rect">
                <a:avLst/>
              </a:prstGeom>
              <a:solidFill>
                <a:schemeClr val="accent5"/>
              </a:solidFill>
              <a:ln>
                <a:noFill/>
              </a:ln>
              <a:effectLst/>
              <a:extLst/>
            </p:spPr>
          </p:pic>
        </p:grpSp>
        <p:sp>
          <p:nvSpPr>
            <p:cNvPr id="10" name="Rechteck 9"/>
            <p:cNvSpPr/>
            <p:nvPr/>
          </p:nvSpPr>
          <p:spPr bwMode="gray">
            <a:xfrm>
              <a:off x="1325374" y="2975148"/>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2</a:t>
              </a:r>
            </a:p>
          </p:txBody>
        </p:sp>
      </p:grpSp>
      <p:grpSp>
        <p:nvGrpSpPr>
          <p:cNvPr id="6" name="Gruppieren 91"/>
          <p:cNvGrpSpPr/>
          <p:nvPr/>
        </p:nvGrpSpPr>
        <p:grpSpPr>
          <a:xfrm>
            <a:off x="615188" y="1821372"/>
            <a:ext cx="2401144" cy="601778"/>
            <a:chOff x="615188" y="1821372"/>
            <a:chExt cx="2401144" cy="601778"/>
          </a:xfrm>
        </p:grpSpPr>
        <p:sp>
          <p:nvSpPr>
            <p:cNvPr id="14" name="Rechteck 13"/>
            <p:cNvSpPr/>
            <p:nvPr/>
          </p:nvSpPr>
          <p:spPr bwMode="gray">
            <a:xfrm>
              <a:off x="891950" y="1821372"/>
              <a:ext cx="2124382" cy="601778"/>
            </a:xfrm>
            <a:prstGeom prst="rect">
              <a:avLst/>
            </a:prstGeom>
            <a:solidFill>
              <a:srgbClr val="41AAC8"/>
            </a:solidFill>
            <a:ln w="19050">
              <a:solidFill>
                <a:srgbClr val="DFE6ED"/>
              </a:solidFill>
            </a:ln>
            <a:effectLst/>
            <a:extLst/>
          </p:spPr>
          <p:txBody>
            <a:bodyPr wrap="square" lIns="720000" tIns="54000" rIns="108000" bIns="54000" numCol="1" spcCol="72000" rtlCol="0" anchor="ctr">
              <a:noAutofit/>
            </a:bodyPr>
            <a:lstStyle/>
            <a:p>
              <a:pPr fontAlgn="auto">
                <a:spcBef>
                  <a:spcPts val="1800"/>
                </a:spcBef>
                <a:spcAft>
                  <a:spcPts val="0"/>
                </a:spcAft>
                <a:buClr>
                  <a:srgbClr val="3C464B"/>
                </a:buClr>
                <a:tabLst>
                  <a:tab pos="5203825" algn="l"/>
                </a:tabLst>
              </a:pPr>
              <a:r>
                <a:rPr lang="en-US" sz="1400" dirty="0">
                  <a:solidFill>
                    <a:schemeClr val="bg1"/>
                  </a:solidFill>
                </a:rPr>
                <a:t>Digitalization</a:t>
              </a:r>
              <a:br>
                <a:rPr lang="en-US" sz="1400" dirty="0">
                  <a:solidFill>
                    <a:schemeClr val="bg1"/>
                  </a:solidFill>
                </a:rPr>
              </a:br>
              <a:r>
                <a:rPr lang="en-US" sz="1400" dirty="0">
                  <a:solidFill>
                    <a:schemeClr val="bg1"/>
                  </a:solidFill>
                </a:rPr>
                <a:t>of Station Level</a:t>
              </a:r>
            </a:p>
          </p:txBody>
        </p:sp>
        <p:grpSp>
          <p:nvGrpSpPr>
            <p:cNvPr id="7" name="Gruppieren 166"/>
            <p:cNvGrpSpPr/>
            <p:nvPr>
              <p:custDataLst>
                <p:tags r:id="rId8"/>
              </p:custDataLst>
            </p:nvPr>
          </p:nvGrpSpPr>
          <p:grpSpPr bwMode="gray">
            <a:xfrm>
              <a:off x="615188" y="1821372"/>
              <a:ext cx="563899" cy="601778"/>
              <a:chOff x="3282469" y="2052042"/>
              <a:chExt cx="989940" cy="989940"/>
            </a:xfrm>
          </p:grpSpPr>
          <p:sp>
            <p:nvSpPr>
              <p:cNvPr id="17" name="Rechteck 16"/>
              <p:cNvSpPr/>
              <p:nvPr/>
            </p:nvSpPr>
            <p:spPr bwMode="gray">
              <a:xfrm rot="16200000">
                <a:off x="3282469" y="2052042"/>
                <a:ext cx="989940" cy="989940"/>
              </a:xfrm>
              <a:prstGeom prst="rect">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18" name="Picture 730"/>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gray">
              <a:xfrm>
                <a:off x="3402464" y="2287728"/>
                <a:ext cx="749954" cy="64505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hteck 15"/>
            <p:cNvSpPr/>
            <p:nvPr/>
          </p:nvSpPr>
          <p:spPr bwMode="gray">
            <a:xfrm>
              <a:off x="1269543" y="1989699"/>
              <a:ext cx="248436"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600" b="1" dirty="0">
                  <a:solidFill>
                    <a:schemeClr val="bg1"/>
                  </a:solidFill>
                  <a:latin typeface="+mn-lt"/>
                  <a:ea typeface="Arial Unicode MS" panose="020B0604020202020204" pitchFamily="34" charset="-128"/>
                  <a:cs typeface="Arial Unicode MS" panose="020B0604020202020204" pitchFamily="34" charset="-128"/>
                </a:rPr>
                <a:t>1</a:t>
              </a:r>
            </a:p>
          </p:txBody>
        </p:sp>
      </p:grpSp>
      <p:grpSp>
        <p:nvGrpSpPr>
          <p:cNvPr id="9" name="Gruppieren 17"/>
          <p:cNvGrpSpPr/>
          <p:nvPr/>
        </p:nvGrpSpPr>
        <p:grpSpPr bwMode="gray">
          <a:xfrm>
            <a:off x="615188" y="3212646"/>
            <a:ext cx="2401144" cy="601779"/>
            <a:chOff x="627063" y="3497646"/>
            <a:chExt cx="2562438" cy="601779"/>
          </a:xfrm>
        </p:grpSpPr>
        <p:sp>
          <p:nvSpPr>
            <p:cNvPr id="20" name="Rechteck 19"/>
            <p:cNvSpPr/>
            <p:nvPr/>
          </p:nvSpPr>
          <p:spPr bwMode="gray">
            <a:xfrm>
              <a:off x="922416" y="3497647"/>
              <a:ext cx="2267085" cy="601778"/>
            </a:xfrm>
            <a:prstGeom prst="rect">
              <a:avLst/>
            </a:prstGeom>
            <a:solidFill>
              <a:srgbClr val="41AAC8"/>
            </a:solidFill>
            <a:ln w="19050">
              <a:solidFill>
                <a:srgbClr val="DFE6ED"/>
              </a:solidFill>
            </a:ln>
            <a:effectLst/>
            <a:extLst/>
          </p:spPr>
          <p:txBody>
            <a:bodyPr wrap="square" lIns="720000" tIns="54000" rIns="108000" bIns="54000" numCol="1" spcCol="72000" rtlCol="0" anchor="ctr">
              <a:noAutofit/>
            </a:bodyPr>
            <a:lstStyle/>
            <a:p>
              <a:pPr fontAlgn="auto">
                <a:lnSpc>
                  <a:spcPct val="90000"/>
                </a:lnSpc>
                <a:spcBef>
                  <a:spcPts val="1800"/>
                </a:spcBef>
                <a:spcAft>
                  <a:spcPts val="0"/>
                </a:spcAft>
                <a:buClr>
                  <a:srgbClr val="3C464B"/>
                </a:buClr>
                <a:tabLst>
                  <a:tab pos="5203825" algn="l"/>
                </a:tabLst>
              </a:pPr>
              <a:r>
                <a:rPr lang="en-US" sz="1400" dirty="0">
                  <a:solidFill>
                    <a:schemeClr val="bg1"/>
                  </a:solidFill>
                </a:rPr>
                <a:t>Cyber</a:t>
              </a:r>
              <a:br>
                <a:rPr lang="en-US" sz="1400" dirty="0">
                  <a:solidFill>
                    <a:schemeClr val="bg1"/>
                  </a:solidFill>
                </a:rPr>
              </a:br>
              <a:r>
                <a:rPr lang="en-US" sz="1400" dirty="0">
                  <a:solidFill>
                    <a:schemeClr val="bg1"/>
                  </a:solidFill>
                </a:rPr>
                <a:t>Security</a:t>
              </a:r>
              <a:endParaRPr lang="de-DE" sz="1400" dirty="0">
                <a:solidFill>
                  <a:schemeClr val="bg1"/>
                </a:solidFill>
              </a:endParaRPr>
            </a:p>
          </p:txBody>
        </p:sp>
        <p:grpSp>
          <p:nvGrpSpPr>
            <p:cNvPr id="13" name="Gruppieren 168"/>
            <p:cNvGrpSpPr/>
            <p:nvPr>
              <p:custDataLst>
                <p:tags r:id="rId7"/>
              </p:custDataLst>
            </p:nvPr>
          </p:nvGrpSpPr>
          <p:grpSpPr bwMode="gray">
            <a:xfrm>
              <a:off x="627063" y="3497646"/>
              <a:ext cx="601778" cy="601778"/>
              <a:chOff x="4287152" y="2651961"/>
              <a:chExt cx="989940" cy="989940"/>
            </a:xfrm>
          </p:grpSpPr>
          <p:sp>
            <p:nvSpPr>
              <p:cNvPr id="23" name="Rechteck 22"/>
              <p:cNvSpPr/>
              <p:nvPr/>
            </p:nvSpPr>
            <p:spPr bwMode="gray">
              <a:xfrm rot="16200000">
                <a:off x="4287152" y="2651961"/>
                <a:ext cx="989940" cy="989940"/>
              </a:xfrm>
              <a:prstGeom prst="rect">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24" name="Picture 691"/>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gray">
              <a:xfrm>
                <a:off x="4414216" y="2760039"/>
                <a:ext cx="735812" cy="773781"/>
              </a:xfrm>
              <a:prstGeom prst="rect">
                <a:avLst/>
              </a:prstGeom>
              <a:solidFill>
                <a:schemeClr val="accent5"/>
              </a:solidFill>
              <a:ln>
                <a:noFill/>
              </a:ln>
              <a:effectLst/>
              <a:extLst/>
            </p:spPr>
          </p:pic>
        </p:grpSp>
        <p:sp>
          <p:nvSpPr>
            <p:cNvPr id="22" name="Rechteck 21"/>
            <p:cNvSpPr/>
            <p:nvPr/>
          </p:nvSpPr>
          <p:spPr bwMode="gray">
            <a:xfrm>
              <a:off x="1325374" y="3665973"/>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3</a:t>
              </a:r>
            </a:p>
          </p:txBody>
        </p:sp>
      </p:grpSp>
      <p:grpSp>
        <p:nvGrpSpPr>
          <p:cNvPr id="15" name="Gruppieren 23"/>
          <p:cNvGrpSpPr/>
          <p:nvPr/>
        </p:nvGrpSpPr>
        <p:grpSpPr bwMode="gray">
          <a:xfrm>
            <a:off x="615188" y="3908283"/>
            <a:ext cx="2401144" cy="601779"/>
            <a:chOff x="627063" y="4193283"/>
            <a:chExt cx="2562438" cy="601779"/>
          </a:xfrm>
        </p:grpSpPr>
        <p:sp>
          <p:nvSpPr>
            <p:cNvPr id="26" name="Rechteck 25"/>
            <p:cNvSpPr/>
            <p:nvPr/>
          </p:nvSpPr>
          <p:spPr bwMode="gray">
            <a:xfrm>
              <a:off x="922416" y="4193284"/>
              <a:ext cx="2267085" cy="601778"/>
            </a:xfrm>
            <a:prstGeom prst="rect">
              <a:avLst/>
            </a:prstGeom>
            <a:solidFill>
              <a:srgbClr val="41AAC8"/>
            </a:solidFill>
            <a:ln w="19050">
              <a:solidFill>
                <a:srgbClr val="DFE6ED"/>
              </a:solidFill>
            </a:ln>
            <a:effectLst/>
            <a:extLst/>
          </p:spPr>
          <p:txBody>
            <a:bodyPr wrap="square" lIns="720000" tIns="54000" rIns="108000" bIns="54000" numCol="1" spcCol="72000" rtlCol="0" anchor="ctr">
              <a:noAutofit/>
            </a:bodyPr>
            <a:lstStyle/>
            <a:p>
              <a:pPr fontAlgn="auto">
                <a:spcBef>
                  <a:spcPts val="1800"/>
                </a:spcBef>
                <a:spcAft>
                  <a:spcPts val="0"/>
                </a:spcAft>
                <a:buClr>
                  <a:srgbClr val="3C464B"/>
                </a:buClr>
                <a:tabLst>
                  <a:tab pos="5203825" algn="l"/>
                </a:tabLst>
              </a:pPr>
              <a:r>
                <a:rPr lang="en-US" sz="1400" dirty="0">
                  <a:solidFill>
                    <a:schemeClr val="bg1"/>
                  </a:solidFill>
                </a:rPr>
                <a:t>Asset Management</a:t>
              </a:r>
            </a:p>
          </p:txBody>
        </p:sp>
        <p:grpSp>
          <p:nvGrpSpPr>
            <p:cNvPr id="19" name="Gruppieren 169"/>
            <p:cNvGrpSpPr/>
            <p:nvPr>
              <p:custDataLst>
                <p:tags r:id="rId6"/>
              </p:custDataLst>
            </p:nvPr>
          </p:nvGrpSpPr>
          <p:grpSpPr bwMode="gray">
            <a:xfrm>
              <a:off x="627063" y="4193283"/>
              <a:ext cx="601778" cy="601778"/>
              <a:chOff x="2292244" y="3895168"/>
              <a:chExt cx="989940" cy="989940"/>
            </a:xfrm>
          </p:grpSpPr>
          <p:sp>
            <p:nvSpPr>
              <p:cNvPr id="29" name="Rechteck 28"/>
              <p:cNvSpPr/>
              <p:nvPr/>
            </p:nvSpPr>
            <p:spPr bwMode="gray">
              <a:xfrm rot="16200000">
                <a:off x="2292244" y="3895168"/>
                <a:ext cx="989940" cy="989940"/>
              </a:xfrm>
              <a:prstGeom prst="rect">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30" name="Picture 54"/>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gray">
              <a:xfrm>
                <a:off x="2440767" y="4006646"/>
                <a:ext cx="680690" cy="718179"/>
              </a:xfrm>
              <a:prstGeom prst="rect">
                <a:avLst/>
              </a:prstGeom>
              <a:solidFill>
                <a:schemeClr val="accent5"/>
              </a:solidFill>
              <a:ln>
                <a:noFill/>
              </a:ln>
              <a:effectLst/>
              <a:extLst/>
            </p:spPr>
          </p:pic>
        </p:grpSp>
        <p:sp>
          <p:nvSpPr>
            <p:cNvPr id="28" name="Rechteck 27"/>
            <p:cNvSpPr/>
            <p:nvPr/>
          </p:nvSpPr>
          <p:spPr bwMode="gray">
            <a:xfrm>
              <a:off x="1324886" y="4361611"/>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4</a:t>
              </a:r>
            </a:p>
          </p:txBody>
        </p:sp>
      </p:grpSp>
      <p:grpSp>
        <p:nvGrpSpPr>
          <p:cNvPr id="21" name="Gruppieren 29"/>
          <p:cNvGrpSpPr/>
          <p:nvPr/>
        </p:nvGrpSpPr>
        <p:grpSpPr bwMode="gray">
          <a:xfrm>
            <a:off x="615188" y="4603920"/>
            <a:ext cx="2401144" cy="601778"/>
            <a:chOff x="627063" y="4888920"/>
            <a:chExt cx="2562438" cy="601778"/>
          </a:xfrm>
        </p:grpSpPr>
        <p:sp>
          <p:nvSpPr>
            <p:cNvPr id="32" name="Rechteck 31"/>
            <p:cNvSpPr/>
            <p:nvPr/>
          </p:nvSpPr>
          <p:spPr bwMode="gray">
            <a:xfrm>
              <a:off x="922416" y="4888920"/>
              <a:ext cx="2267085" cy="601778"/>
            </a:xfrm>
            <a:prstGeom prst="rect">
              <a:avLst/>
            </a:prstGeom>
            <a:solidFill>
              <a:srgbClr val="41AAC8"/>
            </a:solidFill>
            <a:ln w="19050">
              <a:solidFill>
                <a:srgbClr val="DFE6ED"/>
              </a:solidFill>
            </a:ln>
            <a:effectLst/>
            <a:extLst/>
          </p:spPr>
          <p:txBody>
            <a:bodyPr wrap="square" lIns="720000" tIns="54000" rIns="108000" bIns="54000" numCol="1" spcCol="72000" rtlCol="0" anchor="ctr">
              <a:noAutofit/>
            </a:bodyPr>
            <a:lstStyle/>
            <a:p>
              <a:pPr fontAlgn="auto">
                <a:spcBef>
                  <a:spcPts val="1800"/>
                </a:spcBef>
                <a:spcAft>
                  <a:spcPts val="0"/>
                </a:spcAft>
                <a:buClr>
                  <a:srgbClr val="3C464B"/>
                </a:buClr>
                <a:tabLst>
                  <a:tab pos="5203825" algn="l"/>
                </a:tabLst>
              </a:pPr>
              <a:r>
                <a:rPr lang="en-US" sz="1400" dirty="0">
                  <a:solidFill>
                    <a:schemeClr val="bg1"/>
                  </a:solidFill>
                </a:rPr>
                <a:t>Grid Operation</a:t>
              </a:r>
            </a:p>
          </p:txBody>
        </p:sp>
        <p:grpSp>
          <p:nvGrpSpPr>
            <p:cNvPr id="25" name="Gruppieren 170"/>
            <p:cNvGrpSpPr/>
            <p:nvPr>
              <p:custDataLst>
                <p:tags r:id="rId5"/>
              </p:custDataLst>
            </p:nvPr>
          </p:nvGrpSpPr>
          <p:grpSpPr bwMode="gray">
            <a:xfrm>
              <a:off x="627063" y="4888920"/>
              <a:ext cx="601778" cy="601778"/>
              <a:chOff x="4287152" y="3895167"/>
              <a:chExt cx="989940" cy="989940"/>
            </a:xfrm>
          </p:grpSpPr>
          <p:sp>
            <p:nvSpPr>
              <p:cNvPr id="35" name="Rechteck 34"/>
              <p:cNvSpPr/>
              <p:nvPr/>
            </p:nvSpPr>
            <p:spPr bwMode="gray">
              <a:xfrm rot="16200000">
                <a:off x="4287152" y="3895167"/>
                <a:ext cx="989940" cy="989940"/>
              </a:xfrm>
              <a:prstGeom prst="rect">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36" name="Picture 2"/>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saturation sat="200000"/>
                        </a14:imgEffect>
                      </a14:imgLayer>
                    </a14:imgProps>
                  </a:ext>
                  <a:ext uri="{28A0092B-C50C-407E-A947-70E740481C1C}">
                    <a14:useLocalDpi xmlns:a14="http://schemas.microsoft.com/office/drawing/2010/main" val="0"/>
                  </a:ext>
                </a:extLst>
              </a:blip>
              <a:srcRect/>
              <a:stretch/>
            </p:blipFill>
            <p:spPr bwMode="gray">
              <a:xfrm>
                <a:off x="4365800" y="4002672"/>
                <a:ext cx="832641" cy="774927"/>
              </a:xfrm>
              <a:prstGeom prst="rect">
                <a:avLst/>
              </a:prstGeom>
              <a:solidFill>
                <a:schemeClr val="accent5"/>
              </a:solidFill>
              <a:ln>
                <a:noFill/>
              </a:ln>
              <a:effectLst/>
              <a:extLst/>
            </p:spPr>
          </p:pic>
        </p:grpSp>
        <p:sp>
          <p:nvSpPr>
            <p:cNvPr id="34" name="Rechteck 33"/>
            <p:cNvSpPr/>
            <p:nvPr/>
          </p:nvSpPr>
          <p:spPr bwMode="gray">
            <a:xfrm>
              <a:off x="1324886" y="5057248"/>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5</a:t>
              </a:r>
            </a:p>
          </p:txBody>
        </p:sp>
      </p:grpSp>
      <p:grpSp>
        <p:nvGrpSpPr>
          <p:cNvPr id="27" name="Gruppieren 109"/>
          <p:cNvGrpSpPr>
            <a:grpSpLocks/>
          </p:cNvGrpSpPr>
          <p:nvPr/>
        </p:nvGrpSpPr>
        <p:grpSpPr bwMode="gray">
          <a:xfrm>
            <a:off x="615188" y="5299556"/>
            <a:ext cx="2401144" cy="601778"/>
            <a:chOff x="627063" y="5584556"/>
            <a:chExt cx="2562438" cy="601778"/>
          </a:xfrm>
        </p:grpSpPr>
        <p:sp>
          <p:nvSpPr>
            <p:cNvPr id="49" name="Rechteck 48"/>
            <p:cNvSpPr/>
            <p:nvPr/>
          </p:nvSpPr>
          <p:spPr bwMode="gray">
            <a:xfrm>
              <a:off x="922416" y="5584556"/>
              <a:ext cx="2267085" cy="601778"/>
            </a:xfrm>
            <a:prstGeom prst="rect">
              <a:avLst/>
            </a:prstGeom>
            <a:solidFill>
              <a:srgbClr val="41AAC8"/>
            </a:solidFill>
            <a:ln w="19050">
              <a:solidFill>
                <a:srgbClr val="DFE6ED"/>
              </a:solidFill>
            </a:ln>
            <a:effectLst/>
            <a:extLst/>
          </p:spPr>
          <p:txBody>
            <a:bodyPr wrap="square" lIns="720000" tIns="54000" rIns="108000" bIns="54000" numCol="1" spcCol="72000" rtlCol="0" anchor="ctr">
              <a:noAutofit/>
            </a:bodyPr>
            <a:lstStyle/>
            <a:p>
              <a:pPr fontAlgn="auto">
                <a:spcBef>
                  <a:spcPts val="1800"/>
                </a:spcBef>
                <a:spcAft>
                  <a:spcPts val="0"/>
                </a:spcAft>
                <a:buClr>
                  <a:srgbClr val="3C464B"/>
                </a:buClr>
                <a:tabLst>
                  <a:tab pos="5203825" algn="l"/>
                </a:tabLst>
              </a:pPr>
              <a:r>
                <a:rPr lang="en-US" sz="1400" dirty="0">
                  <a:solidFill>
                    <a:schemeClr val="bg1"/>
                  </a:solidFill>
                </a:rPr>
                <a:t>Integrated</a:t>
              </a:r>
              <a:br>
                <a:rPr lang="en-US" sz="1400" dirty="0">
                  <a:solidFill>
                    <a:schemeClr val="bg1"/>
                  </a:solidFill>
                </a:rPr>
              </a:br>
              <a:r>
                <a:rPr lang="en-US" sz="1400" dirty="0">
                  <a:solidFill>
                    <a:schemeClr val="bg1"/>
                  </a:solidFill>
                </a:rPr>
                <a:t>Engineering</a:t>
              </a:r>
            </a:p>
          </p:txBody>
        </p:sp>
        <p:grpSp>
          <p:nvGrpSpPr>
            <p:cNvPr id="31" name="Gruppieren 171"/>
            <p:cNvGrpSpPr/>
            <p:nvPr>
              <p:custDataLst>
                <p:tags r:id="rId4"/>
              </p:custDataLst>
            </p:nvPr>
          </p:nvGrpSpPr>
          <p:grpSpPr bwMode="gray">
            <a:xfrm>
              <a:off x="627063" y="5584556"/>
              <a:ext cx="601778" cy="601778"/>
              <a:chOff x="3282470" y="4451720"/>
              <a:chExt cx="989940" cy="989940"/>
            </a:xfrm>
          </p:grpSpPr>
          <p:sp>
            <p:nvSpPr>
              <p:cNvPr id="52" name="Rechteck 51"/>
              <p:cNvSpPr/>
              <p:nvPr/>
            </p:nvSpPr>
            <p:spPr bwMode="gray">
              <a:xfrm rot="16200000">
                <a:off x="3282470" y="4451720"/>
                <a:ext cx="989940" cy="989940"/>
              </a:xfrm>
              <a:prstGeom prst="rect">
                <a:avLst/>
              </a:prstGeom>
              <a:solidFill>
                <a:schemeClr val="bg1"/>
              </a:solidFill>
              <a:ln w="19050">
                <a:solidFill>
                  <a:srgbClr val="DFE6ED"/>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53"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saturation sat="200000"/>
                        </a14:imgEffect>
                      </a14:imgLayer>
                    </a14:imgProps>
                  </a:ext>
                  <a:ext uri="{28A0092B-C50C-407E-A947-70E740481C1C}">
                    <a14:useLocalDpi xmlns:a14="http://schemas.microsoft.com/office/drawing/2010/main" val="0"/>
                  </a:ext>
                </a:extLst>
              </a:blip>
              <a:srcRect/>
              <a:stretch/>
            </p:blipFill>
            <p:spPr bwMode="gray">
              <a:xfrm>
                <a:off x="3453129" y="4621113"/>
                <a:ext cx="630408" cy="651155"/>
              </a:xfrm>
              <a:prstGeom prst="rect">
                <a:avLst/>
              </a:prstGeom>
              <a:solidFill>
                <a:schemeClr val="accent5"/>
              </a:solidFill>
              <a:ln>
                <a:noFill/>
              </a:ln>
              <a:effectLst/>
              <a:extLst/>
            </p:spPr>
          </p:pic>
        </p:grpSp>
        <p:sp>
          <p:nvSpPr>
            <p:cNvPr id="51" name="Rechteck 50"/>
            <p:cNvSpPr/>
            <p:nvPr/>
          </p:nvSpPr>
          <p:spPr bwMode="gray">
            <a:xfrm>
              <a:off x="1324886" y="5752883"/>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6</a:t>
              </a:r>
            </a:p>
          </p:txBody>
        </p:sp>
      </p:grpSp>
      <p:grpSp>
        <p:nvGrpSpPr>
          <p:cNvPr id="33" name="Gruppieren 65"/>
          <p:cNvGrpSpPr/>
          <p:nvPr/>
        </p:nvGrpSpPr>
        <p:grpSpPr>
          <a:xfrm>
            <a:off x="3998251" y="1592796"/>
            <a:ext cx="2403003" cy="2383254"/>
            <a:chOff x="3998251" y="1592796"/>
            <a:chExt cx="2403003" cy="2383254"/>
          </a:xfrm>
        </p:grpSpPr>
        <p:sp>
          <p:nvSpPr>
            <p:cNvPr id="38" name="Rectangular Callout 49"/>
            <p:cNvSpPr>
              <a:spLocks/>
            </p:cNvSpPr>
            <p:nvPr/>
          </p:nvSpPr>
          <p:spPr bwMode="gray">
            <a:xfrm>
              <a:off x="3998251" y="1793613"/>
              <a:ext cx="2403003" cy="890226"/>
            </a:xfrm>
            <a:prstGeom prst="rect">
              <a:avLst/>
            </a:prstGeom>
            <a:solidFill>
              <a:srgbClr val="FFFFFF">
                <a:alpha val="80000"/>
              </a:srgbClr>
            </a:solidFill>
            <a:ln w="9525">
              <a:solidFill>
                <a:srgbClr val="00646E"/>
              </a:solidFill>
              <a:miter lim="800000"/>
              <a:headEnd/>
              <a:tailEnd/>
            </a:ln>
            <a:effectLst/>
            <a:extLst/>
          </p:spPr>
          <p:txBody>
            <a:bodyPr wrap="square" lIns="108000" tIns="72000" rIns="108000" bIns="72000" numCol="1" spcCol="72000" rtlCol="0" anchor="ctr">
              <a:spAutoFit/>
            </a:bodyPr>
            <a:lstStyle/>
            <a:p>
              <a:pPr>
                <a:lnSpc>
                  <a:spcPct val="110000"/>
                </a:lnSpc>
                <a:spcBef>
                  <a:spcPts val="0"/>
                </a:spcBef>
              </a:pPr>
              <a:r>
                <a:rPr lang="en-US" sz="1200" b="1" dirty="0">
                  <a:solidFill>
                    <a:srgbClr val="00646E"/>
                  </a:solidFill>
                </a:rPr>
                <a:t>Non-conventional Instrument </a:t>
              </a:r>
              <a:br>
                <a:rPr lang="en-US" sz="1200" b="1" dirty="0">
                  <a:solidFill>
                    <a:srgbClr val="00646E"/>
                  </a:solidFill>
                </a:rPr>
              </a:br>
              <a:r>
                <a:rPr lang="en-US" sz="1200" b="1" dirty="0">
                  <a:solidFill>
                    <a:srgbClr val="00646E"/>
                  </a:solidFill>
                </a:rPr>
                <a:t>transformers (LPITs)</a:t>
              </a:r>
            </a:p>
            <a:p>
              <a:pPr>
                <a:lnSpc>
                  <a:spcPct val="110000"/>
                </a:lnSpc>
                <a:spcBef>
                  <a:spcPts val="0"/>
                </a:spcBef>
              </a:pPr>
              <a:r>
                <a:rPr lang="en-US" sz="1000" dirty="0">
                  <a:solidFill>
                    <a:schemeClr val="tx1"/>
                  </a:solidFill>
                </a:rPr>
                <a:t>Provide primary values to the merging </a:t>
              </a:r>
              <a:br>
                <a:rPr lang="en-US" sz="1000" dirty="0">
                  <a:solidFill>
                    <a:schemeClr val="tx1"/>
                  </a:solidFill>
                </a:rPr>
              </a:br>
              <a:r>
                <a:rPr lang="en-US" sz="1000" dirty="0">
                  <a:solidFill>
                    <a:schemeClr val="tx1"/>
                  </a:solidFill>
                </a:rPr>
                <a:t>units based on new principles</a:t>
              </a:r>
            </a:p>
          </p:txBody>
        </p:sp>
        <p:sp>
          <p:nvSpPr>
            <p:cNvPr id="43" name="Rechteck 42"/>
            <p:cNvSpPr/>
            <p:nvPr/>
          </p:nvSpPr>
          <p:spPr bwMode="gray">
            <a:xfrm>
              <a:off x="6086079" y="1592796"/>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2</a:t>
              </a:r>
            </a:p>
          </p:txBody>
        </p:sp>
        <p:cxnSp>
          <p:nvCxnSpPr>
            <p:cNvPr id="64" name="Gerade Verbindung 63"/>
            <p:cNvCxnSpPr/>
            <p:nvPr/>
          </p:nvCxnSpPr>
          <p:spPr bwMode="auto">
            <a:xfrm>
              <a:off x="5679708" y="2683839"/>
              <a:ext cx="0" cy="1292211"/>
            </a:xfrm>
            <a:prstGeom prst="line">
              <a:avLst/>
            </a:prstGeom>
            <a:solidFill>
              <a:srgbClr val="FFFFFF">
                <a:alpha val="80000"/>
              </a:srgbClr>
            </a:solidFill>
            <a:ln w="9525">
              <a:solidFill>
                <a:srgbClr val="00646E"/>
              </a:solidFill>
              <a:miter lim="800000"/>
              <a:headEnd/>
              <a:tailEnd type="oval"/>
            </a:ln>
            <a:effectLst/>
            <a:extLst/>
          </p:spPr>
        </p:cxnSp>
      </p:grpSp>
      <p:grpSp>
        <p:nvGrpSpPr>
          <p:cNvPr id="48" name="Gruppieren 68"/>
          <p:cNvGrpSpPr/>
          <p:nvPr/>
        </p:nvGrpSpPr>
        <p:grpSpPr>
          <a:xfrm>
            <a:off x="5845033" y="1592796"/>
            <a:ext cx="3306451" cy="2441042"/>
            <a:chOff x="5845033" y="1592796"/>
            <a:chExt cx="3306451" cy="2441042"/>
          </a:xfrm>
        </p:grpSpPr>
        <p:sp>
          <p:nvSpPr>
            <p:cNvPr id="39" name="Rectangular Callout 49"/>
            <p:cNvSpPr>
              <a:spLocks/>
            </p:cNvSpPr>
            <p:nvPr/>
          </p:nvSpPr>
          <p:spPr bwMode="gray">
            <a:xfrm>
              <a:off x="7046640" y="1810541"/>
              <a:ext cx="2104844" cy="856370"/>
            </a:xfrm>
            <a:prstGeom prst="rect">
              <a:avLst/>
            </a:prstGeom>
            <a:solidFill>
              <a:srgbClr val="FFFFFF">
                <a:alpha val="80000"/>
              </a:srgbClr>
            </a:solidFill>
            <a:ln w="9525">
              <a:solidFill>
                <a:srgbClr val="00646E"/>
              </a:solidFill>
              <a:miter lim="800000"/>
              <a:headEnd/>
              <a:tailEnd/>
            </a:ln>
            <a:effectLst/>
            <a:extLst/>
          </p:spPr>
          <p:txBody>
            <a:bodyPr wrap="square" lIns="108000" tIns="72000" rIns="108000" bIns="72000" numCol="1" spcCol="72000" rtlCol="0" anchor="ctr">
              <a:spAutoFit/>
            </a:bodyPr>
            <a:lstStyle/>
            <a:p>
              <a:pPr lvl="0">
                <a:lnSpc>
                  <a:spcPct val="110000"/>
                </a:lnSpc>
                <a:spcBef>
                  <a:spcPts val="0"/>
                </a:spcBef>
              </a:pPr>
              <a:r>
                <a:rPr lang="en-US" sz="1200" b="1" dirty="0">
                  <a:solidFill>
                    <a:srgbClr val="00646E"/>
                  </a:solidFill>
                </a:rPr>
                <a:t>Merging Units (MU)</a:t>
              </a:r>
            </a:p>
            <a:p>
              <a:pPr>
                <a:lnSpc>
                  <a:spcPct val="110000"/>
                </a:lnSpc>
                <a:spcBef>
                  <a:spcPts val="0"/>
                </a:spcBef>
              </a:pPr>
              <a:r>
                <a:rPr lang="en-US" sz="1000" dirty="0">
                  <a:solidFill>
                    <a:schemeClr val="tx1"/>
                  </a:solidFill>
                </a:rPr>
                <a:t>Converts analog primary values</a:t>
              </a:r>
              <a:br>
                <a:rPr lang="en-US" sz="1000" dirty="0">
                  <a:solidFill>
                    <a:schemeClr val="tx1"/>
                  </a:solidFill>
                </a:rPr>
              </a:br>
              <a:r>
                <a:rPr lang="en-US" sz="1000" dirty="0">
                  <a:solidFill>
                    <a:schemeClr val="tx1"/>
                  </a:solidFill>
                </a:rPr>
                <a:t>of the LPITs in digital information</a:t>
              </a:r>
            </a:p>
            <a:p>
              <a:pPr>
                <a:lnSpc>
                  <a:spcPct val="110000"/>
                </a:lnSpc>
                <a:spcBef>
                  <a:spcPts val="0"/>
                </a:spcBef>
              </a:pPr>
              <a:r>
                <a:rPr lang="en-US" sz="1000" dirty="0">
                  <a:solidFill>
                    <a:schemeClr val="tx1"/>
                  </a:solidFill>
                </a:rPr>
                <a:t>(Sampled Measured Values)</a:t>
              </a:r>
            </a:p>
          </p:txBody>
        </p:sp>
        <p:sp>
          <p:nvSpPr>
            <p:cNvPr id="44" name="Rechteck 43"/>
            <p:cNvSpPr/>
            <p:nvPr/>
          </p:nvSpPr>
          <p:spPr bwMode="gray">
            <a:xfrm>
              <a:off x="8834572" y="1592796"/>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2</a:t>
              </a:r>
            </a:p>
          </p:txBody>
        </p:sp>
        <p:cxnSp>
          <p:nvCxnSpPr>
            <p:cNvPr id="68" name="Gewinkelte Verbindung 67"/>
            <p:cNvCxnSpPr>
              <a:stCxn id="39" idx="2"/>
            </p:cNvCxnSpPr>
            <p:nvPr/>
          </p:nvCxnSpPr>
          <p:spPr bwMode="auto">
            <a:xfrm rot="5400000">
              <a:off x="6288585" y="2223360"/>
              <a:ext cx="1366926" cy="2254029"/>
            </a:xfrm>
            <a:prstGeom prst="bentConnector2">
              <a:avLst/>
            </a:prstGeom>
            <a:solidFill>
              <a:srgbClr val="FFFFFF">
                <a:alpha val="80000"/>
              </a:srgbClr>
            </a:solidFill>
            <a:ln w="9525">
              <a:solidFill>
                <a:srgbClr val="00646E"/>
              </a:solidFill>
              <a:miter lim="800000"/>
              <a:headEnd/>
              <a:tailEnd type="oval"/>
            </a:ln>
            <a:effectLst/>
            <a:extLst/>
          </p:spPr>
        </p:cxnSp>
      </p:grpSp>
      <p:grpSp>
        <p:nvGrpSpPr>
          <p:cNvPr id="50" name="Gruppieren 75"/>
          <p:cNvGrpSpPr/>
          <p:nvPr/>
        </p:nvGrpSpPr>
        <p:grpSpPr>
          <a:xfrm>
            <a:off x="5845031" y="1592796"/>
            <a:ext cx="6174910" cy="2601541"/>
            <a:chOff x="5845031" y="1592796"/>
            <a:chExt cx="6174910" cy="2601541"/>
          </a:xfrm>
        </p:grpSpPr>
        <p:sp>
          <p:nvSpPr>
            <p:cNvPr id="40" name="Rectangular Callout 49"/>
            <p:cNvSpPr>
              <a:spLocks/>
            </p:cNvSpPr>
            <p:nvPr/>
          </p:nvSpPr>
          <p:spPr bwMode="gray">
            <a:xfrm>
              <a:off x="9752027" y="1793613"/>
              <a:ext cx="2267914" cy="890226"/>
            </a:xfrm>
            <a:prstGeom prst="rect">
              <a:avLst/>
            </a:prstGeom>
            <a:solidFill>
              <a:srgbClr val="FFFFFF">
                <a:alpha val="80000"/>
              </a:srgbClr>
            </a:solidFill>
            <a:ln w="9525">
              <a:solidFill>
                <a:srgbClr val="00646E"/>
              </a:solidFill>
              <a:miter lim="800000"/>
              <a:headEnd/>
              <a:tailEnd/>
            </a:ln>
            <a:effectLst/>
            <a:extLst/>
          </p:spPr>
          <p:txBody>
            <a:bodyPr wrap="square" lIns="108000" tIns="72000" rIns="108000" bIns="72000" numCol="1" spcCol="72000" rtlCol="0" anchor="ctr">
              <a:spAutoFit/>
            </a:bodyPr>
            <a:lstStyle/>
            <a:p>
              <a:pPr>
                <a:lnSpc>
                  <a:spcPct val="110000"/>
                </a:lnSpc>
                <a:spcBef>
                  <a:spcPts val="0"/>
                </a:spcBef>
              </a:pPr>
              <a:r>
                <a:rPr lang="en-US" sz="1200" b="1" dirty="0">
                  <a:solidFill>
                    <a:srgbClr val="00646E"/>
                  </a:solidFill>
                </a:rPr>
                <a:t>Process Bus</a:t>
              </a:r>
            </a:p>
            <a:p>
              <a:pPr>
                <a:lnSpc>
                  <a:spcPct val="110000"/>
                </a:lnSpc>
                <a:spcBef>
                  <a:spcPts val="0"/>
                </a:spcBef>
              </a:pPr>
              <a:r>
                <a:rPr lang="en-US" sz="1000" dirty="0">
                  <a:solidFill>
                    <a:schemeClr val="tx1"/>
                  </a:solidFill>
                </a:rPr>
                <a:t>Communicates field data to </a:t>
              </a:r>
              <a:br>
                <a:rPr lang="en-US" sz="1000" dirty="0">
                  <a:solidFill>
                    <a:schemeClr val="tx1"/>
                  </a:solidFill>
                </a:rPr>
              </a:br>
              <a:r>
                <a:rPr lang="en-US" sz="1000" dirty="0">
                  <a:solidFill>
                    <a:schemeClr val="tx1"/>
                  </a:solidFill>
                </a:rPr>
                <a:t>protection and control system </a:t>
              </a:r>
              <a:br>
                <a:rPr lang="en-US" sz="1000" dirty="0">
                  <a:solidFill>
                    <a:schemeClr val="tx1"/>
                  </a:solidFill>
                </a:rPr>
              </a:br>
              <a:r>
                <a:rPr lang="en-US" sz="1000" dirty="0">
                  <a:solidFill>
                    <a:schemeClr val="tx1"/>
                  </a:solidFill>
                </a:rPr>
                <a:t>based on IEC 61850-9-2</a:t>
              </a:r>
            </a:p>
          </p:txBody>
        </p:sp>
        <p:sp>
          <p:nvSpPr>
            <p:cNvPr id="45" name="Rechteck 44"/>
            <p:cNvSpPr/>
            <p:nvPr/>
          </p:nvSpPr>
          <p:spPr bwMode="gray">
            <a:xfrm>
              <a:off x="11703113" y="1592796"/>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2</a:t>
              </a:r>
            </a:p>
          </p:txBody>
        </p:sp>
        <p:cxnSp>
          <p:nvCxnSpPr>
            <p:cNvPr id="71" name="Gewinkelte Verbindung 70"/>
            <p:cNvCxnSpPr/>
            <p:nvPr/>
          </p:nvCxnSpPr>
          <p:spPr bwMode="auto">
            <a:xfrm rot="10800000" flipV="1">
              <a:off x="5845031" y="2254822"/>
              <a:ext cx="3906997" cy="1939515"/>
            </a:xfrm>
            <a:prstGeom prst="bentConnector3">
              <a:avLst>
                <a:gd name="adj1" fmla="val 8393"/>
              </a:avLst>
            </a:prstGeom>
            <a:solidFill>
              <a:srgbClr val="FFFFFF">
                <a:alpha val="80000"/>
              </a:srgbClr>
            </a:solidFill>
            <a:ln w="9525">
              <a:solidFill>
                <a:srgbClr val="00646E"/>
              </a:solidFill>
              <a:miter lim="800000"/>
              <a:headEnd/>
              <a:tailEnd type="oval"/>
            </a:ln>
            <a:effectLst/>
            <a:extLst/>
          </p:spPr>
        </p:cxnSp>
      </p:grpSp>
      <p:grpSp>
        <p:nvGrpSpPr>
          <p:cNvPr id="62" name="Gruppieren 74"/>
          <p:cNvGrpSpPr/>
          <p:nvPr/>
        </p:nvGrpSpPr>
        <p:grpSpPr>
          <a:xfrm>
            <a:off x="9080012" y="2938630"/>
            <a:ext cx="2961204" cy="2027070"/>
            <a:chOff x="9080012" y="2938630"/>
            <a:chExt cx="2961204" cy="2027070"/>
          </a:xfrm>
        </p:grpSpPr>
        <p:sp>
          <p:nvSpPr>
            <p:cNvPr id="41" name="Rectangular Callout 49"/>
            <p:cNvSpPr>
              <a:spLocks/>
            </p:cNvSpPr>
            <p:nvPr/>
          </p:nvSpPr>
          <p:spPr bwMode="gray">
            <a:xfrm>
              <a:off x="9752027" y="3156433"/>
              <a:ext cx="2289189" cy="687093"/>
            </a:xfrm>
            <a:prstGeom prst="rect">
              <a:avLst/>
            </a:prstGeom>
            <a:solidFill>
              <a:srgbClr val="FFFFFF">
                <a:alpha val="80000"/>
              </a:srgbClr>
            </a:solidFill>
            <a:ln w="9525">
              <a:solidFill>
                <a:srgbClr val="00646E"/>
              </a:solidFill>
              <a:miter lim="800000"/>
              <a:headEnd/>
              <a:tailEnd/>
            </a:ln>
            <a:effectLst/>
            <a:extLst/>
          </p:spPr>
          <p:txBody>
            <a:bodyPr wrap="square" lIns="108000" tIns="72000" rIns="108000" bIns="72000" numCol="1" spcCol="72000" rtlCol="0" anchor="ctr">
              <a:spAutoFit/>
            </a:bodyPr>
            <a:lstStyle/>
            <a:p>
              <a:pPr>
                <a:lnSpc>
                  <a:spcPct val="110000"/>
                </a:lnSpc>
                <a:spcBef>
                  <a:spcPts val="0"/>
                </a:spcBef>
              </a:pPr>
              <a:r>
                <a:rPr lang="en-US" sz="1200" b="1" dirty="0">
                  <a:solidFill>
                    <a:srgbClr val="00646E"/>
                  </a:solidFill>
                </a:rPr>
                <a:t>Sensors</a:t>
              </a:r>
            </a:p>
            <a:p>
              <a:pPr>
                <a:lnSpc>
                  <a:spcPct val="110000"/>
                </a:lnSpc>
                <a:spcBef>
                  <a:spcPts val="0"/>
                </a:spcBef>
              </a:pPr>
              <a:r>
                <a:rPr lang="en-US" sz="1000" dirty="0">
                  <a:solidFill>
                    <a:schemeClr val="tx1"/>
                  </a:solidFill>
                </a:rPr>
                <a:t>Provide more information on current </a:t>
              </a:r>
              <a:br>
                <a:rPr lang="en-US" sz="1000" dirty="0">
                  <a:solidFill>
                    <a:schemeClr val="tx1"/>
                  </a:solidFill>
                </a:rPr>
              </a:br>
              <a:r>
                <a:rPr lang="en-US" sz="1000" dirty="0">
                  <a:solidFill>
                    <a:schemeClr val="tx1"/>
                  </a:solidFill>
                </a:rPr>
                <a:t>status of the electrical equipment</a:t>
              </a:r>
            </a:p>
          </p:txBody>
        </p:sp>
        <p:sp>
          <p:nvSpPr>
            <p:cNvPr id="46" name="Rechteck 45"/>
            <p:cNvSpPr/>
            <p:nvPr/>
          </p:nvSpPr>
          <p:spPr bwMode="gray">
            <a:xfrm>
              <a:off x="11717213" y="2938630"/>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4</a:t>
              </a:r>
            </a:p>
          </p:txBody>
        </p:sp>
        <p:cxnSp>
          <p:nvCxnSpPr>
            <p:cNvPr id="74" name="Gewinkelte Verbindung 73"/>
            <p:cNvCxnSpPr>
              <a:stCxn id="41" idx="2"/>
            </p:cNvCxnSpPr>
            <p:nvPr/>
          </p:nvCxnSpPr>
          <p:spPr bwMode="auto">
            <a:xfrm rot="5400000">
              <a:off x="9427230" y="3496308"/>
              <a:ext cx="1122174" cy="1816610"/>
            </a:xfrm>
            <a:prstGeom prst="bentConnector2">
              <a:avLst/>
            </a:prstGeom>
            <a:solidFill>
              <a:srgbClr val="FFFFFF">
                <a:alpha val="80000"/>
              </a:srgbClr>
            </a:solidFill>
            <a:ln w="9525">
              <a:solidFill>
                <a:srgbClr val="00646E"/>
              </a:solidFill>
              <a:miter lim="800000"/>
              <a:headEnd/>
              <a:tailEnd type="oval"/>
            </a:ln>
            <a:effectLst/>
            <a:extLst/>
          </p:spPr>
        </p:cxnSp>
      </p:grpSp>
      <p:grpSp>
        <p:nvGrpSpPr>
          <p:cNvPr id="63" name="Gruppieren 89"/>
          <p:cNvGrpSpPr/>
          <p:nvPr/>
        </p:nvGrpSpPr>
        <p:grpSpPr>
          <a:xfrm>
            <a:off x="4584700" y="4819650"/>
            <a:ext cx="7432125" cy="1008869"/>
            <a:chOff x="4584700" y="4819650"/>
            <a:chExt cx="7432125" cy="1008869"/>
          </a:xfrm>
        </p:grpSpPr>
        <p:sp>
          <p:nvSpPr>
            <p:cNvPr id="58" name="Rectangular Callout 49"/>
            <p:cNvSpPr>
              <a:spLocks/>
            </p:cNvSpPr>
            <p:nvPr/>
          </p:nvSpPr>
          <p:spPr bwMode="gray">
            <a:xfrm>
              <a:off x="9613822" y="5102356"/>
              <a:ext cx="2403003" cy="726163"/>
            </a:xfrm>
            <a:prstGeom prst="rect">
              <a:avLst/>
            </a:prstGeom>
            <a:solidFill>
              <a:srgbClr val="FFFFFF">
                <a:alpha val="80000"/>
              </a:srgbClr>
            </a:solidFill>
            <a:ln w="9525">
              <a:solidFill>
                <a:srgbClr val="00646E"/>
              </a:solidFill>
              <a:miter lim="800000"/>
              <a:headEnd/>
              <a:tailEnd/>
            </a:ln>
            <a:effectLst/>
            <a:extLst/>
          </p:spPr>
          <p:txBody>
            <a:bodyPr wrap="square" lIns="108000" tIns="72000" rIns="108000" bIns="72000" numCol="1" spcCol="72000" rtlCol="0" anchor="t">
              <a:noAutofit/>
            </a:bodyPr>
            <a:lstStyle/>
            <a:p>
              <a:pPr>
                <a:lnSpc>
                  <a:spcPct val="110000"/>
                </a:lnSpc>
                <a:spcBef>
                  <a:spcPts val="0"/>
                </a:spcBef>
              </a:pPr>
              <a:r>
                <a:rPr lang="en-US" sz="1200" b="1" dirty="0" err="1">
                  <a:solidFill>
                    <a:srgbClr val="00646E"/>
                  </a:solidFill>
                </a:rPr>
                <a:t>IoT</a:t>
              </a:r>
              <a:endParaRPr lang="en-US" sz="1200" b="1" dirty="0">
                <a:solidFill>
                  <a:srgbClr val="00646E"/>
                </a:solidFill>
              </a:endParaRPr>
            </a:p>
            <a:p>
              <a:pPr>
                <a:lnSpc>
                  <a:spcPct val="110000"/>
                </a:lnSpc>
                <a:spcBef>
                  <a:spcPts val="0"/>
                </a:spcBef>
              </a:pPr>
              <a:r>
                <a:rPr lang="en-US" sz="1000" dirty="0">
                  <a:solidFill>
                    <a:schemeClr val="tx1"/>
                  </a:solidFill>
                </a:rPr>
                <a:t>Value-adding central applications</a:t>
              </a:r>
            </a:p>
            <a:p>
              <a:pPr>
                <a:lnSpc>
                  <a:spcPct val="110000"/>
                </a:lnSpc>
                <a:spcBef>
                  <a:spcPts val="0"/>
                </a:spcBef>
              </a:pPr>
              <a:r>
                <a:rPr lang="en-US" sz="1000" dirty="0">
                  <a:solidFill>
                    <a:schemeClr val="tx1"/>
                  </a:solidFill>
                </a:rPr>
                <a:t>Big data analytics IT/OT integration</a:t>
              </a:r>
            </a:p>
          </p:txBody>
        </p:sp>
        <p:sp>
          <p:nvSpPr>
            <p:cNvPr id="59" name="Rechteck 58"/>
            <p:cNvSpPr/>
            <p:nvPr/>
          </p:nvSpPr>
          <p:spPr bwMode="gray">
            <a:xfrm>
              <a:off x="11109928" y="4908611"/>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3</a:t>
              </a:r>
            </a:p>
          </p:txBody>
        </p:sp>
        <p:cxnSp>
          <p:nvCxnSpPr>
            <p:cNvPr id="78" name="Gewinkelte Verbindung 77"/>
            <p:cNvCxnSpPr>
              <a:stCxn id="58" idx="1"/>
            </p:cNvCxnSpPr>
            <p:nvPr/>
          </p:nvCxnSpPr>
          <p:spPr bwMode="auto">
            <a:xfrm rot="10800000">
              <a:off x="4584700" y="4819650"/>
              <a:ext cx="5029122" cy="645788"/>
            </a:xfrm>
            <a:prstGeom prst="bentConnector3">
              <a:avLst/>
            </a:prstGeom>
            <a:solidFill>
              <a:srgbClr val="FFFFFF">
                <a:alpha val="80000"/>
              </a:srgbClr>
            </a:solidFill>
            <a:ln w="9525">
              <a:solidFill>
                <a:srgbClr val="00646E"/>
              </a:solidFill>
              <a:miter lim="800000"/>
              <a:headEnd/>
              <a:tailEnd type="oval"/>
            </a:ln>
            <a:effectLst/>
            <a:extLst/>
          </p:spPr>
        </p:cxnSp>
      </p:grpSp>
      <p:grpSp>
        <p:nvGrpSpPr>
          <p:cNvPr id="65" name="Gruppieren 88"/>
          <p:cNvGrpSpPr/>
          <p:nvPr/>
        </p:nvGrpSpPr>
        <p:grpSpPr>
          <a:xfrm>
            <a:off x="4584700" y="4965700"/>
            <a:ext cx="4554191" cy="1470009"/>
            <a:chOff x="4584700" y="4965700"/>
            <a:chExt cx="4554191" cy="1470009"/>
          </a:xfrm>
        </p:grpSpPr>
        <p:sp>
          <p:nvSpPr>
            <p:cNvPr id="37" name="Rectangular Callout 49"/>
            <p:cNvSpPr>
              <a:spLocks/>
            </p:cNvSpPr>
            <p:nvPr/>
          </p:nvSpPr>
          <p:spPr bwMode="gray">
            <a:xfrm>
              <a:off x="6382991" y="5748616"/>
              <a:ext cx="2755900" cy="687093"/>
            </a:xfrm>
            <a:prstGeom prst="rect">
              <a:avLst/>
            </a:prstGeom>
            <a:solidFill>
              <a:srgbClr val="FFFFFF">
                <a:alpha val="80000"/>
              </a:srgbClr>
            </a:solidFill>
            <a:ln w="9525">
              <a:solidFill>
                <a:srgbClr val="00646E"/>
              </a:solidFill>
              <a:miter lim="800000"/>
              <a:headEnd/>
              <a:tailEnd type="oval"/>
            </a:ln>
            <a:effectLst/>
            <a:extLst/>
          </p:spPr>
          <p:txBody>
            <a:bodyPr wrap="square" lIns="108000" tIns="72000" rIns="108000" bIns="72000" numCol="1" spcCol="72000" rtlCol="0" anchor="ctr">
              <a:noAutofit/>
            </a:bodyPr>
            <a:lstStyle/>
            <a:p>
              <a:pPr lvl="0">
                <a:lnSpc>
                  <a:spcPct val="110000"/>
                </a:lnSpc>
                <a:spcBef>
                  <a:spcPts val="0"/>
                </a:spcBef>
              </a:pPr>
              <a:r>
                <a:rPr lang="en-US" sz="1200" b="1" dirty="0">
                  <a:solidFill>
                    <a:srgbClr val="00646E"/>
                  </a:solidFill>
                </a:rPr>
                <a:t>Digital Control Room</a:t>
              </a:r>
            </a:p>
            <a:p>
              <a:pPr lvl="0">
                <a:lnSpc>
                  <a:spcPct val="110000"/>
                </a:lnSpc>
                <a:spcBef>
                  <a:spcPts val="0"/>
                </a:spcBef>
              </a:pPr>
              <a:r>
                <a:rPr lang="en-US" sz="1000" dirty="0">
                  <a:solidFill>
                    <a:schemeClr val="tx1"/>
                  </a:solidFill>
                </a:rPr>
                <a:t>Digital protection and automation </a:t>
              </a:r>
              <a:br>
                <a:rPr lang="en-US" sz="1000" dirty="0">
                  <a:solidFill>
                    <a:schemeClr val="tx1"/>
                  </a:solidFill>
                </a:rPr>
              </a:br>
              <a:r>
                <a:rPr lang="en-US" sz="1000" dirty="0">
                  <a:solidFill>
                    <a:schemeClr val="tx1"/>
                  </a:solidFill>
                </a:rPr>
                <a:t>with station bus based on IEC 61850</a:t>
              </a:r>
            </a:p>
          </p:txBody>
        </p:sp>
        <p:sp>
          <p:nvSpPr>
            <p:cNvPr id="47" name="Rechteck 46"/>
            <p:cNvSpPr/>
            <p:nvPr/>
          </p:nvSpPr>
          <p:spPr bwMode="gray">
            <a:xfrm>
              <a:off x="8814888" y="5531845"/>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1</a:t>
              </a:r>
            </a:p>
          </p:txBody>
        </p:sp>
        <p:cxnSp>
          <p:nvCxnSpPr>
            <p:cNvPr id="80" name="Gewinkelte Verbindung 79"/>
            <p:cNvCxnSpPr>
              <a:stCxn id="37" idx="0"/>
            </p:cNvCxnSpPr>
            <p:nvPr/>
          </p:nvCxnSpPr>
          <p:spPr bwMode="auto">
            <a:xfrm rot="16200000" flipV="1">
              <a:off x="5781363" y="3769037"/>
              <a:ext cx="782916" cy="3176241"/>
            </a:xfrm>
            <a:prstGeom prst="bentConnector2">
              <a:avLst/>
            </a:prstGeom>
            <a:solidFill>
              <a:srgbClr val="FFFFFF">
                <a:alpha val="80000"/>
              </a:srgbClr>
            </a:solidFill>
            <a:ln w="9525">
              <a:solidFill>
                <a:srgbClr val="00646E"/>
              </a:solidFill>
              <a:miter lim="800000"/>
              <a:headEnd/>
              <a:tailEnd type="oval"/>
            </a:ln>
            <a:effectLst/>
            <a:extLst/>
          </p:spPr>
        </p:cxnSp>
      </p:grpSp>
      <p:grpSp>
        <p:nvGrpSpPr>
          <p:cNvPr id="66" name="Gruppieren 90"/>
          <p:cNvGrpSpPr/>
          <p:nvPr/>
        </p:nvGrpSpPr>
        <p:grpSpPr>
          <a:xfrm>
            <a:off x="3403789" y="4638675"/>
            <a:ext cx="2755900" cy="1797034"/>
            <a:chOff x="3403789" y="4638675"/>
            <a:chExt cx="2755900" cy="1797034"/>
          </a:xfrm>
        </p:grpSpPr>
        <p:sp>
          <p:nvSpPr>
            <p:cNvPr id="42" name="Rectangular Callout 49"/>
            <p:cNvSpPr>
              <a:spLocks/>
            </p:cNvSpPr>
            <p:nvPr/>
          </p:nvSpPr>
          <p:spPr bwMode="gray">
            <a:xfrm>
              <a:off x="3403789" y="5748616"/>
              <a:ext cx="2755900" cy="687093"/>
            </a:xfrm>
            <a:prstGeom prst="rect">
              <a:avLst/>
            </a:prstGeom>
            <a:solidFill>
              <a:srgbClr val="FFFFFF">
                <a:alpha val="80000"/>
              </a:srgbClr>
            </a:solidFill>
            <a:ln w="9525">
              <a:solidFill>
                <a:srgbClr val="00646E"/>
              </a:solidFill>
              <a:miter lim="800000"/>
              <a:headEnd/>
              <a:tailEnd/>
            </a:ln>
            <a:effectLst/>
            <a:extLst/>
          </p:spPr>
          <p:txBody>
            <a:bodyPr wrap="square" lIns="108000" tIns="72000" rIns="108000" bIns="72000" numCol="1" spcCol="72000" rtlCol="0" anchor="ctr">
              <a:noAutofit/>
            </a:bodyPr>
            <a:lstStyle/>
            <a:p>
              <a:pPr lvl="0">
                <a:lnSpc>
                  <a:spcPct val="110000"/>
                </a:lnSpc>
                <a:spcBef>
                  <a:spcPts val="0"/>
                </a:spcBef>
              </a:pPr>
              <a:r>
                <a:rPr lang="en-US" sz="1200" b="1" dirty="0">
                  <a:solidFill>
                    <a:srgbClr val="00646E"/>
                  </a:solidFill>
                </a:rPr>
                <a:t>Digital Control Room</a:t>
              </a:r>
            </a:p>
            <a:p>
              <a:pPr>
                <a:lnSpc>
                  <a:spcPct val="110000"/>
                </a:lnSpc>
                <a:spcBef>
                  <a:spcPts val="0"/>
                </a:spcBef>
              </a:pPr>
              <a:r>
                <a:rPr lang="en-US" sz="1000" dirty="0">
                  <a:solidFill>
                    <a:schemeClr val="tx1"/>
                  </a:solidFill>
                </a:rPr>
                <a:t>More data acquisition, intelligent </a:t>
              </a:r>
              <a:br>
                <a:rPr lang="en-US" sz="1000" dirty="0">
                  <a:solidFill>
                    <a:schemeClr val="tx1"/>
                  </a:solidFill>
                </a:rPr>
              </a:br>
              <a:r>
                <a:rPr lang="en-US" sz="1000" dirty="0">
                  <a:solidFill>
                    <a:schemeClr val="tx1"/>
                  </a:solidFill>
                </a:rPr>
                <a:t>decentral applications, cyber security</a:t>
              </a:r>
            </a:p>
          </p:txBody>
        </p:sp>
        <p:sp>
          <p:nvSpPr>
            <p:cNvPr id="55" name="Rechteck 54"/>
            <p:cNvSpPr/>
            <p:nvPr/>
          </p:nvSpPr>
          <p:spPr bwMode="gray">
            <a:xfrm>
              <a:off x="4944898" y="5531845"/>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3</a:t>
              </a:r>
            </a:p>
          </p:txBody>
        </p:sp>
        <p:cxnSp>
          <p:nvCxnSpPr>
            <p:cNvPr id="84" name="Gerade Verbindung 83"/>
            <p:cNvCxnSpPr/>
            <p:nvPr/>
          </p:nvCxnSpPr>
          <p:spPr bwMode="auto">
            <a:xfrm flipV="1">
              <a:off x="3562350" y="4638675"/>
              <a:ext cx="0" cy="1109942"/>
            </a:xfrm>
            <a:prstGeom prst="line">
              <a:avLst/>
            </a:prstGeom>
            <a:solidFill>
              <a:srgbClr val="FFFFFF">
                <a:alpha val="80000"/>
              </a:srgbClr>
            </a:solidFill>
            <a:ln w="9525">
              <a:solidFill>
                <a:srgbClr val="00646E"/>
              </a:solidFill>
              <a:miter lim="800000"/>
              <a:headEnd/>
              <a:tailEnd type="oval"/>
            </a:ln>
            <a:effectLst/>
            <a:extLst/>
          </p:spPr>
        </p:cxnSp>
      </p:grpSp>
      <p:sp>
        <p:nvSpPr>
          <p:cNvPr id="60" name="Rechteck 59"/>
          <p:cNvSpPr>
            <a:spLocks/>
          </p:cNvSpPr>
          <p:nvPr/>
        </p:nvSpPr>
        <p:spPr bwMode="gray">
          <a:xfrm>
            <a:off x="11411052" y="4908611"/>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4</a:t>
            </a:r>
          </a:p>
        </p:txBody>
      </p:sp>
      <p:sp>
        <p:nvSpPr>
          <p:cNvPr id="61" name="Rechteck 60"/>
          <p:cNvSpPr>
            <a:spLocks/>
          </p:cNvSpPr>
          <p:nvPr/>
        </p:nvSpPr>
        <p:spPr bwMode="gray">
          <a:xfrm>
            <a:off x="11712176" y="4908611"/>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5</a:t>
            </a:r>
          </a:p>
        </p:txBody>
      </p:sp>
      <p:sp>
        <p:nvSpPr>
          <p:cNvPr id="54" name="Rechteck 53"/>
          <p:cNvSpPr>
            <a:spLocks/>
          </p:cNvSpPr>
          <p:nvPr/>
        </p:nvSpPr>
        <p:spPr bwMode="gray">
          <a:xfrm>
            <a:off x="5845030" y="5531845"/>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6</a:t>
            </a:r>
          </a:p>
        </p:txBody>
      </p:sp>
      <p:sp>
        <p:nvSpPr>
          <p:cNvPr id="56" name="Rechteck 55"/>
          <p:cNvSpPr>
            <a:spLocks/>
          </p:cNvSpPr>
          <p:nvPr/>
        </p:nvSpPr>
        <p:spPr bwMode="gray">
          <a:xfrm>
            <a:off x="5246022" y="5531845"/>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4</a:t>
            </a:r>
          </a:p>
        </p:txBody>
      </p:sp>
      <p:sp>
        <p:nvSpPr>
          <p:cNvPr id="57" name="Rechteck 56"/>
          <p:cNvSpPr>
            <a:spLocks/>
          </p:cNvSpPr>
          <p:nvPr/>
        </p:nvSpPr>
        <p:spPr bwMode="gray">
          <a:xfrm>
            <a:off x="5547146" y="5531845"/>
            <a:ext cx="265124" cy="265124"/>
          </a:xfrm>
          <a:prstGeom prst="rect">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pPr>
            <a:r>
              <a:rPr lang="en-US" sz="1600" b="1" dirty="0">
                <a:solidFill>
                  <a:schemeClr val="bg1"/>
                </a:solidFill>
                <a:latin typeface="+mn-lt"/>
                <a:ea typeface="Arial Unicode MS" panose="020B0604020202020204" pitchFamily="34" charset="-128"/>
                <a:cs typeface="Arial Unicode MS" panose="020B0604020202020204" pitchFamily="34" charset="-128"/>
              </a:rPr>
              <a:t>5</a:t>
            </a:r>
          </a:p>
        </p:txBody>
      </p:sp>
    </p:spTree>
    <p:extLst>
      <p:ext uri="{BB962C8B-B14F-4D97-AF65-F5344CB8AC3E}">
        <p14:creationId xmlns:p14="http://schemas.microsoft.com/office/powerpoint/2010/main" val="160556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par>
                                <p:cTn id="33" presetID="10"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54" grpId="0" animBg="1"/>
      <p:bldP spid="56" grpId="0" animBg="1"/>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kt 27" hidden="1"/>
          <p:cNvGraphicFramePr>
            <a:graphicFrameLocks noChangeAspect="1"/>
          </p:cNvGraphicFramePr>
          <p:nvPr>
            <p:custDataLst>
              <p:tags r:id="rId2"/>
            </p:custDataLst>
            <p:extLst>
              <p:ext uri="{D42A27DB-BD31-4B8C-83A1-F6EECF244321}">
                <p14:modId xmlns:p14="http://schemas.microsoft.com/office/powerpoint/2010/main" val="3155076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6571" name="think-cell Folie" r:id="rId5" imgW="216" imgH="216" progId="">
                  <p:embed/>
                </p:oleObj>
              </mc:Choice>
              <mc:Fallback>
                <p:oleObj name="think-cell Folie" r:id="rId5" imgW="216" imgH="216" progId="">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 name="Abgerundetes Rechteck 170"/>
          <p:cNvSpPr/>
          <p:nvPr/>
        </p:nvSpPr>
        <p:spPr bwMode="gray">
          <a:xfrm>
            <a:off x="1465722" y="4323259"/>
            <a:ext cx="1347342" cy="267553"/>
          </a:xfrm>
          <a:prstGeom prst="roundRect">
            <a:avLst/>
          </a:prstGeom>
          <a:noFill/>
          <a:ln>
            <a:solidFill>
              <a:schemeClr val="tx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 name="Titel 1"/>
          <p:cNvSpPr>
            <a:spLocks noGrp="1"/>
          </p:cNvSpPr>
          <p:nvPr>
            <p:ph type="title"/>
          </p:nvPr>
        </p:nvSpPr>
        <p:spPr bwMode="gray">
          <a:xfrm>
            <a:off x="0" y="-1"/>
            <a:ext cx="12198350" cy="1440000"/>
          </a:xfrm>
        </p:spPr>
        <p:txBody>
          <a:bodyPr lIns="1080000"/>
          <a:lstStyle/>
          <a:p>
            <a:pPr fontAlgn="auto">
              <a:lnSpc>
                <a:spcPct val="90000"/>
              </a:lnSpc>
              <a:spcBef>
                <a:spcPts val="1800"/>
              </a:spcBef>
              <a:spcAft>
                <a:spcPts val="0"/>
              </a:spcAft>
              <a:tabLst>
                <a:tab pos="5203825" algn="l"/>
              </a:tabLst>
            </a:pPr>
            <a:r>
              <a:rPr lang="en-US" altLang="en-US" dirty="0"/>
              <a:t>Digitalization of Station Level</a:t>
            </a:r>
          </a:p>
        </p:txBody>
      </p:sp>
      <p:sp>
        <p:nvSpPr>
          <p:cNvPr id="5" name="Rechteck 4"/>
          <p:cNvSpPr>
            <a:spLocks noChangeAspect="1"/>
          </p:cNvSpPr>
          <p:nvPr/>
        </p:nvSpPr>
        <p:spPr bwMode="gray">
          <a:xfrm>
            <a:off x="627817" y="404664"/>
            <a:ext cx="360000" cy="360000"/>
          </a:xfrm>
          <a:prstGeom prst="rect">
            <a:avLst/>
          </a:prstGeom>
          <a:solidFill>
            <a:srgbClr val="00646E"/>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chemeClr val="bg1"/>
                </a:solidFill>
              </a:rPr>
              <a:t>1</a:t>
            </a:r>
          </a:p>
        </p:txBody>
      </p:sp>
      <p:sp>
        <p:nvSpPr>
          <p:cNvPr id="78" name="Rechteck 77"/>
          <p:cNvSpPr>
            <a:spLocks/>
          </p:cNvSpPr>
          <p:nvPr/>
        </p:nvSpPr>
        <p:spPr bwMode="gray">
          <a:xfrm>
            <a:off x="0" y="1439999"/>
            <a:ext cx="12198350" cy="2306501"/>
          </a:xfrm>
          <a:prstGeom prst="rect">
            <a:avLst/>
          </a:prstGeom>
          <a:solidFill>
            <a:schemeClr val="bg1">
              <a:lumMod val="50000"/>
            </a:schemeClr>
          </a:solidFill>
          <a:ln>
            <a:noFill/>
          </a:ln>
          <a:effectLst/>
          <a:extLst/>
        </p:spPr>
        <p:txBody>
          <a:bodyPr wrap="square" lIns="180000" tIns="180000" rIns="360000" bIns="54000" numCol="1" spcCol="72000" rtlCol="0" anchor="t" anchorCtr="0">
            <a:noAutofit/>
          </a:bodyPr>
          <a:lstStyle/>
          <a:p>
            <a:pPr>
              <a:lnSpc>
                <a:spcPct val="110000"/>
              </a:lnSpc>
              <a:spcBef>
                <a:spcPct val="0"/>
              </a:spcBef>
              <a:buFont typeface="Wingdings" charset="0"/>
              <a:buNone/>
            </a:pPr>
            <a:endParaRPr lang="en-US" sz="2400" i="1" dirty="0">
              <a:solidFill>
                <a:srgbClr val="E1E1D7"/>
              </a:solidFill>
              <a:latin typeface="+mn-lt"/>
              <a:ea typeface="Arial Unicode MS" panose="020B0604020202020204" pitchFamily="34" charset="-128"/>
              <a:cs typeface="Arial Unicode MS" panose="020B0604020202020204" pitchFamily="34" charset="-128"/>
            </a:endParaRPr>
          </a:p>
        </p:txBody>
      </p:sp>
      <p:sp>
        <p:nvSpPr>
          <p:cNvPr id="6" name="Textfeld 5"/>
          <p:cNvSpPr txBox="1">
            <a:spLocks/>
          </p:cNvSpPr>
          <p:nvPr/>
        </p:nvSpPr>
        <p:spPr bwMode="gray">
          <a:xfrm rot="16200000">
            <a:off x="-180273" y="2356261"/>
            <a:ext cx="1905542" cy="473976"/>
          </a:xfrm>
          <a:prstGeom prst="rect">
            <a:avLst/>
          </a:prstGeom>
          <a:noFill/>
        </p:spPr>
        <p:txBody>
          <a:bodyPr wrap="square" lIns="0" tIns="0" rIns="0" bIns="0" rtlCol="0">
            <a:noAutofit/>
          </a:bodyPr>
          <a:lstStyle/>
          <a:p>
            <a:pPr algn="ctr">
              <a:lnSpc>
                <a:spcPct val="110000"/>
              </a:lnSpc>
              <a:spcBef>
                <a:spcPts val="0"/>
              </a:spcBef>
            </a:pPr>
            <a:r>
              <a:rPr lang="en-US" sz="2800" b="1" dirty="0">
                <a:solidFill>
                  <a:srgbClr val="FFFFFF"/>
                </a:solidFill>
                <a:latin typeface="+mn-lt"/>
                <a:ea typeface="Arial Unicode MS" panose="020B0604020202020204" pitchFamily="34" charset="-128"/>
                <a:cs typeface="Arial Unicode MS" panose="020B0604020202020204" pitchFamily="34" charset="-128"/>
              </a:rPr>
              <a:t>Previously</a:t>
            </a:r>
          </a:p>
        </p:txBody>
      </p:sp>
      <p:sp>
        <p:nvSpPr>
          <p:cNvPr id="83" name="Textfeld 82"/>
          <p:cNvSpPr txBox="1">
            <a:spLocks/>
          </p:cNvSpPr>
          <p:nvPr/>
        </p:nvSpPr>
        <p:spPr bwMode="gray">
          <a:xfrm rot="16200000">
            <a:off x="-180273" y="4828859"/>
            <a:ext cx="1905542" cy="473976"/>
          </a:xfrm>
          <a:prstGeom prst="rect">
            <a:avLst/>
          </a:prstGeom>
          <a:noFill/>
        </p:spPr>
        <p:txBody>
          <a:bodyPr wrap="square" lIns="0" tIns="0" rIns="0" bIns="0" rtlCol="0">
            <a:noAutofit/>
          </a:bodyPr>
          <a:lstStyle/>
          <a:p>
            <a:pPr algn="ctr">
              <a:lnSpc>
                <a:spcPct val="110000"/>
              </a:lnSpc>
              <a:spcBef>
                <a:spcPts val="0"/>
              </a:spcBef>
            </a:pPr>
            <a:r>
              <a:rPr lang="en-US" sz="2800" b="1" dirty="0">
                <a:solidFill>
                  <a:srgbClr val="AF235F"/>
                </a:solidFill>
                <a:latin typeface="+mn-lt"/>
                <a:ea typeface="Arial Unicode MS" panose="020B0604020202020204" pitchFamily="34" charset="-128"/>
                <a:cs typeface="Arial Unicode MS" panose="020B0604020202020204" pitchFamily="34" charset="-128"/>
              </a:rPr>
              <a:t>Digital</a:t>
            </a:r>
          </a:p>
        </p:txBody>
      </p:sp>
      <p:sp>
        <p:nvSpPr>
          <p:cNvPr id="136" name="Inhaltsplatzhalter 2"/>
          <p:cNvSpPr txBox="1">
            <a:spLocks/>
          </p:cNvSpPr>
          <p:nvPr/>
        </p:nvSpPr>
        <p:spPr bwMode="gray">
          <a:xfrm>
            <a:off x="2347079" y="1558386"/>
            <a:ext cx="2212316" cy="4308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l" defTabSz="914400" rtl="0" eaLnBrk="1" fontAlgn="base" latinLnBrk="0" hangingPunct="1">
              <a:spcBef>
                <a:spcPct val="0"/>
              </a:spcBef>
              <a:spcAft>
                <a:spcPct val="0"/>
              </a:spcAft>
              <a:buClr>
                <a:schemeClr val="accent1"/>
              </a:buClr>
              <a:buSzTx/>
              <a:buFont typeface="Arial" pitchFamily="34" charset="0"/>
              <a:buNone/>
              <a:tabLst/>
              <a:defRPr/>
            </a:pPr>
            <a:r>
              <a:rPr kumimoji="0" lang="en-US" sz="1400" b="1" i="0" u="none" strike="noStrike" kern="0" cap="none" spc="0" normalizeH="0" baseline="0" noProof="0" dirty="0">
                <a:ln>
                  <a:noFill/>
                </a:ln>
                <a:solidFill>
                  <a:schemeClr val="bg1"/>
                </a:solidFill>
                <a:effectLst/>
                <a:uLnTx/>
                <a:uFillTx/>
                <a:ea typeface="+mn-ea"/>
                <a:cs typeface="Arial" pitchFamily="34" charset="0"/>
              </a:rPr>
              <a:t>Serial communication</a:t>
            </a:r>
          </a:p>
          <a:p>
            <a:pPr marL="0" marR="0" lvl="0" indent="0" algn="l" defTabSz="914400" rtl="0" eaLnBrk="1" fontAlgn="base" latinLnBrk="0" hangingPunct="1">
              <a:spcBef>
                <a:spcPct val="0"/>
              </a:spcBef>
              <a:spcAft>
                <a:spcPct val="0"/>
              </a:spcAft>
              <a:buClr>
                <a:schemeClr val="accent1"/>
              </a:buClr>
              <a:buSzTx/>
              <a:buFont typeface="Arial" pitchFamily="34" charset="0"/>
              <a:buNone/>
              <a:tabLst/>
              <a:defRPr/>
            </a:pPr>
            <a:r>
              <a:rPr lang="en-US" sz="1400" b="1" kern="0" dirty="0">
                <a:solidFill>
                  <a:schemeClr val="bg1"/>
                </a:solidFill>
                <a:ea typeface="+mn-ea"/>
                <a:cs typeface="Arial" pitchFamily="34" charset="0"/>
              </a:rPr>
              <a:t>on station level</a:t>
            </a:r>
            <a:endParaRPr kumimoji="0" lang="en-US" sz="1400" b="1" i="0" u="none" strike="noStrike" kern="0" cap="none" spc="0" normalizeH="0" baseline="0" noProof="0" dirty="0">
              <a:ln>
                <a:noFill/>
              </a:ln>
              <a:solidFill>
                <a:schemeClr val="bg1"/>
              </a:solidFill>
              <a:effectLst/>
              <a:uLnTx/>
              <a:uFillTx/>
              <a:ea typeface="+mn-ea"/>
              <a:cs typeface="Arial" pitchFamily="34" charset="0"/>
            </a:endParaRPr>
          </a:p>
        </p:txBody>
      </p:sp>
      <p:grpSp>
        <p:nvGrpSpPr>
          <p:cNvPr id="26" name="Gruppieren 25"/>
          <p:cNvGrpSpPr/>
          <p:nvPr/>
        </p:nvGrpSpPr>
        <p:grpSpPr bwMode="gray">
          <a:xfrm>
            <a:off x="1463796" y="1759724"/>
            <a:ext cx="3140529" cy="1849295"/>
            <a:chOff x="1808276" y="1715278"/>
            <a:chExt cx="3399254" cy="2001645"/>
          </a:xfrm>
        </p:grpSpPr>
        <p:pic>
          <p:nvPicPr>
            <p:cNvPr id="99" name="Picture 252"/>
            <p:cNvPicPr>
              <a:picLocks noChangeAspect="1" noChangeArrowheads="1"/>
            </p:cNvPicPr>
            <p:nvPr/>
          </p:nvPicPr>
          <p:blipFill>
            <a:blip r:embed="rId7"/>
            <a:srcRect/>
            <a:stretch>
              <a:fillRect/>
            </a:stretch>
          </p:blipFill>
          <p:spPr bwMode="gray">
            <a:xfrm>
              <a:off x="1842158" y="1715278"/>
              <a:ext cx="750888" cy="561975"/>
            </a:xfrm>
            <a:prstGeom prst="rect">
              <a:avLst/>
            </a:prstGeom>
            <a:noFill/>
            <a:ln w="9525">
              <a:noFill/>
              <a:miter lim="800000"/>
              <a:headEnd/>
              <a:tailEnd/>
            </a:ln>
          </p:spPr>
        </p:pic>
        <p:pic>
          <p:nvPicPr>
            <p:cNvPr id="102" name="Picture 253"/>
            <p:cNvPicPr>
              <a:picLocks noChangeAspect="1" noChangeArrowheads="1"/>
            </p:cNvPicPr>
            <p:nvPr/>
          </p:nvPicPr>
          <p:blipFill>
            <a:blip r:embed="rId8"/>
            <a:srcRect/>
            <a:stretch>
              <a:fillRect/>
            </a:stretch>
          </p:blipFill>
          <p:spPr bwMode="gray">
            <a:xfrm>
              <a:off x="1842158" y="1715278"/>
              <a:ext cx="750888" cy="561975"/>
            </a:xfrm>
            <a:prstGeom prst="rect">
              <a:avLst/>
            </a:prstGeom>
            <a:noFill/>
            <a:ln w="9525">
              <a:noFill/>
              <a:miter lim="800000"/>
              <a:headEnd/>
              <a:tailEnd/>
            </a:ln>
          </p:spPr>
        </p:pic>
        <p:sp>
          <p:nvSpPr>
            <p:cNvPr id="111" name="Freeform 256"/>
            <p:cNvSpPr>
              <a:spLocks/>
            </p:cNvSpPr>
            <p:nvPr/>
          </p:nvSpPr>
          <p:spPr bwMode="gray">
            <a:xfrm>
              <a:off x="2174988" y="2383405"/>
              <a:ext cx="1111250" cy="130175"/>
            </a:xfrm>
            <a:custGeom>
              <a:avLst/>
              <a:gdLst/>
              <a:ahLst/>
              <a:cxnLst>
                <a:cxn ang="0">
                  <a:pos x="0" y="0"/>
                </a:cxn>
                <a:cxn ang="0">
                  <a:pos x="661" y="0"/>
                </a:cxn>
                <a:cxn ang="0">
                  <a:pos x="700" y="41"/>
                </a:cxn>
                <a:cxn ang="0">
                  <a:pos x="661" y="82"/>
                </a:cxn>
                <a:cxn ang="0">
                  <a:pos x="0" y="82"/>
                </a:cxn>
                <a:cxn ang="0">
                  <a:pos x="0" y="0"/>
                </a:cxn>
              </a:cxnLst>
              <a:rect l="0" t="0" r="r" b="b"/>
              <a:pathLst>
                <a:path w="700" h="82">
                  <a:moveTo>
                    <a:pt x="0" y="0"/>
                  </a:moveTo>
                  <a:lnTo>
                    <a:pt x="661" y="0"/>
                  </a:lnTo>
                  <a:lnTo>
                    <a:pt x="700" y="41"/>
                  </a:lnTo>
                  <a:lnTo>
                    <a:pt x="661" y="82"/>
                  </a:lnTo>
                  <a:lnTo>
                    <a:pt x="0" y="82"/>
                  </a:lnTo>
                  <a:lnTo>
                    <a:pt x="0" y="0"/>
                  </a:lnTo>
                  <a:close/>
                </a:path>
              </a:pathLst>
            </a:custGeom>
            <a:solidFill>
              <a:srgbClr val="BECD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257"/>
            <p:cNvSpPr>
              <a:spLocks/>
            </p:cNvSpPr>
            <p:nvPr/>
          </p:nvSpPr>
          <p:spPr bwMode="gray">
            <a:xfrm>
              <a:off x="2174988" y="2383406"/>
              <a:ext cx="139700" cy="721940"/>
            </a:xfrm>
            <a:custGeom>
              <a:avLst/>
              <a:gdLst/>
              <a:ahLst/>
              <a:cxnLst>
                <a:cxn ang="0">
                  <a:pos x="0" y="0"/>
                </a:cxn>
                <a:cxn ang="0">
                  <a:pos x="0" y="695"/>
                </a:cxn>
                <a:cxn ang="0">
                  <a:pos x="44" y="738"/>
                </a:cxn>
                <a:cxn ang="0">
                  <a:pos x="88" y="695"/>
                </a:cxn>
                <a:cxn ang="0">
                  <a:pos x="88" y="0"/>
                </a:cxn>
                <a:cxn ang="0">
                  <a:pos x="0" y="0"/>
                </a:cxn>
              </a:cxnLst>
              <a:rect l="0" t="0" r="r" b="b"/>
              <a:pathLst>
                <a:path w="88" h="738">
                  <a:moveTo>
                    <a:pt x="0" y="0"/>
                  </a:moveTo>
                  <a:lnTo>
                    <a:pt x="0" y="695"/>
                  </a:lnTo>
                  <a:lnTo>
                    <a:pt x="44" y="738"/>
                  </a:lnTo>
                  <a:lnTo>
                    <a:pt x="88" y="695"/>
                  </a:lnTo>
                  <a:lnTo>
                    <a:pt x="88" y="0"/>
                  </a:lnTo>
                  <a:lnTo>
                    <a:pt x="0" y="0"/>
                  </a:lnTo>
                  <a:close/>
                </a:path>
              </a:pathLst>
            </a:custGeom>
            <a:solidFill>
              <a:srgbClr val="BECD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15" name="Picture 258"/>
            <p:cNvPicPr>
              <a:picLocks noChangeAspect="1" noChangeArrowheads="1"/>
            </p:cNvPicPr>
            <p:nvPr/>
          </p:nvPicPr>
          <p:blipFill>
            <a:blip r:embed="rId9"/>
            <a:srcRect/>
            <a:stretch>
              <a:fillRect/>
            </a:stretch>
          </p:blipFill>
          <p:spPr bwMode="gray">
            <a:xfrm>
              <a:off x="3200514" y="2188143"/>
              <a:ext cx="550863" cy="409575"/>
            </a:xfrm>
            <a:prstGeom prst="rect">
              <a:avLst/>
            </a:prstGeom>
            <a:noFill/>
            <a:ln w="9525">
              <a:noFill/>
              <a:miter lim="800000"/>
              <a:headEnd/>
              <a:tailEnd/>
            </a:ln>
          </p:spPr>
        </p:pic>
        <p:pic>
          <p:nvPicPr>
            <p:cNvPr id="119" name="Picture 259"/>
            <p:cNvPicPr>
              <a:picLocks noChangeAspect="1" noChangeArrowheads="1"/>
            </p:cNvPicPr>
            <p:nvPr/>
          </p:nvPicPr>
          <p:blipFill>
            <a:blip r:embed="rId10"/>
            <a:srcRect/>
            <a:stretch>
              <a:fillRect/>
            </a:stretch>
          </p:blipFill>
          <p:spPr bwMode="gray">
            <a:xfrm>
              <a:off x="3200514" y="2188143"/>
              <a:ext cx="550863" cy="409575"/>
            </a:xfrm>
            <a:prstGeom prst="rect">
              <a:avLst/>
            </a:prstGeom>
            <a:noFill/>
            <a:ln w="9525">
              <a:noFill/>
              <a:miter lim="800000"/>
              <a:headEnd/>
              <a:tailEnd/>
            </a:ln>
          </p:spPr>
        </p:pic>
        <p:sp>
          <p:nvSpPr>
            <p:cNvPr id="120" name="Rectangle 260"/>
            <p:cNvSpPr>
              <a:spLocks noChangeArrowheads="1"/>
            </p:cNvSpPr>
            <p:nvPr/>
          </p:nvSpPr>
          <p:spPr bwMode="gray">
            <a:xfrm>
              <a:off x="3385456" y="2267516"/>
              <a:ext cx="18755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cs typeface="Arial" pitchFamily="34" charset="0"/>
                </a:rPr>
                <a:t>HMI</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28" name="Freeform 261"/>
            <p:cNvSpPr>
              <a:spLocks/>
            </p:cNvSpPr>
            <p:nvPr/>
          </p:nvSpPr>
          <p:spPr bwMode="gray">
            <a:xfrm>
              <a:off x="2014651" y="2277253"/>
              <a:ext cx="130175" cy="917365"/>
            </a:xfrm>
            <a:custGeom>
              <a:avLst/>
              <a:gdLst/>
              <a:ahLst/>
              <a:cxnLst>
                <a:cxn ang="0">
                  <a:pos x="0" y="701"/>
                </a:cxn>
                <a:cxn ang="0">
                  <a:pos x="0" y="63"/>
                </a:cxn>
                <a:cxn ang="0">
                  <a:pos x="41" y="0"/>
                </a:cxn>
                <a:cxn ang="0">
                  <a:pos x="82" y="63"/>
                </a:cxn>
                <a:cxn ang="0">
                  <a:pos x="82" y="701"/>
                </a:cxn>
                <a:cxn ang="0">
                  <a:pos x="0" y="701"/>
                </a:cxn>
              </a:cxnLst>
              <a:rect l="0" t="0" r="r" b="b"/>
              <a:pathLst>
                <a:path w="82" h="701">
                  <a:moveTo>
                    <a:pt x="0" y="701"/>
                  </a:moveTo>
                  <a:lnTo>
                    <a:pt x="0" y="63"/>
                  </a:lnTo>
                  <a:lnTo>
                    <a:pt x="41" y="0"/>
                  </a:lnTo>
                  <a:lnTo>
                    <a:pt x="82" y="63"/>
                  </a:lnTo>
                  <a:lnTo>
                    <a:pt x="82" y="701"/>
                  </a:lnTo>
                  <a:lnTo>
                    <a:pt x="0" y="701"/>
                  </a:lnTo>
                  <a:close/>
                </a:path>
              </a:pathLst>
            </a:custGeom>
            <a:solidFill>
              <a:srgbClr val="BECD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31" name="Picture 262"/>
            <p:cNvPicPr>
              <a:picLocks noChangeAspect="1" noChangeArrowheads="1"/>
            </p:cNvPicPr>
            <p:nvPr/>
          </p:nvPicPr>
          <p:blipFill>
            <a:blip r:embed="rId11"/>
            <a:srcRect/>
            <a:stretch>
              <a:fillRect/>
            </a:stretch>
          </p:blipFill>
          <p:spPr bwMode="gray">
            <a:xfrm>
              <a:off x="1808276" y="2669097"/>
              <a:ext cx="901700" cy="681038"/>
            </a:xfrm>
            <a:prstGeom prst="rect">
              <a:avLst/>
            </a:prstGeom>
            <a:noFill/>
            <a:ln w="9525">
              <a:noFill/>
              <a:miter lim="800000"/>
              <a:headEnd/>
              <a:tailEnd/>
            </a:ln>
          </p:spPr>
        </p:pic>
        <p:pic>
          <p:nvPicPr>
            <p:cNvPr id="134" name="Picture 263"/>
            <p:cNvPicPr>
              <a:picLocks noChangeAspect="1" noChangeArrowheads="1"/>
            </p:cNvPicPr>
            <p:nvPr/>
          </p:nvPicPr>
          <p:blipFill>
            <a:blip r:embed="rId12"/>
            <a:srcRect/>
            <a:stretch>
              <a:fillRect/>
            </a:stretch>
          </p:blipFill>
          <p:spPr bwMode="gray">
            <a:xfrm>
              <a:off x="1808276" y="2669097"/>
              <a:ext cx="901700" cy="681038"/>
            </a:xfrm>
            <a:prstGeom prst="rect">
              <a:avLst/>
            </a:prstGeom>
            <a:noFill/>
            <a:ln w="9525">
              <a:noFill/>
              <a:miter lim="800000"/>
              <a:headEnd/>
              <a:tailEnd/>
            </a:ln>
          </p:spPr>
        </p:pic>
        <p:pic>
          <p:nvPicPr>
            <p:cNvPr id="139" name="Picture 272"/>
            <p:cNvPicPr>
              <a:picLocks noChangeAspect="1" noChangeArrowheads="1"/>
            </p:cNvPicPr>
            <p:nvPr/>
          </p:nvPicPr>
          <p:blipFill>
            <a:blip r:embed="rId13"/>
            <a:srcRect/>
            <a:stretch>
              <a:fillRect/>
            </a:stretch>
          </p:blipFill>
          <p:spPr bwMode="gray">
            <a:xfrm>
              <a:off x="4629586" y="3075318"/>
              <a:ext cx="176160" cy="584227"/>
            </a:xfrm>
            <a:prstGeom prst="rect">
              <a:avLst/>
            </a:prstGeom>
            <a:noFill/>
            <a:ln w="9525">
              <a:noFill/>
              <a:miter lim="800000"/>
              <a:headEnd/>
              <a:tailEnd/>
            </a:ln>
          </p:spPr>
        </p:pic>
        <p:pic>
          <p:nvPicPr>
            <p:cNvPr id="140" name="Picture 272"/>
            <p:cNvPicPr>
              <a:picLocks noChangeAspect="1" noChangeArrowheads="1"/>
            </p:cNvPicPr>
            <p:nvPr/>
          </p:nvPicPr>
          <p:blipFill>
            <a:blip r:embed="rId13"/>
            <a:srcRect/>
            <a:stretch>
              <a:fillRect/>
            </a:stretch>
          </p:blipFill>
          <p:spPr bwMode="gray">
            <a:xfrm>
              <a:off x="4417422" y="2765909"/>
              <a:ext cx="176160" cy="584227"/>
            </a:xfrm>
            <a:prstGeom prst="rect">
              <a:avLst/>
            </a:prstGeom>
            <a:noFill/>
            <a:ln w="9525">
              <a:noFill/>
              <a:miter lim="800000"/>
              <a:headEnd/>
              <a:tailEnd/>
            </a:ln>
          </p:spPr>
        </p:pic>
        <p:pic>
          <p:nvPicPr>
            <p:cNvPr id="141" name="Picture 272"/>
            <p:cNvPicPr>
              <a:picLocks noChangeAspect="1" noChangeArrowheads="1"/>
            </p:cNvPicPr>
            <p:nvPr/>
          </p:nvPicPr>
          <p:blipFill>
            <a:blip r:embed="rId13"/>
            <a:srcRect/>
            <a:stretch>
              <a:fillRect/>
            </a:stretch>
          </p:blipFill>
          <p:spPr bwMode="gray">
            <a:xfrm>
              <a:off x="4197538" y="2443572"/>
              <a:ext cx="176160" cy="584227"/>
            </a:xfrm>
            <a:prstGeom prst="rect">
              <a:avLst/>
            </a:prstGeom>
            <a:noFill/>
            <a:ln w="9525">
              <a:noFill/>
              <a:miter lim="800000"/>
              <a:headEnd/>
              <a:tailEnd/>
            </a:ln>
          </p:spPr>
        </p:pic>
        <p:sp>
          <p:nvSpPr>
            <p:cNvPr id="142" name="Inhaltsplatzhalter 2"/>
            <p:cNvSpPr txBox="1">
              <a:spLocks/>
            </p:cNvSpPr>
            <p:nvPr/>
          </p:nvSpPr>
          <p:spPr bwMode="gray">
            <a:xfrm>
              <a:off x="4886403" y="3412224"/>
              <a:ext cx="321127" cy="30469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a:pPr>
              <a:r>
                <a:rPr lang="en-US" b="1" kern="0" dirty="0">
                  <a:solidFill>
                    <a:schemeClr val="bg1"/>
                  </a:solidFill>
                  <a:ea typeface="+mn-ea"/>
                  <a:cs typeface="Arial" pitchFamily="34" charset="0"/>
                </a:rPr>
                <a:t>…</a:t>
              </a:r>
              <a:endParaRPr kumimoji="0" lang="en-US" sz="1800" b="1" i="0" u="none" strike="noStrike" kern="0" cap="none" spc="0" normalizeH="0" baseline="0" noProof="0" dirty="0">
                <a:ln>
                  <a:noFill/>
                </a:ln>
                <a:solidFill>
                  <a:schemeClr val="bg1"/>
                </a:solidFill>
                <a:effectLst/>
                <a:uLnTx/>
                <a:uFillTx/>
                <a:ea typeface="+mn-ea"/>
                <a:cs typeface="Arial" pitchFamily="34" charset="0"/>
              </a:endParaRPr>
            </a:p>
          </p:txBody>
        </p:sp>
        <p:cxnSp>
          <p:nvCxnSpPr>
            <p:cNvPr id="143" name="Form 134"/>
            <p:cNvCxnSpPr>
              <a:stCxn id="134" idx="2"/>
              <a:endCxn id="141" idx="1"/>
            </p:cNvCxnSpPr>
            <p:nvPr/>
          </p:nvCxnSpPr>
          <p:spPr bwMode="gray">
            <a:xfrm rot="5400000" flipH="1" flipV="1">
              <a:off x="2921107" y="2073705"/>
              <a:ext cx="614449" cy="1938412"/>
            </a:xfrm>
            <a:prstGeom prst="curvedConnector4">
              <a:avLst>
                <a:gd name="adj1" fmla="val -37204"/>
                <a:gd name="adj2" fmla="val 70277"/>
              </a:avLst>
            </a:prstGeom>
            <a:solidFill>
              <a:schemeClr val="tx2"/>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5" name="Form 137"/>
            <p:cNvCxnSpPr>
              <a:stCxn id="134" idx="2"/>
              <a:endCxn id="140" idx="1"/>
            </p:cNvCxnSpPr>
            <p:nvPr/>
          </p:nvCxnSpPr>
          <p:spPr bwMode="gray">
            <a:xfrm rot="5400000" flipH="1" flipV="1">
              <a:off x="3192218" y="2124931"/>
              <a:ext cx="292112" cy="2158296"/>
            </a:xfrm>
            <a:prstGeom prst="curvedConnector4">
              <a:avLst>
                <a:gd name="adj1" fmla="val -78258"/>
                <a:gd name="adj2" fmla="val 68212"/>
              </a:avLst>
            </a:prstGeom>
            <a:solidFill>
              <a:schemeClr val="tx2"/>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7" name="Gekrümmte Verbindung 146"/>
            <p:cNvCxnSpPr>
              <a:stCxn id="134" idx="2"/>
              <a:endCxn id="139" idx="2"/>
            </p:cNvCxnSpPr>
            <p:nvPr/>
          </p:nvCxnSpPr>
          <p:spPr bwMode="gray">
            <a:xfrm rot="16200000" flipH="1">
              <a:off x="3333691" y="2275570"/>
              <a:ext cx="309410" cy="2458540"/>
            </a:xfrm>
            <a:prstGeom prst="curvedConnector3">
              <a:avLst>
                <a:gd name="adj1" fmla="val 97538"/>
              </a:avLst>
            </a:prstGeom>
            <a:solidFill>
              <a:schemeClr val="tx2"/>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50" name="Rectangle 249"/>
            <p:cNvSpPr>
              <a:spLocks noChangeArrowheads="1"/>
            </p:cNvSpPr>
            <p:nvPr/>
          </p:nvSpPr>
          <p:spPr bwMode="gray">
            <a:xfrm>
              <a:off x="2783315" y="2712826"/>
              <a:ext cx="788677" cy="4001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pitchFamily="34" charset="0"/>
                  <a:cs typeface="Arial" pitchFamily="34" charset="0"/>
                </a:rPr>
                <a:t>Substation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pitchFamily="34" charset="0"/>
                  <a:cs typeface="Arial" pitchFamily="34" charset="0"/>
                </a:rPr>
                <a:t>controller</a:t>
              </a:r>
              <a:endParaRPr kumimoji="0" lang="en-US" sz="1600" b="0" i="0" u="none" strike="noStrike" cap="none" normalizeH="0" baseline="0" dirty="0">
                <a:ln>
                  <a:noFill/>
                </a:ln>
                <a:solidFill>
                  <a:schemeClr val="bg1"/>
                </a:solidFill>
                <a:effectLst/>
                <a:latin typeface="Arial" pitchFamily="34" charset="0"/>
                <a:cs typeface="Arial" pitchFamily="34" charset="0"/>
              </a:endParaRPr>
            </a:p>
          </p:txBody>
        </p:sp>
      </p:grpSp>
      <p:pic>
        <p:nvPicPr>
          <p:cNvPr id="151" name="Picture 1"/>
          <p:cNvPicPr>
            <a:picLocks noChangeAspect="1" noChangeArrowheads="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Lst>
          </a:blip>
          <a:srcRect l="299" t="150" r="29238" b="61321"/>
          <a:stretch/>
        </p:blipFill>
        <p:spPr bwMode="gray">
          <a:xfrm>
            <a:off x="7320071" y="2413244"/>
            <a:ext cx="1123852" cy="1099846"/>
          </a:xfrm>
          <a:prstGeom prst="rect">
            <a:avLst/>
          </a:prstGeom>
          <a:noFill/>
          <a:ln w="9525">
            <a:noFill/>
            <a:miter lim="800000"/>
            <a:headEnd/>
            <a:tailEnd/>
          </a:ln>
        </p:spPr>
      </p:pic>
      <p:sp>
        <p:nvSpPr>
          <p:cNvPr id="152" name="Inhaltsplatzhalter 2"/>
          <p:cNvSpPr txBox="1">
            <a:spLocks/>
          </p:cNvSpPr>
          <p:nvPr/>
        </p:nvSpPr>
        <p:spPr bwMode="gray">
          <a:xfrm>
            <a:off x="6667316" y="1558386"/>
            <a:ext cx="2653740" cy="4308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spcBef>
                <a:spcPct val="0"/>
              </a:spcBef>
              <a:buClr>
                <a:schemeClr val="accent1"/>
              </a:buClr>
              <a:defRPr/>
            </a:pPr>
            <a:r>
              <a:rPr lang="en-US" sz="1400" b="1" kern="0" dirty="0">
                <a:solidFill>
                  <a:schemeClr val="bg1"/>
                </a:solidFill>
                <a:ea typeface="+mn-ea"/>
                <a:cs typeface="Arial" pitchFamily="34" charset="0"/>
              </a:rPr>
              <a:t>Hardware and functionality</a:t>
            </a:r>
            <a:br>
              <a:rPr lang="en-US" sz="1400" b="1" kern="0" dirty="0">
                <a:solidFill>
                  <a:schemeClr val="bg1"/>
                </a:solidFill>
                <a:ea typeface="+mn-ea"/>
                <a:cs typeface="Arial" pitchFamily="34" charset="0"/>
              </a:rPr>
            </a:br>
            <a:r>
              <a:rPr lang="en-US" sz="1400" b="1" kern="0" dirty="0">
                <a:solidFill>
                  <a:schemeClr val="bg1"/>
                </a:solidFill>
                <a:ea typeface="+mn-ea"/>
                <a:cs typeface="Arial" pitchFamily="34" charset="0"/>
              </a:rPr>
              <a:t>as one fix unit</a:t>
            </a:r>
          </a:p>
        </p:txBody>
      </p:sp>
      <p:pic>
        <p:nvPicPr>
          <p:cNvPr id="153" name="Picture 543"/>
          <p:cNvPicPr>
            <a:picLocks noChangeAspect="1" noChangeArrowheads="1"/>
          </p:cNvPicPr>
          <p:nvPr/>
        </p:nvPicPr>
        <p:blipFill>
          <a:blip r:embed="rId16">
            <a:clrChange>
              <a:clrFrom>
                <a:srgbClr val="999999"/>
              </a:clrFrom>
              <a:clrTo>
                <a:srgbClr val="999999">
                  <a:alpha val="0"/>
                </a:srgbClr>
              </a:clrTo>
            </a:clrChange>
          </a:blip>
          <a:srcRect/>
          <a:stretch>
            <a:fillRect/>
          </a:stretch>
        </p:blipFill>
        <p:spPr bwMode="gray">
          <a:xfrm>
            <a:off x="6667316" y="2111108"/>
            <a:ext cx="565115" cy="1401982"/>
          </a:xfrm>
          <a:prstGeom prst="rect">
            <a:avLst/>
          </a:prstGeom>
          <a:noFill/>
          <a:ln w="12700">
            <a:noFill/>
            <a:miter lim="800000"/>
            <a:headEnd/>
            <a:tailEnd/>
          </a:ln>
          <a:effectLst/>
        </p:spPr>
      </p:pic>
      <p:sp>
        <p:nvSpPr>
          <p:cNvPr id="154" name="Abgerundetes Rechteck 153"/>
          <p:cNvSpPr/>
          <p:nvPr/>
        </p:nvSpPr>
        <p:spPr bwMode="gray">
          <a:xfrm>
            <a:off x="1465723" y="5342210"/>
            <a:ext cx="2211184" cy="617776"/>
          </a:xfrm>
          <a:prstGeom prst="roundRect">
            <a:avLst/>
          </a:prstGeom>
          <a:noFill/>
          <a:ln>
            <a:solidFill>
              <a:schemeClr val="tx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159" name="Picture 34"/>
          <p:cNvPicPr>
            <a:picLocks noChangeAspect="1" noChangeArrowheads="1"/>
          </p:cNvPicPr>
          <p:nvPr/>
        </p:nvPicPr>
        <p:blipFill>
          <a:blip r:embed="rId7"/>
          <a:srcRect/>
          <a:stretch>
            <a:fillRect/>
          </a:stretch>
        </p:blipFill>
        <p:spPr bwMode="gray">
          <a:xfrm>
            <a:off x="1560056" y="4006060"/>
            <a:ext cx="587107" cy="439400"/>
          </a:xfrm>
          <a:prstGeom prst="rect">
            <a:avLst/>
          </a:prstGeom>
          <a:noFill/>
          <a:ln w="9525">
            <a:noFill/>
            <a:miter lim="800000"/>
            <a:headEnd/>
            <a:tailEnd/>
          </a:ln>
        </p:spPr>
      </p:pic>
      <p:pic>
        <p:nvPicPr>
          <p:cNvPr id="162" name="Picture 44"/>
          <p:cNvPicPr>
            <a:picLocks noChangeAspect="1" noChangeArrowheads="1"/>
          </p:cNvPicPr>
          <p:nvPr/>
        </p:nvPicPr>
        <p:blipFill>
          <a:blip r:embed="rId11"/>
          <a:srcRect/>
          <a:stretch>
            <a:fillRect/>
          </a:stretch>
        </p:blipFill>
        <p:spPr bwMode="gray">
          <a:xfrm>
            <a:off x="1465722" y="4807669"/>
            <a:ext cx="705026" cy="532492"/>
          </a:xfrm>
          <a:prstGeom prst="rect">
            <a:avLst/>
          </a:prstGeom>
          <a:noFill/>
          <a:ln w="9525">
            <a:noFill/>
            <a:miter lim="800000"/>
            <a:headEnd/>
            <a:tailEnd/>
          </a:ln>
        </p:spPr>
      </p:pic>
      <p:cxnSp>
        <p:nvCxnSpPr>
          <p:cNvPr id="163" name="Gerade Verbindung 162"/>
          <p:cNvCxnSpPr/>
          <p:nvPr/>
        </p:nvCxnSpPr>
        <p:spPr bwMode="gray">
          <a:xfrm flipV="1">
            <a:off x="2115368" y="5082245"/>
            <a:ext cx="0" cy="337774"/>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4" name="Ellipse 163"/>
          <p:cNvSpPr/>
          <p:nvPr/>
        </p:nvSpPr>
        <p:spPr bwMode="gray">
          <a:xfrm>
            <a:off x="2744514" y="5383885"/>
            <a:ext cx="874328" cy="33150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dirty="0">
                <a:solidFill>
                  <a:schemeClr val="tx1"/>
                </a:solidFill>
                <a:latin typeface="+mn-lt"/>
                <a:ea typeface="Arial Unicode MS" panose="020B0604020202020204" pitchFamily="34" charset="-128"/>
                <a:cs typeface="Arial Unicode MS" panose="020B0604020202020204" pitchFamily="34" charset="-128"/>
              </a:rPr>
              <a:t>IEC 61850</a:t>
            </a:r>
          </a:p>
        </p:txBody>
      </p:sp>
      <p:sp>
        <p:nvSpPr>
          <p:cNvPr id="166" name="Rechteck 165"/>
          <p:cNvSpPr/>
          <p:nvPr/>
        </p:nvSpPr>
        <p:spPr bwMode="gray">
          <a:xfrm>
            <a:off x="1886005" y="5289989"/>
            <a:ext cx="450366" cy="168887"/>
          </a:xfrm>
          <a:prstGeom prst="rect">
            <a:avLst/>
          </a:prstGeom>
          <a:solidFill>
            <a:schemeClr val="accent2"/>
          </a:solidFill>
          <a:ln>
            <a:solidFill>
              <a:schemeClr val="accent1"/>
            </a:solidFill>
          </a:ln>
          <a:effectLst/>
          <a:extLst/>
        </p:spPr>
        <p:txBody>
          <a:bodyPr wrap="none" lIns="0" tIns="0" rIns="0" bIns="7200" numCol="1" spcCol="72000" rtlCol="0" anchor="ctr">
            <a:noAutofit/>
          </a:bodyPr>
          <a:lstStyle/>
          <a:p>
            <a:pPr algn="ctr">
              <a:spcBef>
                <a:spcPct val="0"/>
              </a:spcBef>
              <a:buFont typeface="Wingdings" charset="0"/>
              <a:buNone/>
            </a:pPr>
            <a:r>
              <a:rPr lang="en-US" sz="900" dirty="0">
                <a:solidFill>
                  <a:schemeClr val="tx1"/>
                </a:solidFill>
              </a:rPr>
              <a:t>Switch</a:t>
            </a:r>
          </a:p>
        </p:txBody>
      </p:sp>
      <p:sp>
        <p:nvSpPr>
          <p:cNvPr id="169" name="Inhaltsplatzhalter 2"/>
          <p:cNvSpPr txBox="1">
            <a:spLocks/>
          </p:cNvSpPr>
          <p:nvPr/>
        </p:nvSpPr>
        <p:spPr bwMode="gray">
          <a:xfrm>
            <a:off x="3463536" y="5941697"/>
            <a:ext cx="732759" cy="2502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a:pPr>
            <a:r>
              <a:rPr lang="en-US" b="1" kern="0" dirty="0">
                <a:solidFill>
                  <a:schemeClr val="tx1"/>
                </a:solidFill>
                <a:ea typeface="+mn-ea"/>
                <a:cs typeface="Arial" pitchFamily="34" charset="0"/>
              </a:rPr>
              <a:t>…</a:t>
            </a:r>
            <a:endParaRPr kumimoji="0" lang="en-US" sz="1800" b="1" i="0" u="none" strike="noStrike" kern="0" cap="none" spc="0" normalizeH="0" baseline="0" noProof="0" dirty="0">
              <a:ln>
                <a:noFill/>
              </a:ln>
              <a:solidFill>
                <a:schemeClr val="tx1"/>
              </a:solidFill>
              <a:effectLst/>
              <a:uLnTx/>
              <a:uFillTx/>
              <a:ea typeface="+mn-ea"/>
              <a:cs typeface="Arial" pitchFamily="34" charset="0"/>
            </a:endParaRPr>
          </a:p>
        </p:txBody>
      </p:sp>
      <p:sp>
        <p:nvSpPr>
          <p:cNvPr id="170" name="Inhaltsplatzhalter 2"/>
          <p:cNvSpPr txBox="1">
            <a:spLocks/>
          </p:cNvSpPr>
          <p:nvPr/>
        </p:nvSpPr>
        <p:spPr bwMode="gray">
          <a:xfrm>
            <a:off x="2264833" y="3852476"/>
            <a:ext cx="2154560"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spcBef>
                <a:spcPct val="0"/>
              </a:spcBef>
              <a:buClr>
                <a:schemeClr val="accent1"/>
              </a:buClr>
              <a:defRPr/>
            </a:pPr>
            <a:r>
              <a:rPr lang="en-US" sz="1400" b="1" kern="0" dirty="0">
                <a:solidFill>
                  <a:schemeClr val="tx1"/>
                </a:solidFill>
                <a:ea typeface="+mn-ea"/>
                <a:cs typeface="Arial" pitchFamily="34" charset="0"/>
              </a:rPr>
              <a:t>Ethernet communication</a:t>
            </a:r>
          </a:p>
          <a:p>
            <a:pPr>
              <a:spcBef>
                <a:spcPct val="0"/>
              </a:spcBef>
              <a:buClr>
                <a:schemeClr val="accent1"/>
              </a:buClr>
              <a:defRPr/>
            </a:pPr>
            <a:r>
              <a:rPr lang="en-US" sz="1400" b="1" kern="0" dirty="0">
                <a:solidFill>
                  <a:schemeClr val="tx1"/>
                </a:solidFill>
                <a:ea typeface="+mn-ea"/>
                <a:cs typeface="Arial" pitchFamily="34" charset="0"/>
              </a:rPr>
              <a:t>on station level</a:t>
            </a:r>
          </a:p>
        </p:txBody>
      </p:sp>
      <p:cxnSp>
        <p:nvCxnSpPr>
          <p:cNvPr id="172" name="Gerade Verbindung 171"/>
          <p:cNvCxnSpPr/>
          <p:nvPr/>
        </p:nvCxnSpPr>
        <p:spPr bwMode="gray">
          <a:xfrm flipV="1">
            <a:off x="2121263" y="4602181"/>
            <a:ext cx="0" cy="337774"/>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3" name="Freeform 53"/>
          <p:cNvSpPr>
            <a:spLocks noChangeAspect="1" noEditPoints="1"/>
          </p:cNvSpPr>
          <p:nvPr/>
        </p:nvSpPr>
        <p:spPr bwMode="gray">
          <a:xfrm>
            <a:off x="1516713" y="4811422"/>
            <a:ext cx="1058528" cy="416546"/>
          </a:xfrm>
          <a:custGeom>
            <a:avLst/>
            <a:gdLst>
              <a:gd name="T0" fmla="*/ 0 w 1141"/>
              <a:gd name="T1" fmla="*/ 0 h 449"/>
              <a:gd name="T2" fmla="*/ 88 w 1141"/>
              <a:gd name="T3" fmla="*/ 28 h 449"/>
              <a:gd name="T4" fmla="*/ 28 w 1141"/>
              <a:gd name="T5" fmla="*/ 28 h 449"/>
              <a:gd name="T6" fmla="*/ 20 w 1141"/>
              <a:gd name="T7" fmla="*/ 20 h 449"/>
              <a:gd name="T8" fmla="*/ 98 w 1141"/>
              <a:gd name="T9" fmla="*/ 20 h 449"/>
              <a:gd name="T10" fmla="*/ 180 w 1141"/>
              <a:gd name="T11" fmla="*/ 325 h 449"/>
              <a:gd name="T12" fmla="*/ 180 w 1141"/>
              <a:gd name="T13" fmla="*/ 28 h 449"/>
              <a:gd name="T14" fmla="*/ 111 w 1141"/>
              <a:gd name="T15" fmla="*/ 335 h 449"/>
              <a:gd name="T16" fmla="*/ 188 w 1141"/>
              <a:gd name="T17" fmla="*/ 20 h 449"/>
              <a:gd name="T18" fmla="*/ 211 w 1141"/>
              <a:gd name="T19" fmla="*/ 325 h 449"/>
              <a:gd name="T20" fmla="*/ 279 w 1141"/>
              <a:gd name="T21" fmla="*/ 20 h 449"/>
              <a:gd name="T22" fmla="*/ 279 w 1141"/>
              <a:gd name="T23" fmla="*/ 335 h 449"/>
              <a:gd name="T24" fmla="*/ 361 w 1141"/>
              <a:gd name="T25" fmla="*/ 28 h 449"/>
              <a:gd name="T26" fmla="*/ 302 w 1141"/>
              <a:gd name="T27" fmla="*/ 28 h 449"/>
              <a:gd name="T28" fmla="*/ 292 w 1141"/>
              <a:gd name="T29" fmla="*/ 20 h 449"/>
              <a:gd name="T30" fmla="*/ 371 w 1141"/>
              <a:gd name="T31" fmla="*/ 20 h 449"/>
              <a:gd name="T32" fmla="*/ 365 w 1141"/>
              <a:gd name="T33" fmla="*/ 420 h 449"/>
              <a:gd name="T34" fmla="*/ 365 w 1141"/>
              <a:gd name="T35" fmla="*/ 363 h 449"/>
              <a:gd name="T36" fmla="*/ 20 w 1141"/>
              <a:gd name="T37" fmla="*/ 429 h 449"/>
              <a:gd name="T38" fmla="*/ 375 w 1141"/>
              <a:gd name="T39" fmla="*/ 353 h 449"/>
              <a:gd name="T40" fmla="*/ 761 w 1141"/>
              <a:gd name="T41" fmla="*/ 325 h 449"/>
              <a:gd name="T42" fmla="*/ 796 w 1141"/>
              <a:gd name="T43" fmla="*/ 20 h 449"/>
              <a:gd name="T44" fmla="*/ 796 w 1141"/>
              <a:gd name="T45" fmla="*/ 335 h 449"/>
              <a:gd name="T46" fmla="*/ 847 w 1141"/>
              <a:gd name="T47" fmla="*/ 28 h 449"/>
              <a:gd name="T48" fmla="*/ 824 w 1141"/>
              <a:gd name="T49" fmla="*/ 28 h 449"/>
              <a:gd name="T50" fmla="*/ 814 w 1141"/>
              <a:gd name="T51" fmla="*/ 20 h 449"/>
              <a:gd name="T52" fmla="*/ 857 w 1141"/>
              <a:gd name="T53" fmla="*/ 20 h 449"/>
              <a:gd name="T54" fmla="*/ 1112 w 1141"/>
              <a:gd name="T55" fmla="*/ 325 h 449"/>
              <a:gd name="T56" fmla="*/ 1112 w 1141"/>
              <a:gd name="T57" fmla="*/ 28 h 449"/>
              <a:gd name="T58" fmla="*/ 875 w 1141"/>
              <a:gd name="T59" fmla="*/ 333 h 449"/>
              <a:gd name="T60" fmla="*/ 1122 w 1141"/>
              <a:gd name="T61" fmla="*/ 20 h 449"/>
              <a:gd name="T62" fmla="*/ 687 w 1141"/>
              <a:gd name="T63" fmla="*/ 333 h 449"/>
              <a:gd name="T64" fmla="*/ 667 w 1141"/>
              <a:gd name="T65" fmla="*/ 37 h 449"/>
              <a:gd name="T66" fmla="*/ 667 w 1141"/>
              <a:gd name="T67" fmla="*/ 305 h 449"/>
              <a:gd name="T68" fmla="*/ 657 w 1141"/>
              <a:gd name="T69" fmla="*/ 46 h 449"/>
              <a:gd name="T70" fmla="*/ 399 w 1141"/>
              <a:gd name="T71" fmla="*/ 46 h 449"/>
              <a:gd name="T72" fmla="*/ 895 w 1141"/>
              <a:gd name="T73" fmla="*/ 69 h 449"/>
              <a:gd name="T74" fmla="*/ 981 w 1141"/>
              <a:gd name="T75" fmla="*/ 38 h 449"/>
              <a:gd name="T76" fmla="*/ 981 w 1141"/>
              <a:gd name="T77" fmla="*/ 69 h 449"/>
              <a:gd name="T78" fmla="*/ 221 w 1141"/>
              <a:gd name="T79" fmla="*/ 80 h 449"/>
              <a:gd name="T80" fmla="*/ 229 w 1141"/>
              <a:gd name="T81" fmla="*/ 80 h 449"/>
              <a:gd name="T82" fmla="*/ 38 w 1141"/>
              <a:gd name="T83" fmla="*/ 410 h 449"/>
              <a:gd name="T84" fmla="*/ 192 w 1141"/>
              <a:gd name="T85" fmla="*/ 373 h 449"/>
              <a:gd name="T86" fmla="*/ 192 w 1141"/>
              <a:gd name="T87" fmla="*/ 410 h 449"/>
              <a:gd name="T88" fmla="*/ 951 w 1141"/>
              <a:gd name="T89" fmla="*/ 109 h 449"/>
              <a:gd name="T90" fmla="*/ 981 w 1141"/>
              <a:gd name="T91" fmla="*/ 109 h 449"/>
              <a:gd name="T92" fmla="*/ 951 w 1141"/>
              <a:gd name="T93" fmla="*/ 273 h 449"/>
              <a:gd name="T94" fmla="*/ 933 w 1141"/>
              <a:gd name="T95" fmla="*/ 227 h 449"/>
              <a:gd name="T96" fmla="*/ 933 w 1141"/>
              <a:gd name="T97" fmla="*/ 273 h 449"/>
              <a:gd name="T98" fmla="*/ 319 w 1141"/>
              <a:gd name="T99" fmla="*/ 373 h 449"/>
              <a:gd name="T100" fmla="*/ 356 w 1141"/>
              <a:gd name="T101" fmla="*/ 373 h 449"/>
              <a:gd name="T102" fmla="*/ 38 w 1141"/>
              <a:gd name="T103" fmla="*/ 316 h 449"/>
              <a:gd name="T104" fmla="*/ 167 w 1141"/>
              <a:gd name="T105" fmla="*/ 280 h 449"/>
              <a:gd name="T106" fmla="*/ 167 w 1141"/>
              <a:gd name="T107" fmla="*/ 316 h 449"/>
              <a:gd name="T108" fmla="*/ 221 w 1141"/>
              <a:gd name="T109" fmla="*/ 280 h 449"/>
              <a:gd name="T110" fmla="*/ 257 w 1141"/>
              <a:gd name="T111" fmla="*/ 28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1" h="449">
                <a:moveTo>
                  <a:pt x="1141" y="449"/>
                </a:moveTo>
                <a:lnTo>
                  <a:pt x="0" y="449"/>
                </a:lnTo>
                <a:lnTo>
                  <a:pt x="0" y="0"/>
                </a:lnTo>
                <a:lnTo>
                  <a:pt x="1141" y="0"/>
                </a:lnTo>
                <a:lnTo>
                  <a:pt x="1141" y="449"/>
                </a:lnTo>
                <a:close/>
                <a:moveTo>
                  <a:pt x="88" y="28"/>
                </a:moveTo>
                <a:lnTo>
                  <a:pt x="88" y="325"/>
                </a:lnTo>
                <a:lnTo>
                  <a:pt x="28" y="325"/>
                </a:lnTo>
                <a:lnTo>
                  <a:pt x="28" y="28"/>
                </a:lnTo>
                <a:lnTo>
                  <a:pt x="88" y="28"/>
                </a:lnTo>
                <a:close/>
                <a:moveTo>
                  <a:pt x="98" y="20"/>
                </a:moveTo>
                <a:lnTo>
                  <a:pt x="20" y="20"/>
                </a:lnTo>
                <a:lnTo>
                  <a:pt x="20" y="335"/>
                </a:lnTo>
                <a:lnTo>
                  <a:pt x="98" y="335"/>
                </a:lnTo>
                <a:lnTo>
                  <a:pt x="98" y="20"/>
                </a:lnTo>
                <a:lnTo>
                  <a:pt x="98" y="20"/>
                </a:lnTo>
                <a:close/>
                <a:moveTo>
                  <a:pt x="180" y="28"/>
                </a:moveTo>
                <a:lnTo>
                  <a:pt x="180" y="325"/>
                </a:lnTo>
                <a:lnTo>
                  <a:pt x="120" y="325"/>
                </a:lnTo>
                <a:lnTo>
                  <a:pt x="120" y="28"/>
                </a:lnTo>
                <a:lnTo>
                  <a:pt x="180" y="28"/>
                </a:lnTo>
                <a:close/>
                <a:moveTo>
                  <a:pt x="188" y="20"/>
                </a:moveTo>
                <a:lnTo>
                  <a:pt x="111" y="20"/>
                </a:lnTo>
                <a:lnTo>
                  <a:pt x="111" y="335"/>
                </a:lnTo>
                <a:lnTo>
                  <a:pt x="188" y="335"/>
                </a:lnTo>
                <a:lnTo>
                  <a:pt x="188" y="20"/>
                </a:lnTo>
                <a:lnTo>
                  <a:pt x="188" y="20"/>
                </a:lnTo>
                <a:close/>
                <a:moveTo>
                  <a:pt x="271" y="28"/>
                </a:moveTo>
                <a:lnTo>
                  <a:pt x="271" y="325"/>
                </a:lnTo>
                <a:lnTo>
                  <a:pt x="211" y="325"/>
                </a:lnTo>
                <a:lnTo>
                  <a:pt x="211" y="28"/>
                </a:lnTo>
                <a:lnTo>
                  <a:pt x="271" y="28"/>
                </a:lnTo>
                <a:close/>
                <a:moveTo>
                  <a:pt x="279" y="20"/>
                </a:moveTo>
                <a:lnTo>
                  <a:pt x="201" y="20"/>
                </a:lnTo>
                <a:lnTo>
                  <a:pt x="201" y="335"/>
                </a:lnTo>
                <a:lnTo>
                  <a:pt x="279" y="335"/>
                </a:lnTo>
                <a:lnTo>
                  <a:pt x="279" y="20"/>
                </a:lnTo>
                <a:lnTo>
                  <a:pt x="279" y="20"/>
                </a:lnTo>
                <a:close/>
                <a:moveTo>
                  <a:pt x="361" y="28"/>
                </a:moveTo>
                <a:lnTo>
                  <a:pt x="361" y="325"/>
                </a:lnTo>
                <a:lnTo>
                  <a:pt x="302" y="325"/>
                </a:lnTo>
                <a:lnTo>
                  <a:pt x="302" y="28"/>
                </a:lnTo>
                <a:lnTo>
                  <a:pt x="361" y="28"/>
                </a:lnTo>
                <a:close/>
                <a:moveTo>
                  <a:pt x="371" y="20"/>
                </a:moveTo>
                <a:lnTo>
                  <a:pt x="292" y="20"/>
                </a:lnTo>
                <a:lnTo>
                  <a:pt x="292" y="335"/>
                </a:lnTo>
                <a:lnTo>
                  <a:pt x="371" y="335"/>
                </a:lnTo>
                <a:lnTo>
                  <a:pt x="371" y="20"/>
                </a:lnTo>
                <a:lnTo>
                  <a:pt x="371" y="20"/>
                </a:lnTo>
                <a:close/>
                <a:moveTo>
                  <a:pt x="365" y="363"/>
                </a:moveTo>
                <a:lnTo>
                  <a:pt x="365" y="420"/>
                </a:lnTo>
                <a:lnTo>
                  <a:pt x="28" y="420"/>
                </a:lnTo>
                <a:lnTo>
                  <a:pt x="28" y="363"/>
                </a:lnTo>
                <a:lnTo>
                  <a:pt x="365" y="363"/>
                </a:lnTo>
                <a:close/>
                <a:moveTo>
                  <a:pt x="375" y="353"/>
                </a:moveTo>
                <a:lnTo>
                  <a:pt x="20" y="353"/>
                </a:lnTo>
                <a:lnTo>
                  <a:pt x="20" y="429"/>
                </a:lnTo>
                <a:lnTo>
                  <a:pt x="375" y="429"/>
                </a:lnTo>
                <a:lnTo>
                  <a:pt x="375" y="353"/>
                </a:lnTo>
                <a:lnTo>
                  <a:pt x="375" y="353"/>
                </a:lnTo>
                <a:close/>
                <a:moveTo>
                  <a:pt x="786" y="28"/>
                </a:moveTo>
                <a:lnTo>
                  <a:pt x="786" y="325"/>
                </a:lnTo>
                <a:lnTo>
                  <a:pt x="761" y="325"/>
                </a:lnTo>
                <a:lnTo>
                  <a:pt x="761" y="28"/>
                </a:lnTo>
                <a:lnTo>
                  <a:pt x="786" y="28"/>
                </a:lnTo>
                <a:close/>
                <a:moveTo>
                  <a:pt x="796" y="20"/>
                </a:moveTo>
                <a:lnTo>
                  <a:pt x="751" y="20"/>
                </a:lnTo>
                <a:lnTo>
                  <a:pt x="751" y="335"/>
                </a:lnTo>
                <a:lnTo>
                  <a:pt x="796" y="335"/>
                </a:lnTo>
                <a:lnTo>
                  <a:pt x="796" y="20"/>
                </a:lnTo>
                <a:lnTo>
                  <a:pt x="796" y="20"/>
                </a:lnTo>
                <a:close/>
                <a:moveTo>
                  <a:pt x="847" y="28"/>
                </a:moveTo>
                <a:lnTo>
                  <a:pt x="847" y="325"/>
                </a:lnTo>
                <a:lnTo>
                  <a:pt x="824" y="325"/>
                </a:lnTo>
                <a:lnTo>
                  <a:pt x="824" y="28"/>
                </a:lnTo>
                <a:lnTo>
                  <a:pt x="847" y="28"/>
                </a:lnTo>
                <a:close/>
                <a:moveTo>
                  <a:pt x="857" y="20"/>
                </a:moveTo>
                <a:lnTo>
                  <a:pt x="814" y="20"/>
                </a:lnTo>
                <a:lnTo>
                  <a:pt x="814" y="335"/>
                </a:lnTo>
                <a:lnTo>
                  <a:pt x="857" y="335"/>
                </a:lnTo>
                <a:lnTo>
                  <a:pt x="857" y="20"/>
                </a:lnTo>
                <a:lnTo>
                  <a:pt x="857" y="20"/>
                </a:lnTo>
                <a:close/>
                <a:moveTo>
                  <a:pt x="1112" y="28"/>
                </a:moveTo>
                <a:lnTo>
                  <a:pt x="1112" y="325"/>
                </a:lnTo>
                <a:lnTo>
                  <a:pt x="885" y="325"/>
                </a:lnTo>
                <a:lnTo>
                  <a:pt x="885" y="28"/>
                </a:lnTo>
                <a:lnTo>
                  <a:pt x="1112" y="28"/>
                </a:lnTo>
                <a:close/>
                <a:moveTo>
                  <a:pt x="1122" y="20"/>
                </a:moveTo>
                <a:lnTo>
                  <a:pt x="875" y="20"/>
                </a:lnTo>
                <a:lnTo>
                  <a:pt x="875" y="333"/>
                </a:lnTo>
                <a:lnTo>
                  <a:pt x="1122" y="333"/>
                </a:lnTo>
                <a:lnTo>
                  <a:pt x="1122" y="20"/>
                </a:lnTo>
                <a:lnTo>
                  <a:pt x="1122" y="20"/>
                </a:lnTo>
                <a:close/>
                <a:moveTo>
                  <a:pt x="733" y="287"/>
                </a:moveTo>
                <a:lnTo>
                  <a:pt x="687" y="287"/>
                </a:lnTo>
                <a:lnTo>
                  <a:pt x="687" y="333"/>
                </a:lnTo>
                <a:lnTo>
                  <a:pt x="733" y="333"/>
                </a:lnTo>
                <a:lnTo>
                  <a:pt x="733" y="287"/>
                </a:lnTo>
                <a:close/>
                <a:moveTo>
                  <a:pt x="667" y="37"/>
                </a:moveTo>
                <a:lnTo>
                  <a:pt x="389" y="37"/>
                </a:lnTo>
                <a:lnTo>
                  <a:pt x="389" y="305"/>
                </a:lnTo>
                <a:lnTo>
                  <a:pt x="667" y="305"/>
                </a:lnTo>
                <a:lnTo>
                  <a:pt x="667" y="37"/>
                </a:lnTo>
                <a:close/>
                <a:moveTo>
                  <a:pt x="399" y="46"/>
                </a:moveTo>
                <a:lnTo>
                  <a:pt x="657" y="46"/>
                </a:lnTo>
                <a:lnTo>
                  <a:pt x="657" y="295"/>
                </a:lnTo>
                <a:lnTo>
                  <a:pt x="399" y="295"/>
                </a:lnTo>
                <a:lnTo>
                  <a:pt x="399" y="46"/>
                </a:lnTo>
                <a:close/>
                <a:moveTo>
                  <a:pt x="933" y="38"/>
                </a:moveTo>
                <a:lnTo>
                  <a:pt x="895" y="38"/>
                </a:lnTo>
                <a:lnTo>
                  <a:pt x="895" y="69"/>
                </a:lnTo>
                <a:lnTo>
                  <a:pt x="933" y="69"/>
                </a:lnTo>
                <a:lnTo>
                  <a:pt x="933" y="38"/>
                </a:lnTo>
                <a:close/>
                <a:moveTo>
                  <a:pt x="981" y="38"/>
                </a:moveTo>
                <a:lnTo>
                  <a:pt x="944" y="38"/>
                </a:lnTo>
                <a:lnTo>
                  <a:pt x="944" y="69"/>
                </a:lnTo>
                <a:lnTo>
                  <a:pt x="981" y="69"/>
                </a:lnTo>
                <a:lnTo>
                  <a:pt x="981" y="38"/>
                </a:lnTo>
                <a:close/>
                <a:moveTo>
                  <a:pt x="229" y="80"/>
                </a:moveTo>
                <a:lnTo>
                  <a:pt x="221" y="80"/>
                </a:lnTo>
                <a:lnTo>
                  <a:pt x="221" y="270"/>
                </a:lnTo>
                <a:lnTo>
                  <a:pt x="229" y="270"/>
                </a:lnTo>
                <a:lnTo>
                  <a:pt x="229" y="80"/>
                </a:lnTo>
                <a:close/>
                <a:moveTo>
                  <a:pt x="108" y="373"/>
                </a:moveTo>
                <a:lnTo>
                  <a:pt x="38" y="373"/>
                </a:lnTo>
                <a:lnTo>
                  <a:pt x="38" y="410"/>
                </a:lnTo>
                <a:lnTo>
                  <a:pt x="108" y="410"/>
                </a:lnTo>
                <a:lnTo>
                  <a:pt x="108" y="373"/>
                </a:lnTo>
                <a:close/>
                <a:moveTo>
                  <a:pt x="192" y="373"/>
                </a:moveTo>
                <a:lnTo>
                  <a:pt x="123" y="373"/>
                </a:lnTo>
                <a:lnTo>
                  <a:pt x="123" y="410"/>
                </a:lnTo>
                <a:lnTo>
                  <a:pt x="192" y="410"/>
                </a:lnTo>
                <a:lnTo>
                  <a:pt x="192" y="373"/>
                </a:lnTo>
                <a:close/>
                <a:moveTo>
                  <a:pt x="981" y="109"/>
                </a:moveTo>
                <a:lnTo>
                  <a:pt x="951" y="109"/>
                </a:lnTo>
                <a:lnTo>
                  <a:pt x="951" y="209"/>
                </a:lnTo>
                <a:lnTo>
                  <a:pt x="981" y="209"/>
                </a:lnTo>
                <a:lnTo>
                  <a:pt x="981" y="109"/>
                </a:lnTo>
                <a:close/>
                <a:moveTo>
                  <a:pt x="981" y="227"/>
                </a:moveTo>
                <a:lnTo>
                  <a:pt x="951" y="227"/>
                </a:lnTo>
                <a:lnTo>
                  <a:pt x="951" y="273"/>
                </a:lnTo>
                <a:lnTo>
                  <a:pt x="981" y="273"/>
                </a:lnTo>
                <a:lnTo>
                  <a:pt x="981" y="227"/>
                </a:lnTo>
                <a:close/>
                <a:moveTo>
                  <a:pt x="933" y="227"/>
                </a:moveTo>
                <a:lnTo>
                  <a:pt x="901" y="227"/>
                </a:lnTo>
                <a:lnTo>
                  <a:pt x="901" y="273"/>
                </a:lnTo>
                <a:lnTo>
                  <a:pt x="933" y="273"/>
                </a:lnTo>
                <a:lnTo>
                  <a:pt x="933" y="227"/>
                </a:lnTo>
                <a:close/>
                <a:moveTo>
                  <a:pt x="356" y="373"/>
                </a:moveTo>
                <a:lnTo>
                  <a:pt x="319" y="373"/>
                </a:lnTo>
                <a:lnTo>
                  <a:pt x="319" y="410"/>
                </a:lnTo>
                <a:lnTo>
                  <a:pt x="356" y="410"/>
                </a:lnTo>
                <a:lnTo>
                  <a:pt x="356" y="373"/>
                </a:lnTo>
                <a:close/>
                <a:moveTo>
                  <a:pt x="75" y="280"/>
                </a:moveTo>
                <a:lnTo>
                  <a:pt x="38" y="280"/>
                </a:lnTo>
                <a:lnTo>
                  <a:pt x="38" y="316"/>
                </a:lnTo>
                <a:lnTo>
                  <a:pt x="75" y="316"/>
                </a:lnTo>
                <a:lnTo>
                  <a:pt x="75" y="280"/>
                </a:lnTo>
                <a:close/>
                <a:moveTo>
                  <a:pt x="167" y="280"/>
                </a:moveTo>
                <a:lnTo>
                  <a:pt x="130" y="280"/>
                </a:lnTo>
                <a:lnTo>
                  <a:pt x="130" y="316"/>
                </a:lnTo>
                <a:lnTo>
                  <a:pt x="167" y="316"/>
                </a:lnTo>
                <a:lnTo>
                  <a:pt x="167" y="280"/>
                </a:lnTo>
                <a:close/>
                <a:moveTo>
                  <a:pt x="257" y="280"/>
                </a:moveTo>
                <a:lnTo>
                  <a:pt x="221" y="280"/>
                </a:lnTo>
                <a:lnTo>
                  <a:pt x="221" y="316"/>
                </a:lnTo>
                <a:lnTo>
                  <a:pt x="257" y="316"/>
                </a:lnTo>
                <a:lnTo>
                  <a:pt x="257" y="28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4" name="Rechteck 173"/>
          <p:cNvSpPr/>
          <p:nvPr/>
        </p:nvSpPr>
        <p:spPr bwMode="gray">
          <a:xfrm>
            <a:off x="1876954" y="4512778"/>
            <a:ext cx="450366" cy="168887"/>
          </a:xfrm>
          <a:prstGeom prst="rect">
            <a:avLst/>
          </a:prstGeom>
          <a:solidFill>
            <a:schemeClr val="accent2"/>
          </a:solidFill>
          <a:ln>
            <a:solidFill>
              <a:schemeClr val="accent1"/>
            </a:solidFill>
          </a:ln>
          <a:effectLst/>
          <a:extLst/>
        </p:spPr>
        <p:txBody>
          <a:bodyPr wrap="none" lIns="0" tIns="0" rIns="0" bIns="7200" numCol="1" spcCol="72000" rtlCol="0" anchor="ctr">
            <a:noAutofit/>
          </a:bodyPr>
          <a:lstStyle/>
          <a:p>
            <a:pPr algn="ctr">
              <a:spcBef>
                <a:spcPct val="0"/>
              </a:spcBef>
              <a:buFont typeface="Wingdings" charset="0"/>
              <a:buNone/>
            </a:pPr>
            <a:r>
              <a:rPr lang="en-US" sz="900" dirty="0">
                <a:solidFill>
                  <a:schemeClr val="tx1"/>
                </a:solidFill>
              </a:rPr>
              <a:t>Switch</a:t>
            </a:r>
          </a:p>
        </p:txBody>
      </p:sp>
      <p:pic>
        <p:nvPicPr>
          <p:cNvPr id="175" name="Picture 35"/>
          <p:cNvPicPr>
            <a:picLocks noChangeAspect="1" noChangeArrowheads="1"/>
          </p:cNvPicPr>
          <p:nvPr/>
        </p:nvPicPr>
        <p:blipFill>
          <a:blip r:embed="rId8"/>
          <a:srcRect/>
          <a:stretch>
            <a:fillRect/>
          </a:stretch>
        </p:blipFill>
        <p:spPr bwMode="gray">
          <a:xfrm>
            <a:off x="1560056" y="4006060"/>
            <a:ext cx="587107" cy="439400"/>
          </a:xfrm>
          <a:prstGeom prst="rect">
            <a:avLst/>
          </a:prstGeom>
          <a:noFill/>
          <a:ln w="9525">
            <a:noFill/>
            <a:miter lim="800000"/>
            <a:headEnd/>
            <a:tailEnd/>
          </a:ln>
        </p:spPr>
      </p:pic>
      <p:grpSp>
        <p:nvGrpSpPr>
          <p:cNvPr id="29" name="Gruppieren 28"/>
          <p:cNvGrpSpPr/>
          <p:nvPr/>
        </p:nvGrpSpPr>
        <p:grpSpPr bwMode="gray">
          <a:xfrm>
            <a:off x="2595566" y="4382907"/>
            <a:ext cx="430711" cy="320240"/>
            <a:chOff x="2618299" y="4256288"/>
            <a:chExt cx="430711" cy="320240"/>
          </a:xfrm>
        </p:grpSpPr>
        <p:pic>
          <p:nvPicPr>
            <p:cNvPr id="160" name="Picture 40"/>
            <p:cNvPicPr>
              <a:picLocks noChangeAspect="1" noChangeArrowheads="1"/>
            </p:cNvPicPr>
            <p:nvPr/>
          </p:nvPicPr>
          <p:blipFill>
            <a:blip r:embed="rId9"/>
            <a:srcRect/>
            <a:stretch>
              <a:fillRect/>
            </a:stretch>
          </p:blipFill>
          <p:spPr bwMode="gray">
            <a:xfrm>
              <a:off x="2618299" y="4256288"/>
              <a:ext cx="430711" cy="320240"/>
            </a:xfrm>
            <a:prstGeom prst="rect">
              <a:avLst/>
            </a:prstGeom>
            <a:noFill/>
            <a:ln w="9525">
              <a:noFill/>
              <a:miter lim="800000"/>
              <a:headEnd/>
              <a:tailEnd/>
            </a:ln>
          </p:spPr>
        </p:pic>
        <p:sp>
          <p:nvSpPr>
            <p:cNvPr id="161" name="Rectangle 42"/>
            <p:cNvSpPr>
              <a:spLocks noChangeArrowheads="1"/>
            </p:cNvSpPr>
            <p:nvPr/>
          </p:nvSpPr>
          <p:spPr bwMode="gray">
            <a:xfrm>
              <a:off x="2744906" y="4307179"/>
              <a:ext cx="18755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cs typeface="Arial" pitchFamily="34" charset="0"/>
                </a:rPr>
                <a:t>HMI</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76" name="Picture 41"/>
            <p:cNvPicPr>
              <a:picLocks noChangeAspect="1" noChangeArrowheads="1"/>
            </p:cNvPicPr>
            <p:nvPr/>
          </p:nvPicPr>
          <p:blipFill>
            <a:blip r:embed="rId10"/>
            <a:srcRect/>
            <a:stretch>
              <a:fillRect/>
            </a:stretch>
          </p:blipFill>
          <p:spPr bwMode="gray">
            <a:xfrm>
              <a:off x="2618299" y="4256288"/>
              <a:ext cx="430711" cy="320240"/>
            </a:xfrm>
            <a:prstGeom prst="rect">
              <a:avLst/>
            </a:prstGeom>
            <a:noFill/>
            <a:ln w="9525">
              <a:noFill/>
              <a:miter lim="800000"/>
              <a:headEnd/>
              <a:tailEnd/>
            </a:ln>
          </p:spPr>
        </p:pic>
      </p:grpSp>
      <p:sp>
        <p:nvSpPr>
          <p:cNvPr id="177" name="Rectangle 249"/>
          <p:cNvSpPr>
            <a:spLocks noChangeArrowheads="1"/>
          </p:cNvSpPr>
          <p:nvPr/>
        </p:nvSpPr>
        <p:spPr bwMode="gray">
          <a:xfrm>
            <a:off x="2664560" y="4864738"/>
            <a:ext cx="72455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Substation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controller</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78" name="Rectangle 25"/>
          <p:cNvSpPr>
            <a:spLocks noChangeArrowheads="1"/>
          </p:cNvSpPr>
          <p:nvPr/>
        </p:nvSpPr>
        <p:spPr bwMode="gray">
          <a:xfrm>
            <a:off x="1881242" y="5493740"/>
            <a:ext cx="785471"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spcBef>
                <a:spcPct val="0"/>
              </a:spcBef>
            </a:pPr>
            <a:r>
              <a:rPr lang="en-US" sz="1200" dirty="0">
                <a:solidFill>
                  <a:schemeClr val="tx1"/>
                </a:solidFill>
                <a:cs typeface="Arial" pitchFamily="34" charset="0"/>
              </a:rPr>
              <a:t>Station Bus</a:t>
            </a:r>
          </a:p>
          <a:p>
            <a:pPr>
              <a:spcBef>
                <a:spcPct val="0"/>
              </a:spcBef>
            </a:pPr>
            <a:r>
              <a:rPr lang="en-US" sz="1200" dirty="0">
                <a:solidFill>
                  <a:schemeClr val="tx1"/>
                </a:solidFill>
                <a:cs typeface="Arial" pitchFamily="34" charset="0"/>
              </a:rPr>
              <a:t>Bay</a:t>
            </a:r>
          </a:p>
        </p:txBody>
      </p:sp>
      <p:grpSp>
        <p:nvGrpSpPr>
          <p:cNvPr id="179" name="Gruppieren 178"/>
          <p:cNvGrpSpPr>
            <a:grpSpLocks noChangeAspect="1"/>
          </p:cNvGrpSpPr>
          <p:nvPr/>
        </p:nvGrpSpPr>
        <p:grpSpPr bwMode="gray">
          <a:xfrm>
            <a:off x="5142725" y="5212265"/>
            <a:ext cx="2329253" cy="1213478"/>
            <a:chOff x="3542891" y="5019803"/>
            <a:chExt cx="3528392" cy="1838197"/>
          </a:xfrm>
        </p:grpSpPr>
        <p:pic>
          <p:nvPicPr>
            <p:cNvPr id="180" name="Grafik 7" descr="Fläche Sysbaukasten grau.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gray">
            <a:xfrm>
              <a:off x="3542891" y="5253439"/>
              <a:ext cx="3528392" cy="1604561"/>
            </a:xfrm>
            <a:prstGeom prst="rect">
              <a:avLst/>
            </a:prstGeom>
            <a:noFill/>
            <a:ln w="9525">
              <a:noFill/>
              <a:miter lim="800000"/>
              <a:headEnd/>
              <a:tailEnd/>
            </a:ln>
          </p:spPr>
        </p:pic>
        <p:pic>
          <p:nvPicPr>
            <p:cNvPr id="181" name="Grafik 10" descr="Sysbaukasten Hardware.pn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gray">
            <a:xfrm>
              <a:off x="3804497" y="5019803"/>
              <a:ext cx="2884248" cy="1510405"/>
            </a:xfrm>
            <a:prstGeom prst="rect">
              <a:avLst/>
            </a:prstGeom>
            <a:noFill/>
            <a:ln w="9525">
              <a:noFill/>
              <a:miter lim="800000"/>
              <a:headEnd/>
              <a:tailEnd/>
            </a:ln>
          </p:spPr>
        </p:pic>
      </p:grpSp>
      <p:pic>
        <p:nvPicPr>
          <p:cNvPr id="182" name="Picture 2"/>
          <p:cNvPicPr>
            <a:picLocks noChangeAspect="1" noChangeArrowheads="1"/>
          </p:cNvPicPr>
          <p:nvPr/>
        </p:nvPicPr>
        <p:blipFill>
          <a:blip r:embed="rId19"/>
          <a:srcRect/>
          <a:stretch>
            <a:fillRect/>
          </a:stretch>
        </p:blipFill>
        <p:spPr bwMode="gray">
          <a:xfrm>
            <a:off x="4880738" y="3900049"/>
            <a:ext cx="2880320" cy="1225921"/>
          </a:xfrm>
          <a:prstGeom prst="rect">
            <a:avLst/>
          </a:prstGeom>
          <a:noFill/>
          <a:ln w="9525">
            <a:noFill/>
            <a:miter lim="800000"/>
            <a:headEnd/>
            <a:tailEnd/>
          </a:ln>
        </p:spPr>
      </p:pic>
      <p:sp>
        <p:nvSpPr>
          <p:cNvPr id="183" name="Textfeld 182"/>
          <p:cNvSpPr txBox="1">
            <a:spLocks/>
          </p:cNvSpPr>
          <p:nvPr/>
        </p:nvSpPr>
        <p:spPr bwMode="gray">
          <a:xfrm>
            <a:off x="4017545" y="4825536"/>
            <a:ext cx="807913" cy="325410"/>
          </a:xfrm>
          <a:prstGeom prst="rect">
            <a:avLst/>
          </a:prstGeom>
          <a:noFill/>
        </p:spPr>
        <p:txBody>
          <a:bodyPr wrap="square" lIns="0" tIns="0" rIns="0" bIns="0" rtlCol="0">
            <a:spAutoFit/>
          </a:bodyPr>
          <a:lstStyle/>
          <a:p>
            <a:pPr algn="r">
              <a:lnSpc>
                <a:spcPct val="110000"/>
              </a:lnSpc>
              <a:spcBef>
                <a:spcPts val="0"/>
              </a:spcBef>
            </a:pPr>
            <a:r>
              <a:rPr lang="en-US" sz="1000" dirty="0">
                <a:solidFill>
                  <a:schemeClr val="tx1"/>
                </a:solidFill>
                <a:latin typeface="+mn-lt"/>
                <a:ea typeface="Arial Unicode MS" panose="020B0604020202020204" pitchFamily="34" charset="-128"/>
                <a:cs typeface="Arial Unicode MS" panose="020B0604020202020204" pitchFamily="34" charset="-128"/>
              </a:rPr>
              <a:t>SICAM </a:t>
            </a:r>
            <a:br>
              <a:rPr lang="en-US" sz="1000" dirty="0">
                <a:solidFill>
                  <a:schemeClr val="tx1"/>
                </a:solidFill>
                <a:latin typeface="+mn-lt"/>
                <a:ea typeface="Arial Unicode MS" panose="020B0604020202020204" pitchFamily="34" charset="-128"/>
                <a:cs typeface="Arial Unicode MS" panose="020B0604020202020204" pitchFamily="34" charset="-128"/>
              </a:rPr>
            </a:br>
            <a:r>
              <a:rPr lang="en-US" sz="1000" dirty="0">
                <a:solidFill>
                  <a:schemeClr val="tx1"/>
                </a:solidFill>
                <a:latin typeface="+mn-lt"/>
                <a:ea typeface="Arial Unicode MS" panose="020B0604020202020204" pitchFamily="34" charset="-128"/>
                <a:cs typeface="Arial Unicode MS" panose="020B0604020202020204" pitchFamily="34" charset="-128"/>
              </a:rPr>
              <a:t>A8000</a:t>
            </a:r>
          </a:p>
        </p:txBody>
      </p:sp>
      <p:sp>
        <p:nvSpPr>
          <p:cNvPr id="184" name="Textfeld 183"/>
          <p:cNvSpPr txBox="1">
            <a:spLocks/>
          </p:cNvSpPr>
          <p:nvPr/>
        </p:nvSpPr>
        <p:spPr bwMode="gray">
          <a:xfrm>
            <a:off x="4319787" y="6006019"/>
            <a:ext cx="759823" cy="169277"/>
          </a:xfrm>
          <a:prstGeom prst="rect">
            <a:avLst/>
          </a:prstGeom>
          <a:noFill/>
        </p:spPr>
        <p:txBody>
          <a:bodyPr wrap="square" lIns="0" tIns="0" rIns="0" bIns="0" rtlCol="0">
            <a:spAutoFit/>
          </a:bodyPr>
          <a:lstStyle/>
          <a:p>
            <a:pPr>
              <a:lnSpc>
                <a:spcPct val="110000"/>
              </a:lnSpc>
              <a:spcBef>
                <a:spcPts val="0"/>
              </a:spcBef>
            </a:pPr>
            <a:r>
              <a:rPr lang="en-US" sz="1000" dirty="0">
                <a:solidFill>
                  <a:schemeClr val="tx1"/>
                </a:solidFill>
                <a:latin typeface="+mn-lt"/>
                <a:ea typeface="Arial Unicode MS" panose="020B0604020202020204" pitchFamily="34" charset="-128"/>
                <a:cs typeface="Arial Unicode MS" panose="020B0604020202020204" pitchFamily="34" charset="-128"/>
              </a:rPr>
              <a:t>SIPROTEC 5</a:t>
            </a:r>
          </a:p>
        </p:txBody>
      </p:sp>
      <p:pic>
        <p:nvPicPr>
          <p:cNvPr id="185" name="Picture 1"/>
          <p:cNvPicPr>
            <a:picLocks noChangeAspect="1" noChangeArrowheads="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rcRect/>
          <a:stretch>
            <a:fillRect/>
          </a:stretch>
        </p:blipFill>
        <p:spPr bwMode="gray">
          <a:xfrm>
            <a:off x="7873921" y="3900048"/>
            <a:ext cx="1290330" cy="2309303"/>
          </a:xfrm>
          <a:prstGeom prst="rect">
            <a:avLst/>
          </a:prstGeom>
          <a:noFill/>
          <a:ln w="9525">
            <a:noFill/>
            <a:miter lim="800000"/>
            <a:headEnd/>
            <a:tailEnd/>
          </a:ln>
        </p:spPr>
      </p:pic>
      <p:sp>
        <p:nvSpPr>
          <p:cNvPr id="190" name="Inhaltsplatzhalter 2"/>
          <p:cNvSpPr>
            <a:spLocks noGrp="1"/>
          </p:cNvSpPr>
          <p:nvPr>
            <p:ph idx="1"/>
          </p:nvPr>
        </p:nvSpPr>
        <p:spPr bwMode="gray">
          <a:xfrm>
            <a:off x="9472706" y="4073545"/>
            <a:ext cx="2250527" cy="947952"/>
          </a:xfrm>
        </p:spPr>
        <p:txBody>
          <a:bodyPr wrap="square">
            <a:spAutoFit/>
          </a:bodyPr>
          <a:lstStyle/>
          <a:p>
            <a:r>
              <a:rPr lang="en-US" sz="1400" b="1" dirty="0"/>
              <a:t>Flexibility throughout</a:t>
            </a:r>
            <a:br>
              <a:rPr lang="en-US" sz="1400" b="1" dirty="0"/>
            </a:br>
            <a:r>
              <a:rPr lang="en-US" sz="1400" b="1" dirty="0"/>
              <a:t>the life time – Functions and apps are independent from a modular hardware</a:t>
            </a:r>
          </a:p>
        </p:txBody>
      </p:sp>
      <p:sp>
        <p:nvSpPr>
          <p:cNvPr id="191" name="Rechteck 190"/>
          <p:cNvSpPr>
            <a:spLocks/>
          </p:cNvSpPr>
          <p:nvPr/>
        </p:nvSpPr>
        <p:spPr bwMode="gray">
          <a:xfrm>
            <a:off x="9472706" y="5082131"/>
            <a:ext cx="2725644" cy="1109793"/>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72000" rIns="108000" bIns="72000" numCol="1" spcCol="96026" rtlCol="0" anchor="t">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l">
              <a:spcBef>
                <a:spcPts val="0"/>
              </a:spcBef>
              <a:spcAft>
                <a:spcPts val="400"/>
              </a:spcAft>
              <a:buFont typeface="Wingdings" charset="0"/>
              <a:buNone/>
            </a:pPr>
            <a:r>
              <a:rPr lang="en-US" sz="1400" b="1" dirty="0">
                <a:solidFill>
                  <a:schemeClr val="bg1"/>
                </a:solidFill>
                <a:latin typeface="Arial" pitchFamily="34" charset="0"/>
                <a:ea typeface="ＭＳ Ｐゴシック" charset="-128"/>
                <a:sym typeface="Arial"/>
              </a:rPr>
              <a:t>Benefits</a:t>
            </a:r>
          </a:p>
          <a:p>
            <a:pPr marL="180000" lvl="1" indent="-180000">
              <a:spcBef>
                <a:spcPts val="0"/>
              </a:spcBef>
              <a:spcAft>
                <a:spcPts val="400"/>
              </a:spcAft>
              <a:buClr>
                <a:schemeClr val="bg1"/>
              </a:buClr>
              <a:buFont typeface="Arial" panose="020B0604020202020204" pitchFamily="34" charset="0"/>
              <a:buChar char="•"/>
            </a:pPr>
            <a:r>
              <a:rPr lang="en-US" sz="1400" spc="-30" dirty="0">
                <a:solidFill>
                  <a:schemeClr val="bg1"/>
                </a:solidFill>
                <a:latin typeface="Arial"/>
              </a:rPr>
              <a:t>Agility regarding </a:t>
            </a:r>
            <a:br>
              <a:rPr lang="en-US" sz="1400" spc="-30" dirty="0">
                <a:solidFill>
                  <a:schemeClr val="bg1"/>
                </a:solidFill>
                <a:latin typeface="Arial"/>
              </a:rPr>
            </a:br>
            <a:r>
              <a:rPr lang="en-US" sz="1400" spc="-30" dirty="0">
                <a:solidFill>
                  <a:schemeClr val="bg1"/>
                </a:solidFill>
                <a:latin typeface="Arial"/>
              </a:rPr>
              <a:t>future requirements</a:t>
            </a:r>
          </a:p>
          <a:p>
            <a:pPr marL="180000" lvl="1" indent="-180000">
              <a:spcBef>
                <a:spcPts val="0"/>
              </a:spcBef>
              <a:spcAft>
                <a:spcPts val="400"/>
              </a:spcAft>
              <a:buClr>
                <a:schemeClr val="bg1"/>
              </a:buClr>
              <a:buFont typeface="Arial" panose="020B0604020202020204" pitchFamily="34" charset="0"/>
              <a:buChar char="•"/>
            </a:pPr>
            <a:r>
              <a:rPr lang="en-US" sz="1400" dirty="0">
                <a:solidFill>
                  <a:schemeClr val="bg1"/>
                </a:solidFill>
                <a:latin typeface="Arial"/>
              </a:rPr>
              <a:t>Investment security</a:t>
            </a:r>
          </a:p>
        </p:txBody>
      </p:sp>
      <p:sp>
        <p:nvSpPr>
          <p:cNvPr id="192" name="Freeform 10"/>
          <p:cNvSpPr>
            <a:spLocks/>
          </p:cNvSpPr>
          <p:nvPr/>
        </p:nvSpPr>
        <p:spPr bwMode="gray">
          <a:xfrm rot="3236848" flipH="1">
            <a:off x="8785292" y="4737767"/>
            <a:ext cx="462280" cy="180294"/>
          </a:xfrm>
          <a:custGeom>
            <a:avLst/>
            <a:gdLst/>
            <a:ahLst/>
            <a:cxnLst/>
            <a:rect l="l" t="t" r="r" b="b"/>
            <a:pathLst>
              <a:path w="462280" h="180294">
                <a:moveTo>
                  <a:pt x="447856" y="57694"/>
                </a:moveTo>
                <a:cubicBezTo>
                  <a:pt x="416605" y="81733"/>
                  <a:pt x="416605" y="81733"/>
                  <a:pt x="416605" y="81733"/>
                </a:cubicBezTo>
                <a:cubicBezTo>
                  <a:pt x="368527" y="31251"/>
                  <a:pt x="298813" y="0"/>
                  <a:pt x="224292" y="1"/>
                </a:cubicBezTo>
                <a:cubicBezTo>
                  <a:pt x="130252" y="1"/>
                  <a:pt x="47087" y="49433"/>
                  <a:pt x="0" y="123877"/>
                </a:cubicBezTo>
                <a:lnTo>
                  <a:pt x="29322" y="164158"/>
                </a:lnTo>
                <a:cubicBezTo>
                  <a:pt x="65348" y="93374"/>
                  <a:pt x="139003" y="45674"/>
                  <a:pt x="224292" y="45674"/>
                </a:cubicBezTo>
                <a:cubicBezTo>
                  <a:pt x="284390" y="45674"/>
                  <a:pt x="339680" y="67310"/>
                  <a:pt x="382950" y="108176"/>
                </a:cubicBezTo>
                <a:cubicBezTo>
                  <a:pt x="349296" y="132215"/>
                  <a:pt x="349296" y="132215"/>
                  <a:pt x="349296" y="132215"/>
                </a:cubicBezTo>
                <a:cubicBezTo>
                  <a:pt x="406990" y="156254"/>
                  <a:pt x="406990" y="156254"/>
                  <a:pt x="406990" y="156254"/>
                </a:cubicBezTo>
                <a:cubicBezTo>
                  <a:pt x="462280" y="180294"/>
                  <a:pt x="462280" y="180294"/>
                  <a:pt x="462280" y="180294"/>
                </a:cubicBezTo>
                <a:cubicBezTo>
                  <a:pt x="455068" y="120196"/>
                  <a:pt x="455068" y="120196"/>
                  <a:pt x="455068" y="120196"/>
                </a:cubicBezTo>
                <a:cubicBezTo>
                  <a:pt x="447856" y="57694"/>
                  <a:pt x="447856" y="57694"/>
                  <a:pt x="447856" y="57694"/>
                </a:cubicBezTo>
                <a:close/>
              </a:path>
            </a:pathLst>
          </a:custGeom>
          <a:solidFill>
            <a:srgbClr val="00646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Rechteck 1"/>
          <p:cNvSpPr/>
          <p:nvPr/>
        </p:nvSpPr>
        <p:spPr bwMode="auto">
          <a:xfrm>
            <a:off x="2195947" y="5910606"/>
            <a:ext cx="337774" cy="95414"/>
          </a:xfrm>
          <a:prstGeom prst="rect">
            <a:avLst/>
          </a:prstGeom>
          <a:solidFill>
            <a:schemeClr val="bg1"/>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GB"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6" name="Rechteck 65"/>
          <p:cNvSpPr/>
          <p:nvPr/>
        </p:nvSpPr>
        <p:spPr bwMode="auto">
          <a:xfrm>
            <a:off x="2618173" y="5910606"/>
            <a:ext cx="337774" cy="95414"/>
          </a:xfrm>
          <a:prstGeom prst="rect">
            <a:avLst/>
          </a:prstGeom>
          <a:solidFill>
            <a:schemeClr val="bg1"/>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GB"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7" name="Rechteck 66"/>
          <p:cNvSpPr/>
          <p:nvPr/>
        </p:nvSpPr>
        <p:spPr bwMode="auto">
          <a:xfrm>
            <a:off x="3041271" y="5910606"/>
            <a:ext cx="337774" cy="95414"/>
          </a:xfrm>
          <a:prstGeom prst="rect">
            <a:avLst/>
          </a:prstGeom>
          <a:solidFill>
            <a:schemeClr val="bg1"/>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GB"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65" name="Freeform 49"/>
          <p:cNvSpPr>
            <a:spLocks noChangeAspect="1" noEditPoints="1"/>
          </p:cNvSpPr>
          <p:nvPr/>
        </p:nvSpPr>
        <p:spPr bwMode="gray">
          <a:xfrm>
            <a:off x="2195946" y="5785264"/>
            <a:ext cx="337774" cy="399900"/>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7" name="Freeform 49"/>
          <p:cNvSpPr>
            <a:spLocks noChangeAspect="1" noEditPoints="1"/>
          </p:cNvSpPr>
          <p:nvPr/>
        </p:nvSpPr>
        <p:spPr bwMode="gray">
          <a:xfrm>
            <a:off x="2618173" y="5785294"/>
            <a:ext cx="337774" cy="399900"/>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49"/>
          <p:cNvSpPr>
            <a:spLocks noChangeAspect="1" noEditPoints="1"/>
          </p:cNvSpPr>
          <p:nvPr/>
        </p:nvSpPr>
        <p:spPr bwMode="gray">
          <a:xfrm>
            <a:off x="3041271" y="5785264"/>
            <a:ext cx="337774" cy="399900"/>
          </a:xfrm>
          <a:custGeom>
            <a:avLst/>
            <a:gdLst>
              <a:gd name="T0" fmla="*/ 676 w 676"/>
              <a:gd name="T1" fmla="*/ 0 h 800"/>
              <a:gd name="T2" fmla="*/ 28 w 676"/>
              <a:gd name="T3" fmla="*/ 52 h 800"/>
              <a:gd name="T4" fmla="*/ 41 w 676"/>
              <a:gd name="T5" fmla="*/ 735 h 800"/>
              <a:gd name="T6" fmla="*/ 579 w 676"/>
              <a:gd name="T7" fmla="*/ 269 h 800"/>
              <a:gd name="T8" fmla="*/ 579 w 676"/>
              <a:gd name="T9" fmla="*/ 269 h 800"/>
              <a:gd name="T10" fmla="*/ 568 w 676"/>
              <a:gd name="T11" fmla="*/ 484 h 800"/>
              <a:gd name="T12" fmla="*/ 575 w 676"/>
              <a:gd name="T13" fmla="*/ 151 h 800"/>
              <a:gd name="T14" fmla="*/ 575 w 676"/>
              <a:gd name="T15" fmla="*/ 230 h 800"/>
              <a:gd name="T16" fmla="*/ 538 w 676"/>
              <a:gd name="T17" fmla="*/ 311 h 800"/>
              <a:gd name="T18" fmla="*/ 538 w 676"/>
              <a:gd name="T19" fmla="*/ 311 h 800"/>
              <a:gd name="T20" fmla="*/ 498 w 676"/>
              <a:gd name="T21" fmla="*/ 226 h 800"/>
              <a:gd name="T22" fmla="*/ 534 w 676"/>
              <a:gd name="T23" fmla="*/ 306 h 800"/>
              <a:gd name="T24" fmla="*/ 534 w 676"/>
              <a:gd name="T25" fmla="*/ 352 h 800"/>
              <a:gd name="T26" fmla="*/ 498 w 676"/>
              <a:gd name="T27" fmla="*/ 490 h 800"/>
              <a:gd name="T28" fmla="*/ 498 w 676"/>
              <a:gd name="T29" fmla="*/ 490 h 800"/>
              <a:gd name="T30" fmla="*/ 52 w 676"/>
              <a:gd name="T31" fmla="*/ 92 h 800"/>
              <a:gd name="T32" fmla="*/ 61 w 676"/>
              <a:gd name="T33" fmla="*/ 127 h 800"/>
              <a:gd name="T34" fmla="*/ 69 w 676"/>
              <a:gd name="T35" fmla="*/ 146 h 800"/>
              <a:gd name="T36" fmla="*/ 61 w 676"/>
              <a:gd name="T37" fmla="*/ 164 h 800"/>
              <a:gd name="T38" fmla="*/ 61 w 676"/>
              <a:gd name="T39" fmla="*/ 164 h 800"/>
              <a:gd name="T40" fmla="*/ 52 w 676"/>
              <a:gd name="T41" fmla="*/ 199 h 800"/>
              <a:gd name="T42" fmla="*/ 61 w 676"/>
              <a:gd name="T43" fmla="*/ 234 h 800"/>
              <a:gd name="T44" fmla="*/ 69 w 676"/>
              <a:gd name="T45" fmla="*/ 253 h 800"/>
              <a:gd name="T46" fmla="*/ 61 w 676"/>
              <a:gd name="T47" fmla="*/ 287 h 800"/>
              <a:gd name="T48" fmla="*/ 61 w 676"/>
              <a:gd name="T49" fmla="*/ 287 h 800"/>
              <a:gd name="T50" fmla="*/ 52 w 676"/>
              <a:gd name="T51" fmla="*/ 323 h 800"/>
              <a:gd name="T52" fmla="*/ 61 w 676"/>
              <a:gd name="T53" fmla="*/ 358 h 800"/>
              <a:gd name="T54" fmla="*/ 69 w 676"/>
              <a:gd name="T55" fmla="*/ 376 h 800"/>
              <a:gd name="T56" fmla="*/ 61 w 676"/>
              <a:gd name="T57" fmla="*/ 394 h 800"/>
              <a:gd name="T58" fmla="*/ 61 w 676"/>
              <a:gd name="T59" fmla="*/ 394 h 800"/>
              <a:gd name="T60" fmla="*/ 52 w 676"/>
              <a:gd name="T61" fmla="*/ 429 h 800"/>
              <a:gd name="T62" fmla="*/ 69 w 676"/>
              <a:gd name="T63" fmla="*/ 456 h 800"/>
              <a:gd name="T64" fmla="*/ 59 w 676"/>
              <a:gd name="T65" fmla="*/ 526 h 800"/>
              <a:gd name="T66" fmla="*/ 147 w 676"/>
              <a:gd name="T67" fmla="*/ 659 h 800"/>
              <a:gd name="T68" fmla="*/ 147 w 676"/>
              <a:gd name="T69" fmla="*/ 659 h 800"/>
              <a:gd name="T70" fmla="*/ 157 w 676"/>
              <a:gd name="T71" fmla="*/ 448 h 800"/>
              <a:gd name="T72" fmla="*/ 77 w 676"/>
              <a:gd name="T73" fmla="*/ 421 h 800"/>
              <a:gd name="T74" fmla="*/ 77 w 676"/>
              <a:gd name="T75" fmla="*/ 411 h 800"/>
              <a:gd name="T76" fmla="*/ 157 w 676"/>
              <a:gd name="T77" fmla="*/ 384 h 800"/>
              <a:gd name="T78" fmla="*/ 157 w 676"/>
              <a:gd name="T79" fmla="*/ 384 h 800"/>
              <a:gd name="T80" fmla="*/ 157 w 676"/>
              <a:gd name="T81" fmla="*/ 341 h 800"/>
              <a:gd name="T82" fmla="*/ 77 w 676"/>
              <a:gd name="T83" fmla="*/ 314 h 800"/>
              <a:gd name="T84" fmla="*/ 77 w 676"/>
              <a:gd name="T85" fmla="*/ 304 h 800"/>
              <a:gd name="T86" fmla="*/ 157 w 676"/>
              <a:gd name="T87" fmla="*/ 261 h 800"/>
              <a:gd name="T88" fmla="*/ 157 w 676"/>
              <a:gd name="T89" fmla="*/ 261 h 800"/>
              <a:gd name="T90" fmla="*/ 157 w 676"/>
              <a:gd name="T91" fmla="*/ 218 h 800"/>
              <a:gd name="T92" fmla="*/ 77 w 676"/>
              <a:gd name="T93" fmla="*/ 191 h 800"/>
              <a:gd name="T94" fmla="*/ 77 w 676"/>
              <a:gd name="T95" fmla="*/ 181 h 800"/>
              <a:gd name="T96" fmla="*/ 157 w 676"/>
              <a:gd name="T97" fmla="*/ 154 h 800"/>
              <a:gd name="T98" fmla="*/ 157 w 676"/>
              <a:gd name="T99" fmla="*/ 154 h 800"/>
              <a:gd name="T100" fmla="*/ 157 w 676"/>
              <a:gd name="T101" fmla="*/ 111 h 800"/>
              <a:gd name="T102" fmla="*/ 77 w 676"/>
              <a:gd name="T103" fmla="*/ 84 h 800"/>
              <a:gd name="T104" fmla="*/ 181 w 676"/>
              <a:gd name="T105" fmla="*/ 669 h 800"/>
              <a:gd name="T106" fmla="*/ 215 w 676"/>
              <a:gd name="T107" fmla="*/ 615 h 800"/>
              <a:gd name="T108" fmla="*/ 215 w 676"/>
              <a:gd name="T109" fmla="*/ 615 h 800"/>
              <a:gd name="T110" fmla="*/ 393 w 676"/>
              <a:gd name="T111" fmla="*/ 553 h 800"/>
              <a:gd name="T112" fmla="*/ 320 w 676"/>
              <a:gd name="T113" fmla="*/ 490 h 800"/>
              <a:gd name="T114" fmla="*/ 365 w 676"/>
              <a:gd name="T115" fmla="*/ 484 h 800"/>
              <a:gd name="T116" fmla="*/ 438 w 676"/>
              <a:gd name="T117" fmla="*/ 713 h 800"/>
              <a:gd name="T118" fmla="*/ 438 w 676"/>
              <a:gd name="T119" fmla="*/ 713 h 800"/>
              <a:gd name="T120" fmla="*/ 472 w 676"/>
              <a:gd name="T121" fmla="*/ 484 h 800"/>
              <a:gd name="T122" fmla="*/ 282 w 676"/>
              <a:gd name="T123" fmla="*/ 110 h 800"/>
              <a:gd name="T124" fmla="*/ 497 w 676"/>
              <a:gd name="T125" fmla="*/ 71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 h="800">
                <a:moveTo>
                  <a:pt x="0" y="0"/>
                </a:moveTo>
                <a:cubicBezTo>
                  <a:pt x="0" y="800"/>
                  <a:pt x="0" y="800"/>
                  <a:pt x="0" y="800"/>
                </a:cubicBezTo>
                <a:cubicBezTo>
                  <a:pt x="676" y="800"/>
                  <a:pt x="676" y="800"/>
                  <a:pt x="676" y="800"/>
                </a:cubicBezTo>
                <a:cubicBezTo>
                  <a:pt x="676" y="0"/>
                  <a:pt x="676" y="0"/>
                  <a:pt x="676" y="0"/>
                </a:cubicBezTo>
                <a:lnTo>
                  <a:pt x="0" y="0"/>
                </a:lnTo>
                <a:close/>
                <a:moveTo>
                  <a:pt x="648" y="748"/>
                </a:moveTo>
                <a:cubicBezTo>
                  <a:pt x="28" y="748"/>
                  <a:pt x="28" y="748"/>
                  <a:pt x="28" y="748"/>
                </a:cubicBezTo>
                <a:cubicBezTo>
                  <a:pt x="28" y="52"/>
                  <a:pt x="28" y="52"/>
                  <a:pt x="28" y="52"/>
                </a:cubicBezTo>
                <a:cubicBezTo>
                  <a:pt x="648" y="52"/>
                  <a:pt x="648" y="52"/>
                  <a:pt x="648" y="52"/>
                </a:cubicBezTo>
                <a:lnTo>
                  <a:pt x="648" y="748"/>
                </a:lnTo>
                <a:close/>
                <a:moveTo>
                  <a:pt x="41" y="65"/>
                </a:moveTo>
                <a:cubicBezTo>
                  <a:pt x="41" y="735"/>
                  <a:pt x="41" y="735"/>
                  <a:pt x="41" y="735"/>
                </a:cubicBezTo>
                <a:cubicBezTo>
                  <a:pt x="635" y="735"/>
                  <a:pt x="635" y="735"/>
                  <a:pt x="635" y="735"/>
                </a:cubicBezTo>
                <a:cubicBezTo>
                  <a:pt x="635" y="65"/>
                  <a:pt x="635" y="65"/>
                  <a:pt x="635" y="65"/>
                </a:cubicBezTo>
                <a:lnTo>
                  <a:pt x="41" y="65"/>
                </a:lnTo>
                <a:close/>
                <a:moveTo>
                  <a:pt x="579" y="269"/>
                </a:moveTo>
                <a:cubicBezTo>
                  <a:pt x="615" y="269"/>
                  <a:pt x="615" y="269"/>
                  <a:pt x="615" y="269"/>
                </a:cubicBezTo>
                <a:cubicBezTo>
                  <a:pt x="615" y="306"/>
                  <a:pt x="615" y="306"/>
                  <a:pt x="615" y="306"/>
                </a:cubicBezTo>
                <a:cubicBezTo>
                  <a:pt x="579" y="306"/>
                  <a:pt x="579" y="306"/>
                  <a:pt x="579" y="306"/>
                </a:cubicBezTo>
                <a:lnTo>
                  <a:pt x="579" y="269"/>
                </a:lnTo>
                <a:close/>
                <a:moveTo>
                  <a:pt x="615" y="484"/>
                </a:moveTo>
                <a:cubicBezTo>
                  <a:pt x="615" y="531"/>
                  <a:pt x="615" y="531"/>
                  <a:pt x="615" y="531"/>
                </a:cubicBezTo>
                <a:cubicBezTo>
                  <a:pt x="568" y="531"/>
                  <a:pt x="568" y="531"/>
                  <a:pt x="568" y="531"/>
                </a:cubicBezTo>
                <a:cubicBezTo>
                  <a:pt x="568" y="484"/>
                  <a:pt x="568" y="484"/>
                  <a:pt x="568" y="484"/>
                </a:cubicBezTo>
                <a:lnTo>
                  <a:pt x="615" y="484"/>
                </a:lnTo>
                <a:close/>
                <a:moveTo>
                  <a:pt x="538" y="114"/>
                </a:moveTo>
                <a:cubicBezTo>
                  <a:pt x="575" y="114"/>
                  <a:pt x="575" y="114"/>
                  <a:pt x="575" y="114"/>
                </a:cubicBezTo>
                <a:cubicBezTo>
                  <a:pt x="575" y="151"/>
                  <a:pt x="575" y="151"/>
                  <a:pt x="575" y="151"/>
                </a:cubicBezTo>
                <a:cubicBezTo>
                  <a:pt x="538" y="151"/>
                  <a:pt x="538" y="151"/>
                  <a:pt x="538" y="151"/>
                </a:cubicBezTo>
                <a:lnTo>
                  <a:pt x="538" y="114"/>
                </a:lnTo>
                <a:close/>
                <a:moveTo>
                  <a:pt x="538" y="230"/>
                </a:moveTo>
                <a:cubicBezTo>
                  <a:pt x="575" y="230"/>
                  <a:pt x="575" y="230"/>
                  <a:pt x="575" y="230"/>
                </a:cubicBezTo>
                <a:cubicBezTo>
                  <a:pt x="575" y="266"/>
                  <a:pt x="575" y="266"/>
                  <a:pt x="575" y="266"/>
                </a:cubicBezTo>
                <a:cubicBezTo>
                  <a:pt x="538" y="266"/>
                  <a:pt x="538" y="266"/>
                  <a:pt x="538" y="266"/>
                </a:cubicBezTo>
                <a:lnTo>
                  <a:pt x="538" y="230"/>
                </a:lnTo>
                <a:close/>
                <a:moveTo>
                  <a:pt x="538" y="311"/>
                </a:moveTo>
                <a:cubicBezTo>
                  <a:pt x="575" y="311"/>
                  <a:pt x="575" y="311"/>
                  <a:pt x="575" y="311"/>
                </a:cubicBezTo>
                <a:cubicBezTo>
                  <a:pt x="575" y="347"/>
                  <a:pt x="575" y="347"/>
                  <a:pt x="575" y="347"/>
                </a:cubicBezTo>
                <a:cubicBezTo>
                  <a:pt x="538" y="347"/>
                  <a:pt x="538" y="347"/>
                  <a:pt x="538" y="347"/>
                </a:cubicBezTo>
                <a:lnTo>
                  <a:pt x="538" y="311"/>
                </a:lnTo>
                <a:close/>
                <a:moveTo>
                  <a:pt x="498" y="189"/>
                </a:moveTo>
                <a:cubicBezTo>
                  <a:pt x="534" y="189"/>
                  <a:pt x="534" y="189"/>
                  <a:pt x="534" y="189"/>
                </a:cubicBezTo>
                <a:cubicBezTo>
                  <a:pt x="534" y="226"/>
                  <a:pt x="534" y="226"/>
                  <a:pt x="534" y="226"/>
                </a:cubicBezTo>
                <a:cubicBezTo>
                  <a:pt x="498" y="226"/>
                  <a:pt x="498" y="226"/>
                  <a:pt x="498" y="226"/>
                </a:cubicBezTo>
                <a:lnTo>
                  <a:pt x="498" y="189"/>
                </a:lnTo>
                <a:close/>
                <a:moveTo>
                  <a:pt x="498" y="269"/>
                </a:moveTo>
                <a:cubicBezTo>
                  <a:pt x="534" y="269"/>
                  <a:pt x="534" y="269"/>
                  <a:pt x="534" y="269"/>
                </a:cubicBezTo>
                <a:cubicBezTo>
                  <a:pt x="534" y="306"/>
                  <a:pt x="534" y="306"/>
                  <a:pt x="534" y="306"/>
                </a:cubicBezTo>
                <a:cubicBezTo>
                  <a:pt x="498" y="306"/>
                  <a:pt x="498" y="306"/>
                  <a:pt x="498" y="306"/>
                </a:cubicBezTo>
                <a:lnTo>
                  <a:pt x="498" y="269"/>
                </a:lnTo>
                <a:close/>
                <a:moveTo>
                  <a:pt x="498" y="352"/>
                </a:moveTo>
                <a:cubicBezTo>
                  <a:pt x="534" y="352"/>
                  <a:pt x="534" y="352"/>
                  <a:pt x="534" y="352"/>
                </a:cubicBezTo>
                <a:cubicBezTo>
                  <a:pt x="534" y="388"/>
                  <a:pt x="534" y="388"/>
                  <a:pt x="534" y="388"/>
                </a:cubicBezTo>
                <a:cubicBezTo>
                  <a:pt x="498" y="388"/>
                  <a:pt x="498" y="388"/>
                  <a:pt x="498" y="388"/>
                </a:cubicBezTo>
                <a:lnTo>
                  <a:pt x="498" y="352"/>
                </a:lnTo>
                <a:close/>
                <a:moveTo>
                  <a:pt x="498" y="490"/>
                </a:moveTo>
                <a:cubicBezTo>
                  <a:pt x="534" y="490"/>
                  <a:pt x="534" y="490"/>
                  <a:pt x="534" y="490"/>
                </a:cubicBezTo>
                <a:cubicBezTo>
                  <a:pt x="534" y="526"/>
                  <a:pt x="534" y="526"/>
                  <a:pt x="534" y="526"/>
                </a:cubicBezTo>
                <a:cubicBezTo>
                  <a:pt x="498" y="526"/>
                  <a:pt x="498" y="526"/>
                  <a:pt x="498" y="526"/>
                </a:cubicBezTo>
                <a:lnTo>
                  <a:pt x="498" y="490"/>
                </a:lnTo>
                <a:close/>
                <a:moveTo>
                  <a:pt x="61" y="84"/>
                </a:moveTo>
                <a:cubicBezTo>
                  <a:pt x="65" y="84"/>
                  <a:pt x="69" y="88"/>
                  <a:pt x="69" y="92"/>
                </a:cubicBezTo>
                <a:cubicBezTo>
                  <a:pt x="69" y="97"/>
                  <a:pt x="65" y="101"/>
                  <a:pt x="61" y="101"/>
                </a:cubicBezTo>
                <a:cubicBezTo>
                  <a:pt x="56" y="101"/>
                  <a:pt x="52" y="97"/>
                  <a:pt x="52" y="92"/>
                </a:cubicBezTo>
                <a:cubicBezTo>
                  <a:pt x="52" y="88"/>
                  <a:pt x="56" y="84"/>
                  <a:pt x="61" y="84"/>
                </a:cubicBezTo>
                <a:close/>
                <a:moveTo>
                  <a:pt x="61" y="111"/>
                </a:moveTo>
                <a:cubicBezTo>
                  <a:pt x="65" y="111"/>
                  <a:pt x="69" y="114"/>
                  <a:pt x="69" y="119"/>
                </a:cubicBezTo>
                <a:cubicBezTo>
                  <a:pt x="69" y="124"/>
                  <a:pt x="65" y="127"/>
                  <a:pt x="61" y="127"/>
                </a:cubicBezTo>
                <a:cubicBezTo>
                  <a:pt x="56" y="127"/>
                  <a:pt x="52" y="124"/>
                  <a:pt x="52" y="119"/>
                </a:cubicBezTo>
                <a:cubicBezTo>
                  <a:pt x="52" y="114"/>
                  <a:pt x="56" y="111"/>
                  <a:pt x="61" y="111"/>
                </a:cubicBezTo>
                <a:close/>
                <a:moveTo>
                  <a:pt x="61" y="137"/>
                </a:moveTo>
                <a:cubicBezTo>
                  <a:pt x="65" y="137"/>
                  <a:pt x="69" y="141"/>
                  <a:pt x="69" y="146"/>
                </a:cubicBezTo>
                <a:cubicBezTo>
                  <a:pt x="69" y="150"/>
                  <a:pt x="65" y="154"/>
                  <a:pt x="61" y="154"/>
                </a:cubicBezTo>
                <a:cubicBezTo>
                  <a:pt x="56" y="154"/>
                  <a:pt x="52" y="150"/>
                  <a:pt x="52" y="146"/>
                </a:cubicBezTo>
                <a:cubicBezTo>
                  <a:pt x="52" y="141"/>
                  <a:pt x="56" y="137"/>
                  <a:pt x="61" y="137"/>
                </a:cubicBezTo>
                <a:close/>
                <a:moveTo>
                  <a:pt x="61" y="164"/>
                </a:moveTo>
                <a:cubicBezTo>
                  <a:pt x="65" y="164"/>
                  <a:pt x="69" y="168"/>
                  <a:pt x="69" y="172"/>
                </a:cubicBezTo>
                <a:cubicBezTo>
                  <a:pt x="69" y="177"/>
                  <a:pt x="65" y="181"/>
                  <a:pt x="61" y="181"/>
                </a:cubicBezTo>
                <a:cubicBezTo>
                  <a:pt x="56" y="181"/>
                  <a:pt x="52" y="177"/>
                  <a:pt x="52" y="172"/>
                </a:cubicBezTo>
                <a:cubicBezTo>
                  <a:pt x="52" y="168"/>
                  <a:pt x="56" y="164"/>
                  <a:pt x="61" y="164"/>
                </a:cubicBezTo>
                <a:close/>
                <a:moveTo>
                  <a:pt x="61" y="191"/>
                </a:moveTo>
                <a:cubicBezTo>
                  <a:pt x="65" y="191"/>
                  <a:pt x="69" y="195"/>
                  <a:pt x="69" y="199"/>
                </a:cubicBezTo>
                <a:cubicBezTo>
                  <a:pt x="69" y="204"/>
                  <a:pt x="65" y="208"/>
                  <a:pt x="61" y="208"/>
                </a:cubicBezTo>
                <a:cubicBezTo>
                  <a:pt x="56" y="208"/>
                  <a:pt x="52" y="204"/>
                  <a:pt x="52" y="199"/>
                </a:cubicBezTo>
                <a:cubicBezTo>
                  <a:pt x="52" y="195"/>
                  <a:pt x="56" y="191"/>
                  <a:pt x="61" y="191"/>
                </a:cubicBezTo>
                <a:close/>
                <a:moveTo>
                  <a:pt x="61" y="218"/>
                </a:moveTo>
                <a:cubicBezTo>
                  <a:pt x="65" y="218"/>
                  <a:pt x="69" y="221"/>
                  <a:pt x="69" y="226"/>
                </a:cubicBezTo>
                <a:cubicBezTo>
                  <a:pt x="69" y="230"/>
                  <a:pt x="65" y="234"/>
                  <a:pt x="61" y="234"/>
                </a:cubicBezTo>
                <a:cubicBezTo>
                  <a:pt x="56" y="234"/>
                  <a:pt x="52" y="230"/>
                  <a:pt x="52" y="226"/>
                </a:cubicBezTo>
                <a:cubicBezTo>
                  <a:pt x="52" y="221"/>
                  <a:pt x="56" y="218"/>
                  <a:pt x="61" y="218"/>
                </a:cubicBezTo>
                <a:close/>
                <a:moveTo>
                  <a:pt x="61" y="244"/>
                </a:moveTo>
                <a:cubicBezTo>
                  <a:pt x="65" y="244"/>
                  <a:pt x="69" y="248"/>
                  <a:pt x="69" y="253"/>
                </a:cubicBezTo>
                <a:cubicBezTo>
                  <a:pt x="69" y="257"/>
                  <a:pt x="65" y="261"/>
                  <a:pt x="61" y="261"/>
                </a:cubicBezTo>
                <a:cubicBezTo>
                  <a:pt x="56" y="261"/>
                  <a:pt x="52" y="257"/>
                  <a:pt x="52" y="253"/>
                </a:cubicBezTo>
                <a:cubicBezTo>
                  <a:pt x="52" y="248"/>
                  <a:pt x="56" y="244"/>
                  <a:pt x="61" y="244"/>
                </a:cubicBezTo>
                <a:close/>
                <a:moveTo>
                  <a:pt x="61" y="287"/>
                </a:moveTo>
                <a:cubicBezTo>
                  <a:pt x="65" y="287"/>
                  <a:pt x="69" y="291"/>
                  <a:pt x="69" y="296"/>
                </a:cubicBezTo>
                <a:cubicBezTo>
                  <a:pt x="69" y="300"/>
                  <a:pt x="65" y="304"/>
                  <a:pt x="61" y="304"/>
                </a:cubicBezTo>
                <a:cubicBezTo>
                  <a:pt x="56" y="304"/>
                  <a:pt x="52" y="300"/>
                  <a:pt x="52" y="296"/>
                </a:cubicBezTo>
                <a:cubicBezTo>
                  <a:pt x="52" y="291"/>
                  <a:pt x="56" y="287"/>
                  <a:pt x="61" y="287"/>
                </a:cubicBezTo>
                <a:close/>
                <a:moveTo>
                  <a:pt x="61" y="314"/>
                </a:moveTo>
                <a:cubicBezTo>
                  <a:pt x="65" y="314"/>
                  <a:pt x="69" y="318"/>
                  <a:pt x="69" y="323"/>
                </a:cubicBezTo>
                <a:cubicBezTo>
                  <a:pt x="69" y="327"/>
                  <a:pt x="65" y="331"/>
                  <a:pt x="61" y="331"/>
                </a:cubicBezTo>
                <a:cubicBezTo>
                  <a:pt x="56" y="331"/>
                  <a:pt x="52" y="327"/>
                  <a:pt x="52" y="323"/>
                </a:cubicBezTo>
                <a:cubicBezTo>
                  <a:pt x="52" y="318"/>
                  <a:pt x="56" y="314"/>
                  <a:pt x="61" y="314"/>
                </a:cubicBezTo>
                <a:close/>
                <a:moveTo>
                  <a:pt x="61" y="341"/>
                </a:moveTo>
                <a:cubicBezTo>
                  <a:pt x="65" y="341"/>
                  <a:pt x="69" y="345"/>
                  <a:pt x="69" y="349"/>
                </a:cubicBezTo>
                <a:cubicBezTo>
                  <a:pt x="69" y="354"/>
                  <a:pt x="65" y="358"/>
                  <a:pt x="61" y="358"/>
                </a:cubicBezTo>
                <a:cubicBezTo>
                  <a:pt x="56" y="358"/>
                  <a:pt x="52" y="354"/>
                  <a:pt x="52" y="349"/>
                </a:cubicBezTo>
                <a:cubicBezTo>
                  <a:pt x="52" y="345"/>
                  <a:pt x="56" y="341"/>
                  <a:pt x="61" y="341"/>
                </a:cubicBezTo>
                <a:close/>
                <a:moveTo>
                  <a:pt x="61" y="368"/>
                </a:moveTo>
                <a:cubicBezTo>
                  <a:pt x="65" y="368"/>
                  <a:pt x="69" y="371"/>
                  <a:pt x="69" y="376"/>
                </a:cubicBezTo>
                <a:cubicBezTo>
                  <a:pt x="69" y="381"/>
                  <a:pt x="65" y="384"/>
                  <a:pt x="61" y="384"/>
                </a:cubicBezTo>
                <a:cubicBezTo>
                  <a:pt x="56" y="384"/>
                  <a:pt x="52" y="381"/>
                  <a:pt x="52" y="376"/>
                </a:cubicBezTo>
                <a:cubicBezTo>
                  <a:pt x="52" y="371"/>
                  <a:pt x="56" y="368"/>
                  <a:pt x="61" y="368"/>
                </a:cubicBezTo>
                <a:close/>
                <a:moveTo>
                  <a:pt x="61" y="394"/>
                </a:moveTo>
                <a:cubicBezTo>
                  <a:pt x="65" y="394"/>
                  <a:pt x="69" y="398"/>
                  <a:pt x="69" y="403"/>
                </a:cubicBezTo>
                <a:cubicBezTo>
                  <a:pt x="69" y="407"/>
                  <a:pt x="65" y="411"/>
                  <a:pt x="61" y="411"/>
                </a:cubicBezTo>
                <a:cubicBezTo>
                  <a:pt x="56" y="411"/>
                  <a:pt x="52" y="407"/>
                  <a:pt x="52" y="403"/>
                </a:cubicBezTo>
                <a:cubicBezTo>
                  <a:pt x="52" y="398"/>
                  <a:pt x="56" y="394"/>
                  <a:pt x="61" y="394"/>
                </a:cubicBezTo>
                <a:close/>
                <a:moveTo>
                  <a:pt x="61" y="421"/>
                </a:moveTo>
                <a:cubicBezTo>
                  <a:pt x="65" y="421"/>
                  <a:pt x="69" y="425"/>
                  <a:pt x="69" y="429"/>
                </a:cubicBezTo>
                <a:cubicBezTo>
                  <a:pt x="69" y="434"/>
                  <a:pt x="65" y="438"/>
                  <a:pt x="61" y="438"/>
                </a:cubicBezTo>
                <a:cubicBezTo>
                  <a:pt x="56" y="438"/>
                  <a:pt x="52" y="434"/>
                  <a:pt x="52" y="429"/>
                </a:cubicBezTo>
                <a:cubicBezTo>
                  <a:pt x="52" y="425"/>
                  <a:pt x="56" y="421"/>
                  <a:pt x="61" y="421"/>
                </a:cubicBezTo>
                <a:close/>
                <a:moveTo>
                  <a:pt x="52" y="456"/>
                </a:moveTo>
                <a:cubicBezTo>
                  <a:pt x="52" y="452"/>
                  <a:pt x="56" y="448"/>
                  <a:pt x="61" y="448"/>
                </a:cubicBezTo>
                <a:cubicBezTo>
                  <a:pt x="65" y="448"/>
                  <a:pt x="69" y="452"/>
                  <a:pt x="69" y="456"/>
                </a:cubicBezTo>
                <a:cubicBezTo>
                  <a:pt x="69" y="461"/>
                  <a:pt x="65" y="465"/>
                  <a:pt x="61" y="465"/>
                </a:cubicBezTo>
                <a:cubicBezTo>
                  <a:pt x="56" y="465"/>
                  <a:pt x="52" y="461"/>
                  <a:pt x="52" y="456"/>
                </a:cubicBezTo>
                <a:close/>
                <a:moveTo>
                  <a:pt x="96" y="526"/>
                </a:moveTo>
                <a:cubicBezTo>
                  <a:pt x="59" y="526"/>
                  <a:pt x="59" y="526"/>
                  <a:pt x="59" y="526"/>
                </a:cubicBezTo>
                <a:cubicBezTo>
                  <a:pt x="59" y="490"/>
                  <a:pt x="59" y="490"/>
                  <a:pt x="59" y="490"/>
                </a:cubicBezTo>
                <a:cubicBezTo>
                  <a:pt x="96" y="490"/>
                  <a:pt x="96" y="490"/>
                  <a:pt x="96" y="490"/>
                </a:cubicBezTo>
                <a:lnTo>
                  <a:pt x="96" y="526"/>
                </a:lnTo>
                <a:close/>
                <a:moveTo>
                  <a:pt x="147" y="659"/>
                </a:moveTo>
                <a:cubicBezTo>
                  <a:pt x="114" y="659"/>
                  <a:pt x="114" y="659"/>
                  <a:pt x="114" y="659"/>
                </a:cubicBezTo>
                <a:cubicBezTo>
                  <a:pt x="114" y="565"/>
                  <a:pt x="114" y="565"/>
                  <a:pt x="114" y="565"/>
                </a:cubicBezTo>
                <a:cubicBezTo>
                  <a:pt x="147" y="565"/>
                  <a:pt x="147" y="565"/>
                  <a:pt x="147" y="565"/>
                </a:cubicBezTo>
                <a:lnTo>
                  <a:pt x="147" y="659"/>
                </a:lnTo>
                <a:close/>
                <a:moveTo>
                  <a:pt x="157" y="465"/>
                </a:moveTo>
                <a:cubicBezTo>
                  <a:pt x="77" y="465"/>
                  <a:pt x="77" y="465"/>
                  <a:pt x="77" y="465"/>
                </a:cubicBezTo>
                <a:cubicBezTo>
                  <a:pt x="77" y="448"/>
                  <a:pt x="77" y="448"/>
                  <a:pt x="77" y="448"/>
                </a:cubicBezTo>
                <a:cubicBezTo>
                  <a:pt x="157" y="448"/>
                  <a:pt x="157" y="448"/>
                  <a:pt x="157" y="448"/>
                </a:cubicBezTo>
                <a:lnTo>
                  <a:pt x="157" y="465"/>
                </a:lnTo>
                <a:close/>
                <a:moveTo>
                  <a:pt x="157" y="438"/>
                </a:moveTo>
                <a:cubicBezTo>
                  <a:pt x="77" y="438"/>
                  <a:pt x="77" y="438"/>
                  <a:pt x="77" y="438"/>
                </a:cubicBezTo>
                <a:cubicBezTo>
                  <a:pt x="77" y="421"/>
                  <a:pt x="77" y="421"/>
                  <a:pt x="77" y="421"/>
                </a:cubicBezTo>
                <a:cubicBezTo>
                  <a:pt x="157" y="421"/>
                  <a:pt x="157" y="421"/>
                  <a:pt x="157" y="421"/>
                </a:cubicBezTo>
                <a:lnTo>
                  <a:pt x="157" y="438"/>
                </a:lnTo>
                <a:close/>
                <a:moveTo>
                  <a:pt x="157" y="411"/>
                </a:moveTo>
                <a:cubicBezTo>
                  <a:pt x="77" y="411"/>
                  <a:pt x="77" y="411"/>
                  <a:pt x="77" y="411"/>
                </a:cubicBezTo>
                <a:cubicBezTo>
                  <a:pt x="77" y="394"/>
                  <a:pt x="77" y="394"/>
                  <a:pt x="77" y="394"/>
                </a:cubicBezTo>
                <a:cubicBezTo>
                  <a:pt x="157" y="394"/>
                  <a:pt x="157" y="394"/>
                  <a:pt x="157" y="394"/>
                </a:cubicBezTo>
                <a:lnTo>
                  <a:pt x="157" y="411"/>
                </a:lnTo>
                <a:close/>
                <a:moveTo>
                  <a:pt x="157" y="384"/>
                </a:moveTo>
                <a:cubicBezTo>
                  <a:pt x="77" y="384"/>
                  <a:pt x="77" y="384"/>
                  <a:pt x="77" y="384"/>
                </a:cubicBezTo>
                <a:cubicBezTo>
                  <a:pt x="77" y="368"/>
                  <a:pt x="77" y="368"/>
                  <a:pt x="77" y="368"/>
                </a:cubicBezTo>
                <a:cubicBezTo>
                  <a:pt x="157" y="368"/>
                  <a:pt x="157" y="368"/>
                  <a:pt x="157" y="368"/>
                </a:cubicBezTo>
                <a:lnTo>
                  <a:pt x="157" y="384"/>
                </a:lnTo>
                <a:close/>
                <a:moveTo>
                  <a:pt x="157" y="358"/>
                </a:moveTo>
                <a:cubicBezTo>
                  <a:pt x="77" y="358"/>
                  <a:pt x="77" y="358"/>
                  <a:pt x="77" y="358"/>
                </a:cubicBezTo>
                <a:cubicBezTo>
                  <a:pt x="77" y="341"/>
                  <a:pt x="77" y="341"/>
                  <a:pt x="77" y="341"/>
                </a:cubicBezTo>
                <a:cubicBezTo>
                  <a:pt x="157" y="341"/>
                  <a:pt x="157" y="341"/>
                  <a:pt x="157" y="341"/>
                </a:cubicBezTo>
                <a:lnTo>
                  <a:pt x="157" y="358"/>
                </a:lnTo>
                <a:close/>
                <a:moveTo>
                  <a:pt x="157" y="331"/>
                </a:moveTo>
                <a:cubicBezTo>
                  <a:pt x="77" y="331"/>
                  <a:pt x="77" y="331"/>
                  <a:pt x="77" y="331"/>
                </a:cubicBezTo>
                <a:cubicBezTo>
                  <a:pt x="77" y="314"/>
                  <a:pt x="77" y="314"/>
                  <a:pt x="77" y="314"/>
                </a:cubicBezTo>
                <a:cubicBezTo>
                  <a:pt x="157" y="314"/>
                  <a:pt x="157" y="314"/>
                  <a:pt x="157" y="314"/>
                </a:cubicBezTo>
                <a:lnTo>
                  <a:pt x="157" y="331"/>
                </a:lnTo>
                <a:close/>
                <a:moveTo>
                  <a:pt x="157" y="304"/>
                </a:moveTo>
                <a:cubicBezTo>
                  <a:pt x="77" y="304"/>
                  <a:pt x="77" y="304"/>
                  <a:pt x="77" y="304"/>
                </a:cubicBezTo>
                <a:cubicBezTo>
                  <a:pt x="77" y="287"/>
                  <a:pt x="77" y="287"/>
                  <a:pt x="77" y="287"/>
                </a:cubicBezTo>
                <a:cubicBezTo>
                  <a:pt x="157" y="287"/>
                  <a:pt x="157" y="287"/>
                  <a:pt x="157" y="287"/>
                </a:cubicBezTo>
                <a:lnTo>
                  <a:pt x="157" y="304"/>
                </a:lnTo>
                <a:close/>
                <a:moveTo>
                  <a:pt x="157" y="261"/>
                </a:moveTo>
                <a:cubicBezTo>
                  <a:pt x="77" y="261"/>
                  <a:pt x="77" y="261"/>
                  <a:pt x="77" y="261"/>
                </a:cubicBezTo>
                <a:cubicBezTo>
                  <a:pt x="77" y="244"/>
                  <a:pt x="77" y="244"/>
                  <a:pt x="77" y="244"/>
                </a:cubicBezTo>
                <a:cubicBezTo>
                  <a:pt x="157" y="244"/>
                  <a:pt x="157" y="244"/>
                  <a:pt x="157" y="244"/>
                </a:cubicBezTo>
                <a:lnTo>
                  <a:pt x="157" y="261"/>
                </a:lnTo>
                <a:close/>
                <a:moveTo>
                  <a:pt x="157" y="234"/>
                </a:moveTo>
                <a:cubicBezTo>
                  <a:pt x="77" y="234"/>
                  <a:pt x="77" y="234"/>
                  <a:pt x="77" y="234"/>
                </a:cubicBezTo>
                <a:cubicBezTo>
                  <a:pt x="77" y="218"/>
                  <a:pt x="77" y="218"/>
                  <a:pt x="77" y="218"/>
                </a:cubicBezTo>
                <a:cubicBezTo>
                  <a:pt x="157" y="218"/>
                  <a:pt x="157" y="218"/>
                  <a:pt x="157" y="218"/>
                </a:cubicBezTo>
                <a:lnTo>
                  <a:pt x="157" y="234"/>
                </a:lnTo>
                <a:close/>
                <a:moveTo>
                  <a:pt x="157" y="208"/>
                </a:moveTo>
                <a:cubicBezTo>
                  <a:pt x="77" y="208"/>
                  <a:pt x="77" y="208"/>
                  <a:pt x="77" y="208"/>
                </a:cubicBezTo>
                <a:cubicBezTo>
                  <a:pt x="77" y="191"/>
                  <a:pt x="77" y="191"/>
                  <a:pt x="77" y="191"/>
                </a:cubicBezTo>
                <a:cubicBezTo>
                  <a:pt x="157" y="191"/>
                  <a:pt x="157" y="191"/>
                  <a:pt x="157" y="191"/>
                </a:cubicBezTo>
                <a:lnTo>
                  <a:pt x="157" y="208"/>
                </a:lnTo>
                <a:close/>
                <a:moveTo>
                  <a:pt x="157" y="181"/>
                </a:moveTo>
                <a:cubicBezTo>
                  <a:pt x="77" y="181"/>
                  <a:pt x="77" y="181"/>
                  <a:pt x="77" y="181"/>
                </a:cubicBezTo>
                <a:cubicBezTo>
                  <a:pt x="77" y="164"/>
                  <a:pt x="77" y="164"/>
                  <a:pt x="77" y="164"/>
                </a:cubicBezTo>
                <a:cubicBezTo>
                  <a:pt x="157" y="164"/>
                  <a:pt x="157" y="164"/>
                  <a:pt x="157" y="164"/>
                </a:cubicBezTo>
                <a:lnTo>
                  <a:pt x="157" y="181"/>
                </a:lnTo>
                <a:close/>
                <a:moveTo>
                  <a:pt x="157" y="154"/>
                </a:moveTo>
                <a:cubicBezTo>
                  <a:pt x="77" y="154"/>
                  <a:pt x="77" y="154"/>
                  <a:pt x="77" y="154"/>
                </a:cubicBezTo>
                <a:cubicBezTo>
                  <a:pt x="77" y="137"/>
                  <a:pt x="77" y="137"/>
                  <a:pt x="77" y="137"/>
                </a:cubicBezTo>
                <a:cubicBezTo>
                  <a:pt x="157" y="137"/>
                  <a:pt x="157" y="137"/>
                  <a:pt x="157" y="137"/>
                </a:cubicBezTo>
                <a:lnTo>
                  <a:pt x="157" y="154"/>
                </a:lnTo>
                <a:close/>
                <a:moveTo>
                  <a:pt x="157" y="127"/>
                </a:moveTo>
                <a:cubicBezTo>
                  <a:pt x="77" y="127"/>
                  <a:pt x="77" y="127"/>
                  <a:pt x="77" y="127"/>
                </a:cubicBezTo>
                <a:cubicBezTo>
                  <a:pt x="77" y="111"/>
                  <a:pt x="77" y="111"/>
                  <a:pt x="77" y="111"/>
                </a:cubicBezTo>
                <a:cubicBezTo>
                  <a:pt x="157" y="111"/>
                  <a:pt x="157" y="111"/>
                  <a:pt x="157" y="111"/>
                </a:cubicBezTo>
                <a:lnTo>
                  <a:pt x="157" y="127"/>
                </a:lnTo>
                <a:close/>
                <a:moveTo>
                  <a:pt x="157" y="101"/>
                </a:moveTo>
                <a:cubicBezTo>
                  <a:pt x="77" y="101"/>
                  <a:pt x="77" y="101"/>
                  <a:pt x="77" y="101"/>
                </a:cubicBezTo>
                <a:cubicBezTo>
                  <a:pt x="77" y="84"/>
                  <a:pt x="77" y="84"/>
                  <a:pt x="77" y="84"/>
                </a:cubicBezTo>
                <a:cubicBezTo>
                  <a:pt x="157" y="84"/>
                  <a:pt x="157" y="84"/>
                  <a:pt x="157" y="84"/>
                </a:cubicBezTo>
                <a:lnTo>
                  <a:pt x="157" y="101"/>
                </a:lnTo>
                <a:close/>
                <a:moveTo>
                  <a:pt x="215" y="704"/>
                </a:moveTo>
                <a:cubicBezTo>
                  <a:pt x="196" y="704"/>
                  <a:pt x="181" y="688"/>
                  <a:pt x="181" y="669"/>
                </a:cubicBezTo>
                <a:cubicBezTo>
                  <a:pt x="181" y="650"/>
                  <a:pt x="196" y="634"/>
                  <a:pt x="215" y="634"/>
                </a:cubicBezTo>
                <a:cubicBezTo>
                  <a:pt x="235" y="634"/>
                  <a:pt x="250" y="650"/>
                  <a:pt x="250" y="669"/>
                </a:cubicBezTo>
                <a:cubicBezTo>
                  <a:pt x="250" y="688"/>
                  <a:pt x="235" y="704"/>
                  <a:pt x="215" y="704"/>
                </a:cubicBezTo>
                <a:close/>
                <a:moveTo>
                  <a:pt x="215" y="615"/>
                </a:moveTo>
                <a:cubicBezTo>
                  <a:pt x="196" y="615"/>
                  <a:pt x="181" y="600"/>
                  <a:pt x="181" y="581"/>
                </a:cubicBezTo>
                <a:cubicBezTo>
                  <a:pt x="181" y="561"/>
                  <a:pt x="196" y="546"/>
                  <a:pt x="215" y="546"/>
                </a:cubicBezTo>
                <a:cubicBezTo>
                  <a:pt x="235" y="546"/>
                  <a:pt x="250" y="561"/>
                  <a:pt x="250" y="581"/>
                </a:cubicBezTo>
                <a:cubicBezTo>
                  <a:pt x="250" y="600"/>
                  <a:pt x="235" y="615"/>
                  <a:pt x="215" y="615"/>
                </a:cubicBezTo>
                <a:close/>
                <a:moveTo>
                  <a:pt x="393" y="713"/>
                </a:moveTo>
                <a:cubicBezTo>
                  <a:pt x="315" y="713"/>
                  <a:pt x="315" y="713"/>
                  <a:pt x="315" y="713"/>
                </a:cubicBezTo>
                <a:cubicBezTo>
                  <a:pt x="315" y="553"/>
                  <a:pt x="315" y="553"/>
                  <a:pt x="315" y="553"/>
                </a:cubicBezTo>
                <a:cubicBezTo>
                  <a:pt x="393" y="553"/>
                  <a:pt x="393" y="553"/>
                  <a:pt x="393" y="553"/>
                </a:cubicBezTo>
                <a:lnTo>
                  <a:pt x="393" y="713"/>
                </a:lnTo>
                <a:close/>
                <a:moveTo>
                  <a:pt x="284" y="526"/>
                </a:moveTo>
                <a:cubicBezTo>
                  <a:pt x="284" y="490"/>
                  <a:pt x="284" y="490"/>
                  <a:pt x="284" y="490"/>
                </a:cubicBezTo>
                <a:cubicBezTo>
                  <a:pt x="320" y="490"/>
                  <a:pt x="320" y="490"/>
                  <a:pt x="320" y="490"/>
                </a:cubicBezTo>
                <a:cubicBezTo>
                  <a:pt x="320" y="526"/>
                  <a:pt x="320" y="526"/>
                  <a:pt x="320" y="526"/>
                </a:cubicBezTo>
                <a:lnTo>
                  <a:pt x="284" y="526"/>
                </a:lnTo>
                <a:close/>
                <a:moveTo>
                  <a:pt x="365" y="531"/>
                </a:moveTo>
                <a:cubicBezTo>
                  <a:pt x="365" y="484"/>
                  <a:pt x="365" y="484"/>
                  <a:pt x="365" y="484"/>
                </a:cubicBezTo>
                <a:cubicBezTo>
                  <a:pt x="412" y="484"/>
                  <a:pt x="412" y="484"/>
                  <a:pt x="412" y="484"/>
                </a:cubicBezTo>
                <a:cubicBezTo>
                  <a:pt x="412" y="531"/>
                  <a:pt x="412" y="531"/>
                  <a:pt x="412" y="531"/>
                </a:cubicBezTo>
                <a:lnTo>
                  <a:pt x="365" y="531"/>
                </a:lnTo>
                <a:close/>
                <a:moveTo>
                  <a:pt x="438" y="713"/>
                </a:moveTo>
                <a:cubicBezTo>
                  <a:pt x="400" y="713"/>
                  <a:pt x="400" y="713"/>
                  <a:pt x="400" y="713"/>
                </a:cubicBezTo>
                <a:cubicBezTo>
                  <a:pt x="400" y="553"/>
                  <a:pt x="400" y="553"/>
                  <a:pt x="400" y="553"/>
                </a:cubicBezTo>
                <a:cubicBezTo>
                  <a:pt x="438" y="553"/>
                  <a:pt x="438" y="553"/>
                  <a:pt x="438" y="553"/>
                </a:cubicBezTo>
                <a:lnTo>
                  <a:pt x="438" y="713"/>
                </a:lnTo>
                <a:close/>
                <a:moveTo>
                  <a:pt x="472" y="531"/>
                </a:moveTo>
                <a:cubicBezTo>
                  <a:pt x="425" y="531"/>
                  <a:pt x="425" y="531"/>
                  <a:pt x="425" y="531"/>
                </a:cubicBezTo>
                <a:cubicBezTo>
                  <a:pt x="425" y="484"/>
                  <a:pt x="425" y="484"/>
                  <a:pt x="425" y="484"/>
                </a:cubicBezTo>
                <a:cubicBezTo>
                  <a:pt x="472" y="484"/>
                  <a:pt x="472" y="484"/>
                  <a:pt x="472" y="484"/>
                </a:cubicBezTo>
                <a:lnTo>
                  <a:pt x="472" y="531"/>
                </a:lnTo>
                <a:close/>
                <a:moveTo>
                  <a:pt x="474" y="463"/>
                </a:moveTo>
                <a:cubicBezTo>
                  <a:pt x="282" y="463"/>
                  <a:pt x="282" y="463"/>
                  <a:pt x="282" y="463"/>
                </a:cubicBezTo>
                <a:cubicBezTo>
                  <a:pt x="282" y="110"/>
                  <a:pt x="282" y="110"/>
                  <a:pt x="282" y="110"/>
                </a:cubicBezTo>
                <a:cubicBezTo>
                  <a:pt x="474" y="110"/>
                  <a:pt x="474" y="110"/>
                  <a:pt x="474" y="110"/>
                </a:cubicBezTo>
                <a:lnTo>
                  <a:pt x="474" y="463"/>
                </a:lnTo>
                <a:close/>
                <a:moveTo>
                  <a:pt x="616" y="711"/>
                </a:moveTo>
                <a:cubicBezTo>
                  <a:pt x="497" y="711"/>
                  <a:pt x="497" y="711"/>
                  <a:pt x="497" y="711"/>
                </a:cubicBezTo>
                <a:cubicBezTo>
                  <a:pt x="497" y="550"/>
                  <a:pt x="497" y="550"/>
                  <a:pt x="497" y="550"/>
                </a:cubicBezTo>
                <a:cubicBezTo>
                  <a:pt x="616" y="550"/>
                  <a:pt x="616" y="550"/>
                  <a:pt x="616" y="550"/>
                </a:cubicBezTo>
                <a:lnTo>
                  <a:pt x="616" y="711"/>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fade">
                                      <p:cBhvr>
                                        <p:cTn id="13" dur="500"/>
                                        <p:tgtEl>
                                          <p:spTgt spid="154"/>
                                        </p:tgtEl>
                                      </p:cBhvr>
                                    </p:animEffect>
                                  </p:childTnLst>
                                </p:cTn>
                              </p:par>
                              <p:par>
                                <p:cTn id="14" presetID="10" presetClass="entr" presetSubtype="0" fill="hold" nodeType="withEffect">
                                  <p:stCondLst>
                                    <p:cond delay="0"/>
                                  </p:stCondLst>
                                  <p:childTnLst>
                                    <p:set>
                                      <p:cBhvr>
                                        <p:cTn id="15" dur="1" fill="hold">
                                          <p:stCondLst>
                                            <p:cond delay="0"/>
                                          </p:stCondLst>
                                        </p:cTn>
                                        <p:tgtEl>
                                          <p:spTgt spid="159"/>
                                        </p:tgtEl>
                                        <p:attrNameLst>
                                          <p:attrName>style.visibility</p:attrName>
                                        </p:attrNameLst>
                                      </p:cBhvr>
                                      <p:to>
                                        <p:strVal val="visible"/>
                                      </p:to>
                                    </p:set>
                                    <p:animEffect transition="in" filter="fade">
                                      <p:cBhvr>
                                        <p:cTn id="16" dur="500"/>
                                        <p:tgtEl>
                                          <p:spTgt spid="159"/>
                                        </p:tgtEl>
                                      </p:cBhvr>
                                    </p:animEffect>
                                  </p:childTnLst>
                                </p:cTn>
                              </p:par>
                              <p:par>
                                <p:cTn id="17" presetID="10" presetClass="entr" presetSubtype="0" fill="hold" nodeType="withEffect">
                                  <p:stCondLst>
                                    <p:cond delay="0"/>
                                  </p:stCondLst>
                                  <p:childTnLst>
                                    <p:set>
                                      <p:cBhvr>
                                        <p:cTn id="18" dur="1" fill="hold">
                                          <p:stCondLst>
                                            <p:cond delay="0"/>
                                          </p:stCondLst>
                                        </p:cTn>
                                        <p:tgtEl>
                                          <p:spTgt spid="162"/>
                                        </p:tgtEl>
                                        <p:attrNameLst>
                                          <p:attrName>style.visibility</p:attrName>
                                        </p:attrNameLst>
                                      </p:cBhvr>
                                      <p:to>
                                        <p:strVal val="visible"/>
                                      </p:to>
                                    </p:set>
                                    <p:animEffect transition="in" filter="fade">
                                      <p:cBhvr>
                                        <p:cTn id="19" dur="500"/>
                                        <p:tgtEl>
                                          <p:spTgt spid="162"/>
                                        </p:tgtEl>
                                      </p:cBhvr>
                                    </p:animEffect>
                                  </p:childTnLst>
                                </p:cTn>
                              </p:par>
                              <p:par>
                                <p:cTn id="20" presetID="10" presetClass="entr" presetSubtype="0" fill="hold" nodeType="with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500"/>
                                        <p:tgtEl>
                                          <p:spTgt spid="1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4"/>
                                        </p:tgtEl>
                                        <p:attrNameLst>
                                          <p:attrName>style.visibility</p:attrName>
                                        </p:attrNameLst>
                                      </p:cBhvr>
                                      <p:to>
                                        <p:strVal val="visible"/>
                                      </p:to>
                                    </p:set>
                                    <p:animEffect transition="in" filter="fade">
                                      <p:cBhvr>
                                        <p:cTn id="25" dur="500"/>
                                        <p:tgtEl>
                                          <p:spTgt spid="16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5"/>
                                        </p:tgtEl>
                                        <p:attrNameLst>
                                          <p:attrName>style.visibility</p:attrName>
                                        </p:attrNameLst>
                                      </p:cBhvr>
                                      <p:to>
                                        <p:strVal val="visible"/>
                                      </p:to>
                                    </p:set>
                                    <p:animEffect transition="in" filter="fade">
                                      <p:cBhvr>
                                        <p:cTn id="28" dur="500"/>
                                        <p:tgtEl>
                                          <p:spTgt spid="16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Effect transition="in" filter="fade">
                                      <p:cBhvr>
                                        <p:cTn id="31" dur="500"/>
                                        <p:tgtEl>
                                          <p:spTgt spid="16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fade">
                                      <p:cBhvr>
                                        <p:cTn id="34" dur="500"/>
                                        <p:tgtEl>
                                          <p:spTgt spid="16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8"/>
                                        </p:tgtEl>
                                        <p:attrNameLst>
                                          <p:attrName>style.visibility</p:attrName>
                                        </p:attrNameLst>
                                      </p:cBhvr>
                                      <p:to>
                                        <p:strVal val="visible"/>
                                      </p:to>
                                    </p:set>
                                    <p:animEffect transition="in" filter="fade">
                                      <p:cBhvr>
                                        <p:cTn id="37" dur="500"/>
                                        <p:tgtEl>
                                          <p:spTgt spid="16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500"/>
                                        <p:tgtEl>
                                          <p:spTgt spid="16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0"/>
                                        </p:tgtEl>
                                        <p:attrNameLst>
                                          <p:attrName>style.visibility</p:attrName>
                                        </p:attrNameLst>
                                      </p:cBhvr>
                                      <p:to>
                                        <p:strVal val="visible"/>
                                      </p:to>
                                    </p:set>
                                    <p:animEffect transition="in" filter="fade">
                                      <p:cBhvr>
                                        <p:cTn id="43" dur="500"/>
                                        <p:tgtEl>
                                          <p:spTgt spid="170"/>
                                        </p:tgtEl>
                                      </p:cBhvr>
                                    </p:animEffect>
                                  </p:childTnLst>
                                </p:cTn>
                              </p:par>
                              <p:par>
                                <p:cTn id="44" presetID="10" presetClass="entr" presetSubtype="0" fill="hold" nodeType="withEffect">
                                  <p:stCondLst>
                                    <p:cond delay="0"/>
                                  </p:stCondLst>
                                  <p:childTnLst>
                                    <p:set>
                                      <p:cBhvr>
                                        <p:cTn id="45" dur="1" fill="hold">
                                          <p:stCondLst>
                                            <p:cond delay="0"/>
                                          </p:stCondLst>
                                        </p:cTn>
                                        <p:tgtEl>
                                          <p:spTgt spid="172"/>
                                        </p:tgtEl>
                                        <p:attrNameLst>
                                          <p:attrName>style.visibility</p:attrName>
                                        </p:attrNameLst>
                                      </p:cBhvr>
                                      <p:to>
                                        <p:strVal val="visible"/>
                                      </p:to>
                                    </p:set>
                                    <p:animEffect transition="in" filter="fade">
                                      <p:cBhvr>
                                        <p:cTn id="46" dur="500"/>
                                        <p:tgtEl>
                                          <p:spTgt spid="17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3"/>
                                        </p:tgtEl>
                                        <p:attrNameLst>
                                          <p:attrName>style.visibility</p:attrName>
                                        </p:attrNameLst>
                                      </p:cBhvr>
                                      <p:to>
                                        <p:strVal val="visible"/>
                                      </p:to>
                                    </p:set>
                                    <p:animEffect transition="in" filter="fade">
                                      <p:cBhvr>
                                        <p:cTn id="49" dur="500"/>
                                        <p:tgtEl>
                                          <p:spTgt spid="17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4"/>
                                        </p:tgtEl>
                                        <p:attrNameLst>
                                          <p:attrName>style.visibility</p:attrName>
                                        </p:attrNameLst>
                                      </p:cBhvr>
                                      <p:to>
                                        <p:strVal val="visible"/>
                                      </p:to>
                                    </p:set>
                                    <p:animEffect transition="in" filter="fade">
                                      <p:cBhvr>
                                        <p:cTn id="52" dur="500"/>
                                        <p:tgtEl>
                                          <p:spTgt spid="174"/>
                                        </p:tgtEl>
                                      </p:cBhvr>
                                    </p:animEffect>
                                  </p:childTnLst>
                                </p:cTn>
                              </p:par>
                              <p:par>
                                <p:cTn id="53" presetID="10" presetClass="entr" presetSubtype="0" fill="hold" nodeType="withEffect">
                                  <p:stCondLst>
                                    <p:cond delay="0"/>
                                  </p:stCondLst>
                                  <p:childTnLst>
                                    <p:set>
                                      <p:cBhvr>
                                        <p:cTn id="54" dur="1" fill="hold">
                                          <p:stCondLst>
                                            <p:cond delay="0"/>
                                          </p:stCondLst>
                                        </p:cTn>
                                        <p:tgtEl>
                                          <p:spTgt spid="175"/>
                                        </p:tgtEl>
                                        <p:attrNameLst>
                                          <p:attrName>style.visibility</p:attrName>
                                        </p:attrNameLst>
                                      </p:cBhvr>
                                      <p:to>
                                        <p:strVal val="visible"/>
                                      </p:to>
                                    </p:set>
                                    <p:animEffect transition="in" filter="fade">
                                      <p:cBhvr>
                                        <p:cTn id="55" dur="500"/>
                                        <p:tgtEl>
                                          <p:spTgt spid="175"/>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7"/>
                                        </p:tgtEl>
                                        <p:attrNameLst>
                                          <p:attrName>style.visibility</p:attrName>
                                        </p:attrNameLst>
                                      </p:cBhvr>
                                      <p:to>
                                        <p:strVal val="visible"/>
                                      </p:to>
                                    </p:set>
                                    <p:animEffect transition="in" filter="fade">
                                      <p:cBhvr>
                                        <p:cTn id="61" dur="500"/>
                                        <p:tgtEl>
                                          <p:spTgt spid="17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8"/>
                                        </p:tgtEl>
                                        <p:attrNameLst>
                                          <p:attrName>style.visibility</p:attrName>
                                        </p:attrNameLst>
                                      </p:cBhvr>
                                      <p:to>
                                        <p:strVal val="visible"/>
                                      </p:to>
                                    </p:set>
                                    <p:animEffect transition="in" filter="fade">
                                      <p:cBhvr>
                                        <p:cTn id="64" dur="500"/>
                                        <p:tgtEl>
                                          <p:spTgt spid="178"/>
                                        </p:tgtEl>
                                      </p:cBhvr>
                                    </p:animEffect>
                                  </p:childTnLst>
                                </p:cTn>
                              </p:par>
                              <p:par>
                                <p:cTn id="65" presetID="10" presetClass="entr" presetSubtype="0" fill="hold" nodeType="withEffect">
                                  <p:stCondLst>
                                    <p:cond delay="0"/>
                                  </p:stCondLst>
                                  <p:childTnLst>
                                    <p:set>
                                      <p:cBhvr>
                                        <p:cTn id="66" dur="1" fill="hold">
                                          <p:stCondLst>
                                            <p:cond delay="0"/>
                                          </p:stCondLst>
                                        </p:cTn>
                                        <p:tgtEl>
                                          <p:spTgt spid="179"/>
                                        </p:tgtEl>
                                        <p:attrNameLst>
                                          <p:attrName>style.visibility</p:attrName>
                                        </p:attrNameLst>
                                      </p:cBhvr>
                                      <p:to>
                                        <p:strVal val="visible"/>
                                      </p:to>
                                    </p:set>
                                    <p:animEffect transition="in" filter="fade">
                                      <p:cBhvr>
                                        <p:cTn id="67" dur="500"/>
                                        <p:tgtEl>
                                          <p:spTgt spid="179"/>
                                        </p:tgtEl>
                                      </p:cBhvr>
                                    </p:animEffect>
                                  </p:childTnLst>
                                </p:cTn>
                              </p:par>
                              <p:par>
                                <p:cTn id="68" presetID="10" presetClass="entr" presetSubtype="0" fill="hold" nodeType="withEffect">
                                  <p:stCondLst>
                                    <p:cond delay="0"/>
                                  </p:stCondLst>
                                  <p:childTnLst>
                                    <p:set>
                                      <p:cBhvr>
                                        <p:cTn id="69" dur="1" fill="hold">
                                          <p:stCondLst>
                                            <p:cond delay="0"/>
                                          </p:stCondLst>
                                        </p:cTn>
                                        <p:tgtEl>
                                          <p:spTgt spid="182"/>
                                        </p:tgtEl>
                                        <p:attrNameLst>
                                          <p:attrName>style.visibility</p:attrName>
                                        </p:attrNameLst>
                                      </p:cBhvr>
                                      <p:to>
                                        <p:strVal val="visible"/>
                                      </p:to>
                                    </p:set>
                                    <p:animEffect transition="in" filter="fade">
                                      <p:cBhvr>
                                        <p:cTn id="70" dur="500"/>
                                        <p:tgtEl>
                                          <p:spTgt spid="18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Effect transition="in" filter="fade">
                                      <p:cBhvr>
                                        <p:cTn id="73" dur="500"/>
                                        <p:tgtEl>
                                          <p:spTgt spid="18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4"/>
                                        </p:tgtEl>
                                        <p:attrNameLst>
                                          <p:attrName>style.visibility</p:attrName>
                                        </p:attrNameLst>
                                      </p:cBhvr>
                                      <p:to>
                                        <p:strVal val="visible"/>
                                      </p:to>
                                    </p:set>
                                    <p:animEffect transition="in" filter="fade">
                                      <p:cBhvr>
                                        <p:cTn id="76" dur="500"/>
                                        <p:tgtEl>
                                          <p:spTgt spid="184"/>
                                        </p:tgtEl>
                                      </p:cBhvr>
                                    </p:animEffect>
                                  </p:childTnLst>
                                </p:cTn>
                              </p:par>
                              <p:par>
                                <p:cTn id="77" presetID="10" presetClass="entr" presetSubtype="0" fill="hold" nodeType="withEffect">
                                  <p:stCondLst>
                                    <p:cond delay="0"/>
                                  </p:stCondLst>
                                  <p:childTnLst>
                                    <p:set>
                                      <p:cBhvr>
                                        <p:cTn id="78" dur="1" fill="hold">
                                          <p:stCondLst>
                                            <p:cond delay="0"/>
                                          </p:stCondLst>
                                        </p:cTn>
                                        <p:tgtEl>
                                          <p:spTgt spid="185"/>
                                        </p:tgtEl>
                                        <p:attrNameLst>
                                          <p:attrName>style.visibility</p:attrName>
                                        </p:attrNameLst>
                                      </p:cBhvr>
                                      <p:to>
                                        <p:strVal val="visible"/>
                                      </p:to>
                                    </p:set>
                                    <p:animEffect transition="in" filter="fade">
                                      <p:cBhvr>
                                        <p:cTn id="79" dur="500"/>
                                        <p:tgtEl>
                                          <p:spTgt spid="18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0">
                                            <p:txEl>
                                              <p:pRg st="0" end="0"/>
                                            </p:txEl>
                                          </p:spTgt>
                                        </p:tgtEl>
                                        <p:attrNameLst>
                                          <p:attrName>style.visibility</p:attrName>
                                        </p:attrNameLst>
                                      </p:cBhvr>
                                      <p:to>
                                        <p:strVal val="visible"/>
                                      </p:to>
                                    </p:set>
                                    <p:animEffect transition="in" filter="fade">
                                      <p:cBhvr>
                                        <p:cTn id="82" dur="500"/>
                                        <p:tgtEl>
                                          <p:spTgt spid="190">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2"/>
                                        </p:tgtEl>
                                        <p:attrNameLst>
                                          <p:attrName>style.visibility</p:attrName>
                                        </p:attrNameLst>
                                      </p:cBhvr>
                                      <p:to>
                                        <p:strVal val="visible"/>
                                      </p:to>
                                    </p:set>
                                    <p:animEffect transition="in" filter="fade">
                                      <p:cBhvr>
                                        <p:cTn id="85" dur="500"/>
                                        <p:tgtEl>
                                          <p:spTgt spid="19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91"/>
                                        </p:tgtEl>
                                        <p:attrNameLst>
                                          <p:attrName>style.visibility</p:attrName>
                                        </p:attrNameLst>
                                      </p:cBhvr>
                                      <p:to>
                                        <p:strVal val="visible"/>
                                      </p:to>
                                    </p:set>
                                    <p:animEffect transition="in" filter="wipe(left)">
                                      <p:cBhvr>
                                        <p:cTn id="90"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83" grpId="0"/>
      <p:bldP spid="154" grpId="0" animBg="1"/>
      <p:bldP spid="164" grpId="0" animBg="1"/>
      <p:bldP spid="166" grpId="0" animBg="1"/>
      <p:bldP spid="169" grpId="0"/>
      <p:bldP spid="170" grpId="0"/>
      <p:bldP spid="173" grpId="0" animBg="1"/>
      <p:bldP spid="174" grpId="0" animBg="1"/>
      <p:bldP spid="177" grpId="0"/>
      <p:bldP spid="178" grpId="0"/>
      <p:bldP spid="183" grpId="0"/>
      <p:bldP spid="184" grpId="0"/>
      <p:bldP spid="190" grpId="0" build="p"/>
      <p:bldP spid="191" grpId="0" animBg="1"/>
      <p:bldP spid="192" grpId="0" animBg="1"/>
      <p:bldP spid="165" grpId="0" animBg="1"/>
      <p:bldP spid="167" grpId="0" animBg="1"/>
      <p:bldP spid="1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kt 27" hidden="1"/>
          <p:cNvGraphicFramePr>
            <a:graphicFrameLocks noChangeAspect="1"/>
          </p:cNvGraphicFramePr>
          <p:nvPr>
            <p:custDataLst>
              <p:tags r:id="rId2"/>
            </p:custDataLst>
            <p:extLst>
              <p:ext uri="{D42A27DB-BD31-4B8C-83A1-F6EECF244321}">
                <p14:modId xmlns:p14="http://schemas.microsoft.com/office/powerpoint/2010/main" val="2984771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7592" name="think-cell Folie" r:id="rId5" imgW="216" imgH="216" progId="">
                  <p:embed/>
                </p:oleObj>
              </mc:Choice>
              <mc:Fallback>
                <p:oleObj name="think-cell Folie" r:id="rId5" imgW="216" imgH="216" progId="">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21" name="Gruppieren 920"/>
          <p:cNvGrpSpPr/>
          <p:nvPr/>
        </p:nvGrpSpPr>
        <p:grpSpPr bwMode="gray">
          <a:xfrm>
            <a:off x="8128782" y="3970068"/>
            <a:ext cx="3585834" cy="2227385"/>
            <a:chOff x="8128782" y="3970068"/>
            <a:chExt cx="3585834" cy="2227385"/>
          </a:xfrm>
        </p:grpSpPr>
        <p:sp>
          <p:nvSpPr>
            <p:cNvPr id="598" name="Rechteck 597"/>
            <p:cNvSpPr>
              <a:spLocks/>
            </p:cNvSpPr>
            <p:nvPr/>
          </p:nvSpPr>
          <p:spPr bwMode="gray">
            <a:xfrm>
              <a:off x="8132728" y="3970068"/>
              <a:ext cx="3581888" cy="222738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00" name="Text Box 173"/>
            <p:cNvSpPr txBox="1">
              <a:spLocks noChangeArrowheads="1"/>
            </p:cNvSpPr>
            <p:nvPr/>
          </p:nvSpPr>
          <p:spPr bwMode="gray">
            <a:xfrm>
              <a:off x="9054312" y="5664385"/>
              <a:ext cx="2088713" cy="153888"/>
            </a:xfrm>
            <a:prstGeom prst="rect">
              <a:avLst/>
            </a:prstGeom>
            <a:noFill/>
            <a:ln w="17463" algn="ctr">
              <a:noFill/>
              <a:miter lim="800000"/>
              <a:headEnd/>
              <a:tailEnd/>
            </a:ln>
          </p:spPr>
          <p:txBody>
            <a:bodyPr wrap="none" lIns="0" tIns="0" rIns="0" bIns="0">
              <a:spAutoFit/>
            </a:bodyPr>
            <a:lstStyle/>
            <a:p>
              <a:pPr algn="ctr">
                <a:spcBef>
                  <a:spcPct val="50000"/>
                </a:spcBef>
              </a:pPr>
              <a:r>
                <a:rPr lang="en-US" sz="1000" dirty="0">
                  <a:solidFill>
                    <a:srgbClr val="3C464B"/>
                  </a:solidFill>
                  <a:cs typeface="Arial" charset="0"/>
                </a:rPr>
                <a:t>Process bus based on IEC61850-9-2</a:t>
              </a:r>
            </a:p>
          </p:txBody>
        </p:sp>
        <p:cxnSp>
          <p:nvCxnSpPr>
            <p:cNvPr id="601" name="Gerade Verbindung 600"/>
            <p:cNvCxnSpPr/>
            <p:nvPr/>
          </p:nvCxnSpPr>
          <p:spPr bwMode="gray">
            <a:xfrm flipV="1">
              <a:off x="8128782" y="5095409"/>
              <a:ext cx="3585834" cy="2432"/>
            </a:xfrm>
            <a:prstGeom prst="line">
              <a:avLst/>
            </a:prstGeom>
            <a:solidFill>
              <a:schemeClr val="tx2"/>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2" name="Gerade Verbindung 601"/>
            <p:cNvCxnSpPr/>
            <p:nvPr/>
          </p:nvCxnSpPr>
          <p:spPr bwMode="gray">
            <a:xfrm flipV="1">
              <a:off x="8128782" y="4667411"/>
              <a:ext cx="3585834" cy="2432"/>
            </a:xfrm>
            <a:prstGeom prst="line">
              <a:avLst/>
            </a:prstGeom>
            <a:solidFill>
              <a:schemeClr val="tx2"/>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03" name="Text Box 148"/>
            <p:cNvSpPr txBox="1">
              <a:spLocks noChangeArrowheads="1"/>
            </p:cNvSpPr>
            <p:nvPr/>
          </p:nvSpPr>
          <p:spPr bwMode="gray">
            <a:xfrm>
              <a:off x="8179669" y="4442803"/>
              <a:ext cx="1191032" cy="153888"/>
            </a:xfrm>
            <a:prstGeom prst="rect">
              <a:avLst/>
            </a:prstGeom>
            <a:noFill/>
            <a:ln w="12700">
              <a:noFill/>
              <a:miter lim="800000"/>
              <a:headEnd type="none" w="sm" len="sm"/>
              <a:tailEnd type="none" w="sm" len="sm"/>
            </a:ln>
          </p:spPr>
          <p:txBody>
            <a:bodyPr wrap="none" lIns="0" tIns="0" rIns="0" bIns="0">
              <a:spAutoFit/>
            </a:bodyPr>
            <a:lstStyle/>
            <a:p>
              <a:pPr algn="ctr" defTabSz="793750" eaLnBrk="0" hangingPunct="0"/>
              <a:r>
                <a:rPr lang="en-US" altLang="zh-TW" sz="1000" dirty="0">
                  <a:solidFill>
                    <a:srgbClr val="3C464B"/>
                  </a:solidFill>
                  <a:cs typeface="Arial" charset="0"/>
                </a:rPr>
                <a:t>Substation Controller</a:t>
              </a:r>
            </a:p>
          </p:txBody>
        </p:sp>
        <p:sp>
          <p:nvSpPr>
            <p:cNvPr id="604" name="Rectangle 11"/>
            <p:cNvSpPr>
              <a:spLocks noChangeArrowheads="1"/>
            </p:cNvSpPr>
            <p:nvPr/>
          </p:nvSpPr>
          <p:spPr bwMode="gray">
            <a:xfrm>
              <a:off x="9024497" y="4046832"/>
              <a:ext cx="1077218" cy="184667"/>
            </a:xfrm>
            <a:prstGeom prst="rect">
              <a:avLst/>
            </a:prstGeom>
            <a:noFill/>
            <a:ln w="25400">
              <a:noFill/>
              <a:miter lim="800000"/>
              <a:headEnd/>
              <a:tailEnd/>
            </a:ln>
          </p:spPr>
          <p:txBody>
            <a:bodyPr wrap="none" lIns="0" tIns="0" rIns="0" bIns="0">
              <a:spAutoFit/>
            </a:bodyPr>
            <a:lstStyle/>
            <a:p>
              <a:pPr algn="ctr" defTabSz="846138" eaLnBrk="0" hangingPunct="0"/>
              <a:r>
                <a:rPr lang="en-US" sz="1200" b="1" dirty="0">
                  <a:solidFill>
                    <a:srgbClr val="3C464B"/>
                  </a:solidFill>
                  <a:cs typeface="Arial" charset="0"/>
                </a:rPr>
                <a:t>Control Center</a:t>
              </a:r>
            </a:p>
          </p:txBody>
        </p:sp>
        <p:sp>
          <p:nvSpPr>
            <p:cNvPr id="605" name="Line 13"/>
            <p:cNvSpPr>
              <a:spLocks noChangeShapeType="1"/>
            </p:cNvSpPr>
            <p:nvPr/>
          </p:nvSpPr>
          <p:spPr bwMode="gray">
            <a:xfrm flipV="1">
              <a:off x="8759164" y="4868564"/>
              <a:ext cx="2645726" cy="0"/>
            </a:xfrm>
            <a:prstGeom prst="line">
              <a:avLst/>
            </a:prstGeom>
            <a:noFill/>
            <a:ln w="22225">
              <a:solidFill>
                <a:srgbClr val="EB780A"/>
              </a:solidFill>
              <a:round/>
              <a:headEnd/>
              <a:tailEnd/>
            </a:ln>
          </p:spPr>
          <p:txBody>
            <a:bodyPr wrap="none" anchor="ctr"/>
            <a:lstStyle/>
            <a:p>
              <a:endParaRPr lang="en-US" dirty="0"/>
            </a:p>
          </p:txBody>
        </p:sp>
        <p:sp>
          <p:nvSpPr>
            <p:cNvPr id="606" name="Line 14"/>
            <p:cNvSpPr>
              <a:spLocks noChangeShapeType="1"/>
            </p:cNvSpPr>
            <p:nvPr/>
          </p:nvSpPr>
          <p:spPr bwMode="gray">
            <a:xfrm rot="10800000">
              <a:off x="9594916" y="4586438"/>
              <a:ext cx="1" cy="282125"/>
            </a:xfrm>
            <a:prstGeom prst="line">
              <a:avLst/>
            </a:prstGeom>
            <a:noFill/>
            <a:ln w="22225">
              <a:solidFill>
                <a:srgbClr val="EB780A"/>
              </a:solidFill>
              <a:round/>
              <a:headEnd/>
              <a:tailEnd/>
            </a:ln>
          </p:spPr>
          <p:txBody>
            <a:bodyPr wrap="none" anchor="ctr"/>
            <a:lstStyle/>
            <a:p>
              <a:endParaRPr lang="en-US" dirty="0"/>
            </a:p>
          </p:txBody>
        </p:sp>
        <p:sp>
          <p:nvSpPr>
            <p:cNvPr id="607" name="Line 55"/>
            <p:cNvSpPr>
              <a:spLocks noChangeShapeType="1"/>
            </p:cNvSpPr>
            <p:nvPr/>
          </p:nvSpPr>
          <p:spPr bwMode="gray">
            <a:xfrm flipV="1">
              <a:off x="8982408" y="4868564"/>
              <a:ext cx="0" cy="67741"/>
            </a:xfrm>
            <a:prstGeom prst="line">
              <a:avLst/>
            </a:prstGeom>
            <a:noFill/>
            <a:ln w="22225">
              <a:solidFill>
                <a:srgbClr val="EB780A"/>
              </a:solidFill>
              <a:round/>
              <a:headEnd/>
              <a:tailEnd/>
            </a:ln>
          </p:spPr>
          <p:txBody>
            <a:bodyPr wrap="none" anchor="ctr"/>
            <a:lstStyle/>
            <a:p>
              <a:endParaRPr lang="en-US" dirty="0"/>
            </a:p>
          </p:txBody>
        </p:sp>
        <p:sp>
          <p:nvSpPr>
            <p:cNvPr id="608" name="Line 56"/>
            <p:cNvSpPr>
              <a:spLocks noChangeShapeType="1"/>
            </p:cNvSpPr>
            <p:nvPr/>
          </p:nvSpPr>
          <p:spPr bwMode="gray">
            <a:xfrm flipV="1">
              <a:off x="9352088" y="4868564"/>
              <a:ext cx="0" cy="67741"/>
            </a:xfrm>
            <a:prstGeom prst="line">
              <a:avLst/>
            </a:prstGeom>
            <a:noFill/>
            <a:ln w="22225">
              <a:solidFill>
                <a:srgbClr val="EB780A"/>
              </a:solidFill>
              <a:round/>
              <a:headEnd/>
              <a:tailEnd/>
            </a:ln>
          </p:spPr>
          <p:txBody>
            <a:bodyPr wrap="none" anchor="ctr"/>
            <a:lstStyle/>
            <a:p>
              <a:endParaRPr lang="en-US" dirty="0"/>
            </a:p>
          </p:txBody>
        </p:sp>
        <p:grpSp>
          <p:nvGrpSpPr>
            <p:cNvPr id="609" name="Group 216"/>
            <p:cNvGrpSpPr/>
            <p:nvPr/>
          </p:nvGrpSpPr>
          <p:grpSpPr bwMode="gray">
            <a:xfrm>
              <a:off x="9576706" y="4214113"/>
              <a:ext cx="36421" cy="196429"/>
              <a:chOff x="4846949" y="1715293"/>
              <a:chExt cx="113703" cy="507208"/>
            </a:xfrm>
          </p:grpSpPr>
          <p:sp>
            <p:nvSpPr>
              <p:cNvPr id="610" name="Line 60"/>
              <p:cNvSpPr>
                <a:spLocks noChangeShapeType="1"/>
              </p:cNvSpPr>
              <p:nvPr/>
            </p:nvSpPr>
            <p:spPr bwMode="gray">
              <a:xfrm rot="10800000" flipH="1">
                <a:off x="4846949" y="1715293"/>
                <a:ext cx="0" cy="424278"/>
              </a:xfrm>
              <a:prstGeom prst="line">
                <a:avLst/>
              </a:prstGeom>
              <a:noFill/>
              <a:ln w="12700">
                <a:solidFill>
                  <a:srgbClr val="9B9682"/>
                </a:solidFill>
                <a:round/>
                <a:headEnd/>
                <a:tailEnd type="triangle" w="med" len="med"/>
              </a:ln>
            </p:spPr>
            <p:txBody>
              <a:bodyPr wrap="none" anchor="ctr"/>
              <a:lstStyle/>
              <a:p>
                <a:endParaRPr lang="en-US" dirty="0"/>
              </a:p>
            </p:txBody>
          </p:sp>
          <p:sp>
            <p:nvSpPr>
              <p:cNvPr id="611" name="Line 61"/>
              <p:cNvSpPr>
                <a:spLocks noChangeShapeType="1"/>
              </p:cNvSpPr>
              <p:nvPr/>
            </p:nvSpPr>
            <p:spPr bwMode="gray">
              <a:xfrm rot="10800000" flipH="1">
                <a:off x="4846949" y="1886327"/>
                <a:ext cx="113703" cy="253244"/>
              </a:xfrm>
              <a:prstGeom prst="line">
                <a:avLst/>
              </a:prstGeom>
              <a:noFill/>
              <a:ln w="12700">
                <a:solidFill>
                  <a:srgbClr val="9B9682"/>
                </a:solidFill>
                <a:round/>
                <a:headEnd/>
                <a:tailEnd/>
              </a:ln>
            </p:spPr>
            <p:txBody>
              <a:bodyPr wrap="none" anchor="ctr"/>
              <a:lstStyle/>
              <a:p>
                <a:endParaRPr lang="en-US" dirty="0"/>
              </a:p>
            </p:txBody>
          </p:sp>
          <p:sp>
            <p:nvSpPr>
              <p:cNvPr id="612" name="Line 62"/>
              <p:cNvSpPr>
                <a:spLocks noChangeShapeType="1"/>
              </p:cNvSpPr>
              <p:nvPr/>
            </p:nvSpPr>
            <p:spPr bwMode="gray">
              <a:xfrm rot="10800000" flipH="1">
                <a:off x="4960652" y="1886327"/>
                <a:ext cx="0" cy="336174"/>
              </a:xfrm>
              <a:prstGeom prst="line">
                <a:avLst/>
              </a:prstGeom>
              <a:noFill/>
              <a:ln w="12700">
                <a:solidFill>
                  <a:srgbClr val="9B9682"/>
                </a:solidFill>
                <a:round/>
                <a:headEnd type="none" w="med" len="med"/>
                <a:tailEnd type="none" w="med" len="med"/>
              </a:ln>
            </p:spPr>
            <p:txBody>
              <a:bodyPr wrap="none" anchor="ctr"/>
              <a:lstStyle/>
              <a:p>
                <a:endParaRPr lang="en-US" dirty="0"/>
              </a:p>
            </p:txBody>
          </p:sp>
        </p:grpSp>
        <p:sp>
          <p:nvSpPr>
            <p:cNvPr id="613" name="Text Box 63"/>
            <p:cNvSpPr txBox="1">
              <a:spLocks noChangeArrowheads="1"/>
            </p:cNvSpPr>
            <p:nvPr/>
          </p:nvSpPr>
          <p:spPr bwMode="gray">
            <a:xfrm>
              <a:off x="9197760" y="4204571"/>
              <a:ext cx="48" cy="133363"/>
            </a:xfrm>
            <a:prstGeom prst="rect">
              <a:avLst/>
            </a:prstGeom>
            <a:noFill/>
            <a:ln w="12700">
              <a:noFill/>
              <a:miter lim="800000"/>
              <a:headEnd type="none" w="sm" len="sm"/>
              <a:tailEnd type="none" w="sm" len="sm"/>
            </a:ln>
          </p:spPr>
          <p:txBody>
            <a:bodyPr wrap="none" lIns="0" tIns="0" rIns="0" bIns="0">
              <a:spAutoFit/>
            </a:bodyPr>
            <a:lstStyle/>
            <a:p>
              <a:pPr algn="r" defTabSz="793750" eaLnBrk="0" hangingPunct="0"/>
              <a:endParaRPr lang="en-US" altLang="zh-TW" sz="1000" dirty="0">
                <a:solidFill>
                  <a:srgbClr val="3C464B"/>
                </a:solidFill>
                <a:ea typeface="新細明體" charset="-120"/>
                <a:cs typeface="Arial" charset="0"/>
              </a:endParaRPr>
            </a:p>
          </p:txBody>
        </p:sp>
        <p:sp>
          <p:nvSpPr>
            <p:cNvPr id="614" name="Text Box 178"/>
            <p:cNvSpPr txBox="1">
              <a:spLocks noChangeArrowheads="1"/>
            </p:cNvSpPr>
            <p:nvPr/>
          </p:nvSpPr>
          <p:spPr bwMode="gray">
            <a:xfrm>
              <a:off x="9799229" y="4678767"/>
              <a:ext cx="700732" cy="177013"/>
            </a:xfrm>
            <a:prstGeom prst="rect">
              <a:avLst/>
            </a:prstGeom>
            <a:noFill/>
            <a:ln w="17463" algn="ctr">
              <a:noFill/>
              <a:miter lim="800000"/>
              <a:headEnd/>
              <a:tailEnd/>
            </a:ln>
          </p:spPr>
          <p:txBody>
            <a:bodyPr wrap="none" lIns="0" tIns="0" rIns="0" bIns="0">
              <a:spAutoFit/>
            </a:bodyPr>
            <a:lstStyle/>
            <a:p>
              <a:pPr algn="ctr">
                <a:spcBef>
                  <a:spcPct val="50000"/>
                </a:spcBef>
              </a:pPr>
              <a:r>
                <a:rPr lang="en-US" sz="1000" dirty="0">
                  <a:solidFill>
                    <a:srgbClr val="3C464B"/>
                  </a:solidFill>
                  <a:cs typeface="Arial" charset="0"/>
                </a:rPr>
                <a:t>Station bus</a:t>
              </a:r>
            </a:p>
          </p:txBody>
        </p:sp>
        <p:sp>
          <p:nvSpPr>
            <p:cNvPr id="615" name="Line 14"/>
            <p:cNvSpPr>
              <a:spLocks noChangeShapeType="1"/>
            </p:cNvSpPr>
            <p:nvPr/>
          </p:nvSpPr>
          <p:spPr bwMode="gray">
            <a:xfrm rot="10800000">
              <a:off x="10720087" y="4593468"/>
              <a:ext cx="0" cy="275095"/>
            </a:xfrm>
            <a:prstGeom prst="line">
              <a:avLst/>
            </a:prstGeom>
            <a:noFill/>
            <a:ln w="22225">
              <a:solidFill>
                <a:srgbClr val="EB780A"/>
              </a:solidFill>
              <a:round/>
              <a:headEnd/>
              <a:tailEnd/>
            </a:ln>
          </p:spPr>
          <p:txBody>
            <a:bodyPr wrap="none" anchor="ctr"/>
            <a:lstStyle/>
            <a:p>
              <a:endParaRPr lang="en-US" dirty="0"/>
            </a:p>
          </p:txBody>
        </p:sp>
        <p:grpSp>
          <p:nvGrpSpPr>
            <p:cNvPr id="616" name="Gruppieren 318"/>
            <p:cNvGrpSpPr/>
            <p:nvPr/>
          </p:nvGrpSpPr>
          <p:grpSpPr bwMode="gray">
            <a:xfrm>
              <a:off x="8864009" y="4927329"/>
              <a:ext cx="235842" cy="371160"/>
              <a:chOff x="9332493" y="1801081"/>
              <a:chExt cx="1259307" cy="1639189"/>
            </a:xfrm>
          </p:grpSpPr>
          <p:sp>
            <p:nvSpPr>
              <p:cNvPr id="617"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19"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621"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22"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23"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24"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25"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26"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27"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28"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29"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30"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31"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32"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33"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34"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35"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36"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37"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38"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39"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40"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41"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42"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43"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44"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45"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46"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47"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48"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49"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50"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51"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52"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53"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54"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655"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656"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57" name="Rechtwinkliges Dreieck 359"/>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658" name="Flussdiagramm: Verzweigung 360"/>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grpSp>
          <p:nvGrpSpPr>
            <p:cNvPr id="659" name="Gruppieren 361"/>
            <p:cNvGrpSpPr/>
            <p:nvPr/>
          </p:nvGrpSpPr>
          <p:grpSpPr bwMode="gray">
            <a:xfrm>
              <a:off x="9233780" y="4927329"/>
              <a:ext cx="235842" cy="371160"/>
              <a:chOff x="9332493" y="1801081"/>
              <a:chExt cx="1259307" cy="1639189"/>
            </a:xfrm>
          </p:grpSpPr>
          <p:sp>
            <p:nvSpPr>
              <p:cNvPr id="660"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62"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664"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65"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66"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67"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68"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69"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70"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71"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72"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73"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74"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75"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76"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77"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78"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79"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80"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81"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82"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83"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84"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85"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86"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87"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88"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89"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90"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91"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692"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93"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94"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95"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96"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697"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698"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699"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700" name="Rechtwinkliges Dreieck 402"/>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701" name="Flussdiagramm: Verzweigung 403"/>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grpSp>
          <p:nvGrpSpPr>
            <p:cNvPr id="702" name="Gruppieren 10"/>
            <p:cNvGrpSpPr/>
            <p:nvPr/>
          </p:nvGrpSpPr>
          <p:grpSpPr bwMode="gray">
            <a:xfrm>
              <a:off x="10550491" y="4296520"/>
              <a:ext cx="338632" cy="296948"/>
              <a:chOff x="3582988" y="1603376"/>
              <a:chExt cx="1525588" cy="1106488"/>
            </a:xfrm>
          </p:grpSpPr>
          <p:grpSp>
            <p:nvGrpSpPr>
              <p:cNvPr id="703" name="Screen Mitte"/>
              <p:cNvGrpSpPr/>
              <p:nvPr/>
            </p:nvGrpSpPr>
            <p:grpSpPr bwMode="gray">
              <a:xfrm>
                <a:off x="3759200" y="1679576"/>
                <a:ext cx="1173163" cy="611188"/>
                <a:chOff x="3759200" y="1679576"/>
                <a:chExt cx="1173163" cy="611188"/>
              </a:xfrm>
            </p:grpSpPr>
            <p:sp>
              <p:nvSpPr>
                <p:cNvPr id="710" name="Rectangle 615"/>
                <p:cNvSpPr>
                  <a:spLocks noChangeArrowheads="1"/>
                </p:cNvSpPr>
                <p:nvPr/>
              </p:nvSpPr>
              <p:spPr bwMode="gray">
                <a:xfrm>
                  <a:off x="3759200" y="1679576"/>
                  <a:ext cx="1173163" cy="611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Rectangle 646"/>
                <p:cNvSpPr>
                  <a:spLocks noChangeArrowheads="1"/>
                </p:cNvSpPr>
                <p:nvPr/>
              </p:nvSpPr>
              <p:spPr bwMode="gray">
                <a:xfrm>
                  <a:off x="3759200" y="1679576"/>
                  <a:ext cx="1173163" cy="611188"/>
                </a:xfrm>
                <a:prstGeom prst="rect">
                  <a:avLst/>
                </a:prstGeom>
                <a:solidFill>
                  <a:srgbClr val="F5F5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Rectangle 650"/>
                <p:cNvSpPr>
                  <a:spLocks noChangeArrowheads="1"/>
                </p:cNvSpPr>
                <p:nvPr/>
              </p:nvSpPr>
              <p:spPr bwMode="gray">
                <a:xfrm>
                  <a:off x="3759200" y="1784351"/>
                  <a:ext cx="1173163" cy="19050"/>
                </a:xfrm>
                <a:prstGeom prst="rect">
                  <a:avLst/>
                </a:prstGeom>
                <a:solidFill>
                  <a:srgbClr val="AAA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651"/>
                <p:cNvSpPr>
                  <a:spLocks/>
                </p:cNvSpPr>
                <p:nvPr/>
              </p:nvSpPr>
              <p:spPr bwMode="gray">
                <a:xfrm>
                  <a:off x="3759200" y="1784351"/>
                  <a:ext cx="1173163" cy="19050"/>
                </a:xfrm>
                <a:custGeom>
                  <a:avLst/>
                  <a:gdLst>
                    <a:gd name="T0" fmla="*/ 0 w 739"/>
                    <a:gd name="T1" fmla="*/ 12 h 12"/>
                    <a:gd name="T2" fmla="*/ 739 w 739"/>
                    <a:gd name="T3" fmla="*/ 12 h 12"/>
                    <a:gd name="T4" fmla="*/ 739 w 739"/>
                    <a:gd name="T5" fmla="*/ 0 h 12"/>
                    <a:gd name="T6" fmla="*/ 0 w 739"/>
                    <a:gd name="T7" fmla="*/ 0 h 12"/>
                  </a:gdLst>
                  <a:ahLst/>
                  <a:cxnLst>
                    <a:cxn ang="0">
                      <a:pos x="T0" y="T1"/>
                    </a:cxn>
                    <a:cxn ang="0">
                      <a:pos x="T2" y="T3"/>
                    </a:cxn>
                    <a:cxn ang="0">
                      <a:pos x="T4" y="T5"/>
                    </a:cxn>
                    <a:cxn ang="0">
                      <a:pos x="T6" y="T7"/>
                    </a:cxn>
                  </a:cxnLst>
                  <a:rect l="0" t="0" r="r" b="b"/>
                  <a:pathLst>
                    <a:path w="739" h="12">
                      <a:moveTo>
                        <a:pt x="0" y="12"/>
                      </a:moveTo>
                      <a:lnTo>
                        <a:pt x="739" y="12"/>
                      </a:lnTo>
                      <a:lnTo>
                        <a:pt x="73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Freeform 652"/>
                <p:cNvSpPr>
                  <a:spLocks/>
                </p:cNvSpPr>
                <p:nvPr/>
              </p:nvSpPr>
              <p:spPr bwMode="gray">
                <a:xfrm>
                  <a:off x="4025900" y="1943101"/>
                  <a:ext cx="76200" cy="190500"/>
                </a:xfrm>
                <a:custGeom>
                  <a:avLst/>
                  <a:gdLst>
                    <a:gd name="T0" fmla="*/ 0 w 48"/>
                    <a:gd name="T1" fmla="*/ 12 h 120"/>
                    <a:gd name="T2" fmla="*/ 36 w 48"/>
                    <a:gd name="T3" fmla="*/ 12 h 120"/>
                    <a:gd name="T4" fmla="*/ 36 w 48"/>
                    <a:gd name="T5" fmla="*/ 108 h 120"/>
                    <a:gd name="T6" fmla="*/ 0 w 48"/>
                    <a:gd name="T7" fmla="*/ 108 h 120"/>
                    <a:gd name="T8" fmla="*/ 0 w 48"/>
                    <a:gd name="T9" fmla="*/ 120 h 120"/>
                    <a:gd name="T10" fmla="*/ 48 w 48"/>
                    <a:gd name="T11" fmla="*/ 120 h 120"/>
                    <a:gd name="T12" fmla="*/ 48 w 48"/>
                    <a:gd name="T13" fmla="*/ 0 h 120"/>
                    <a:gd name="T14" fmla="*/ 0 w 48"/>
                    <a:gd name="T15" fmla="*/ 0 h 120"/>
                    <a:gd name="T16" fmla="*/ 0 w 48"/>
                    <a:gd name="T17" fmla="*/ 12 h 120"/>
                    <a:gd name="T18" fmla="*/ 0 w 48"/>
                    <a:gd name="T19"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20">
                      <a:moveTo>
                        <a:pt x="0" y="12"/>
                      </a:moveTo>
                      <a:lnTo>
                        <a:pt x="36" y="12"/>
                      </a:lnTo>
                      <a:lnTo>
                        <a:pt x="36" y="108"/>
                      </a:lnTo>
                      <a:lnTo>
                        <a:pt x="0" y="108"/>
                      </a:lnTo>
                      <a:lnTo>
                        <a:pt x="0" y="120"/>
                      </a:lnTo>
                      <a:lnTo>
                        <a:pt x="48" y="120"/>
                      </a:lnTo>
                      <a:lnTo>
                        <a:pt x="48" y="0"/>
                      </a:lnTo>
                      <a:lnTo>
                        <a:pt x="0" y="0"/>
                      </a:lnTo>
                      <a:lnTo>
                        <a:pt x="0" y="12"/>
                      </a:lnTo>
                      <a:lnTo>
                        <a:pt x="0" y="12"/>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653"/>
                <p:cNvSpPr>
                  <a:spLocks/>
                </p:cNvSpPr>
                <p:nvPr/>
              </p:nvSpPr>
              <p:spPr bwMode="gray">
                <a:xfrm>
                  <a:off x="4025900" y="2171701"/>
                  <a:ext cx="639763" cy="76200"/>
                </a:xfrm>
                <a:custGeom>
                  <a:avLst/>
                  <a:gdLst>
                    <a:gd name="T0" fmla="*/ 0 w 403"/>
                    <a:gd name="T1" fmla="*/ 12 h 48"/>
                    <a:gd name="T2" fmla="*/ 36 w 403"/>
                    <a:gd name="T3" fmla="*/ 12 h 48"/>
                    <a:gd name="T4" fmla="*/ 36 w 403"/>
                    <a:gd name="T5" fmla="*/ 48 h 48"/>
                    <a:gd name="T6" fmla="*/ 367 w 403"/>
                    <a:gd name="T7" fmla="*/ 48 h 48"/>
                    <a:gd name="T8" fmla="*/ 367 w 403"/>
                    <a:gd name="T9" fmla="*/ 12 h 48"/>
                    <a:gd name="T10" fmla="*/ 403 w 403"/>
                    <a:gd name="T11" fmla="*/ 12 h 48"/>
                    <a:gd name="T12" fmla="*/ 403 w 403"/>
                    <a:gd name="T13" fmla="*/ 0 h 48"/>
                    <a:gd name="T14" fmla="*/ 355 w 403"/>
                    <a:gd name="T15" fmla="*/ 0 h 48"/>
                    <a:gd name="T16" fmla="*/ 355 w 403"/>
                    <a:gd name="T17" fmla="*/ 36 h 48"/>
                    <a:gd name="T18" fmla="*/ 48 w 403"/>
                    <a:gd name="T19" fmla="*/ 36 h 48"/>
                    <a:gd name="T20" fmla="*/ 48 w 403"/>
                    <a:gd name="T21" fmla="*/ 0 h 48"/>
                    <a:gd name="T22" fmla="*/ 0 w 403"/>
                    <a:gd name="T23" fmla="*/ 0 h 48"/>
                    <a:gd name="T24" fmla="*/ 0 w 403"/>
                    <a:gd name="T25" fmla="*/ 12 h 48"/>
                    <a:gd name="T26" fmla="*/ 0 w 403"/>
                    <a:gd name="T2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8">
                      <a:moveTo>
                        <a:pt x="0" y="12"/>
                      </a:moveTo>
                      <a:lnTo>
                        <a:pt x="36" y="12"/>
                      </a:lnTo>
                      <a:lnTo>
                        <a:pt x="36" y="48"/>
                      </a:lnTo>
                      <a:lnTo>
                        <a:pt x="367" y="48"/>
                      </a:lnTo>
                      <a:lnTo>
                        <a:pt x="367" y="12"/>
                      </a:lnTo>
                      <a:lnTo>
                        <a:pt x="403" y="12"/>
                      </a:lnTo>
                      <a:lnTo>
                        <a:pt x="403" y="0"/>
                      </a:lnTo>
                      <a:lnTo>
                        <a:pt x="355" y="0"/>
                      </a:lnTo>
                      <a:lnTo>
                        <a:pt x="355" y="36"/>
                      </a:lnTo>
                      <a:lnTo>
                        <a:pt x="48" y="36"/>
                      </a:lnTo>
                      <a:lnTo>
                        <a:pt x="48" y="0"/>
                      </a:lnTo>
                      <a:lnTo>
                        <a:pt x="0" y="0"/>
                      </a:lnTo>
                      <a:lnTo>
                        <a:pt x="0" y="12"/>
                      </a:lnTo>
                      <a:lnTo>
                        <a:pt x="0" y="12"/>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Freeform 654"/>
                <p:cNvSpPr>
                  <a:spLocks/>
                </p:cNvSpPr>
                <p:nvPr/>
              </p:nvSpPr>
              <p:spPr bwMode="gray">
                <a:xfrm>
                  <a:off x="4589463" y="1943101"/>
                  <a:ext cx="76200" cy="190500"/>
                </a:xfrm>
                <a:custGeom>
                  <a:avLst/>
                  <a:gdLst>
                    <a:gd name="T0" fmla="*/ 48 w 48"/>
                    <a:gd name="T1" fmla="*/ 0 h 120"/>
                    <a:gd name="T2" fmla="*/ 0 w 48"/>
                    <a:gd name="T3" fmla="*/ 0 h 120"/>
                    <a:gd name="T4" fmla="*/ 0 w 48"/>
                    <a:gd name="T5" fmla="*/ 120 h 120"/>
                    <a:gd name="T6" fmla="*/ 48 w 48"/>
                    <a:gd name="T7" fmla="*/ 120 h 120"/>
                    <a:gd name="T8" fmla="*/ 48 w 48"/>
                    <a:gd name="T9" fmla="*/ 108 h 120"/>
                    <a:gd name="T10" fmla="*/ 12 w 48"/>
                    <a:gd name="T11" fmla="*/ 108 h 120"/>
                    <a:gd name="T12" fmla="*/ 12 w 48"/>
                    <a:gd name="T13" fmla="*/ 12 h 120"/>
                    <a:gd name="T14" fmla="*/ 48 w 48"/>
                    <a:gd name="T15" fmla="*/ 12 h 120"/>
                    <a:gd name="T16" fmla="*/ 48 w 48"/>
                    <a:gd name="T17" fmla="*/ 0 h 120"/>
                    <a:gd name="T18" fmla="*/ 48 w 48"/>
                    <a:gd name="T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20">
                      <a:moveTo>
                        <a:pt x="48" y="0"/>
                      </a:moveTo>
                      <a:lnTo>
                        <a:pt x="0" y="0"/>
                      </a:lnTo>
                      <a:lnTo>
                        <a:pt x="0" y="120"/>
                      </a:lnTo>
                      <a:lnTo>
                        <a:pt x="48" y="120"/>
                      </a:lnTo>
                      <a:lnTo>
                        <a:pt x="48" y="108"/>
                      </a:lnTo>
                      <a:lnTo>
                        <a:pt x="12" y="108"/>
                      </a:lnTo>
                      <a:lnTo>
                        <a:pt x="12" y="12"/>
                      </a:lnTo>
                      <a:lnTo>
                        <a:pt x="48" y="12"/>
                      </a:lnTo>
                      <a:lnTo>
                        <a:pt x="48" y="0"/>
                      </a:lnTo>
                      <a:lnTo>
                        <a:pt x="48" y="0"/>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Freeform 655"/>
                <p:cNvSpPr>
                  <a:spLocks/>
                </p:cNvSpPr>
                <p:nvPr/>
              </p:nvSpPr>
              <p:spPr bwMode="gray">
                <a:xfrm>
                  <a:off x="4025900" y="1784351"/>
                  <a:ext cx="639763" cy="119063"/>
                </a:xfrm>
                <a:custGeom>
                  <a:avLst/>
                  <a:gdLst>
                    <a:gd name="T0" fmla="*/ 0 w 403"/>
                    <a:gd name="T1" fmla="*/ 75 h 75"/>
                    <a:gd name="T2" fmla="*/ 48 w 403"/>
                    <a:gd name="T3" fmla="*/ 75 h 75"/>
                    <a:gd name="T4" fmla="*/ 48 w 403"/>
                    <a:gd name="T5" fmla="*/ 12 h 75"/>
                    <a:gd name="T6" fmla="*/ 355 w 403"/>
                    <a:gd name="T7" fmla="*/ 12 h 75"/>
                    <a:gd name="T8" fmla="*/ 355 w 403"/>
                    <a:gd name="T9" fmla="*/ 75 h 75"/>
                    <a:gd name="T10" fmla="*/ 403 w 403"/>
                    <a:gd name="T11" fmla="*/ 75 h 75"/>
                    <a:gd name="T12" fmla="*/ 403 w 403"/>
                    <a:gd name="T13" fmla="*/ 63 h 75"/>
                    <a:gd name="T14" fmla="*/ 367 w 403"/>
                    <a:gd name="T15" fmla="*/ 63 h 75"/>
                    <a:gd name="T16" fmla="*/ 367 w 403"/>
                    <a:gd name="T17" fmla="*/ 0 h 75"/>
                    <a:gd name="T18" fmla="*/ 36 w 403"/>
                    <a:gd name="T19" fmla="*/ 0 h 75"/>
                    <a:gd name="T20" fmla="*/ 36 w 403"/>
                    <a:gd name="T21" fmla="*/ 63 h 75"/>
                    <a:gd name="T22" fmla="*/ 0 w 403"/>
                    <a:gd name="T23" fmla="*/ 63 h 75"/>
                    <a:gd name="T24" fmla="*/ 0 w 403"/>
                    <a:gd name="T25" fmla="*/ 75 h 75"/>
                    <a:gd name="T26" fmla="*/ 0 w 403"/>
                    <a:gd name="T2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75">
                      <a:moveTo>
                        <a:pt x="0" y="75"/>
                      </a:moveTo>
                      <a:lnTo>
                        <a:pt x="48" y="75"/>
                      </a:lnTo>
                      <a:lnTo>
                        <a:pt x="48" y="12"/>
                      </a:lnTo>
                      <a:lnTo>
                        <a:pt x="355" y="12"/>
                      </a:lnTo>
                      <a:lnTo>
                        <a:pt x="355" y="75"/>
                      </a:lnTo>
                      <a:lnTo>
                        <a:pt x="403" y="75"/>
                      </a:lnTo>
                      <a:lnTo>
                        <a:pt x="403" y="63"/>
                      </a:lnTo>
                      <a:lnTo>
                        <a:pt x="367" y="63"/>
                      </a:lnTo>
                      <a:lnTo>
                        <a:pt x="367" y="0"/>
                      </a:lnTo>
                      <a:lnTo>
                        <a:pt x="36" y="0"/>
                      </a:lnTo>
                      <a:lnTo>
                        <a:pt x="36" y="63"/>
                      </a:lnTo>
                      <a:lnTo>
                        <a:pt x="0" y="63"/>
                      </a:lnTo>
                      <a:lnTo>
                        <a:pt x="0" y="75"/>
                      </a:lnTo>
                      <a:lnTo>
                        <a:pt x="0" y="75"/>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Rectangle 661"/>
                <p:cNvSpPr>
                  <a:spLocks noChangeArrowheads="1"/>
                </p:cNvSpPr>
                <p:nvPr/>
              </p:nvSpPr>
              <p:spPr bwMode="gray">
                <a:xfrm>
                  <a:off x="3902075" y="1855789"/>
                  <a:ext cx="123825" cy="130175"/>
                </a:xfrm>
                <a:prstGeom prst="rect">
                  <a:avLst/>
                </a:prstGeom>
                <a:solidFill>
                  <a:srgbClr val="E1E1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662"/>
                <p:cNvSpPr>
                  <a:spLocks/>
                </p:cNvSpPr>
                <p:nvPr/>
              </p:nvSpPr>
              <p:spPr bwMode="gray">
                <a:xfrm>
                  <a:off x="3892550" y="1846264"/>
                  <a:ext cx="142875" cy="149225"/>
                </a:xfrm>
                <a:custGeom>
                  <a:avLst/>
                  <a:gdLst>
                    <a:gd name="T0" fmla="*/ 84 w 90"/>
                    <a:gd name="T1" fmla="*/ 88 h 94"/>
                    <a:gd name="T2" fmla="*/ 84 w 90"/>
                    <a:gd name="T3" fmla="*/ 82 h 94"/>
                    <a:gd name="T4" fmla="*/ 12 w 90"/>
                    <a:gd name="T5" fmla="*/ 82 h 94"/>
                    <a:gd name="T6" fmla="*/ 12 w 90"/>
                    <a:gd name="T7" fmla="*/ 12 h 94"/>
                    <a:gd name="T8" fmla="*/ 78 w 90"/>
                    <a:gd name="T9" fmla="*/ 12 h 94"/>
                    <a:gd name="T10" fmla="*/ 78 w 90"/>
                    <a:gd name="T11" fmla="*/ 88 h 94"/>
                    <a:gd name="T12" fmla="*/ 84 w 90"/>
                    <a:gd name="T13" fmla="*/ 88 h 94"/>
                    <a:gd name="T14" fmla="*/ 84 w 90"/>
                    <a:gd name="T15" fmla="*/ 82 h 94"/>
                    <a:gd name="T16" fmla="*/ 84 w 90"/>
                    <a:gd name="T17" fmla="*/ 88 h 94"/>
                    <a:gd name="T18" fmla="*/ 90 w 90"/>
                    <a:gd name="T19" fmla="*/ 88 h 94"/>
                    <a:gd name="T20" fmla="*/ 90 w 90"/>
                    <a:gd name="T21" fmla="*/ 0 h 94"/>
                    <a:gd name="T22" fmla="*/ 0 w 90"/>
                    <a:gd name="T23" fmla="*/ 0 h 94"/>
                    <a:gd name="T24" fmla="*/ 0 w 90"/>
                    <a:gd name="T25" fmla="*/ 94 h 94"/>
                    <a:gd name="T26" fmla="*/ 90 w 90"/>
                    <a:gd name="T27" fmla="*/ 94 h 94"/>
                    <a:gd name="T28" fmla="*/ 90 w 90"/>
                    <a:gd name="T29" fmla="*/ 88 h 94"/>
                    <a:gd name="T30" fmla="*/ 84 w 90"/>
                    <a:gd name="T31"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94">
                      <a:moveTo>
                        <a:pt x="84" y="88"/>
                      </a:moveTo>
                      <a:lnTo>
                        <a:pt x="84" y="82"/>
                      </a:lnTo>
                      <a:lnTo>
                        <a:pt x="12" y="82"/>
                      </a:lnTo>
                      <a:lnTo>
                        <a:pt x="12" y="12"/>
                      </a:lnTo>
                      <a:lnTo>
                        <a:pt x="78" y="12"/>
                      </a:lnTo>
                      <a:lnTo>
                        <a:pt x="78" y="88"/>
                      </a:lnTo>
                      <a:lnTo>
                        <a:pt x="84" y="88"/>
                      </a:lnTo>
                      <a:lnTo>
                        <a:pt x="84" y="82"/>
                      </a:lnTo>
                      <a:lnTo>
                        <a:pt x="84" y="88"/>
                      </a:lnTo>
                      <a:lnTo>
                        <a:pt x="90" y="88"/>
                      </a:lnTo>
                      <a:lnTo>
                        <a:pt x="90" y="0"/>
                      </a:lnTo>
                      <a:lnTo>
                        <a:pt x="0" y="0"/>
                      </a:lnTo>
                      <a:lnTo>
                        <a:pt x="0" y="94"/>
                      </a:lnTo>
                      <a:lnTo>
                        <a:pt x="90" y="94"/>
                      </a:lnTo>
                      <a:lnTo>
                        <a:pt x="90" y="88"/>
                      </a:lnTo>
                      <a:lnTo>
                        <a:pt x="84" y="88"/>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Rectangle 663"/>
                <p:cNvSpPr>
                  <a:spLocks noChangeArrowheads="1"/>
                </p:cNvSpPr>
                <p:nvPr/>
              </p:nvSpPr>
              <p:spPr bwMode="gray">
                <a:xfrm>
                  <a:off x="4665663" y="1855789"/>
                  <a:ext cx="123825" cy="130175"/>
                </a:xfrm>
                <a:prstGeom prst="rect">
                  <a:avLst/>
                </a:prstGeom>
                <a:solidFill>
                  <a:srgbClr val="E1E1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664"/>
                <p:cNvSpPr>
                  <a:spLocks/>
                </p:cNvSpPr>
                <p:nvPr/>
              </p:nvSpPr>
              <p:spPr bwMode="gray">
                <a:xfrm>
                  <a:off x="4656138" y="1846264"/>
                  <a:ext cx="142875" cy="149225"/>
                </a:xfrm>
                <a:custGeom>
                  <a:avLst/>
                  <a:gdLst>
                    <a:gd name="T0" fmla="*/ 84 w 90"/>
                    <a:gd name="T1" fmla="*/ 88 h 94"/>
                    <a:gd name="T2" fmla="*/ 84 w 90"/>
                    <a:gd name="T3" fmla="*/ 82 h 94"/>
                    <a:gd name="T4" fmla="*/ 12 w 90"/>
                    <a:gd name="T5" fmla="*/ 82 h 94"/>
                    <a:gd name="T6" fmla="*/ 12 w 90"/>
                    <a:gd name="T7" fmla="*/ 12 h 94"/>
                    <a:gd name="T8" fmla="*/ 78 w 90"/>
                    <a:gd name="T9" fmla="*/ 12 h 94"/>
                    <a:gd name="T10" fmla="*/ 78 w 90"/>
                    <a:gd name="T11" fmla="*/ 88 h 94"/>
                    <a:gd name="T12" fmla="*/ 84 w 90"/>
                    <a:gd name="T13" fmla="*/ 88 h 94"/>
                    <a:gd name="T14" fmla="*/ 84 w 90"/>
                    <a:gd name="T15" fmla="*/ 82 h 94"/>
                    <a:gd name="T16" fmla="*/ 84 w 90"/>
                    <a:gd name="T17" fmla="*/ 88 h 94"/>
                    <a:gd name="T18" fmla="*/ 90 w 90"/>
                    <a:gd name="T19" fmla="*/ 88 h 94"/>
                    <a:gd name="T20" fmla="*/ 90 w 90"/>
                    <a:gd name="T21" fmla="*/ 0 h 94"/>
                    <a:gd name="T22" fmla="*/ 0 w 90"/>
                    <a:gd name="T23" fmla="*/ 0 h 94"/>
                    <a:gd name="T24" fmla="*/ 0 w 90"/>
                    <a:gd name="T25" fmla="*/ 94 h 94"/>
                    <a:gd name="T26" fmla="*/ 90 w 90"/>
                    <a:gd name="T27" fmla="*/ 94 h 94"/>
                    <a:gd name="T28" fmla="*/ 90 w 90"/>
                    <a:gd name="T29" fmla="*/ 88 h 94"/>
                    <a:gd name="T30" fmla="*/ 84 w 90"/>
                    <a:gd name="T31"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94">
                      <a:moveTo>
                        <a:pt x="84" y="88"/>
                      </a:moveTo>
                      <a:lnTo>
                        <a:pt x="84" y="82"/>
                      </a:lnTo>
                      <a:lnTo>
                        <a:pt x="12" y="82"/>
                      </a:lnTo>
                      <a:lnTo>
                        <a:pt x="12" y="12"/>
                      </a:lnTo>
                      <a:lnTo>
                        <a:pt x="78" y="12"/>
                      </a:lnTo>
                      <a:lnTo>
                        <a:pt x="78" y="88"/>
                      </a:lnTo>
                      <a:lnTo>
                        <a:pt x="84" y="88"/>
                      </a:lnTo>
                      <a:lnTo>
                        <a:pt x="84" y="82"/>
                      </a:lnTo>
                      <a:lnTo>
                        <a:pt x="84" y="88"/>
                      </a:lnTo>
                      <a:lnTo>
                        <a:pt x="90" y="88"/>
                      </a:lnTo>
                      <a:lnTo>
                        <a:pt x="90" y="0"/>
                      </a:lnTo>
                      <a:lnTo>
                        <a:pt x="0" y="0"/>
                      </a:lnTo>
                      <a:lnTo>
                        <a:pt x="0" y="94"/>
                      </a:lnTo>
                      <a:lnTo>
                        <a:pt x="90" y="94"/>
                      </a:lnTo>
                      <a:lnTo>
                        <a:pt x="90" y="88"/>
                      </a:lnTo>
                      <a:lnTo>
                        <a:pt x="84" y="88"/>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Rectangle 665"/>
                <p:cNvSpPr>
                  <a:spLocks noChangeArrowheads="1"/>
                </p:cNvSpPr>
                <p:nvPr/>
              </p:nvSpPr>
              <p:spPr bwMode="gray">
                <a:xfrm>
                  <a:off x="4665663" y="2085976"/>
                  <a:ext cx="123825" cy="128588"/>
                </a:xfrm>
                <a:prstGeom prst="rect">
                  <a:avLst/>
                </a:prstGeom>
                <a:solidFill>
                  <a:srgbClr val="E1E1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666"/>
                <p:cNvSpPr>
                  <a:spLocks/>
                </p:cNvSpPr>
                <p:nvPr/>
              </p:nvSpPr>
              <p:spPr bwMode="gray">
                <a:xfrm>
                  <a:off x="4656138" y="2076451"/>
                  <a:ext cx="142875" cy="147638"/>
                </a:xfrm>
                <a:custGeom>
                  <a:avLst/>
                  <a:gdLst>
                    <a:gd name="T0" fmla="*/ 84 w 90"/>
                    <a:gd name="T1" fmla="*/ 87 h 93"/>
                    <a:gd name="T2" fmla="*/ 84 w 90"/>
                    <a:gd name="T3" fmla="*/ 81 h 93"/>
                    <a:gd name="T4" fmla="*/ 12 w 90"/>
                    <a:gd name="T5" fmla="*/ 81 h 93"/>
                    <a:gd name="T6" fmla="*/ 12 w 90"/>
                    <a:gd name="T7" fmla="*/ 12 h 93"/>
                    <a:gd name="T8" fmla="*/ 78 w 90"/>
                    <a:gd name="T9" fmla="*/ 12 h 93"/>
                    <a:gd name="T10" fmla="*/ 78 w 90"/>
                    <a:gd name="T11" fmla="*/ 87 h 93"/>
                    <a:gd name="T12" fmla="*/ 84 w 90"/>
                    <a:gd name="T13" fmla="*/ 87 h 93"/>
                    <a:gd name="T14" fmla="*/ 84 w 90"/>
                    <a:gd name="T15" fmla="*/ 81 h 93"/>
                    <a:gd name="T16" fmla="*/ 84 w 90"/>
                    <a:gd name="T17" fmla="*/ 87 h 93"/>
                    <a:gd name="T18" fmla="*/ 90 w 90"/>
                    <a:gd name="T19" fmla="*/ 87 h 93"/>
                    <a:gd name="T20" fmla="*/ 90 w 90"/>
                    <a:gd name="T21" fmla="*/ 0 h 93"/>
                    <a:gd name="T22" fmla="*/ 0 w 90"/>
                    <a:gd name="T23" fmla="*/ 0 h 93"/>
                    <a:gd name="T24" fmla="*/ 0 w 90"/>
                    <a:gd name="T25" fmla="*/ 93 h 93"/>
                    <a:gd name="T26" fmla="*/ 90 w 90"/>
                    <a:gd name="T27" fmla="*/ 93 h 93"/>
                    <a:gd name="T28" fmla="*/ 90 w 90"/>
                    <a:gd name="T29" fmla="*/ 87 h 93"/>
                    <a:gd name="T30" fmla="*/ 84 w 90"/>
                    <a:gd name="T31" fmla="*/ 8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93">
                      <a:moveTo>
                        <a:pt x="84" y="87"/>
                      </a:moveTo>
                      <a:lnTo>
                        <a:pt x="84" y="81"/>
                      </a:lnTo>
                      <a:lnTo>
                        <a:pt x="12" y="81"/>
                      </a:lnTo>
                      <a:lnTo>
                        <a:pt x="12" y="12"/>
                      </a:lnTo>
                      <a:lnTo>
                        <a:pt x="78" y="12"/>
                      </a:lnTo>
                      <a:lnTo>
                        <a:pt x="78" y="87"/>
                      </a:lnTo>
                      <a:lnTo>
                        <a:pt x="84" y="87"/>
                      </a:lnTo>
                      <a:lnTo>
                        <a:pt x="84" y="81"/>
                      </a:lnTo>
                      <a:lnTo>
                        <a:pt x="84" y="87"/>
                      </a:lnTo>
                      <a:lnTo>
                        <a:pt x="90" y="87"/>
                      </a:lnTo>
                      <a:lnTo>
                        <a:pt x="90" y="0"/>
                      </a:lnTo>
                      <a:lnTo>
                        <a:pt x="0" y="0"/>
                      </a:lnTo>
                      <a:lnTo>
                        <a:pt x="0" y="93"/>
                      </a:lnTo>
                      <a:lnTo>
                        <a:pt x="90" y="93"/>
                      </a:lnTo>
                      <a:lnTo>
                        <a:pt x="90" y="87"/>
                      </a:lnTo>
                      <a:lnTo>
                        <a:pt x="84" y="87"/>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Rectangle 667"/>
                <p:cNvSpPr>
                  <a:spLocks noChangeArrowheads="1"/>
                </p:cNvSpPr>
                <p:nvPr/>
              </p:nvSpPr>
              <p:spPr bwMode="gray">
                <a:xfrm>
                  <a:off x="3902075" y="2085976"/>
                  <a:ext cx="123825" cy="128588"/>
                </a:xfrm>
                <a:prstGeom prst="rect">
                  <a:avLst/>
                </a:prstGeom>
                <a:solidFill>
                  <a:srgbClr val="E1E1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668"/>
                <p:cNvSpPr>
                  <a:spLocks/>
                </p:cNvSpPr>
                <p:nvPr/>
              </p:nvSpPr>
              <p:spPr bwMode="gray">
                <a:xfrm>
                  <a:off x="3892550" y="2076451"/>
                  <a:ext cx="142875" cy="147638"/>
                </a:xfrm>
                <a:custGeom>
                  <a:avLst/>
                  <a:gdLst>
                    <a:gd name="T0" fmla="*/ 84 w 90"/>
                    <a:gd name="T1" fmla="*/ 87 h 93"/>
                    <a:gd name="T2" fmla="*/ 84 w 90"/>
                    <a:gd name="T3" fmla="*/ 81 h 93"/>
                    <a:gd name="T4" fmla="*/ 12 w 90"/>
                    <a:gd name="T5" fmla="*/ 81 h 93"/>
                    <a:gd name="T6" fmla="*/ 12 w 90"/>
                    <a:gd name="T7" fmla="*/ 12 h 93"/>
                    <a:gd name="T8" fmla="*/ 78 w 90"/>
                    <a:gd name="T9" fmla="*/ 12 h 93"/>
                    <a:gd name="T10" fmla="*/ 78 w 90"/>
                    <a:gd name="T11" fmla="*/ 87 h 93"/>
                    <a:gd name="T12" fmla="*/ 84 w 90"/>
                    <a:gd name="T13" fmla="*/ 87 h 93"/>
                    <a:gd name="T14" fmla="*/ 84 w 90"/>
                    <a:gd name="T15" fmla="*/ 81 h 93"/>
                    <a:gd name="T16" fmla="*/ 84 w 90"/>
                    <a:gd name="T17" fmla="*/ 87 h 93"/>
                    <a:gd name="T18" fmla="*/ 90 w 90"/>
                    <a:gd name="T19" fmla="*/ 87 h 93"/>
                    <a:gd name="T20" fmla="*/ 90 w 90"/>
                    <a:gd name="T21" fmla="*/ 0 h 93"/>
                    <a:gd name="T22" fmla="*/ 0 w 90"/>
                    <a:gd name="T23" fmla="*/ 0 h 93"/>
                    <a:gd name="T24" fmla="*/ 0 w 90"/>
                    <a:gd name="T25" fmla="*/ 93 h 93"/>
                    <a:gd name="T26" fmla="*/ 90 w 90"/>
                    <a:gd name="T27" fmla="*/ 93 h 93"/>
                    <a:gd name="T28" fmla="*/ 90 w 90"/>
                    <a:gd name="T29" fmla="*/ 87 h 93"/>
                    <a:gd name="T30" fmla="*/ 84 w 90"/>
                    <a:gd name="T31" fmla="*/ 8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93">
                      <a:moveTo>
                        <a:pt x="84" y="87"/>
                      </a:moveTo>
                      <a:lnTo>
                        <a:pt x="84" y="81"/>
                      </a:lnTo>
                      <a:lnTo>
                        <a:pt x="12" y="81"/>
                      </a:lnTo>
                      <a:lnTo>
                        <a:pt x="12" y="12"/>
                      </a:lnTo>
                      <a:lnTo>
                        <a:pt x="78" y="12"/>
                      </a:lnTo>
                      <a:lnTo>
                        <a:pt x="78" y="87"/>
                      </a:lnTo>
                      <a:lnTo>
                        <a:pt x="84" y="87"/>
                      </a:lnTo>
                      <a:lnTo>
                        <a:pt x="84" y="81"/>
                      </a:lnTo>
                      <a:lnTo>
                        <a:pt x="84" y="87"/>
                      </a:lnTo>
                      <a:lnTo>
                        <a:pt x="90" y="87"/>
                      </a:lnTo>
                      <a:lnTo>
                        <a:pt x="90" y="0"/>
                      </a:lnTo>
                      <a:lnTo>
                        <a:pt x="0" y="0"/>
                      </a:lnTo>
                      <a:lnTo>
                        <a:pt x="0" y="93"/>
                      </a:lnTo>
                      <a:lnTo>
                        <a:pt x="90" y="93"/>
                      </a:lnTo>
                      <a:lnTo>
                        <a:pt x="90" y="87"/>
                      </a:lnTo>
                      <a:lnTo>
                        <a:pt x="84" y="87"/>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4" name="Computer Mitte"/>
              <p:cNvGrpSpPr/>
              <p:nvPr/>
            </p:nvGrpSpPr>
            <p:grpSpPr bwMode="gray">
              <a:xfrm>
                <a:off x="3582988" y="1603376"/>
                <a:ext cx="1525588" cy="1106488"/>
                <a:chOff x="3582988" y="1603376"/>
                <a:chExt cx="1525588" cy="1106488"/>
              </a:xfrm>
            </p:grpSpPr>
            <p:sp>
              <p:nvSpPr>
                <p:cNvPr id="705" name="Freeform 612"/>
                <p:cNvSpPr>
                  <a:spLocks/>
                </p:cNvSpPr>
                <p:nvPr/>
              </p:nvSpPr>
              <p:spPr bwMode="gray">
                <a:xfrm>
                  <a:off x="3582988" y="2657476"/>
                  <a:ext cx="1525588" cy="52388"/>
                </a:xfrm>
                <a:custGeom>
                  <a:avLst/>
                  <a:gdLst>
                    <a:gd name="T0" fmla="*/ 0 w 320"/>
                    <a:gd name="T1" fmla="*/ 0 h 11"/>
                    <a:gd name="T2" fmla="*/ 320 w 320"/>
                    <a:gd name="T3" fmla="*/ 0 h 11"/>
                    <a:gd name="T4" fmla="*/ 309 w 320"/>
                    <a:gd name="T5" fmla="*/ 11 h 11"/>
                    <a:gd name="T6" fmla="*/ 11 w 320"/>
                    <a:gd name="T7" fmla="*/ 11 h 11"/>
                    <a:gd name="T8" fmla="*/ 0 w 320"/>
                    <a:gd name="T9" fmla="*/ 0 h 11"/>
                  </a:gdLst>
                  <a:ahLst/>
                  <a:cxnLst>
                    <a:cxn ang="0">
                      <a:pos x="T0" y="T1"/>
                    </a:cxn>
                    <a:cxn ang="0">
                      <a:pos x="T2" y="T3"/>
                    </a:cxn>
                    <a:cxn ang="0">
                      <a:pos x="T4" y="T5"/>
                    </a:cxn>
                    <a:cxn ang="0">
                      <a:pos x="T6" y="T7"/>
                    </a:cxn>
                    <a:cxn ang="0">
                      <a:pos x="T8" y="T9"/>
                    </a:cxn>
                  </a:cxnLst>
                  <a:rect l="0" t="0" r="r" b="b"/>
                  <a:pathLst>
                    <a:path w="320" h="11">
                      <a:moveTo>
                        <a:pt x="0" y="0"/>
                      </a:moveTo>
                      <a:cubicBezTo>
                        <a:pt x="320" y="0"/>
                        <a:pt x="320" y="0"/>
                        <a:pt x="320" y="0"/>
                      </a:cubicBezTo>
                      <a:cubicBezTo>
                        <a:pt x="320" y="6"/>
                        <a:pt x="315" y="11"/>
                        <a:pt x="309" y="11"/>
                      </a:cubicBezTo>
                      <a:cubicBezTo>
                        <a:pt x="11" y="11"/>
                        <a:pt x="11" y="11"/>
                        <a:pt x="11" y="11"/>
                      </a:cubicBezTo>
                      <a:cubicBezTo>
                        <a:pt x="5" y="11"/>
                        <a:pt x="0" y="6"/>
                        <a:pt x="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613"/>
                <p:cNvSpPr>
                  <a:spLocks/>
                </p:cNvSpPr>
                <p:nvPr/>
              </p:nvSpPr>
              <p:spPr bwMode="gray">
                <a:xfrm>
                  <a:off x="3582988" y="2495551"/>
                  <a:ext cx="1525588" cy="161925"/>
                </a:xfrm>
                <a:custGeom>
                  <a:avLst/>
                  <a:gdLst>
                    <a:gd name="T0" fmla="*/ 108 w 961"/>
                    <a:gd name="T1" fmla="*/ 0 h 102"/>
                    <a:gd name="T2" fmla="*/ 853 w 961"/>
                    <a:gd name="T3" fmla="*/ 0 h 102"/>
                    <a:gd name="T4" fmla="*/ 961 w 961"/>
                    <a:gd name="T5" fmla="*/ 102 h 102"/>
                    <a:gd name="T6" fmla="*/ 0 w 961"/>
                    <a:gd name="T7" fmla="*/ 102 h 102"/>
                    <a:gd name="T8" fmla="*/ 108 w 961"/>
                    <a:gd name="T9" fmla="*/ 0 h 102"/>
                  </a:gdLst>
                  <a:ahLst/>
                  <a:cxnLst>
                    <a:cxn ang="0">
                      <a:pos x="T0" y="T1"/>
                    </a:cxn>
                    <a:cxn ang="0">
                      <a:pos x="T2" y="T3"/>
                    </a:cxn>
                    <a:cxn ang="0">
                      <a:pos x="T4" y="T5"/>
                    </a:cxn>
                    <a:cxn ang="0">
                      <a:pos x="T6" y="T7"/>
                    </a:cxn>
                    <a:cxn ang="0">
                      <a:pos x="T8" y="T9"/>
                    </a:cxn>
                  </a:cxnLst>
                  <a:rect l="0" t="0" r="r" b="b"/>
                  <a:pathLst>
                    <a:path w="961" h="102">
                      <a:moveTo>
                        <a:pt x="108" y="0"/>
                      </a:moveTo>
                      <a:lnTo>
                        <a:pt x="853" y="0"/>
                      </a:lnTo>
                      <a:lnTo>
                        <a:pt x="961" y="102"/>
                      </a:lnTo>
                      <a:lnTo>
                        <a:pt x="0" y="102"/>
                      </a:lnTo>
                      <a:lnTo>
                        <a:pt x="108" y="0"/>
                      </a:lnTo>
                      <a:close/>
                    </a:path>
                  </a:pathLst>
                </a:custGeom>
                <a:solidFill>
                  <a:srgbClr val="7D8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614"/>
                <p:cNvSpPr>
                  <a:spLocks noEditPoints="1"/>
                </p:cNvSpPr>
                <p:nvPr/>
              </p:nvSpPr>
              <p:spPr bwMode="gray">
                <a:xfrm>
                  <a:off x="3683000" y="1603376"/>
                  <a:ext cx="1325563" cy="763588"/>
                </a:xfrm>
                <a:custGeom>
                  <a:avLst/>
                  <a:gdLst>
                    <a:gd name="T0" fmla="*/ 16 w 278"/>
                    <a:gd name="T1" fmla="*/ 16 h 160"/>
                    <a:gd name="T2" fmla="*/ 262 w 278"/>
                    <a:gd name="T3" fmla="*/ 16 h 160"/>
                    <a:gd name="T4" fmla="*/ 262 w 278"/>
                    <a:gd name="T5" fmla="*/ 144 h 160"/>
                    <a:gd name="T6" fmla="*/ 16 w 278"/>
                    <a:gd name="T7" fmla="*/ 144 h 160"/>
                    <a:gd name="T8" fmla="*/ 16 w 278"/>
                    <a:gd name="T9" fmla="*/ 16 h 160"/>
                    <a:gd name="T10" fmla="*/ 278 w 278"/>
                    <a:gd name="T11" fmla="*/ 149 h 160"/>
                    <a:gd name="T12" fmla="*/ 278 w 278"/>
                    <a:gd name="T13" fmla="*/ 11 h 160"/>
                    <a:gd name="T14" fmla="*/ 267 w 278"/>
                    <a:gd name="T15" fmla="*/ 0 h 160"/>
                    <a:gd name="T16" fmla="*/ 11 w 278"/>
                    <a:gd name="T17" fmla="*/ 0 h 160"/>
                    <a:gd name="T18" fmla="*/ 0 w 278"/>
                    <a:gd name="T19" fmla="*/ 11 h 160"/>
                    <a:gd name="T20" fmla="*/ 0 w 278"/>
                    <a:gd name="T21" fmla="*/ 149 h 160"/>
                    <a:gd name="T22" fmla="*/ 11 w 278"/>
                    <a:gd name="T23" fmla="*/ 160 h 160"/>
                    <a:gd name="T24" fmla="*/ 267 w 278"/>
                    <a:gd name="T25" fmla="*/ 160 h 160"/>
                    <a:gd name="T26" fmla="*/ 278 w 278"/>
                    <a:gd name="T27" fmla="*/ 1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60">
                      <a:moveTo>
                        <a:pt x="16" y="16"/>
                      </a:moveTo>
                      <a:cubicBezTo>
                        <a:pt x="262" y="16"/>
                        <a:pt x="262" y="16"/>
                        <a:pt x="262" y="16"/>
                      </a:cubicBezTo>
                      <a:cubicBezTo>
                        <a:pt x="262" y="144"/>
                        <a:pt x="262" y="144"/>
                        <a:pt x="262" y="144"/>
                      </a:cubicBezTo>
                      <a:cubicBezTo>
                        <a:pt x="16" y="144"/>
                        <a:pt x="16" y="144"/>
                        <a:pt x="16" y="144"/>
                      </a:cubicBezTo>
                      <a:lnTo>
                        <a:pt x="16" y="16"/>
                      </a:lnTo>
                      <a:close/>
                      <a:moveTo>
                        <a:pt x="278" y="149"/>
                      </a:moveTo>
                      <a:cubicBezTo>
                        <a:pt x="278" y="11"/>
                        <a:pt x="278" y="11"/>
                        <a:pt x="278" y="11"/>
                      </a:cubicBezTo>
                      <a:cubicBezTo>
                        <a:pt x="278" y="5"/>
                        <a:pt x="273" y="0"/>
                        <a:pt x="267" y="0"/>
                      </a:cubicBezTo>
                      <a:cubicBezTo>
                        <a:pt x="11" y="0"/>
                        <a:pt x="11" y="0"/>
                        <a:pt x="11" y="0"/>
                      </a:cubicBezTo>
                      <a:cubicBezTo>
                        <a:pt x="5" y="0"/>
                        <a:pt x="0" y="5"/>
                        <a:pt x="0" y="11"/>
                      </a:cubicBezTo>
                      <a:cubicBezTo>
                        <a:pt x="0" y="149"/>
                        <a:pt x="0" y="149"/>
                        <a:pt x="0" y="149"/>
                      </a:cubicBezTo>
                      <a:cubicBezTo>
                        <a:pt x="0" y="155"/>
                        <a:pt x="5" y="160"/>
                        <a:pt x="11" y="160"/>
                      </a:cubicBezTo>
                      <a:cubicBezTo>
                        <a:pt x="267" y="160"/>
                        <a:pt x="267" y="160"/>
                        <a:pt x="267" y="160"/>
                      </a:cubicBezTo>
                      <a:cubicBezTo>
                        <a:pt x="273" y="160"/>
                        <a:pt x="278" y="155"/>
                        <a:pt x="278" y="14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Rectangle 616"/>
                <p:cNvSpPr>
                  <a:spLocks noChangeArrowheads="1"/>
                </p:cNvSpPr>
                <p:nvPr/>
              </p:nvSpPr>
              <p:spPr bwMode="gray">
                <a:xfrm>
                  <a:off x="4192588" y="2419351"/>
                  <a:ext cx="304800" cy="76200"/>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Rectangle 617"/>
                <p:cNvSpPr>
                  <a:spLocks noChangeArrowheads="1"/>
                </p:cNvSpPr>
                <p:nvPr/>
              </p:nvSpPr>
              <p:spPr bwMode="gray">
                <a:xfrm>
                  <a:off x="4192588" y="2366964"/>
                  <a:ext cx="304800" cy="52388"/>
                </a:xfrm>
                <a:prstGeom prst="rect">
                  <a:avLst/>
                </a:prstGeom>
                <a:solidFill>
                  <a:srgbClr val="414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26" name="Freeform 53"/>
            <p:cNvSpPr>
              <a:spLocks noChangeAspect="1" noEditPoints="1"/>
            </p:cNvSpPr>
            <p:nvPr/>
          </p:nvSpPr>
          <p:spPr bwMode="gray">
            <a:xfrm>
              <a:off x="9405526" y="4413253"/>
              <a:ext cx="378780" cy="180214"/>
            </a:xfrm>
            <a:custGeom>
              <a:avLst/>
              <a:gdLst>
                <a:gd name="T0" fmla="*/ 0 w 1141"/>
                <a:gd name="T1" fmla="*/ 0 h 449"/>
                <a:gd name="T2" fmla="*/ 88 w 1141"/>
                <a:gd name="T3" fmla="*/ 28 h 449"/>
                <a:gd name="T4" fmla="*/ 28 w 1141"/>
                <a:gd name="T5" fmla="*/ 28 h 449"/>
                <a:gd name="T6" fmla="*/ 20 w 1141"/>
                <a:gd name="T7" fmla="*/ 20 h 449"/>
                <a:gd name="T8" fmla="*/ 98 w 1141"/>
                <a:gd name="T9" fmla="*/ 20 h 449"/>
                <a:gd name="T10" fmla="*/ 180 w 1141"/>
                <a:gd name="T11" fmla="*/ 325 h 449"/>
                <a:gd name="T12" fmla="*/ 180 w 1141"/>
                <a:gd name="T13" fmla="*/ 28 h 449"/>
                <a:gd name="T14" fmla="*/ 111 w 1141"/>
                <a:gd name="T15" fmla="*/ 335 h 449"/>
                <a:gd name="T16" fmla="*/ 188 w 1141"/>
                <a:gd name="T17" fmla="*/ 20 h 449"/>
                <a:gd name="T18" fmla="*/ 211 w 1141"/>
                <a:gd name="T19" fmla="*/ 325 h 449"/>
                <a:gd name="T20" fmla="*/ 279 w 1141"/>
                <a:gd name="T21" fmla="*/ 20 h 449"/>
                <a:gd name="T22" fmla="*/ 279 w 1141"/>
                <a:gd name="T23" fmla="*/ 335 h 449"/>
                <a:gd name="T24" fmla="*/ 361 w 1141"/>
                <a:gd name="T25" fmla="*/ 28 h 449"/>
                <a:gd name="T26" fmla="*/ 302 w 1141"/>
                <a:gd name="T27" fmla="*/ 28 h 449"/>
                <a:gd name="T28" fmla="*/ 292 w 1141"/>
                <a:gd name="T29" fmla="*/ 20 h 449"/>
                <a:gd name="T30" fmla="*/ 371 w 1141"/>
                <a:gd name="T31" fmla="*/ 20 h 449"/>
                <a:gd name="T32" fmla="*/ 365 w 1141"/>
                <a:gd name="T33" fmla="*/ 420 h 449"/>
                <a:gd name="T34" fmla="*/ 365 w 1141"/>
                <a:gd name="T35" fmla="*/ 363 h 449"/>
                <a:gd name="T36" fmla="*/ 20 w 1141"/>
                <a:gd name="T37" fmla="*/ 429 h 449"/>
                <a:gd name="T38" fmla="*/ 375 w 1141"/>
                <a:gd name="T39" fmla="*/ 353 h 449"/>
                <a:gd name="T40" fmla="*/ 761 w 1141"/>
                <a:gd name="T41" fmla="*/ 325 h 449"/>
                <a:gd name="T42" fmla="*/ 796 w 1141"/>
                <a:gd name="T43" fmla="*/ 20 h 449"/>
                <a:gd name="T44" fmla="*/ 796 w 1141"/>
                <a:gd name="T45" fmla="*/ 335 h 449"/>
                <a:gd name="T46" fmla="*/ 847 w 1141"/>
                <a:gd name="T47" fmla="*/ 28 h 449"/>
                <a:gd name="T48" fmla="*/ 824 w 1141"/>
                <a:gd name="T49" fmla="*/ 28 h 449"/>
                <a:gd name="T50" fmla="*/ 814 w 1141"/>
                <a:gd name="T51" fmla="*/ 20 h 449"/>
                <a:gd name="T52" fmla="*/ 857 w 1141"/>
                <a:gd name="T53" fmla="*/ 20 h 449"/>
                <a:gd name="T54" fmla="*/ 1112 w 1141"/>
                <a:gd name="T55" fmla="*/ 325 h 449"/>
                <a:gd name="T56" fmla="*/ 1112 w 1141"/>
                <a:gd name="T57" fmla="*/ 28 h 449"/>
                <a:gd name="T58" fmla="*/ 875 w 1141"/>
                <a:gd name="T59" fmla="*/ 333 h 449"/>
                <a:gd name="T60" fmla="*/ 1122 w 1141"/>
                <a:gd name="T61" fmla="*/ 20 h 449"/>
                <a:gd name="T62" fmla="*/ 687 w 1141"/>
                <a:gd name="T63" fmla="*/ 333 h 449"/>
                <a:gd name="T64" fmla="*/ 667 w 1141"/>
                <a:gd name="T65" fmla="*/ 37 h 449"/>
                <a:gd name="T66" fmla="*/ 667 w 1141"/>
                <a:gd name="T67" fmla="*/ 305 h 449"/>
                <a:gd name="T68" fmla="*/ 657 w 1141"/>
                <a:gd name="T69" fmla="*/ 46 h 449"/>
                <a:gd name="T70" fmla="*/ 399 w 1141"/>
                <a:gd name="T71" fmla="*/ 46 h 449"/>
                <a:gd name="T72" fmla="*/ 895 w 1141"/>
                <a:gd name="T73" fmla="*/ 69 h 449"/>
                <a:gd name="T74" fmla="*/ 981 w 1141"/>
                <a:gd name="T75" fmla="*/ 38 h 449"/>
                <a:gd name="T76" fmla="*/ 981 w 1141"/>
                <a:gd name="T77" fmla="*/ 69 h 449"/>
                <a:gd name="T78" fmla="*/ 221 w 1141"/>
                <a:gd name="T79" fmla="*/ 80 h 449"/>
                <a:gd name="T80" fmla="*/ 229 w 1141"/>
                <a:gd name="T81" fmla="*/ 80 h 449"/>
                <a:gd name="T82" fmla="*/ 38 w 1141"/>
                <a:gd name="T83" fmla="*/ 410 h 449"/>
                <a:gd name="T84" fmla="*/ 192 w 1141"/>
                <a:gd name="T85" fmla="*/ 373 h 449"/>
                <a:gd name="T86" fmla="*/ 192 w 1141"/>
                <a:gd name="T87" fmla="*/ 410 h 449"/>
                <a:gd name="T88" fmla="*/ 951 w 1141"/>
                <a:gd name="T89" fmla="*/ 109 h 449"/>
                <a:gd name="T90" fmla="*/ 981 w 1141"/>
                <a:gd name="T91" fmla="*/ 109 h 449"/>
                <a:gd name="T92" fmla="*/ 951 w 1141"/>
                <a:gd name="T93" fmla="*/ 273 h 449"/>
                <a:gd name="T94" fmla="*/ 933 w 1141"/>
                <a:gd name="T95" fmla="*/ 227 h 449"/>
                <a:gd name="T96" fmla="*/ 933 w 1141"/>
                <a:gd name="T97" fmla="*/ 273 h 449"/>
                <a:gd name="T98" fmla="*/ 319 w 1141"/>
                <a:gd name="T99" fmla="*/ 373 h 449"/>
                <a:gd name="T100" fmla="*/ 356 w 1141"/>
                <a:gd name="T101" fmla="*/ 373 h 449"/>
                <a:gd name="T102" fmla="*/ 38 w 1141"/>
                <a:gd name="T103" fmla="*/ 316 h 449"/>
                <a:gd name="T104" fmla="*/ 167 w 1141"/>
                <a:gd name="T105" fmla="*/ 280 h 449"/>
                <a:gd name="T106" fmla="*/ 167 w 1141"/>
                <a:gd name="T107" fmla="*/ 316 h 449"/>
                <a:gd name="T108" fmla="*/ 221 w 1141"/>
                <a:gd name="T109" fmla="*/ 280 h 449"/>
                <a:gd name="T110" fmla="*/ 257 w 1141"/>
                <a:gd name="T111" fmla="*/ 28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1" h="449">
                  <a:moveTo>
                    <a:pt x="1141" y="449"/>
                  </a:moveTo>
                  <a:lnTo>
                    <a:pt x="0" y="449"/>
                  </a:lnTo>
                  <a:lnTo>
                    <a:pt x="0" y="0"/>
                  </a:lnTo>
                  <a:lnTo>
                    <a:pt x="1141" y="0"/>
                  </a:lnTo>
                  <a:lnTo>
                    <a:pt x="1141" y="449"/>
                  </a:lnTo>
                  <a:close/>
                  <a:moveTo>
                    <a:pt x="88" y="28"/>
                  </a:moveTo>
                  <a:lnTo>
                    <a:pt x="88" y="325"/>
                  </a:lnTo>
                  <a:lnTo>
                    <a:pt x="28" y="325"/>
                  </a:lnTo>
                  <a:lnTo>
                    <a:pt x="28" y="28"/>
                  </a:lnTo>
                  <a:lnTo>
                    <a:pt x="88" y="28"/>
                  </a:lnTo>
                  <a:close/>
                  <a:moveTo>
                    <a:pt x="98" y="20"/>
                  </a:moveTo>
                  <a:lnTo>
                    <a:pt x="20" y="20"/>
                  </a:lnTo>
                  <a:lnTo>
                    <a:pt x="20" y="335"/>
                  </a:lnTo>
                  <a:lnTo>
                    <a:pt x="98" y="335"/>
                  </a:lnTo>
                  <a:lnTo>
                    <a:pt x="98" y="20"/>
                  </a:lnTo>
                  <a:lnTo>
                    <a:pt x="98" y="20"/>
                  </a:lnTo>
                  <a:close/>
                  <a:moveTo>
                    <a:pt x="180" y="28"/>
                  </a:moveTo>
                  <a:lnTo>
                    <a:pt x="180" y="325"/>
                  </a:lnTo>
                  <a:lnTo>
                    <a:pt x="120" y="325"/>
                  </a:lnTo>
                  <a:lnTo>
                    <a:pt x="120" y="28"/>
                  </a:lnTo>
                  <a:lnTo>
                    <a:pt x="180" y="28"/>
                  </a:lnTo>
                  <a:close/>
                  <a:moveTo>
                    <a:pt x="188" y="20"/>
                  </a:moveTo>
                  <a:lnTo>
                    <a:pt x="111" y="20"/>
                  </a:lnTo>
                  <a:lnTo>
                    <a:pt x="111" y="335"/>
                  </a:lnTo>
                  <a:lnTo>
                    <a:pt x="188" y="335"/>
                  </a:lnTo>
                  <a:lnTo>
                    <a:pt x="188" y="20"/>
                  </a:lnTo>
                  <a:lnTo>
                    <a:pt x="188" y="20"/>
                  </a:lnTo>
                  <a:close/>
                  <a:moveTo>
                    <a:pt x="271" y="28"/>
                  </a:moveTo>
                  <a:lnTo>
                    <a:pt x="271" y="325"/>
                  </a:lnTo>
                  <a:lnTo>
                    <a:pt x="211" y="325"/>
                  </a:lnTo>
                  <a:lnTo>
                    <a:pt x="211" y="28"/>
                  </a:lnTo>
                  <a:lnTo>
                    <a:pt x="271" y="28"/>
                  </a:lnTo>
                  <a:close/>
                  <a:moveTo>
                    <a:pt x="279" y="20"/>
                  </a:moveTo>
                  <a:lnTo>
                    <a:pt x="201" y="20"/>
                  </a:lnTo>
                  <a:lnTo>
                    <a:pt x="201" y="335"/>
                  </a:lnTo>
                  <a:lnTo>
                    <a:pt x="279" y="335"/>
                  </a:lnTo>
                  <a:lnTo>
                    <a:pt x="279" y="20"/>
                  </a:lnTo>
                  <a:lnTo>
                    <a:pt x="279" y="20"/>
                  </a:lnTo>
                  <a:close/>
                  <a:moveTo>
                    <a:pt x="361" y="28"/>
                  </a:moveTo>
                  <a:lnTo>
                    <a:pt x="361" y="325"/>
                  </a:lnTo>
                  <a:lnTo>
                    <a:pt x="302" y="325"/>
                  </a:lnTo>
                  <a:lnTo>
                    <a:pt x="302" y="28"/>
                  </a:lnTo>
                  <a:lnTo>
                    <a:pt x="361" y="28"/>
                  </a:lnTo>
                  <a:close/>
                  <a:moveTo>
                    <a:pt x="371" y="20"/>
                  </a:moveTo>
                  <a:lnTo>
                    <a:pt x="292" y="20"/>
                  </a:lnTo>
                  <a:lnTo>
                    <a:pt x="292" y="335"/>
                  </a:lnTo>
                  <a:lnTo>
                    <a:pt x="371" y="335"/>
                  </a:lnTo>
                  <a:lnTo>
                    <a:pt x="371" y="20"/>
                  </a:lnTo>
                  <a:lnTo>
                    <a:pt x="371" y="20"/>
                  </a:lnTo>
                  <a:close/>
                  <a:moveTo>
                    <a:pt x="365" y="363"/>
                  </a:moveTo>
                  <a:lnTo>
                    <a:pt x="365" y="420"/>
                  </a:lnTo>
                  <a:lnTo>
                    <a:pt x="28" y="420"/>
                  </a:lnTo>
                  <a:lnTo>
                    <a:pt x="28" y="363"/>
                  </a:lnTo>
                  <a:lnTo>
                    <a:pt x="365" y="363"/>
                  </a:lnTo>
                  <a:close/>
                  <a:moveTo>
                    <a:pt x="375" y="353"/>
                  </a:moveTo>
                  <a:lnTo>
                    <a:pt x="20" y="353"/>
                  </a:lnTo>
                  <a:lnTo>
                    <a:pt x="20" y="429"/>
                  </a:lnTo>
                  <a:lnTo>
                    <a:pt x="375" y="429"/>
                  </a:lnTo>
                  <a:lnTo>
                    <a:pt x="375" y="353"/>
                  </a:lnTo>
                  <a:lnTo>
                    <a:pt x="375" y="353"/>
                  </a:lnTo>
                  <a:close/>
                  <a:moveTo>
                    <a:pt x="786" y="28"/>
                  </a:moveTo>
                  <a:lnTo>
                    <a:pt x="786" y="325"/>
                  </a:lnTo>
                  <a:lnTo>
                    <a:pt x="761" y="325"/>
                  </a:lnTo>
                  <a:lnTo>
                    <a:pt x="761" y="28"/>
                  </a:lnTo>
                  <a:lnTo>
                    <a:pt x="786" y="28"/>
                  </a:lnTo>
                  <a:close/>
                  <a:moveTo>
                    <a:pt x="796" y="20"/>
                  </a:moveTo>
                  <a:lnTo>
                    <a:pt x="751" y="20"/>
                  </a:lnTo>
                  <a:lnTo>
                    <a:pt x="751" y="335"/>
                  </a:lnTo>
                  <a:lnTo>
                    <a:pt x="796" y="335"/>
                  </a:lnTo>
                  <a:lnTo>
                    <a:pt x="796" y="20"/>
                  </a:lnTo>
                  <a:lnTo>
                    <a:pt x="796" y="20"/>
                  </a:lnTo>
                  <a:close/>
                  <a:moveTo>
                    <a:pt x="847" y="28"/>
                  </a:moveTo>
                  <a:lnTo>
                    <a:pt x="847" y="325"/>
                  </a:lnTo>
                  <a:lnTo>
                    <a:pt x="824" y="325"/>
                  </a:lnTo>
                  <a:lnTo>
                    <a:pt x="824" y="28"/>
                  </a:lnTo>
                  <a:lnTo>
                    <a:pt x="847" y="28"/>
                  </a:lnTo>
                  <a:close/>
                  <a:moveTo>
                    <a:pt x="857" y="20"/>
                  </a:moveTo>
                  <a:lnTo>
                    <a:pt x="814" y="20"/>
                  </a:lnTo>
                  <a:lnTo>
                    <a:pt x="814" y="335"/>
                  </a:lnTo>
                  <a:lnTo>
                    <a:pt x="857" y="335"/>
                  </a:lnTo>
                  <a:lnTo>
                    <a:pt x="857" y="20"/>
                  </a:lnTo>
                  <a:lnTo>
                    <a:pt x="857" y="20"/>
                  </a:lnTo>
                  <a:close/>
                  <a:moveTo>
                    <a:pt x="1112" y="28"/>
                  </a:moveTo>
                  <a:lnTo>
                    <a:pt x="1112" y="325"/>
                  </a:lnTo>
                  <a:lnTo>
                    <a:pt x="885" y="325"/>
                  </a:lnTo>
                  <a:lnTo>
                    <a:pt x="885" y="28"/>
                  </a:lnTo>
                  <a:lnTo>
                    <a:pt x="1112" y="28"/>
                  </a:lnTo>
                  <a:close/>
                  <a:moveTo>
                    <a:pt x="1122" y="20"/>
                  </a:moveTo>
                  <a:lnTo>
                    <a:pt x="875" y="20"/>
                  </a:lnTo>
                  <a:lnTo>
                    <a:pt x="875" y="333"/>
                  </a:lnTo>
                  <a:lnTo>
                    <a:pt x="1122" y="333"/>
                  </a:lnTo>
                  <a:lnTo>
                    <a:pt x="1122" y="20"/>
                  </a:lnTo>
                  <a:lnTo>
                    <a:pt x="1122" y="20"/>
                  </a:lnTo>
                  <a:close/>
                  <a:moveTo>
                    <a:pt x="733" y="287"/>
                  </a:moveTo>
                  <a:lnTo>
                    <a:pt x="687" y="287"/>
                  </a:lnTo>
                  <a:lnTo>
                    <a:pt x="687" y="333"/>
                  </a:lnTo>
                  <a:lnTo>
                    <a:pt x="733" y="333"/>
                  </a:lnTo>
                  <a:lnTo>
                    <a:pt x="733" y="287"/>
                  </a:lnTo>
                  <a:close/>
                  <a:moveTo>
                    <a:pt x="667" y="37"/>
                  </a:moveTo>
                  <a:lnTo>
                    <a:pt x="389" y="37"/>
                  </a:lnTo>
                  <a:lnTo>
                    <a:pt x="389" y="305"/>
                  </a:lnTo>
                  <a:lnTo>
                    <a:pt x="667" y="305"/>
                  </a:lnTo>
                  <a:lnTo>
                    <a:pt x="667" y="37"/>
                  </a:lnTo>
                  <a:close/>
                  <a:moveTo>
                    <a:pt x="399" y="46"/>
                  </a:moveTo>
                  <a:lnTo>
                    <a:pt x="657" y="46"/>
                  </a:lnTo>
                  <a:lnTo>
                    <a:pt x="657" y="295"/>
                  </a:lnTo>
                  <a:lnTo>
                    <a:pt x="399" y="295"/>
                  </a:lnTo>
                  <a:lnTo>
                    <a:pt x="399" y="46"/>
                  </a:lnTo>
                  <a:close/>
                  <a:moveTo>
                    <a:pt x="933" y="38"/>
                  </a:moveTo>
                  <a:lnTo>
                    <a:pt x="895" y="38"/>
                  </a:lnTo>
                  <a:lnTo>
                    <a:pt x="895" y="69"/>
                  </a:lnTo>
                  <a:lnTo>
                    <a:pt x="933" y="69"/>
                  </a:lnTo>
                  <a:lnTo>
                    <a:pt x="933" y="38"/>
                  </a:lnTo>
                  <a:close/>
                  <a:moveTo>
                    <a:pt x="981" y="38"/>
                  </a:moveTo>
                  <a:lnTo>
                    <a:pt x="944" y="38"/>
                  </a:lnTo>
                  <a:lnTo>
                    <a:pt x="944" y="69"/>
                  </a:lnTo>
                  <a:lnTo>
                    <a:pt x="981" y="69"/>
                  </a:lnTo>
                  <a:lnTo>
                    <a:pt x="981" y="38"/>
                  </a:lnTo>
                  <a:close/>
                  <a:moveTo>
                    <a:pt x="229" y="80"/>
                  </a:moveTo>
                  <a:lnTo>
                    <a:pt x="221" y="80"/>
                  </a:lnTo>
                  <a:lnTo>
                    <a:pt x="221" y="270"/>
                  </a:lnTo>
                  <a:lnTo>
                    <a:pt x="229" y="270"/>
                  </a:lnTo>
                  <a:lnTo>
                    <a:pt x="229" y="80"/>
                  </a:lnTo>
                  <a:close/>
                  <a:moveTo>
                    <a:pt x="108" y="373"/>
                  </a:moveTo>
                  <a:lnTo>
                    <a:pt x="38" y="373"/>
                  </a:lnTo>
                  <a:lnTo>
                    <a:pt x="38" y="410"/>
                  </a:lnTo>
                  <a:lnTo>
                    <a:pt x="108" y="410"/>
                  </a:lnTo>
                  <a:lnTo>
                    <a:pt x="108" y="373"/>
                  </a:lnTo>
                  <a:close/>
                  <a:moveTo>
                    <a:pt x="192" y="373"/>
                  </a:moveTo>
                  <a:lnTo>
                    <a:pt x="123" y="373"/>
                  </a:lnTo>
                  <a:lnTo>
                    <a:pt x="123" y="410"/>
                  </a:lnTo>
                  <a:lnTo>
                    <a:pt x="192" y="410"/>
                  </a:lnTo>
                  <a:lnTo>
                    <a:pt x="192" y="373"/>
                  </a:lnTo>
                  <a:close/>
                  <a:moveTo>
                    <a:pt x="981" y="109"/>
                  </a:moveTo>
                  <a:lnTo>
                    <a:pt x="951" y="109"/>
                  </a:lnTo>
                  <a:lnTo>
                    <a:pt x="951" y="209"/>
                  </a:lnTo>
                  <a:lnTo>
                    <a:pt x="981" y="209"/>
                  </a:lnTo>
                  <a:lnTo>
                    <a:pt x="981" y="109"/>
                  </a:lnTo>
                  <a:close/>
                  <a:moveTo>
                    <a:pt x="981" y="227"/>
                  </a:moveTo>
                  <a:lnTo>
                    <a:pt x="951" y="227"/>
                  </a:lnTo>
                  <a:lnTo>
                    <a:pt x="951" y="273"/>
                  </a:lnTo>
                  <a:lnTo>
                    <a:pt x="981" y="273"/>
                  </a:lnTo>
                  <a:lnTo>
                    <a:pt x="981" y="227"/>
                  </a:lnTo>
                  <a:close/>
                  <a:moveTo>
                    <a:pt x="933" y="227"/>
                  </a:moveTo>
                  <a:lnTo>
                    <a:pt x="901" y="227"/>
                  </a:lnTo>
                  <a:lnTo>
                    <a:pt x="901" y="273"/>
                  </a:lnTo>
                  <a:lnTo>
                    <a:pt x="933" y="273"/>
                  </a:lnTo>
                  <a:lnTo>
                    <a:pt x="933" y="227"/>
                  </a:lnTo>
                  <a:close/>
                  <a:moveTo>
                    <a:pt x="356" y="373"/>
                  </a:moveTo>
                  <a:lnTo>
                    <a:pt x="319" y="373"/>
                  </a:lnTo>
                  <a:lnTo>
                    <a:pt x="319" y="410"/>
                  </a:lnTo>
                  <a:lnTo>
                    <a:pt x="356" y="410"/>
                  </a:lnTo>
                  <a:lnTo>
                    <a:pt x="356" y="373"/>
                  </a:lnTo>
                  <a:close/>
                  <a:moveTo>
                    <a:pt x="75" y="280"/>
                  </a:moveTo>
                  <a:lnTo>
                    <a:pt x="38" y="280"/>
                  </a:lnTo>
                  <a:lnTo>
                    <a:pt x="38" y="316"/>
                  </a:lnTo>
                  <a:lnTo>
                    <a:pt x="75" y="316"/>
                  </a:lnTo>
                  <a:lnTo>
                    <a:pt x="75" y="280"/>
                  </a:lnTo>
                  <a:close/>
                  <a:moveTo>
                    <a:pt x="167" y="280"/>
                  </a:moveTo>
                  <a:lnTo>
                    <a:pt x="130" y="280"/>
                  </a:lnTo>
                  <a:lnTo>
                    <a:pt x="130" y="316"/>
                  </a:lnTo>
                  <a:lnTo>
                    <a:pt x="167" y="316"/>
                  </a:lnTo>
                  <a:lnTo>
                    <a:pt x="167" y="280"/>
                  </a:lnTo>
                  <a:close/>
                  <a:moveTo>
                    <a:pt x="257" y="280"/>
                  </a:moveTo>
                  <a:lnTo>
                    <a:pt x="221" y="280"/>
                  </a:lnTo>
                  <a:lnTo>
                    <a:pt x="221" y="316"/>
                  </a:lnTo>
                  <a:lnTo>
                    <a:pt x="257" y="316"/>
                  </a:lnTo>
                  <a:lnTo>
                    <a:pt x="257" y="280"/>
                  </a:lnTo>
                  <a:close/>
                </a:path>
              </a:pathLst>
            </a:custGeom>
            <a:solidFill>
              <a:srgbClr val="9B968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7" name="Line 55"/>
            <p:cNvSpPr>
              <a:spLocks noChangeShapeType="1"/>
            </p:cNvSpPr>
            <p:nvPr/>
          </p:nvSpPr>
          <p:spPr bwMode="gray">
            <a:xfrm flipV="1">
              <a:off x="9773577" y="4877845"/>
              <a:ext cx="0" cy="67741"/>
            </a:xfrm>
            <a:prstGeom prst="line">
              <a:avLst/>
            </a:prstGeom>
            <a:noFill/>
            <a:ln w="22225">
              <a:solidFill>
                <a:srgbClr val="EB780A"/>
              </a:solidFill>
              <a:round/>
              <a:headEnd/>
              <a:tailEnd/>
            </a:ln>
          </p:spPr>
          <p:txBody>
            <a:bodyPr wrap="none" anchor="ctr"/>
            <a:lstStyle/>
            <a:p>
              <a:endParaRPr lang="en-US" dirty="0"/>
            </a:p>
          </p:txBody>
        </p:sp>
        <p:sp>
          <p:nvSpPr>
            <p:cNvPr id="728" name="Line 56"/>
            <p:cNvSpPr>
              <a:spLocks noChangeShapeType="1"/>
            </p:cNvSpPr>
            <p:nvPr/>
          </p:nvSpPr>
          <p:spPr bwMode="gray">
            <a:xfrm flipV="1">
              <a:off x="10143257" y="4877845"/>
              <a:ext cx="0" cy="67741"/>
            </a:xfrm>
            <a:prstGeom prst="line">
              <a:avLst/>
            </a:prstGeom>
            <a:noFill/>
            <a:ln w="22225">
              <a:solidFill>
                <a:srgbClr val="EB780A"/>
              </a:solidFill>
              <a:round/>
              <a:headEnd/>
              <a:tailEnd/>
            </a:ln>
          </p:spPr>
          <p:txBody>
            <a:bodyPr wrap="none" anchor="ctr"/>
            <a:lstStyle/>
            <a:p>
              <a:endParaRPr lang="en-US" dirty="0"/>
            </a:p>
          </p:txBody>
        </p:sp>
        <p:grpSp>
          <p:nvGrpSpPr>
            <p:cNvPr id="729" name="Gruppieren 318"/>
            <p:cNvGrpSpPr/>
            <p:nvPr/>
          </p:nvGrpSpPr>
          <p:grpSpPr bwMode="gray">
            <a:xfrm>
              <a:off x="9655178" y="4936610"/>
              <a:ext cx="235842" cy="371160"/>
              <a:chOff x="9332493" y="1801081"/>
              <a:chExt cx="1259307" cy="1639189"/>
            </a:xfrm>
          </p:grpSpPr>
          <p:sp>
            <p:nvSpPr>
              <p:cNvPr id="730"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32"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734"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35"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36"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37"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38"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39"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40"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41"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42"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43"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44"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45"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46"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47"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48"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49"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50"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51"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52"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53"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54"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55"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56"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57"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58"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59"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60"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61"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62"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763"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764"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765"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766"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767"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768"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769"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770" name="Rechtwinkliges Dreieck 359"/>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771" name="Flussdiagramm: Verzweigung 360"/>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grpSp>
          <p:nvGrpSpPr>
            <p:cNvPr id="772" name="Gruppieren 361"/>
            <p:cNvGrpSpPr/>
            <p:nvPr/>
          </p:nvGrpSpPr>
          <p:grpSpPr bwMode="gray">
            <a:xfrm>
              <a:off x="10024949" y="4936610"/>
              <a:ext cx="235842" cy="371160"/>
              <a:chOff x="9332493" y="1801081"/>
              <a:chExt cx="1259307" cy="1639189"/>
            </a:xfrm>
          </p:grpSpPr>
          <p:sp>
            <p:nvSpPr>
              <p:cNvPr id="773"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75"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777"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78"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79"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80"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81"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82"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83"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84"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85"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86"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87"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88"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89"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90"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91"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92"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93"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94"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95"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96"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97"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98"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799"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00"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01"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02"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03"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04"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05"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06"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07"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08"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09"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10"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811"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812"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13" name="Rechtwinkliges Dreieck 402"/>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814" name="Flussdiagramm: Verzweigung 403"/>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sp>
          <p:nvSpPr>
            <p:cNvPr id="815" name="Line 55"/>
            <p:cNvSpPr>
              <a:spLocks noChangeShapeType="1"/>
            </p:cNvSpPr>
            <p:nvPr/>
          </p:nvSpPr>
          <p:spPr bwMode="gray">
            <a:xfrm flipV="1">
              <a:off x="10500409" y="4877663"/>
              <a:ext cx="0" cy="67741"/>
            </a:xfrm>
            <a:prstGeom prst="line">
              <a:avLst/>
            </a:prstGeom>
            <a:noFill/>
            <a:ln w="22225">
              <a:solidFill>
                <a:srgbClr val="EB780A"/>
              </a:solidFill>
              <a:round/>
              <a:headEnd/>
              <a:tailEnd/>
            </a:ln>
          </p:spPr>
          <p:txBody>
            <a:bodyPr wrap="none" anchor="ctr"/>
            <a:lstStyle/>
            <a:p>
              <a:endParaRPr lang="en-US" dirty="0"/>
            </a:p>
          </p:txBody>
        </p:sp>
        <p:sp>
          <p:nvSpPr>
            <p:cNvPr id="816" name="Line 56"/>
            <p:cNvSpPr>
              <a:spLocks noChangeShapeType="1"/>
            </p:cNvSpPr>
            <p:nvPr/>
          </p:nvSpPr>
          <p:spPr bwMode="gray">
            <a:xfrm flipV="1">
              <a:off x="10870089" y="4877663"/>
              <a:ext cx="0" cy="67741"/>
            </a:xfrm>
            <a:prstGeom prst="line">
              <a:avLst/>
            </a:prstGeom>
            <a:noFill/>
            <a:ln w="22225">
              <a:solidFill>
                <a:srgbClr val="EB780A"/>
              </a:solidFill>
              <a:round/>
              <a:headEnd/>
              <a:tailEnd/>
            </a:ln>
          </p:spPr>
          <p:txBody>
            <a:bodyPr wrap="none" anchor="ctr"/>
            <a:lstStyle/>
            <a:p>
              <a:endParaRPr lang="en-US" dirty="0"/>
            </a:p>
          </p:txBody>
        </p:sp>
        <p:grpSp>
          <p:nvGrpSpPr>
            <p:cNvPr id="817" name="Gruppieren 318"/>
            <p:cNvGrpSpPr/>
            <p:nvPr/>
          </p:nvGrpSpPr>
          <p:grpSpPr bwMode="gray">
            <a:xfrm>
              <a:off x="10382010" y="4936428"/>
              <a:ext cx="235842" cy="371160"/>
              <a:chOff x="9332493" y="1801081"/>
              <a:chExt cx="1259307" cy="1639189"/>
            </a:xfrm>
          </p:grpSpPr>
          <p:sp>
            <p:nvSpPr>
              <p:cNvPr id="818"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20"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822"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23"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24"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25"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26"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27"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28"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29"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30"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31"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32"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33"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34"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35"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36"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37"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38"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39"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40"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41"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42"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43"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44"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45"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46"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47"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48"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49"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50"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51"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52"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53"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54"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55"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856"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857"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58" name="Rechtwinkliges Dreieck 359"/>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859" name="Flussdiagramm: Verzweigung 360"/>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grpSp>
          <p:nvGrpSpPr>
            <p:cNvPr id="860" name="Gruppieren 361"/>
            <p:cNvGrpSpPr/>
            <p:nvPr/>
          </p:nvGrpSpPr>
          <p:grpSpPr bwMode="gray">
            <a:xfrm>
              <a:off x="10751781" y="4936428"/>
              <a:ext cx="235842" cy="371160"/>
              <a:chOff x="9332493" y="1801081"/>
              <a:chExt cx="1259307" cy="1639189"/>
            </a:xfrm>
          </p:grpSpPr>
          <p:sp>
            <p:nvSpPr>
              <p:cNvPr id="861"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63"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865"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66"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67"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68"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69"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70"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71"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72"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73"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74"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75"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76"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77"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78"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79"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80"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81"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82"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83"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84"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85"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86"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87"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88"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89"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90"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91"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92"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893"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94"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95"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96"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97"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898"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899"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900"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901" name="Rechtwinkliges Dreieck 402"/>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902" name="Flussdiagramm: Verzweigung 403"/>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sp>
          <p:nvSpPr>
            <p:cNvPr id="903" name="Line 55"/>
            <p:cNvSpPr>
              <a:spLocks noChangeShapeType="1"/>
            </p:cNvSpPr>
            <p:nvPr/>
          </p:nvSpPr>
          <p:spPr bwMode="gray">
            <a:xfrm flipV="1">
              <a:off x="10863824" y="4877663"/>
              <a:ext cx="0" cy="67741"/>
            </a:xfrm>
            <a:prstGeom prst="line">
              <a:avLst/>
            </a:prstGeom>
            <a:noFill/>
            <a:ln w="22225">
              <a:solidFill>
                <a:srgbClr val="EB780A"/>
              </a:solidFill>
              <a:round/>
              <a:headEnd/>
              <a:tailEnd/>
            </a:ln>
          </p:spPr>
          <p:txBody>
            <a:bodyPr wrap="none" anchor="ctr"/>
            <a:lstStyle/>
            <a:p>
              <a:endParaRPr lang="en-US" dirty="0"/>
            </a:p>
          </p:txBody>
        </p:sp>
        <p:sp>
          <p:nvSpPr>
            <p:cNvPr id="904" name="Line 56"/>
            <p:cNvSpPr>
              <a:spLocks noChangeShapeType="1"/>
            </p:cNvSpPr>
            <p:nvPr/>
          </p:nvSpPr>
          <p:spPr bwMode="gray">
            <a:xfrm flipV="1">
              <a:off x="11233504" y="4877663"/>
              <a:ext cx="0" cy="67741"/>
            </a:xfrm>
            <a:prstGeom prst="line">
              <a:avLst/>
            </a:prstGeom>
            <a:noFill/>
            <a:ln w="22225">
              <a:solidFill>
                <a:srgbClr val="EB780A"/>
              </a:solidFill>
              <a:round/>
              <a:headEnd/>
              <a:tailEnd/>
            </a:ln>
          </p:spPr>
          <p:txBody>
            <a:bodyPr wrap="none" anchor="ctr"/>
            <a:lstStyle/>
            <a:p>
              <a:endParaRPr lang="en-US" dirty="0"/>
            </a:p>
          </p:txBody>
        </p:sp>
        <p:pic>
          <p:nvPicPr>
            <p:cNvPr id="905" name="Picture 2"/>
            <p:cNvPicPr>
              <a:picLocks noChangeAspect="1" noChangeArrowheads="1"/>
            </p:cNvPicPr>
            <p:nvPr/>
          </p:nvPicPr>
          <p:blipFill>
            <a:blip r:embed="rId7" cstate="print"/>
            <a:srcRect/>
            <a:stretch>
              <a:fillRect/>
            </a:stretch>
          </p:blipFill>
          <p:spPr bwMode="gray">
            <a:xfrm>
              <a:off x="8866607" y="4907914"/>
              <a:ext cx="219056" cy="450317"/>
            </a:xfrm>
            <a:prstGeom prst="rect">
              <a:avLst/>
            </a:prstGeom>
            <a:noFill/>
          </p:spPr>
        </p:pic>
        <p:pic>
          <p:nvPicPr>
            <p:cNvPr id="906" name="Picture 2"/>
            <p:cNvPicPr>
              <a:picLocks noChangeAspect="1" noChangeArrowheads="1"/>
            </p:cNvPicPr>
            <p:nvPr/>
          </p:nvPicPr>
          <p:blipFill>
            <a:blip r:embed="rId7" cstate="print"/>
            <a:srcRect/>
            <a:stretch>
              <a:fillRect/>
            </a:stretch>
          </p:blipFill>
          <p:spPr bwMode="gray">
            <a:xfrm>
              <a:off x="9241746" y="4907914"/>
              <a:ext cx="219056" cy="450317"/>
            </a:xfrm>
            <a:prstGeom prst="rect">
              <a:avLst/>
            </a:prstGeom>
            <a:noFill/>
          </p:spPr>
        </p:pic>
        <p:pic>
          <p:nvPicPr>
            <p:cNvPr id="907" name="Picture 2"/>
            <p:cNvPicPr>
              <a:picLocks noChangeAspect="1" noChangeArrowheads="1"/>
            </p:cNvPicPr>
            <p:nvPr/>
          </p:nvPicPr>
          <p:blipFill>
            <a:blip r:embed="rId7" cstate="print"/>
            <a:srcRect/>
            <a:stretch>
              <a:fillRect/>
            </a:stretch>
          </p:blipFill>
          <p:spPr bwMode="gray">
            <a:xfrm>
              <a:off x="9652053" y="4919637"/>
              <a:ext cx="219056" cy="450317"/>
            </a:xfrm>
            <a:prstGeom prst="rect">
              <a:avLst/>
            </a:prstGeom>
            <a:noFill/>
          </p:spPr>
        </p:pic>
        <p:pic>
          <p:nvPicPr>
            <p:cNvPr id="908" name="Picture 2"/>
            <p:cNvPicPr>
              <a:picLocks noChangeAspect="1" noChangeArrowheads="1"/>
            </p:cNvPicPr>
            <p:nvPr/>
          </p:nvPicPr>
          <p:blipFill>
            <a:blip r:embed="rId7" cstate="print"/>
            <a:srcRect/>
            <a:stretch>
              <a:fillRect/>
            </a:stretch>
          </p:blipFill>
          <p:spPr bwMode="gray">
            <a:xfrm>
              <a:off x="10027192" y="4919637"/>
              <a:ext cx="219056" cy="450317"/>
            </a:xfrm>
            <a:prstGeom prst="rect">
              <a:avLst/>
            </a:prstGeom>
            <a:noFill/>
          </p:spPr>
        </p:pic>
        <p:pic>
          <p:nvPicPr>
            <p:cNvPr id="909" name="Picture 2"/>
            <p:cNvPicPr>
              <a:picLocks noChangeAspect="1" noChangeArrowheads="1"/>
            </p:cNvPicPr>
            <p:nvPr/>
          </p:nvPicPr>
          <p:blipFill>
            <a:blip r:embed="rId7" cstate="print"/>
            <a:srcRect/>
            <a:stretch>
              <a:fillRect/>
            </a:stretch>
          </p:blipFill>
          <p:spPr bwMode="gray">
            <a:xfrm>
              <a:off x="10390607" y="4919637"/>
              <a:ext cx="219056" cy="450317"/>
            </a:xfrm>
            <a:prstGeom prst="rect">
              <a:avLst/>
            </a:prstGeom>
            <a:noFill/>
          </p:spPr>
        </p:pic>
        <p:pic>
          <p:nvPicPr>
            <p:cNvPr id="910" name="Picture 2"/>
            <p:cNvPicPr>
              <a:picLocks noChangeAspect="1" noChangeArrowheads="1"/>
            </p:cNvPicPr>
            <p:nvPr/>
          </p:nvPicPr>
          <p:blipFill>
            <a:blip r:embed="rId7" cstate="print"/>
            <a:srcRect/>
            <a:stretch>
              <a:fillRect/>
            </a:stretch>
          </p:blipFill>
          <p:spPr bwMode="gray">
            <a:xfrm>
              <a:off x="10765746" y="4919637"/>
              <a:ext cx="219056" cy="450317"/>
            </a:xfrm>
            <a:prstGeom prst="rect">
              <a:avLst/>
            </a:prstGeom>
            <a:noFill/>
          </p:spPr>
        </p:pic>
        <p:pic>
          <p:nvPicPr>
            <p:cNvPr id="911" name="Picture 2"/>
            <p:cNvPicPr>
              <a:picLocks noChangeAspect="1" noChangeArrowheads="1"/>
            </p:cNvPicPr>
            <p:nvPr/>
          </p:nvPicPr>
          <p:blipFill>
            <a:blip r:embed="rId7" cstate="print"/>
            <a:srcRect/>
            <a:stretch>
              <a:fillRect/>
            </a:stretch>
          </p:blipFill>
          <p:spPr bwMode="gray">
            <a:xfrm>
              <a:off x="11129161" y="4919637"/>
              <a:ext cx="219056" cy="450317"/>
            </a:xfrm>
            <a:prstGeom prst="rect">
              <a:avLst/>
            </a:prstGeom>
            <a:noFill/>
          </p:spPr>
        </p:pic>
        <p:cxnSp>
          <p:nvCxnSpPr>
            <p:cNvPr id="912" name="Gerade Verbindung 911"/>
            <p:cNvCxnSpPr>
              <a:stCxn id="905" idx="2"/>
            </p:cNvCxnSpPr>
            <p:nvPr/>
          </p:nvCxnSpPr>
          <p:spPr bwMode="gray">
            <a:xfrm>
              <a:off x="8976135" y="5358231"/>
              <a:ext cx="654" cy="26479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3" name="Gerade Verbindung 912"/>
            <p:cNvCxnSpPr/>
            <p:nvPr/>
          </p:nvCxnSpPr>
          <p:spPr bwMode="gray">
            <a:xfrm>
              <a:off x="9362997" y="5334785"/>
              <a:ext cx="654" cy="26479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4" name="Gerade Verbindung 913"/>
            <p:cNvCxnSpPr/>
            <p:nvPr/>
          </p:nvCxnSpPr>
          <p:spPr bwMode="gray">
            <a:xfrm>
              <a:off x="9773304" y="5346508"/>
              <a:ext cx="654" cy="26479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5" name="Gerade Verbindung 914"/>
            <p:cNvCxnSpPr/>
            <p:nvPr/>
          </p:nvCxnSpPr>
          <p:spPr bwMode="gray">
            <a:xfrm>
              <a:off x="10136720" y="5358231"/>
              <a:ext cx="654" cy="26479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6" name="Gerade Verbindung 915"/>
            <p:cNvCxnSpPr/>
            <p:nvPr/>
          </p:nvCxnSpPr>
          <p:spPr bwMode="gray">
            <a:xfrm>
              <a:off x="10523582" y="5334785"/>
              <a:ext cx="654" cy="26479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7" name="Gerade Verbindung 916"/>
            <p:cNvCxnSpPr/>
            <p:nvPr/>
          </p:nvCxnSpPr>
          <p:spPr bwMode="gray">
            <a:xfrm>
              <a:off x="11215241" y="5346508"/>
              <a:ext cx="654" cy="26479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8" name="Gerade Verbindung 917"/>
            <p:cNvCxnSpPr/>
            <p:nvPr/>
          </p:nvCxnSpPr>
          <p:spPr bwMode="gray">
            <a:xfrm>
              <a:off x="10875274" y="5346508"/>
              <a:ext cx="654" cy="26479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19" name="Rectangle 11"/>
            <p:cNvSpPr>
              <a:spLocks noChangeArrowheads="1"/>
            </p:cNvSpPr>
            <p:nvPr/>
          </p:nvSpPr>
          <p:spPr bwMode="gray">
            <a:xfrm>
              <a:off x="9286479" y="5899078"/>
              <a:ext cx="1274388" cy="184666"/>
            </a:xfrm>
            <a:prstGeom prst="rect">
              <a:avLst/>
            </a:prstGeom>
            <a:noFill/>
            <a:ln w="25400">
              <a:noFill/>
              <a:miter lim="800000"/>
              <a:headEnd/>
              <a:tailEnd/>
            </a:ln>
          </p:spPr>
          <p:txBody>
            <a:bodyPr wrap="none" lIns="0" tIns="0" rIns="0" bIns="0">
              <a:spAutoFit/>
            </a:bodyPr>
            <a:lstStyle/>
            <a:p>
              <a:pPr algn="ctr" defTabSz="846138" eaLnBrk="0" hangingPunct="0"/>
              <a:r>
                <a:rPr lang="en-US" sz="1200" b="1" dirty="0">
                  <a:solidFill>
                    <a:srgbClr val="3C464B"/>
                  </a:solidFill>
                  <a:cs typeface="Arial" charset="0"/>
                </a:rPr>
                <a:t>Protection House</a:t>
              </a:r>
            </a:p>
          </p:txBody>
        </p:sp>
        <p:sp>
          <p:nvSpPr>
            <p:cNvPr id="599" name="Pfeil nach oben und unten 113"/>
            <p:cNvSpPr/>
            <p:nvPr/>
          </p:nvSpPr>
          <p:spPr bwMode="gray">
            <a:xfrm>
              <a:off x="11478769" y="4369117"/>
              <a:ext cx="197676" cy="1224679"/>
            </a:xfrm>
            <a:prstGeom prst="upDownArrow">
              <a:avLst>
                <a:gd name="adj1" fmla="val 50000"/>
                <a:gd name="adj2" fmla="val 50000"/>
              </a:avLst>
            </a:prstGeom>
            <a:solidFill>
              <a:srgbClr val="9B9682"/>
            </a:solidFill>
            <a:ln w="9525" cap="flat" cmpd="sng" algn="ctr">
              <a:noFill/>
              <a:prstDash val="solid"/>
              <a:round/>
              <a:headEnd type="none" w="med" len="med"/>
              <a:tailEnd type="none" w="med" len="med"/>
            </a:ln>
            <a:effectLst/>
          </p:spPr>
          <p:txBody>
            <a:bodyPr vert="vert270" wrap="square" lIns="0" tIns="0" rIns="0" bIns="0" numCol="1" rtlCol="0" anchor="ctr" anchorCtr="0" compatLnSpc="1">
              <a:prstTxWarp prst="textNoShape">
                <a:avLst/>
              </a:prstTxWarp>
              <a:noAutofit/>
            </a:bodyPr>
            <a:lstStyle/>
            <a:p>
              <a:pPr marL="0" marR="0" indent="0" algn="ctr" defTabSz="914400" rtl="0" eaLnBrk="1" fontAlgn="base" latinLnBrk="0" hangingPunct="1">
                <a:spcBef>
                  <a:spcPct val="50000"/>
                </a:spcBef>
                <a:spcAft>
                  <a:spcPct val="0"/>
                </a:spcAft>
                <a:buClrTx/>
                <a:buSzTx/>
                <a:buFontTx/>
                <a:buNone/>
                <a:tabLst/>
              </a:pPr>
              <a:r>
                <a:rPr kumimoji="0" lang="en-US" sz="1000" b="1" i="0" u="none" strike="noStrike" cap="none" normalizeH="0" baseline="0" dirty="0">
                  <a:ln>
                    <a:noFill/>
                  </a:ln>
                  <a:solidFill>
                    <a:schemeClr val="bg1"/>
                  </a:solidFill>
                  <a:effectLst/>
                  <a:latin typeface="Arial" charset="0"/>
                  <a:ea typeface="ＭＳ Ｐゴシック" pitchFamily="34" charset="-128"/>
                </a:rPr>
                <a:t>IEC 61850</a:t>
              </a:r>
            </a:p>
          </p:txBody>
        </p:sp>
      </p:grpSp>
      <p:sp>
        <p:nvSpPr>
          <p:cNvPr id="591" name="Textfeld 590"/>
          <p:cNvSpPr txBox="1">
            <a:spLocks/>
          </p:cNvSpPr>
          <p:nvPr/>
        </p:nvSpPr>
        <p:spPr bwMode="gray">
          <a:xfrm>
            <a:off x="4662104" y="5677909"/>
            <a:ext cx="953787" cy="406265"/>
          </a:xfrm>
          <a:prstGeom prst="rect">
            <a:avLst/>
          </a:prstGeom>
          <a:noFill/>
        </p:spPr>
        <p:txBody>
          <a:bodyPr wrap="none" lIns="0" tIns="0" rIns="0" bIns="0" rtlCol="0">
            <a:noAutofit/>
          </a:bodyPr>
          <a:lstStyle/>
          <a:p>
            <a:pPr>
              <a:lnSpc>
                <a:spcPct val="110000"/>
              </a:lnSpc>
              <a:spcBef>
                <a:spcPts val="0"/>
              </a:spcBef>
            </a:pPr>
            <a:r>
              <a:rPr lang="en-US" sz="1200" dirty="0">
                <a:solidFill>
                  <a:schemeClr val="tx1"/>
                </a:solidFill>
                <a:latin typeface="+mn-lt"/>
                <a:ea typeface="Arial Unicode MS" panose="020B0604020202020204" pitchFamily="34" charset="-128"/>
                <a:cs typeface="Arial Unicode MS" panose="020B0604020202020204" pitchFamily="34" charset="-128"/>
              </a:rPr>
              <a:t>Ethernet </a:t>
            </a:r>
            <a:br>
              <a:rPr lang="en-US" sz="1200" dirty="0">
                <a:solidFill>
                  <a:schemeClr val="tx1"/>
                </a:solidFill>
                <a:latin typeface="+mn-lt"/>
                <a:ea typeface="Arial Unicode MS" panose="020B0604020202020204" pitchFamily="34" charset="-128"/>
                <a:cs typeface="Arial Unicode MS" panose="020B0604020202020204" pitchFamily="34" charset="-128"/>
              </a:rPr>
            </a:br>
            <a:r>
              <a:rPr lang="en-US" sz="1200" dirty="0">
                <a:solidFill>
                  <a:schemeClr val="tx1"/>
                </a:solidFill>
                <a:latin typeface="+mn-lt"/>
                <a:ea typeface="Arial Unicode MS" panose="020B0604020202020204" pitchFamily="34" charset="-128"/>
                <a:cs typeface="Arial Unicode MS" panose="020B0604020202020204" pitchFamily="34" charset="-128"/>
              </a:rPr>
              <a:t>IEC 61850-9-2</a:t>
            </a:r>
          </a:p>
        </p:txBody>
      </p:sp>
      <p:sp>
        <p:nvSpPr>
          <p:cNvPr id="592" name="Textfeld 591"/>
          <p:cNvSpPr txBox="1">
            <a:spLocks/>
          </p:cNvSpPr>
          <p:nvPr/>
        </p:nvSpPr>
        <p:spPr bwMode="gray">
          <a:xfrm>
            <a:off x="4662104" y="5146531"/>
            <a:ext cx="759823" cy="406265"/>
          </a:xfrm>
          <a:prstGeom prst="rect">
            <a:avLst/>
          </a:prstGeom>
          <a:noFill/>
        </p:spPr>
        <p:txBody>
          <a:bodyPr wrap="none" lIns="0" tIns="0" rIns="0" bIns="0" rtlCol="0" anchor="t">
            <a:noAutofit/>
          </a:bodyPr>
          <a:lstStyle/>
          <a:p>
            <a:pPr>
              <a:lnSpc>
                <a:spcPct val="110000"/>
              </a:lnSpc>
              <a:spcBef>
                <a:spcPts val="0"/>
              </a:spcBef>
            </a:pPr>
            <a:r>
              <a:rPr lang="en-US" sz="1200" dirty="0" err="1">
                <a:solidFill>
                  <a:schemeClr val="tx1"/>
                </a:solidFill>
                <a:latin typeface="+mn-lt"/>
                <a:ea typeface="Arial Unicode MS" panose="020B0604020202020204" pitchFamily="34" charset="-128"/>
                <a:cs typeface="Arial Unicode MS" panose="020B0604020202020204" pitchFamily="34" charset="-128"/>
              </a:rPr>
              <a:t>Fibre</a:t>
            </a:r>
            <a:r>
              <a:rPr lang="en-US" sz="1200" dirty="0">
                <a:solidFill>
                  <a:schemeClr val="tx1"/>
                </a:solidFill>
                <a:latin typeface="+mn-lt"/>
                <a:ea typeface="Arial Unicode MS" panose="020B0604020202020204" pitchFamily="34" charset="-128"/>
                <a:cs typeface="Arial Unicode MS" panose="020B0604020202020204" pitchFamily="34" charset="-128"/>
              </a:rPr>
              <a:t> optic </a:t>
            </a:r>
            <a:br>
              <a:rPr lang="en-US" sz="1200" dirty="0">
                <a:solidFill>
                  <a:schemeClr val="tx1"/>
                </a:solidFill>
                <a:latin typeface="+mn-lt"/>
                <a:ea typeface="Arial Unicode MS" panose="020B0604020202020204" pitchFamily="34" charset="-128"/>
                <a:cs typeface="Arial Unicode MS" panose="020B0604020202020204" pitchFamily="34" charset="-128"/>
              </a:rPr>
            </a:br>
            <a:r>
              <a:rPr lang="en-US" sz="1200" dirty="0">
                <a:solidFill>
                  <a:schemeClr val="tx1"/>
                </a:solidFill>
                <a:latin typeface="+mn-lt"/>
                <a:ea typeface="Arial Unicode MS" panose="020B0604020202020204" pitchFamily="34" charset="-128"/>
                <a:cs typeface="Arial Unicode MS" panose="020B0604020202020204" pitchFamily="34" charset="-128"/>
              </a:rPr>
              <a:t>cabling</a:t>
            </a:r>
          </a:p>
        </p:txBody>
      </p:sp>
      <p:sp>
        <p:nvSpPr>
          <p:cNvPr id="78" name="Rechteck 77"/>
          <p:cNvSpPr>
            <a:spLocks/>
          </p:cNvSpPr>
          <p:nvPr/>
        </p:nvSpPr>
        <p:spPr bwMode="gray">
          <a:xfrm>
            <a:off x="0" y="1439999"/>
            <a:ext cx="12198350" cy="2306501"/>
          </a:xfrm>
          <a:prstGeom prst="rect">
            <a:avLst/>
          </a:prstGeom>
          <a:solidFill>
            <a:schemeClr val="bg1">
              <a:lumMod val="50000"/>
            </a:schemeClr>
          </a:solidFill>
          <a:ln>
            <a:noFill/>
          </a:ln>
          <a:effectLst/>
          <a:extLst/>
        </p:spPr>
        <p:txBody>
          <a:bodyPr wrap="square" lIns="180000" tIns="180000" rIns="360000" bIns="54000" numCol="1" spcCol="72000" rtlCol="0" anchor="t" anchorCtr="0">
            <a:noAutofit/>
          </a:bodyPr>
          <a:lstStyle/>
          <a:p>
            <a:pPr>
              <a:lnSpc>
                <a:spcPct val="110000"/>
              </a:lnSpc>
              <a:spcBef>
                <a:spcPct val="0"/>
              </a:spcBef>
              <a:buFont typeface="Wingdings" charset="0"/>
              <a:buNone/>
            </a:pPr>
            <a:endParaRPr lang="en-US" sz="2400" i="1" dirty="0">
              <a:solidFill>
                <a:srgbClr val="E1E1D7"/>
              </a:solidFill>
              <a:latin typeface="+mn-lt"/>
              <a:ea typeface="Arial Unicode MS" panose="020B0604020202020204" pitchFamily="34" charset="-128"/>
              <a:cs typeface="Arial Unicode MS" panose="020B0604020202020204" pitchFamily="34" charset="-128"/>
            </a:endParaRPr>
          </a:p>
        </p:txBody>
      </p:sp>
      <p:sp>
        <p:nvSpPr>
          <p:cNvPr id="101" name="Rechteck 100"/>
          <p:cNvSpPr>
            <a:spLocks/>
          </p:cNvSpPr>
          <p:nvPr/>
        </p:nvSpPr>
        <p:spPr bwMode="gray">
          <a:xfrm>
            <a:off x="8132728" y="1588339"/>
            <a:ext cx="3581888" cy="2025327"/>
          </a:xfrm>
          <a:prstGeom prst="rect">
            <a:avLst/>
          </a:prstGeom>
          <a:solidFill>
            <a:srgbClr val="DFE6ED"/>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cxnSp>
        <p:nvCxnSpPr>
          <p:cNvPr id="103" name="Gerade Verbindung 102"/>
          <p:cNvCxnSpPr/>
          <p:nvPr/>
        </p:nvCxnSpPr>
        <p:spPr bwMode="gray">
          <a:xfrm flipV="1">
            <a:off x="8132729" y="2701957"/>
            <a:ext cx="3581888" cy="2432"/>
          </a:xfrm>
          <a:prstGeom prst="line">
            <a:avLst/>
          </a:prstGeom>
          <a:solidFill>
            <a:schemeClr val="tx2"/>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p:nvCxnSpPr>
        <p:spPr bwMode="gray">
          <a:xfrm flipV="1">
            <a:off x="8132729" y="2273959"/>
            <a:ext cx="3581888" cy="2432"/>
          </a:xfrm>
          <a:prstGeom prst="line">
            <a:avLst/>
          </a:prstGeom>
          <a:solidFill>
            <a:schemeClr val="tx2"/>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05" name="Gruppieren 104"/>
          <p:cNvGrpSpPr/>
          <p:nvPr/>
        </p:nvGrpSpPr>
        <p:grpSpPr bwMode="gray">
          <a:xfrm>
            <a:off x="8192128" y="1653380"/>
            <a:ext cx="3232841" cy="1680322"/>
            <a:chOff x="8675862" y="1577317"/>
            <a:chExt cx="3232841" cy="1680322"/>
          </a:xfrm>
        </p:grpSpPr>
        <p:sp>
          <p:nvSpPr>
            <p:cNvPr id="106" name="Text Box 148"/>
            <p:cNvSpPr txBox="1">
              <a:spLocks noChangeArrowheads="1"/>
            </p:cNvSpPr>
            <p:nvPr/>
          </p:nvSpPr>
          <p:spPr bwMode="gray">
            <a:xfrm>
              <a:off x="8675862" y="1965668"/>
              <a:ext cx="1191032" cy="153888"/>
            </a:xfrm>
            <a:prstGeom prst="rect">
              <a:avLst/>
            </a:prstGeom>
            <a:noFill/>
            <a:ln w="12700">
              <a:noFill/>
              <a:miter lim="800000"/>
              <a:headEnd type="none" w="sm" len="sm"/>
              <a:tailEnd type="none" w="sm" len="sm"/>
            </a:ln>
          </p:spPr>
          <p:txBody>
            <a:bodyPr wrap="none" lIns="0" tIns="0" rIns="0" bIns="0">
              <a:spAutoFit/>
            </a:bodyPr>
            <a:lstStyle/>
            <a:p>
              <a:pPr algn="ctr" defTabSz="793750" eaLnBrk="0" hangingPunct="0"/>
              <a:r>
                <a:rPr lang="en-US" altLang="zh-TW" sz="1000" dirty="0">
                  <a:solidFill>
                    <a:srgbClr val="3C464B"/>
                  </a:solidFill>
                  <a:cs typeface="Arial" charset="0"/>
                </a:rPr>
                <a:t>Substation Controller</a:t>
              </a:r>
            </a:p>
          </p:txBody>
        </p:sp>
        <p:grpSp>
          <p:nvGrpSpPr>
            <p:cNvPr id="107" name="Gruppieren 1191"/>
            <p:cNvGrpSpPr/>
            <p:nvPr/>
          </p:nvGrpSpPr>
          <p:grpSpPr bwMode="gray">
            <a:xfrm>
              <a:off x="9262977" y="1577317"/>
              <a:ext cx="2645726" cy="1680322"/>
              <a:chOff x="9262977" y="1577317"/>
              <a:chExt cx="2645726" cy="1680322"/>
            </a:xfrm>
          </p:grpSpPr>
          <p:sp>
            <p:nvSpPr>
              <p:cNvPr id="108" name="Rectangle 11"/>
              <p:cNvSpPr>
                <a:spLocks noChangeArrowheads="1"/>
              </p:cNvSpPr>
              <p:nvPr/>
            </p:nvSpPr>
            <p:spPr bwMode="gray">
              <a:xfrm>
                <a:off x="9528310" y="1577317"/>
                <a:ext cx="1077218" cy="184667"/>
              </a:xfrm>
              <a:prstGeom prst="rect">
                <a:avLst/>
              </a:prstGeom>
              <a:noFill/>
              <a:ln w="25400">
                <a:noFill/>
                <a:miter lim="800000"/>
                <a:headEnd/>
                <a:tailEnd/>
              </a:ln>
            </p:spPr>
            <p:txBody>
              <a:bodyPr wrap="none" lIns="0" tIns="0" rIns="0" bIns="0">
                <a:spAutoFit/>
              </a:bodyPr>
              <a:lstStyle/>
              <a:p>
                <a:pPr algn="ctr" defTabSz="846138" eaLnBrk="0" hangingPunct="0"/>
                <a:r>
                  <a:rPr lang="en-US" sz="1200" b="1" dirty="0">
                    <a:solidFill>
                      <a:srgbClr val="3C464B"/>
                    </a:solidFill>
                    <a:cs typeface="Arial" charset="0"/>
                  </a:rPr>
                  <a:t>Control Center</a:t>
                </a:r>
              </a:p>
            </p:txBody>
          </p:sp>
          <p:sp>
            <p:nvSpPr>
              <p:cNvPr id="109" name="Line 13"/>
              <p:cNvSpPr>
                <a:spLocks noChangeShapeType="1"/>
              </p:cNvSpPr>
              <p:nvPr/>
            </p:nvSpPr>
            <p:spPr bwMode="gray">
              <a:xfrm flipV="1">
                <a:off x="9262977" y="2399049"/>
                <a:ext cx="2645726" cy="0"/>
              </a:xfrm>
              <a:prstGeom prst="line">
                <a:avLst/>
              </a:prstGeom>
              <a:noFill/>
              <a:ln w="22225">
                <a:solidFill>
                  <a:srgbClr val="EB780A"/>
                </a:solidFill>
                <a:round/>
                <a:headEnd/>
                <a:tailEnd/>
              </a:ln>
            </p:spPr>
            <p:txBody>
              <a:bodyPr wrap="none" anchor="ctr"/>
              <a:lstStyle/>
              <a:p>
                <a:endParaRPr lang="en-US" dirty="0"/>
              </a:p>
            </p:txBody>
          </p:sp>
          <p:sp>
            <p:nvSpPr>
              <p:cNvPr id="110" name="Line 14"/>
              <p:cNvSpPr>
                <a:spLocks noChangeShapeType="1"/>
              </p:cNvSpPr>
              <p:nvPr/>
            </p:nvSpPr>
            <p:spPr bwMode="gray">
              <a:xfrm rot="10800000">
                <a:off x="10098729" y="2116923"/>
                <a:ext cx="1" cy="282125"/>
              </a:xfrm>
              <a:prstGeom prst="line">
                <a:avLst/>
              </a:prstGeom>
              <a:noFill/>
              <a:ln w="22225">
                <a:solidFill>
                  <a:srgbClr val="EB780A"/>
                </a:solidFill>
                <a:round/>
                <a:headEnd/>
                <a:tailEnd/>
              </a:ln>
            </p:spPr>
            <p:txBody>
              <a:bodyPr wrap="none" anchor="ctr"/>
              <a:lstStyle/>
              <a:p>
                <a:endParaRPr lang="en-US" dirty="0"/>
              </a:p>
            </p:txBody>
          </p:sp>
          <p:sp>
            <p:nvSpPr>
              <p:cNvPr id="112" name="Line 55"/>
              <p:cNvSpPr>
                <a:spLocks noChangeShapeType="1"/>
              </p:cNvSpPr>
              <p:nvPr/>
            </p:nvSpPr>
            <p:spPr bwMode="gray">
              <a:xfrm flipV="1">
                <a:off x="9486221" y="2399049"/>
                <a:ext cx="0" cy="67741"/>
              </a:xfrm>
              <a:prstGeom prst="line">
                <a:avLst/>
              </a:prstGeom>
              <a:noFill/>
              <a:ln w="22225">
                <a:solidFill>
                  <a:srgbClr val="EB780A"/>
                </a:solidFill>
                <a:round/>
                <a:headEnd/>
                <a:tailEnd/>
              </a:ln>
            </p:spPr>
            <p:txBody>
              <a:bodyPr wrap="none" anchor="ctr"/>
              <a:lstStyle/>
              <a:p>
                <a:endParaRPr lang="en-US" dirty="0"/>
              </a:p>
            </p:txBody>
          </p:sp>
          <p:sp>
            <p:nvSpPr>
              <p:cNvPr id="113" name="Line 56"/>
              <p:cNvSpPr>
                <a:spLocks noChangeShapeType="1"/>
              </p:cNvSpPr>
              <p:nvPr/>
            </p:nvSpPr>
            <p:spPr bwMode="gray">
              <a:xfrm flipV="1">
                <a:off x="9855901" y="2399049"/>
                <a:ext cx="0" cy="67741"/>
              </a:xfrm>
              <a:prstGeom prst="line">
                <a:avLst/>
              </a:prstGeom>
              <a:noFill/>
              <a:ln w="22225">
                <a:solidFill>
                  <a:srgbClr val="EB780A"/>
                </a:solidFill>
                <a:round/>
                <a:headEnd/>
                <a:tailEnd/>
              </a:ln>
            </p:spPr>
            <p:txBody>
              <a:bodyPr wrap="none" anchor="ctr"/>
              <a:lstStyle/>
              <a:p>
                <a:endParaRPr lang="en-US" dirty="0"/>
              </a:p>
            </p:txBody>
          </p:sp>
          <p:grpSp>
            <p:nvGrpSpPr>
              <p:cNvPr id="116" name="Group 216"/>
              <p:cNvGrpSpPr/>
              <p:nvPr/>
            </p:nvGrpSpPr>
            <p:grpSpPr bwMode="gray">
              <a:xfrm>
                <a:off x="10080519" y="1744598"/>
                <a:ext cx="36421" cy="196429"/>
                <a:chOff x="4846949" y="1715293"/>
                <a:chExt cx="113703" cy="507208"/>
              </a:xfrm>
            </p:grpSpPr>
            <p:sp>
              <p:nvSpPr>
                <p:cNvPr id="291" name="Line 60"/>
                <p:cNvSpPr>
                  <a:spLocks noChangeShapeType="1"/>
                </p:cNvSpPr>
                <p:nvPr/>
              </p:nvSpPr>
              <p:spPr bwMode="gray">
                <a:xfrm rot="10800000" flipH="1">
                  <a:off x="4846949" y="1715293"/>
                  <a:ext cx="0" cy="424278"/>
                </a:xfrm>
                <a:prstGeom prst="line">
                  <a:avLst/>
                </a:prstGeom>
                <a:noFill/>
                <a:ln w="12700">
                  <a:solidFill>
                    <a:srgbClr val="9B9682"/>
                  </a:solidFill>
                  <a:round/>
                  <a:headEnd/>
                  <a:tailEnd type="triangle" w="med" len="med"/>
                </a:ln>
              </p:spPr>
              <p:txBody>
                <a:bodyPr wrap="none" anchor="ctr"/>
                <a:lstStyle/>
                <a:p>
                  <a:endParaRPr lang="en-US" dirty="0"/>
                </a:p>
              </p:txBody>
            </p:sp>
            <p:sp>
              <p:nvSpPr>
                <p:cNvPr id="292" name="Line 61"/>
                <p:cNvSpPr>
                  <a:spLocks noChangeShapeType="1"/>
                </p:cNvSpPr>
                <p:nvPr/>
              </p:nvSpPr>
              <p:spPr bwMode="gray">
                <a:xfrm rot="10800000" flipH="1">
                  <a:off x="4846949" y="1886327"/>
                  <a:ext cx="113703" cy="253244"/>
                </a:xfrm>
                <a:prstGeom prst="line">
                  <a:avLst/>
                </a:prstGeom>
                <a:noFill/>
                <a:ln w="12700">
                  <a:solidFill>
                    <a:srgbClr val="9B9682"/>
                  </a:solidFill>
                  <a:round/>
                  <a:headEnd/>
                  <a:tailEnd/>
                </a:ln>
              </p:spPr>
              <p:txBody>
                <a:bodyPr wrap="none" anchor="ctr"/>
                <a:lstStyle/>
                <a:p>
                  <a:endParaRPr lang="en-US" dirty="0"/>
                </a:p>
              </p:txBody>
            </p:sp>
            <p:sp>
              <p:nvSpPr>
                <p:cNvPr id="293" name="Line 62"/>
                <p:cNvSpPr>
                  <a:spLocks noChangeShapeType="1"/>
                </p:cNvSpPr>
                <p:nvPr/>
              </p:nvSpPr>
              <p:spPr bwMode="gray">
                <a:xfrm rot="10800000" flipH="1">
                  <a:off x="4960652" y="1886327"/>
                  <a:ext cx="0" cy="336174"/>
                </a:xfrm>
                <a:prstGeom prst="line">
                  <a:avLst/>
                </a:prstGeom>
                <a:noFill/>
                <a:ln w="12700">
                  <a:solidFill>
                    <a:srgbClr val="9B9682"/>
                  </a:solidFill>
                  <a:round/>
                  <a:headEnd type="none" w="med" len="med"/>
                  <a:tailEnd type="none" w="med" len="med"/>
                </a:ln>
              </p:spPr>
              <p:txBody>
                <a:bodyPr wrap="none" anchor="ctr"/>
                <a:lstStyle/>
                <a:p>
                  <a:endParaRPr lang="en-US" dirty="0"/>
                </a:p>
              </p:txBody>
            </p:sp>
          </p:grpSp>
          <p:sp>
            <p:nvSpPr>
              <p:cNvPr id="117" name="Text Box 63"/>
              <p:cNvSpPr txBox="1">
                <a:spLocks noChangeArrowheads="1"/>
              </p:cNvSpPr>
              <p:nvPr/>
            </p:nvSpPr>
            <p:spPr bwMode="gray">
              <a:xfrm>
                <a:off x="9701573" y="1735056"/>
                <a:ext cx="48" cy="133363"/>
              </a:xfrm>
              <a:prstGeom prst="rect">
                <a:avLst/>
              </a:prstGeom>
              <a:noFill/>
              <a:ln w="12700">
                <a:noFill/>
                <a:miter lim="800000"/>
                <a:headEnd type="none" w="sm" len="sm"/>
                <a:tailEnd type="none" w="sm" len="sm"/>
              </a:ln>
            </p:spPr>
            <p:txBody>
              <a:bodyPr wrap="none" lIns="0" tIns="0" rIns="0" bIns="0">
                <a:spAutoFit/>
              </a:bodyPr>
              <a:lstStyle/>
              <a:p>
                <a:pPr algn="r" defTabSz="793750" eaLnBrk="0" hangingPunct="0"/>
                <a:endParaRPr lang="en-US" altLang="zh-TW" sz="1000" dirty="0">
                  <a:solidFill>
                    <a:srgbClr val="3C464B"/>
                  </a:solidFill>
                  <a:ea typeface="新細明體" charset="-120"/>
                  <a:cs typeface="Arial" charset="0"/>
                </a:endParaRPr>
              </a:p>
            </p:txBody>
          </p:sp>
          <p:sp>
            <p:nvSpPr>
              <p:cNvPr id="118" name="Text Box 146"/>
              <p:cNvSpPr txBox="1">
                <a:spLocks noChangeArrowheads="1"/>
              </p:cNvSpPr>
              <p:nvPr/>
            </p:nvSpPr>
            <p:spPr bwMode="gray">
              <a:xfrm>
                <a:off x="10123396" y="3080626"/>
                <a:ext cx="877239" cy="177013"/>
              </a:xfrm>
              <a:prstGeom prst="rect">
                <a:avLst/>
              </a:prstGeom>
              <a:noFill/>
              <a:ln w="17463" algn="ctr">
                <a:noFill/>
                <a:miter lim="800000"/>
                <a:headEnd/>
                <a:tailEnd/>
              </a:ln>
            </p:spPr>
            <p:txBody>
              <a:bodyPr wrap="none" lIns="0" tIns="0" rIns="0" bIns="0">
                <a:spAutoFit/>
              </a:bodyPr>
              <a:lstStyle/>
              <a:p>
                <a:pPr algn="ctr">
                  <a:spcBef>
                    <a:spcPct val="50000"/>
                  </a:spcBef>
                </a:pPr>
                <a:r>
                  <a:rPr lang="en-US" sz="1000" dirty="0">
                    <a:solidFill>
                      <a:srgbClr val="3C464B"/>
                    </a:solidFill>
                    <a:cs typeface="Arial" charset="0"/>
                  </a:rPr>
                  <a:t>Parallel wiring</a:t>
                </a:r>
              </a:p>
            </p:txBody>
          </p:sp>
          <p:sp>
            <p:nvSpPr>
              <p:cNvPr id="121" name="Text Box 178"/>
              <p:cNvSpPr txBox="1">
                <a:spLocks noChangeArrowheads="1"/>
              </p:cNvSpPr>
              <p:nvPr/>
            </p:nvSpPr>
            <p:spPr bwMode="gray">
              <a:xfrm>
                <a:off x="10303042" y="2209252"/>
                <a:ext cx="700732" cy="177013"/>
              </a:xfrm>
              <a:prstGeom prst="rect">
                <a:avLst/>
              </a:prstGeom>
              <a:noFill/>
              <a:ln w="17463" algn="ctr">
                <a:noFill/>
                <a:miter lim="800000"/>
                <a:headEnd/>
                <a:tailEnd/>
              </a:ln>
            </p:spPr>
            <p:txBody>
              <a:bodyPr wrap="none" lIns="0" tIns="0" rIns="0" bIns="0">
                <a:spAutoFit/>
              </a:bodyPr>
              <a:lstStyle/>
              <a:p>
                <a:pPr algn="ctr">
                  <a:spcBef>
                    <a:spcPct val="50000"/>
                  </a:spcBef>
                </a:pPr>
                <a:r>
                  <a:rPr lang="en-US" sz="1000" dirty="0">
                    <a:solidFill>
                      <a:srgbClr val="3C464B"/>
                    </a:solidFill>
                    <a:cs typeface="Arial" charset="0"/>
                  </a:rPr>
                  <a:t>Station bus</a:t>
                </a:r>
              </a:p>
            </p:txBody>
          </p:sp>
          <p:grpSp>
            <p:nvGrpSpPr>
              <p:cNvPr id="122" name="Group 77"/>
              <p:cNvGrpSpPr/>
              <p:nvPr/>
            </p:nvGrpSpPr>
            <p:grpSpPr bwMode="gray">
              <a:xfrm>
                <a:off x="9279463" y="2804467"/>
                <a:ext cx="316784" cy="431653"/>
                <a:chOff x="4099854" y="3254064"/>
                <a:chExt cx="747367" cy="842293"/>
              </a:xfrm>
            </p:grpSpPr>
            <p:sp>
              <p:nvSpPr>
                <p:cNvPr id="281" name="Line 163"/>
                <p:cNvSpPr>
                  <a:spLocks noChangeShapeType="1"/>
                </p:cNvSpPr>
                <p:nvPr/>
              </p:nvSpPr>
              <p:spPr bwMode="gray">
                <a:xfrm>
                  <a:off x="4487662" y="3295883"/>
                  <a:ext cx="0" cy="642495"/>
                </a:xfrm>
                <a:prstGeom prst="line">
                  <a:avLst/>
                </a:prstGeom>
                <a:noFill/>
                <a:ln w="17526">
                  <a:solidFill>
                    <a:srgbClr val="9B9682"/>
                  </a:solidFill>
                  <a:round/>
                  <a:headEnd/>
                  <a:tailEnd/>
                </a:ln>
              </p:spPr>
              <p:txBody>
                <a:bodyPr/>
                <a:lstStyle/>
                <a:p>
                  <a:endParaRPr lang="en-US" dirty="0"/>
                </a:p>
              </p:txBody>
            </p:sp>
            <p:sp>
              <p:nvSpPr>
                <p:cNvPr id="282" name="Line 164"/>
                <p:cNvSpPr>
                  <a:spLocks noChangeShapeType="1"/>
                </p:cNvSpPr>
                <p:nvPr/>
              </p:nvSpPr>
              <p:spPr bwMode="gray">
                <a:xfrm>
                  <a:off x="4685368" y="3295879"/>
                  <a:ext cx="0" cy="781892"/>
                </a:xfrm>
                <a:prstGeom prst="line">
                  <a:avLst/>
                </a:prstGeom>
                <a:noFill/>
                <a:ln w="17526">
                  <a:solidFill>
                    <a:srgbClr val="9B9682"/>
                  </a:solidFill>
                  <a:round/>
                  <a:headEnd/>
                  <a:tailEnd/>
                </a:ln>
              </p:spPr>
              <p:txBody>
                <a:bodyPr/>
                <a:lstStyle/>
                <a:p>
                  <a:endParaRPr lang="en-US" dirty="0"/>
                </a:p>
              </p:txBody>
            </p:sp>
            <p:sp>
              <p:nvSpPr>
                <p:cNvPr id="283" name="Line 165"/>
                <p:cNvSpPr>
                  <a:spLocks noChangeShapeType="1"/>
                </p:cNvSpPr>
                <p:nvPr/>
              </p:nvSpPr>
              <p:spPr bwMode="gray">
                <a:xfrm>
                  <a:off x="4586516" y="3295881"/>
                  <a:ext cx="0" cy="712194"/>
                </a:xfrm>
                <a:prstGeom prst="line">
                  <a:avLst/>
                </a:prstGeom>
                <a:noFill/>
                <a:ln w="17526">
                  <a:solidFill>
                    <a:srgbClr val="9B9682"/>
                  </a:solidFill>
                  <a:round/>
                  <a:headEnd/>
                  <a:tailEnd/>
                </a:ln>
              </p:spPr>
              <p:txBody>
                <a:bodyPr/>
                <a:lstStyle/>
                <a:p>
                  <a:endParaRPr lang="en-US" dirty="0"/>
                </a:p>
              </p:txBody>
            </p:sp>
            <p:sp>
              <p:nvSpPr>
                <p:cNvPr id="284" name="Line 166"/>
                <p:cNvSpPr>
                  <a:spLocks noChangeShapeType="1"/>
                </p:cNvSpPr>
                <p:nvPr/>
              </p:nvSpPr>
              <p:spPr bwMode="gray">
                <a:xfrm>
                  <a:off x="4784220" y="3295879"/>
                  <a:ext cx="0" cy="800478"/>
                </a:xfrm>
                <a:prstGeom prst="line">
                  <a:avLst/>
                </a:prstGeom>
                <a:noFill/>
                <a:ln w="17526">
                  <a:solidFill>
                    <a:srgbClr val="9B9682"/>
                  </a:solidFill>
                  <a:round/>
                  <a:headEnd/>
                  <a:tailEnd/>
                </a:ln>
              </p:spPr>
              <p:txBody>
                <a:bodyPr/>
                <a:lstStyle/>
                <a:p>
                  <a:endParaRPr lang="en-US" dirty="0"/>
                </a:p>
              </p:txBody>
            </p:sp>
            <p:sp>
              <p:nvSpPr>
                <p:cNvPr id="285" name="Oval 167"/>
                <p:cNvSpPr>
                  <a:spLocks noChangeArrowheads="1"/>
                </p:cNvSpPr>
                <p:nvPr/>
              </p:nvSpPr>
              <p:spPr bwMode="gray">
                <a:xfrm>
                  <a:off x="472122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286" name="Oval 169"/>
                <p:cNvSpPr>
                  <a:spLocks noChangeArrowheads="1"/>
                </p:cNvSpPr>
                <p:nvPr/>
              </p:nvSpPr>
              <p:spPr bwMode="gray">
                <a:xfrm>
                  <a:off x="415921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287" name="Oval 170"/>
                <p:cNvSpPr>
                  <a:spLocks noChangeArrowheads="1"/>
                </p:cNvSpPr>
                <p:nvPr/>
              </p:nvSpPr>
              <p:spPr bwMode="gray">
                <a:xfrm>
                  <a:off x="4203453"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288" name="Line 171"/>
                <p:cNvSpPr>
                  <a:spLocks noChangeShapeType="1"/>
                </p:cNvSpPr>
                <p:nvPr/>
              </p:nvSpPr>
              <p:spPr bwMode="gray">
                <a:xfrm>
                  <a:off x="4329453" y="3577992"/>
                  <a:ext cx="59357" cy="0"/>
                </a:xfrm>
                <a:prstGeom prst="line">
                  <a:avLst/>
                </a:prstGeom>
                <a:noFill/>
                <a:ln w="17526">
                  <a:solidFill>
                    <a:srgbClr val="9B9682"/>
                  </a:solidFill>
                  <a:round/>
                  <a:headEnd/>
                  <a:tailEnd/>
                </a:ln>
              </p:spPr>
              <p:txBody>
                <a:bodyPr/>
                <a:lstStyle/>
                <a:p>
                  <a:endParaRPr lang="en-US" dirty="0"/>
                </a:p>
              </p:txBody>
            </p:sp>
            <p:sp>
              <p:nvSpPr>
                <p:cNvPr id="289" name="Line 172"/>
                <p:cNvSpPr>
                  <a:spLocks noChangeShapeType="1"/>
                </p:cNvSpPr>
                <p:nvPr/>
              </p:nvSpPr>
              <p:spPr bwMode="gray">
                <a:xfrm>
                  <a:off x="4099854" y="3577992"/>
                  <a:ext cx="59357" cy="0"/>
                </a:xfrm>
                <a:prstGeom prst="line">
                  <a:avLst/>
                </a:prstGeom>
                <a:noFill/>
                <a:ln w="17526">
                  <a:solidFill>
                    <a:srgbClr val="9B9682"/>
                  </a:solidFill>
                  <a:round/>
                  <a:headEnd/>
                  <a:tailEnd/>
                </a:ln>
              </p:spPr>
              <p:txBody>
                <a:bodyPr/>
                <a:lstStyle/>
                <a:p>
                  <a:endParaRPr lang="en-US" dirty="0"/>
                </a:p>
              </p:txBody>
            </p:sp>
            <p:sp>
              <p:nvSpPr>
                <p:cNvPr id="290" name="Line 163"/>
                <p:cNvSpPr>
                  <a:spLocks noChangeShapeType="1"/>
                </p:cNvSpPr>
                <p:nvPr/>
              </p:nvSpPr>
              <p:spPr bwMode="gray">
                <a:xfrm>
                  <a:off x="4380921" y="3254064"/>
                  <a:ext cx="0" cy="642495"/>
                </a:xfrm>
                <a:prstGeom prst="line">
                  <a:avLst/>
                </a:prstGeom>
                <a:noFill/>
                <a:ln w="17526">
                  <a:solidFill>
                    <a:srgbClr val="9B9682"/>
                  </a:solidFill>
                  <a:round/>
                  <a:headEnd/>
                  <a:tailEnd/>
                </a:ln>
              </p:spPr>
              <p:txBody>
                <a:bodyPr/>
                <a:lstStyle/>
                <a:p>
                  <a:endParaRPr lang="en-US" dirty="0"/>
                </a:p>
              </p:txBody>
            </p:sp>
          </p:grpSp>
          <p:sp>
            <p:nvSpPr>
              <p:cNvPr id="123" name="Line 14"/>
              <p:cNvSpPr>
                <a:spLocks noChangeShapeType="1"/>
              </p:cNvSpPr>
              <p:nvPr/>
            </p:nvSpPr>
            <p:spPr bwMode="gray">
              <a:xfrm rot="10800000">
                <a:off x="11223900" y="2123953"/>
                <a:ext cx="0" cy="275095"/>
              </a:xfrm>
              <a:prstGeom prst="line">
                <a:avLst/>
              </a:prstGeom>
              <a:noFill/>
              <a:ln w="22225">
                <a:solidFill>
                  <a:srgbClr val="EB780A"/>
                </a:solidFill>
                <a:round/>
                <a:headEnd/>
                <a:tailEnd/>
              </a:ln>
            </p:spPr>
            <p:txBody>
              <a:bodyPr wrap="none" anchor="ctr"/>
              <a:lstStyle/>
              <a:p>
                <a:endParaRPr lang="en-US" dirty="0"/>
              </a:p>
            </p:txBody>
          </p:sp>
          <p:grpSp>
            <p:nvGrpSpPr>
              <p:cNvPr id="124" name="Gruppieren 318"/>
              <p:cNvGrpSpPr/>
              <p:nvPr/>
            </p:nvGrpSpPr>
            <p:grpSpPr bwMode="gray">
              <a:xfrm>
                <a:off x="9367822" y="2457814"/>
                <a:ext cx="235842" cy="371160"/>
                <a:chOff x="9332493" y="1801081"/>
                <a:chExt cx="1259307" cy="1639189"/>
              </a:xfrm>
            </p:grpSpPr>
            <p:sp>
              <p:nvSpPr>
                <p:cNvPr id="239"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72"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73"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74"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75"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76"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79" name="Rechtwinkliges Dreieck 359"/>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280" name="Flussdiagramm: Verzweigung 360"/>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grpSp>
            <p:nvGrpSpPr>
              <p:cNvPr id="125" name="Gruppieren 361"/>
              <p:cNvGrpSpPr/>
              <p:nvPr/>
            </p:nvGrpSpPr>
            <p:grpSpPr bwMode="gray">
              <a:xfrm>
                <a:off x="9737593" y="2457814"/>
                <a:ext cx="235842" cy="371160"/>
                <a:chOff x="9332493" y="1801081"/>
                <a:chExt cx="1259307" cy="1639189"/>
              </a:xfrm>
            </p:grpSpPr>
            <p:sp>
              <p:nvSpPr>
                <p:cNvPr id="197"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30"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31"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32"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33"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34"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237" name="Rechtwinkliges Dreieck 402"/>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238" name="Flussdiagramm: Verzweigung 403"/>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grpSp>
            <p:nvGrpSpPr>
              <p:cNvPr id="126" name="Gruppieren 10"/>
              <p:cNvGrpSpPr/>
              <p:nvPr/>
            </p:nvGrpSpPr>
            <p:grpSpPr bwMode="gray">
              <a:xfrm>
                <a:off x="11054304" y="1827005"/>
                <a:ext cx="338632" cy="296948"/>
                <a:chOff x="3582988" y="1603376"/>
                <a:chExt cx="1525588" cy="1106488"/>
              </a:xfrm>
            </p:grpSpPr>
            <p:grpSp>
              <p:nvGrpSpPr>
                <p:cNvPr id="129" name="Screen Mitte"/>
                <p:cNvGrpSpPr/>
                <p:nvPr/>
              </p:nvGrpSpPr>
              <p:grpSpPr bwMode="gray">
                <a:xfrm>
                  <a:off x="3759200" y="1679576"/>
                  <a:ext cx="1173163" cy="611188"/>
                  <a:chOff x="3759200" y="1679576"/>
                  <a:chExt cx="1173163" cy="611188"/>
                </a:xfrm>
              </p:grpSpPr>
              <p:sp>
                <p:nvSpPr>
                  <p:cNvPr id="144" name="Rectangle 615"/>
                  <p:cNvSpPr>
                    <a:spLocks noChangeArrowheads="1"/>
                  </p:cNvSpPr>
                  <p:nvPr/>
                </p:nvSpPr>
                <p:spPr bwMode="gray">
                  <a:xfrm>
                    <a:off x="3759200" y="1679576"/>
                    <a:ext cx="1173163" cy="611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646"/>
                  <p:cNvSpPr>
                    <a:spLocks noChangeArrowheads="1"/>
                  </p:cNvSpPr>
                  <p:nvPr/>
                </p:nvSpPr>
                <p:spPr bwMode="gray">
                  <a:xfrm>
                    <a:off x="3759200" y="1679576"/>
                    <a:ext cx="1173163" cy="611188"/>
                  </a:xfrm>
                  <a:prstGeom prst="rect">
                    <a:avLst/>
                  </a:prstGeom>
                  <a:solidFill>
                    <a:srgbClr val="F5F5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650"/>
                  <p:cNvSpPr>
                    <a:spLocks noChangeArrowheads="1"/>
                  </p:cNvSpPr>
                  <p:nvPr/>
                </p:nvSpPr>
                <p:spPr bwMode="gray">
                  <a:xfrm>
                    <a:off x="3759200" y="1784351"/>
                    <a:ext cx="1173163" cy="19050"/>
                  </a:xfrm>
                  <a:prstGeom prst="rect">
                    <a:avLst/>
                  </a:prstGeom>
                  <a:solidFill>
                    <a:srgbClr val="AAA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651"/>
                  <p:cNvSpPr>
                    <a:spLocks/>
                  </p:cNvSpPr>
                  <p:nvPr/>
                </p:nvSpPr>
                <p:spPr bwMode="gray">
                  <a:xfrm>
                    <a:off x="3759200" y="1784351"/>
                    <a:ext cx="1173163" cy="19050"/>
                  </a:xfrm>
                  <a:custGeom>
                    <a:avLst/>
                    <a:gdLst>
                      <a:gd name="T0" fmla="*/ 0 w 739"/>
                      <a:gd name="T1" fmla="*/ 12 h 12"/>
                      <a:gd name="T2" fmla="*/ 739 w 739"/>
                      <a:gd name="T3" fmla="*/ 12 h 12"/>
                      <a:gd name="T4" fmla="*/ 739 w 739"/>
                      <a:gd name="T5" fmla="*/ 0 h 12"/>
                      <a:gd name="T6" fmla="*/ 0 w 739"/>
                      <a:gd name="T7" fmla="*/ 0 h 12"/>
                    </a:gdLst>
                    <a:ahLst/>
                    <a:cxnLst>
                      <a:cxn ang="0">
                        <a:pos x="T0" y="T1"/>
                      </a:cxn>
                      <a:cxn ang="0">
                        <a:pos x="T2" y="T3"/>
                      </a:cxn>
                      <a:cxn ang="0">
                        <a:pos x="T4" y="T5"/>
                      </a:cxn>
                      <a:cxn ang="0">
                        <a:pos x="T6" y="T7"/>
                      </a:cxn>
                    </a:cxnLst>
                    <a:rect l="0" t="0" r="r" b="b"/>
                    <a:pathLst>
                      <a:path w="739" h="12">
                        <a:moveTo>
                          <a:pt x="0" y="12"/>
                        </a:moveTo>
                        <a:lnTo>
                          <a:pt x="739" y="12"/>
                        </a:lnTo>
                        <a:lnTo>
                          <a:pt x="73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652"/>
                  <p:cNvSpPr>
                    <a:spLocks/>
                  </p:cNvSpPr>
                  <p:nvPr/>
                </p:nvSpPr>
                <p:spPr bwMode="gray">
                  <a:xfrm>
                    <a:off x="4025900" y="1943101"/>
                    <a:ext cx="76200" cy="190500"/>
                  </a:xfrm>
                  <a:custGeom>
                    <a:avLst/>
                    <a:gdLst>
                      <a:gd name="T0" fmla="*/ 0 w 48"/>
                      <a:gd name="T1" fmla="*/ 12 h 120"/>
                      <a:gd name="T2" fmla="*/ 36 w 48"/>
                      <a:gd name="T3" fmla="*/ 12 h 120"/>
                      <a:gd name="T4" fmla="*/ 36 w 48"/>
                      <a:gd name="T5" fmla="*/ 108 h 120"/>
                      <a:gd name="T6" fmla="*/ 0 w 48"/>
                      <a:gd name="T7" fmla="*/ 108 h 120"/>
                      <a:gd name="T8" fmla="*/ 0 w 48"/>
                      <a:gd name="T9" fmla="*/ 120 h 120"/>
                      <a:gd name="T10" fmla="*/ 48 w 48"/>
                      <a:gd name="T11" fmla="*/ 120 h 120"/>
                      <a:gd name="T12" fmla="*/ 48 w 48"/>
                      <a:gd name="T13" fmla="*/ 0 h 120"/>
                      <a:gd name="T14" fmla="*/ 0 w 48"/>
                      <a:gd name="T15" fmla="*/ 0 h 120"/>
                      <a:gd name="T16" fmla="*/ 0 w 48"/>
                      <a:gd name="T17" fmla="*/ 12 h 120"/>
                      <a:gd name="T18" fmla="*/ 0 w 48"/>
                      <a:gd name="T19"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20">
                        <a:moveTo>
                          <a:pt x="0" y="12"/>
                        </a:moveTo>
                        <a:lnTo>
                          <a:pt x="36" y="12"/>
                        </a:lnTo>
                        <a:lnTo>
                          <a:pt x="36" y="108"/>
                        </a:lnTo>
                        <a:lnTo>
                          <a:pt x="0" y="108"/>
                        </a:lnTo>
                        <a:lnTo>
                          <a:pt x="0" y="120"/>
                        </a:lnTo>
                        <a:lnTo>
                          <a:pt x="48" y="120"/>
                        </a:lnTo>
                        <a:lnTo>
                          <a:pt x="48" y="0"/>
                        </a:lnTo>
                        <a:lnTo>
                          <a:pt x="0" y="0"/>
                        </a:lnTo>
                        <a:lnTo>
                          <a:pt x="0" y="12"/>
                        </a:lnTo>
                        <a:lnTo>
                          <a:pt x="0" y="12"/>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653"/>
                  <p:cNvSpPr>
                    <a:spLocks/>
                  </p:cNvSpPr>
                  <p:nvPr/>
                </p:nvSpPr>
                <p:spPr bwMode="gray">
                  <a:xfrm>
                    <a:off x="4025900" y="2171701"/>
                    <a:ext cx="639763" cy="76200"/>
                  </a:xfrm>
                  <a:custGeom>
                    <a:avLst/>
                    <a:gdLst>
                      <a:gd name="T0" fmla="*/ 0 w 403"/>
                      <a:gd name="T1" fmla="*/ 12 h 48"/>
                      <a:gd name="T2" fmla="*/ 36 w 403"/>
                      <a:gd name="T3" fmla="*/ 12 h 48"/>
                      <a:gd name="T4" fmla="*/ 36 w 403"/>
                      <a:gd name="T5" fmla="*/ 48 h 48"/>
                      <a:gd name="T6" fmla="*/ 367 w 403"/>
                      <a:gd name="T7" fmla="*/ 48 h 48"/>
                      <a:gd name="T8" fmla="*/ 367 w 403"/>
                      <a:gd name="T9" fmla="*/ 12 h 48"/>
                      <a:gd name="T10" fmla="*/ 403 w 403"/>
                      <a:gd name="T11" fmla="*/ 12 h 48"/>
                      <a:gd name="T12" fmla="*/ 403 w 403"/>
                      <a:gd name="T13" fmla="*/ 0 h 48"/>
                      <a:gd name="T14" fmla="*/ 355 w 403"/>
                      <a:gd name="T15" fmla="*/ 0 h 48"/>
                      <a:gd name="T16" fmla="*/ 355 w 403"/>
                      <a:gd name="T17" fmla="*/ 36 h 48"/>
                      <a:gd name="T18" fmla="*/ 48 w 403"/>
                      <a:gd name="T19" fmla="*/ 36 h 48"/>
                      <a:gd name="T20" fmla="*/ 48 w 403"/>
                      <a:gd name="T21" fmla="*/ 0 h 48"/>
                      <a:gd name="T22" fmla="*/ 0 w 403"/>
                      <a:gd name="T23" fmla="*/ 0 h 48"/>
                      <a:gd name="T24" fmla="*/ 0 w 403"/>
                      <a:gd name="T25" fmla="*/ 12 h 48"/>
                      <a:gd name="T26" fmla="*/ 0 w 403"/>
                      <a:gd name="T2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8">
                        <a:moveTo>
                          <a:pt x="0" y="12"/>
                        </a:moveTo>
                        <a:lnTo>
                          <a:pt x="36" y="12"/>
                        </a:lnTo>
                        <a:lnTo>
                          <a:pt x="36" y="48"/>
                        </a:lnTo>
                        <a:lnTo>
                          <a:pt x="367" y="48"/>
                        </a:lnTo>
                        <a:lnTo>
                          <a:pt x="367" y="12"/>
                        </a:lnTo>
                        <a:lnTo>
                          <a:pt x="403" y="12"/>
                        </a:lnTo>
                        <a:lnTo>
                          <a:pt x="403" y="0"/>
                        </a:lnTo>
                        <a:lnTo>
                          <a:pt x="355" y="0"/>
                        </a:lnTo>
                        <a:lnTo>
                          <a:pt x="355" y="36"/>
                        </a:lnTo>
                        <a:lnTo>
                          <a:pt x="48" y="36"/>
                        </a:lnTo>
                        <a:lnTo>
                          <a:pt x="48" y="0"/>
                        </a:lnTo>
                        <a:lnTo>
                          <a:pt x="0" y="0"/>
                        </a:lnTo>
                        <a:lnTo>
                          <a:pt x="0" y="12"/>
                        </a:lnTo>
                        <a:lnTo>
                          <a:pt x="0" y="12"/>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654"/>
                  <p:cNvSpPr>
                    <a:spLocks/>
                  </p:cNvSpPr>
                  <p:nvPr/>
                </p:nvSpPr>
                <p:spPr bwMode="gray">
                  <a:xfrm>
                    <a:off x="4589463" y="1943101"/>
                    <a:ext cx="76200" cy="190500"/>
                  </a:xfrm>
                  <a:custGeom>
                    <a:avLst/>
                    <a:gdLst>
                      <a:gd name="T0" fmla="*/ 48 w 48"/>
                      <a:gd name="T1" fmla="*/ 0 h 120"/>
                      <a:gd name="T2" fmla="*/ 0 w 48"/>
                      <a:gd name="T3" fmla="*/ 0 h 120"/>
                      <a:gd name="T4" fmla="*/ 0 w 48"/>
                      <a:gd name="T5" fmla="*/ 120 h 120"/>
                      <a:gd name="T6" fmla="*/ 48 w 48"/>
                      <a:gd name="T7" fmla="*/ 120 h 120"/>
                      <a:gd name="T8" fmla="*/ 48 w 48"/>
                      <a:gd name="T9" fmla="*/ 108 h 120"/>
                      <a:gd name="T10" fmla="*/ 12 w 48"/>
                      <a:gd name="T11" fmla="*/ 108 h 120"/>
                      <a:gd name="T12" fmla="*/ 12 w 48"/>
                      <a:gd name="T13" fmla="*/ 12 h 120"/>
                      <a:gd name="T14" fmla="*/ 48 w 48"/>
                      <a:gd name="T15" fmla="*/ 12 h 120"/>
                      <a:gd name="T16" fmla="*/ 48 w 48"/>
                      <a:gd name="T17" fmla="*/ 0 h 120"/>
                      <a:gd name="T18" fmla="*/ 48 w 48"/>
                      <a:gd name="T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20">
                        <a:moveTo>
                          <a:pt x="48" y="0"/>
                        </a:moveTo>
                        <a:lnTo>
                          <a:pt x="0" y="0"/>
                        </a:lnTo>
                        <a:lnTo>
                          <a:pt x="0" y="120"/>
                        </a:lnTo>
                        <a:lnTo>
                          <a:pt x="48" y="120"/>
                        </a:lnTo>
                        <a:lnTo>
                          <a:pt x="48" y="108"/>
                        </a:lnTo>
                        <a:lnTo>
                          <a:pt x="12" y="108"/>
                        </a:lnTo>
                        <a:lnTo>
                          <a:pt x="12" y="12"/>
                        </a:lnTo>
                        <a:lnTo>
                          <a:pt x="48" y="12"/>
                        </a:lnTo>
                        <a:lnTo>
                          <a:pt x="48" y="0"/>
                        </a:lnTo>
                        <a:lnTo>
                          <a:pt x="48" y="0"/>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655"/>
                  <p:cNvSpPr>
                    <a:spLocks/>
                  </p:cNvSpPr>
                  <p:nvPr/>
                </p:nvSpPr>
                <p:spPr bwMode="gray">
                  <a:xfrm>
                    <a:off x="4025900" y="1784351"/>
                    <a:ext cx="639763" cy="119063"/>
                  </a:xfrm>
                  <a:custGeom>
                    <a:avLst/>
                    <a:gdLst>
                      <a:gd name="T0" fmla="*/ 0 w 403"/>
                      <a:gd name="T1" fmla="*/ 75 h 75"/>
                      <a:gd name="T2" fmla="*/ 48 w 403"/>
                      <a:gd name="T3" fmla="*/ 75 h 75"/>
                      <a:gd name="T4" fmla="*/ 48 w 403"/>
                      <a:gd name="T5" fmla="*/ 12 h 75"/>
                      <a:gd name="T6" fmla="*/ 355 w 403"/>
                      <a:gd name="T7" fmla="*/ 12 h 75"/>
                      <a:gd name="T8" fmla="*/ 355 w 403"/>
                      <a:gd name="T9" fmla="*/ 75 h 75"/>
                      <a:gd name="T10" fmla="*/ 403 w 403"/>
                      <a:gd name="T11" fmla="*/ 75 h 75"/>
                      <a:gd name="T12" fmla="*/ 403 w 403"/>
                      <a:gd name="T13" fmla="*/ 63 h 75"/>
                      <a:gd name="T14" fmla="*/ 367 w 403"/>
                      <a:gd name="T15" fmla="*/ 63 h 75"/>
                      <a:gd name="T16" fmla="*/ 367 w 403"/>
                      <a:gd name="T17" fmla="*/ 0 h 75"/>
                      <a:gd name="T18" fmla="*/ 36 w 403"/>
                      <a:gd name="T19" fmla="*/ 0 h 75"/>
                      <a:gd name="T20" fmla="*/ 36 w 403"/>
                      <a:gd name="T21" fmla="*/ 63 h 75"/>
                      <a:gd name="T22" fmla="*/ 0 w 403"/>
                      <a:gd name="T23" fmla="*/ 63 h 75"/>
                      <a:gd name="T24" fmla="*/ 0 w 403"/>
                      <a:gd name="T25" fmla="*/ 75 h 75"/>
                      <a:gd name="T26" fmla="*/ 0 w 403"/>
                      <a:gd name="T2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75">
                        <a:moveTo>
                          <a:pt x="0" y="75"/>
                        </a:moveTo>
                        <a:lnTo>
                          <a:pt x="48" y="75"/>
                        </a:lnTo>
                        <a:lnTo>
                          <a:pt x="48" y="12"/>
                        </a:lnTo>
                        <a:lnTo>
                          <a:pt x="355" y="12"/>
                        </a:lnTo>
                        <a:lnTo>
                          <a:pt x="355" y="75"/>
                        </a:lnTo>
                        <a:lnTo>
                          <a:pt x="403" y="75"/>
                        </a:lnTo>
                        <a:lnTo>
                          <a:pt x="403" y="63"/>
                        </a:lnTo>
                        <a:lnTo>
                          <a:pt x="367" y="63"/>
                        </a:lnTo>
                        <a:lnTo>
                          <a:pt x="367" y="0"/>
                        </a:lnTo>
                        <a:lnTo>
                          <a:pt x="36" y="0"/>
                        </a:lnTo>
                        <a:lnTo>
                          <a:pt x="36" y="63"/>
                        </a:lnTo>
                        <a:lnTo>
                          <a:pt x="0" y="63"/>
                        </a:lnTo>
                        <a:lnTo>
                          <a:pt x="0" y="75"/>
                        </a:lnTo>
                        <a:lnTo>
                          <a:pt x="0" y="75"/>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661"/>
                  <p:cNvSpPr>
                    <a:spLocks noChangeArrowheads="1"/>
                  </p:cNvSpPr>
                  <p:nvPr/>
                </p:nvSpPr>
                <p:spPr bwMode="gray">
                  <a:xfrm>
                    <a:off x="3902075" y="1855789"/>
                    <a:ext cx="123825" cy="130175"/>
                  </a:xfrm>
                  <a:prstGeom prst="rect">
                    <a:avLst/>
                  </a:prstGeom>
                  <a:solidFill>
                    <a:srgbClr val="E1E1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662"/>
                  <p:cNvSpPr>
                    <a:spLocks/>
                  </p:cNvSpPr>
                  <p:nvPr/>
                </p:nvSpPr>
                <p:spPr bwMode="gray">
                  <a:xfrm>
                    <a:off x="3892550" y="1846264"/>
                    <a:ext cx="142875" cy="149225"/>
                  </a:xfrm>
                  <a:custGeom>
                    <a:avLst/>
                    <a:gdLst>
                      <a:gd name="T0" fmla="*/ 84 w 90"/>
                      <a:gd name="T1" fmla="*/ 88 h 94"/>
                      <a:gd name="T2" fmla="*/ 84 w 90"/>
                      <a:gd name="T3" fmla="*/ 82 h 94"/>
                      <a:gd name="T4" fmla="*/ 12 w 90"/>
                      <a:gd name="T5" fmla="*/ 82 h 94"/>
                      <a:gd name="T6" fmla="*/ 12 w 90"/>
                      <a:gd name="T7" fmla="*/ 12 h 94"/>
                      <a:gd name="T8" fmla="*/ 78 w 90"/>
                      <a:gd name="T9" fmla="*/ 12 h 94"/>
                      <a:gd name="T10" fmla="*/ 78 w 90"/>
                      <a:gd name="T11" fmla="*/ 88 h 94"/>
                      <a:gd name="T12" fmla="*/ 84 w 90"/>
                      <a:gd name="T13" fmla="*/ 88 h 94"/>
                      <a:gd name="T14" fmla="*/ 84 w 90"/>
                      <a:gd name="T15" fmla="*/ 82 h 94"/>
                      <a:gd name="T16" fmla="*/ 84 w 90"/>
                      <a:gd name="T17" fmla="*/ 88 h 94"/>
                      <a:gd name="T18" fmla="*/ 90 w 90"/>
                      <a:gd name="T19" fmla="*/ 88 h 94"/>
                      <a:gd name="T20" fmla="*/ 90 w 90"/>
                      <a:gd name="T21" fmla="*/ 0 h 94"/>
                      <a:gd name="T22" fmla="*/ 0 w 90"/>
                      <a:gd name="T23" fmla="*/ 0 h 94"/>
                      <a:gd name="T24" fmla="*/ 0 w 90"/>
                      <a:gd name="T25" fmla="*/ 94 h 94"/>
                      <a:gd name="T26" fmla="*/ 90 w 90"/>
                      <a:gd name="T27" fmla="*/ 94 h 94"/>
                      <a:gd name="T28" fmla="*/ 90 w 90"/>
                      <a:gd name="T29" fmla="*/ 88 h 94"/>
                      <a:gd name="T30" fmla="*/ 84 w 90"/>
                      <a:gd name="T31"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94">
                        <a:moveTo>
                          <a:pt x="84" y="88"/>
                        </a:moveTo>
                        <a:lnTo>
                          <a:pt x="84" y="82"/>
                        </a:lnTo>
                        <a:lnTo>
                          <a:pt x="12" y="82"/>
                        </a:lnTo>
                        <a:lnTo>
                          <a:pt x="12" y="12"/>
                        </a:lnTo>
                        <a:lnTo>
                          <a:pt x="78" y="12"/>
                        </a:lnTo>
                        <a:lnTo>
                          <a:pt x="78" y="88"/>
                        </a:lnTo>
                        <a:lnTo>
                          <a:pt x="84" y="88"/>
                        </a:lnTo>
                        <a:lnTo>
                          <a:pt x="84" y="82"/>
                        </a:lnTo>
                        <a:lnTo>
                          <a:pt x="84" y="88"/>
                        </a:lnTo>
                        <a:lnTo>
                          <a:pt x="90" y="88"/>
                        </a:lnTo>
                        <a:lnTo>
                          <a:pt x="90" y="0"/>
                        </a:lnTo>
                        <a:lnTo>
                          <a:pt x="0" y="0"/>
                        </a:lnTo>
                        <a:lnTo>
                          <a:pt x="0" y="94"/>
                        </a:lnTo>
                        <a:lnTo>
                          <a:pt x="90" y="94"/>
                        </a:lnTo>
                        <a:lnTo>
                          <a:pt x="90" y="88"/>
                        </a:lnTo>
                        <a:lnTo>
                          <a:pt x="84" y="88"/>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663"/>
                  <p:cNvSpPr>
                    <a:spLocks noChangeArrowheads="1"/>
                  </p:cNvSpPr>
                  <p:nvPr/>
                </p:nvSpPr>
                <p:spPr bwMode="gray">
                  <a:xfrm>
                    <a:off x="4665663" y="1855789"/>
                    <a:ext cx="123825" cy="130175"/>
                  </a:xfrm>
                  <a:prstGeom prst="rect">
                    <a:avLst/>
                  </a:prstGeom>
                  <a:solidFill>
                    <a:srgbClr val="E1E1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664"/>
                  <p:cNvSpPr>
                    <a:spLocks/>
                  </p:cNvSpPr>
                  <p:nvPr/>
                </p:nvSpPr>
                <p:spPr bwMode="gray">
                  <a:xfrm>
                    <a:off x="4656138" y="1846264"/>
                    <a:ext cx="142875" cy="149225"/>
                  </a:xfrm>
                  <a:custGeom>
                    <a:avLst/>
                    <a:gdLst>
                      <a:gd name="T0" fmla="*/ 84 w 90"/>
                      <a:gd name="T1" fmla="*/ 88 h 94"/>
                      <a:gd name="T2" fmla="*/ 84 w 90"/>
                      <a:gd name="T3" fmla="*/ 82 h 94"/>
                      <a:gd name="T4" fmla="*/ 12 w 90"/>
                      <a:gd name="T5" fmla="*/ 82 h 94"/>
                      <a:gd name="T6" fmla="*/ 12 w 90"/>
                      <a:gd name="T7" fmla="*/ 12 h 94"/>
                      <a:gd name="T8" fmla="*/ 78 w 90"/>
                      <a:gd name="T9" fmla="*/ 12 h 94"/>
                      <a:gd name="T10" fmla="*/ 78 w 90"/>
                      <a:gd name="T11" fmla="*/ 88 h 94"/>
                      <a:gd name="T12" fmla="*/ 84 w 90"/>
                      <a:gd name="T13" fmla="*/ 88 h 94"/>
                      <a:gd name="T14" fmla="*/ 84 w 90"/>
                      <a:gd name="T15" fmla="*/ 82 h 94"/>
                      <a:gd name="T16" fmla="*/ 84 w 90"/>
                      <a:gd name="T17" fmla="*/ 88 h 94"/>
                      <a:gd name="T18" fmla="*/ 90 w 90"/>
                      <a:gd name="T19" fmla="*/ 88 h 94"/>
                      <a:gd name="T20" fmla="*/ 90 w 90"/>
                      <a:gd name="T21" fmla="*/ 0 h 94"/>
                      <a:gd name="T22" fmla="*/ 0 w 90"/>
                      <a:gd name="T23" fmla="*/ 0 h 94"/>
                      <a:gd name="T24" fmla="*/ 0 w 90"/>
                      <a:gd name="T25" fmla="*/ 94 h 94"/>
                      <a:gd name="T26" fmla="*/ 90 w 90"/>
                      <a:gd name="T27" fmla="*/ 94 h 94"/>
                      <a:gd name="T28" fmla="*/ 90 w 90"/>
                      <a:gd name="T29" fmla="*/ 88 h 94"/>
                      <a:gd name="T30" fmla="*/ 84 w 90"/>
                      <a:gd name="T31"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94">
                        <a:moveTo>
                          <a:pt x="84" y="88"/>
                        </a:moveTo>
                        <a:lnTo>
                          <a:pt x="84" y="82"/>
                        </a:lnTo>
                        <a:lnTo>
                          <a:pt x="12" y="82"/>
                        </a:lnTo>
                        <a:lnTo>
                          <a:pt x="12" y="12"/>
                        </a:lnTo>
                        <a:lnTo>
                          <a:pt x="78" y="12"/>
                        </a:lnTo>
                        <a:lnTo>
                          <a:pt x="78" y="88"/>
                        </a:lnTo>
                        <a:lnTo>
                          <a:pt x="84" y="88"/>
                        </a:lnTo>
                        <a:lnTo>
                          <a:pt x="84" y="82"/>
                        </a:lnTo>
                        <a:lnTo>
                          <a:pt x="84" y="88"/>
                        </a:lnTo>
                        <a:lnTo>
                          <a:pt x="90" y="88"/>
                        </a:lnTo>
                        <a:lnTo>
                          <a:pt x="90" y="0"/>
                        </a:lnTo>
                        <a:lnTo>
                          <a:pt x="0" y="0"/>
                        </a:lnTo>
                        <a:lnTo>
                          <a:pt x="0" y="94"/>
                        </a:lnTo>
                        <a:lnTo>
                          <a:pt x="90" y="94"/>
                        </a:lnTo>
                        <a:lnTo>
                          <a:pt x="90" y="88"/>
                        </a:lnTo>
                        <a:lnTo>
                          <a:pt x="84" y="88"/>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665"/>
                  <p:cNvSpPr>
                    <a:spLocks noChangeArrowheads="1"/>
                  </p:cNvSpPr>
                  <p:nvPr/>
                </p:nvSpPr>
                <p:spPr bwMode="gray">
                  <a:xfrm>
                    <a:off x="4665663" y="2085976"/>
                    <a:ext cx="123825" cy="128588"/>
                  </a:xfrm>
                  <a:prstGeom prst="rect">
                    <a:avLst/>
                  </a:prstGeom>
                  <a:solidFill>
                    <a:srgbClr val="E1E1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666"/>
                  <p:cNvSpPr>
                    <a:spLocks/>
                  </p:cNvSpPr>
                  <p:nvPr/>
                </p:nvSpPr>
                <p:spPr bwMode="gray">
                  <a:xfrm>
                    <a:off x="4656138" y="2076451"/>
                    <a:ext cx="142875" cy="147638"/>
                  </a:xfrm>
                  <a:custGeom>
                    <a:avLst/>
                    <a:gdLst>
                      <a:gd name="T0" fmla="*/ 84 w 90"/>
                      <a:gd name="T1" fmla="*/ 87 h 93"/>
                      <a:gd name="T2" fmla="*/ 84 w 90"/>
                      <a:gd name="T3" fmla="*/ 81 h 93"/>
                      <a:gd name="T4" fmla="*/ 12 w 90"/>
                      <a:gd name="T5" fmla="*/ 81 h 93"/>
                      <a:gd name="T6" fmla="*/ 12 w 90"/>
                      <a:gd name="T7" fmla="*/ 12 h 93"/>
                      <a:gd name="T8" fmla="*/ 78 w 90"/>
                      <a:gd name="T9" fmla="*/ 12 h 93"/>
                      <a:gd name="T10" fmla="*/ 78 w 90"/>
                      <a:gd name="T11" fmla="*/ 87 h 93"/>
                      <a:gd name="T12" fmla="*/ 84 w 90"/>
                      <a:gd name="T13" fmla="*/ 87 h 93"/>
                      <a:gd name="T14" fmla="*/ 84 w 90"/>
                      <a:gd name="T15" fmla="*/ 81 h 93"/>
                      <a:gd name="T16" fmla="*/ 84 w 90"/>
                      <a:gd name="T17" fmla="*/ 87 h 93"/>
                      <a:gd name="T18" fmla="*/ 90 w 90"/>
                      <a:gd name="T19" fmla="*/ 87 h 93"/>
                      <a:gd name="T20" fmla="*/ 90 w 90"/>
                      <a:gd name="T21" fmla="*/ 0 h 93"/>
                      <a:gd name="T22" fmla="*/ 0 w 90"/>
                      <a:gd name="T23" fmla="*/ 0 h 93"/>
                      <a:gd name="T24" fmla="*/ 0 w 90"/>
                      <a:gd name="T25" fmla="*/ 93 h 93"/>
                      <a:gd name="T26" fmla="*/ 90 w 90"/>
                      <a:gd name="T27" fmla="*/ 93 h 93"/>
                      <a:gd name="T28" fmla="*/ 90 w 90"/>
                      <a:gd name="T29" fmla="*/ 87 h 93"/>
                      <a:gd name="T30" fmla="*/ 84 w 90"/>
                      <a:gd name="T31" fmla="*/ 8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93">
                        <a:moveTo>
                          <a:pt x="84" y="87"/>
                        </a:moveTo>
                        <a:lnTo>
                          <a:pt x="84" y="81"/>
                        </a:lnTo>
                        <a:lnTo>
                          <a:pt x="12" y="81"/>
                        </a:lnTo>
                        <a:lnTo>
                          <a:pt x="12" y="12"/>
                        </a:lnTo>
                        <a:lnTo>
                          <a:pt x="78" y="12"/>
                        </a:lnTo>
                        <a:lnTo>
                          <a:pt x="78" y="87"/>
                        </a:lnTo>
                        <a:lnTo>
                          <a:pt x="84" y="87"/>
                        </a:lnTo>
                        <a:lnTo>
                          <a:pt x="84" y="81"/>
                        </a:lnTo>
                        <a:lnTo>
                          <a:pt x="84" y="87"/>
                        </a:lnTo>
                        <a:lnTo>
                          <a:pt x="90" y="87"/>
                        </a:lnTo>
                        <a:lnTo>
                          <a:pt x="90" y="0"/>
                        </a:lnTo>
                        <a:lnTo>
                          <a:pt x="0" y="0"/>
                        </a:lnTo>
                        <a:lnTo>
                          <a:pt x="0" y="93"/>
                        </a:lnTo>
                        <a:lnTo>
                          <a:pt x="90" y="93"/>
                        </a:lnTo>
                        <a:lnTo>
                          <a:pt x="90" y="87"/>
                        </a:lnTo>
                        <a:lnTo>
                          <a:pt x="84" y="87"/>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667"/>
                  <p:cNvSpPr>
                    <a:spLocks noChangeArrowheads="1"/>
                  </p:cNvSpPr>
                  <p:nvPr/>
                </p:nvSpPr>
                <p:spPr bwMode="gray">
                  <a:xfrm>
                    <a:off x="3902075" y="2085976"/>
                    <a:ext cx="123825" cy="128588"/>
                  </a:xfrm>
                  <a:prstGeom prst="rect">
                    <a:avLst/>
                  </a:prstGeom>
                  <a:solidFill>
                    <a:srgbClr val="E1E1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668"/>
                  <p:cNvSpPr>
                    <a:spLocks/>
                  </p:cNvSpPr>
                  <p:nvPr/>
                </p:nvSpPr>
                <p:spPr bwMode="gray">
                  <a:xfrm>
                    <a:off x="3892550" y="2076451"/>
                    <a:ext cx="142875" cy="147638"/>
                  </a:xfrm>
                  <a:custGeom>
                    <a:avLst/>
                    <a:gdLst>
                      <a:gd name="T0" fmla="*/ 84 w 90"/>
                      <a:gd name="T1" fmla="*/ 87 h 93"/>
                      <a:gd name="T2" fmla="*/ 84 w 90"/>
                      <a:gd name="T3" fmla="*/ 81 h 93"/>
                      <a:gd name="T4" fmla="*/ 12 w 90"/>
                      <a:gd name="T5" fmla="*/ 81 h 93"/>
                      <a:gd name="T6" fmla="*/ 12 w 90"/>
                      <a:gd name="T7" fmla="*/ 12 h 93"/>
                      <a:gd name="T8" fmla="*/ 78 w 90"/>
                      <a:gd name="T9" fmla="*/ 12 h 93"/>
                      <a:gd name="T10" fmla="*/ 78 w 90"/>
                      <a:gd name="T11" fmla="*/ 87 h 93"/>
                      <a:gd name="T12" fmla="*/ 84 w 90"/>
                      <a:gd name="T13" fmla="*/ 87 h 93"/>
                      <a:gd name="T14" fmla="*/ 84 w 90"/>
                      <a:gd name="T15" fmla="*/ 81 h 93"/>
                      <a:gd name="T16" fmla="*/ 84 w 90"/>
                      <a:gd name="T17" fmla="*/ 87 h 93"/>
                      <a:gd name="T18" fmla="*/ 90 w 90"/>
                      <a:gd name="T19" fmla="*/ 87 h 93"/>
                      <a:gd name="T20" fmla="*/ 90 w 90"/>
                      <a:gd name="T21" fmla="*/ 0 h 93"/>
                      <a:gd name="T22" fmla="*/ 0 w 90"/>
                      <a:gd name="T23" fmla="*/ 0 h 93"/>
                      <a:gd name="T24" fmla="*/ 0 w 90"/>
                      <a:gd name="T25" fmla="*/ 93 h 93"/>
                      <a:gd name="T26" fmla="*/ 90 w 90"/>
                      <a:gd name="T27" fmla="*/ 93 h 93"/>
                      <a:gd name="T28" fmla="*/ 90 w 90"/>
                      <a:gd name="T29" fmla="*/ 87 h 93"/>
                      <a:gd name="T30" fmla="*/ 84 w 90"/>
                      <a:gd name="T31" fmla="*/ 8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93">
                        <a:moveTo>
                          <a:pt x="84" y="87"/>
                        </a:moveTo>
                        <a:lnTo>
                          <a:pt x="84" y="81"/>
                        </a:lnTo>
                        <a:lnTo>
                          <a:pt x="12" y="81"/>
                        </a:lnTo>
                        <a:lnTo>
                          <a:pt x="12" y="12"/>
                        </a:lnTo>
                        <a:lnTo>
                          <a:pt x="78" y="12"/>
                        </a:lnTo>
                        <a:lnTo>
                          <a:pt x="78" y="87"/>
                        </a:lnTo>
                        <a:lnTo>
                          <a:pt x="84" y="87"/>
                        </a:lnTo>
                        <a:lnTo>
                          <a:pt x="84" y="81"/>
                        </a:lnTo>
                        <a:lnTo>
                          <a:pt x="84" y="87"/>
                        </a:lnTo>
                        <a:lnTo>
                          <a:pt x="90" y="87"/>
                        </a:lnTo>
                        <a:lnTo>
                          <a:pt x="90" y="0"/>
                        </a:lnTo>
                        <a:lnTo>
                          <a:pt x="0" y="0"/>
                        </a:lnTo>
                        <a:lnTo>
                          <a:pt x="0" y="93"/>
                        </a:lnTo>
                        <a:lnTo>
                          <a:pt x="90" y="93"/>
                        </a:lnTo>
                        <a:lnTo>
                          <a:pt x="90" y="87"/>
                        </a:lnTo>
                        <a:lnTo>
                          <a:pt x="84" y="87"/>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0" name="Computer Mitte"/>
                <p:cNvGrpSpPr/>
                <p:nvPr/>
              </p:nvGrpSpPr>
              <p:grpSpPr bwMode="gray">
                <a:xfrm>
                  <a:off x="3582988" y="1603376"/>
                  <a:ext cx="1525588" cy="1106488"/>
                  <a:chOff x="3582988" y="1603376"/>
                  <a:chExt cx="1525588" cy="1106488"/>
                </a:xfrm>
              </p:grpSpPr>
              <p:sp>
                <p:nvSpPr>
                  <p:cNvPr id="132" name="Freeform 612"/>
                  <p:cNvSpPr>
                    <a:spLocks/>
                  </p:cNvSpPr>
                  <p:nvPr/>
                </p:nvSpPr>
                <p:spPr bwMode="gray">
                  <a:xfrm>
                    <a:off x="3582988" y="2657476"/>
                    <a:ext cx="1525588" cy="52388"/>
                  </a:xfrm>
                  <a:custGeom>
                    <a:avLst/>
                    <a:gdLst>
                      <a:gd name="T0" fmla="*/ 0 w 320"/>
                      <a:gd name="T1" fmla="*/ 0 h 11"/>
                      <a:gd name="T2" fmla="*/ 320 w 320"/>
                      <a:gd name="T3" fmla="*/ 0 h 11"/>
                      <a:gd name="T4" fmla="*/ 309 w 320"/>
                      <a:gd name="T5" fmla="*/ 11 h 11"/>
                      <a:gd name="T6" fmla="*/ 11 w 320"/>
                      <a:gd name="T7" fmla="*/ 11 h 11"/>
                      <a:gd name="T8" fmla="*/ 0 w 320"/>
                      <a:gd name="T9" fmla="*/ 0 h 11"/>
                    </a:gdLst>
                    <a:ahLst/>
                    <a:cxnLst>
                      <a:cxn ang="0">
                        <a:pos x="T0" y="T1"/>
                      </a:cxn>
                      <a:cxn ang="0">
                        <a:pos x="T2" y="T3"/>
                      </a:cxn>
                      <a:cxn ang="0">
                        <a:pos x="T4" y="T5"/>
                      </a:cxn>
                      <a:cxn ang="0">
                        <a:pos x="T6" y="T7"/>
                      </a:cxn>
                      <a:cxn ang="0">
                        <a:pos x="T8" y="T9"/>
                      </a:cxn>
                    </a:cxnLst>
                    <a:rect l="0" t="0" r="r" b="b"/>
                    <a:pathLst>
                      <a:path w="320" h="11">
                        <a:moveTo>
                          <a:pt x="0" y="0"/>
                        </a:moveTo>
                        <a:cubicBezTo>
                          <a:pt x="320" y="0"/>
                          <a:pt x="320" y="0"/>
                          <a:pt x="320" y="0"/>
                        </a:cubicBezTo>
                        <a:cubicBezTo>
                          <a:pt x="320" y="6"/>
                          <a:pt x="315" y="11"/>
                          <a:pt x="309" y="11"/>
                        </a:cubicBezTo>
                        <a:cubicBezTo>
                          <a:pt x="11" y="11"/>
                          <a:pt x="11" y="11"/>
                          <a:pt x="11" y="11"/>
                        </a:cubicBezTo>
                        <a:cubicBezTo>
                          <a:pt x="5" y="11"/>
                          <a:pt x="0" y="6"/>
                          <a:pt x="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13"/>
                  <p:cNvSpPr>
                    <a:spLocks/>
                  </p:cNvSpPr>
                  <p:nvPr/>
                </p:nvSpPr>
                <p:spPr bwMode="gray">
                  <a:xfrm>
                    <a:off x="3582988" y="2495551"/>
                    <a:ext cx="1525588" cy="161925"/>
                  </a:xfrm>
                  <a:custGeom>
                    <a:avLst/>
                    <a:gdLst>
                      <a:gd name="T0" fmla="*/ 108 w 961"/>
                      <a:gd name="T1" fmla="*/ 0 h 102"/>
                      <a:gd name="T2" fmla="*/ 853 w 961"/>
                      <a:gd name="T3" fmla="*/ 0 h 102"/>
                      <a:gd name="T4" fmla="*/ 961 w 961"/>
                      <a:gd name="T5" fmla="*/ 102 h 102"/>
                      <a:gd name="T6" fmla="*/ 0 w 961"/>
                      <a:gd name="T7" fmla="*/ 102 h 102"/>
                      <a:gd name="T8" fmla="*/ 108 w 961"/>
                      <a:gd name="T9" fmla="*/ 0 h 102"/>
                    </a:gdLst>
                    <a:ahLst/>
                    <a:cxnLst>
                      <a:cxn ang="0">
                        <a:pos x="T0" y="T1"/>
                      </a:cxn>
                      <a:cxn ang="0">
                        <a:pos x="T2" y="T3"/>
                      </a:cxn>
                      <a:cxn ang="0">
                        <a:pos x="T4" y="T5"/>
                      </a:cxn>
                      <a:cxn ang="0">
                        <a:pos x="T6" y="T7"/>
                      </a:cxn>
                      <a:cxn ang="0">
                        <a:pos x="T8" y="T9"/>
                      </a:cxn>
                    </a:cxnLst>
                    <a:rect l="0" t="0" r="r" b="b"/>
                    <a:pathLst>
                      <a:path w="961" h="102">
                        <a:moveTo>
                          <a:pt x="108" y="0"/>
                        </a:moveTo>
                        <a:lnTo>
                          <a:pt x="853" y="0"/>
                        </a:lnTo>
                        <a:lnTo>
                          <a:pt x="961" y="102"/>
                        </a:lnTo>
                        <a:lnTo>
                          <a:pt x="0" y="102"/>
                        </a:lnTo>
                        <a:lnTo>
                          <a:pt x="108" y="0"/>
                        </a:lnTo>
                        <a:close/>
                      </a:path>
                    </a:pathLst>
                  </a:custGeom>
                  <a:solidFill>
                    <a:srgbClr val="7D8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14"/>
                  <p:cNvSpPr>
                    <a:spLocks noEditPoints="1"/>
                  </p:cNvSpPr>
                  <p:nvPr/>
                </p:nvSpPr>
                <p:spPr bwMode="gray">
                  <a:xfrm>
                    <a:off x="3683000" y="1603376"/>
                    <a:ext cx="1325563" cy="763588"/>
                  </a:xfrm>
                  <a:custGeom>
                    <a:avLst/>
                    <a:gdLst>
                      <a:gd name="T0" fmla="*/ 16 w 278"/>
                      <a:gd name="T1" fmla="*/ 16 h 160"/>
                      <a:gd name="T2" fmla="*/ 262 w 278"/>
                      <a:gd name="T3" fmla="*/ 16 h 160"/>
                      <a:gd name="T4" fmla="*/ 262 w 278"/>
                      <a:gd name="T5" fmla="*/ 144 h 160"/>
                      <a:gd name="T6" fmla="*/ 16 w 278"/>
                      <a:gd name="T7" fmla="*/ 144 h 160"/>
                      <a:gd name="T8" fmla="*/ 16 w 278"/>
                      <a:gd name="T9" fmla="*/ 16 h 160"/>
                      <a:gd name="T10" fmla="*/ 278 w 278"/>
                      <a:gd name="T11" fmla="*/ 149 h 160"/>
                      <a:gd name="T12" fmla="*/ 278 w 278"/>
                      <a:gd name="T13" fmla="*/ 11 h 160"/>
                      <a:gd name="T14" fmla="*/ 267 w 278"/>
                      <a:gd name="T15" fmla="*/ 0 h 160"/>
                      <a:gd name="T16" fmla="*/ 11 w 278"/>
                      <a:gd name="T17" fmla="*/ 0 h 160"/>
                      <a:gd name="T18" fmla="*/ 0 w 278"/>
                      <a:gd name="T19" fmla="*/ 11 h 160"/>
                      <a:gd name="T20" fmla="*/ 0 w 278"/>
                      <a:gd name="T21" fmla="*/ 149 h 160"/>
                      <a:gd name="T22" fmla="*/ 11 w 278"/>
                      <a:gd name="T23" fmla="*/ 160 h 160"/>
                      <a:gd name="T24" fmla="*/ 267 w 278"/>
                      <a:gd name="T25" fmla="*/ 160 h 160"/>
                      <a:gd name="T26" fmla="*/ 278 w 278"/>
                      <a:gd name="T27" fmla="*/ 1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60">
                        <a:moveTo>
                          <a:pt x="16" y="16"/>
                        </a:moveTo>
                        <a:cubicBezTo>
                          <a:pt x="262" y="16"/>
                          <a:pt x="262" y="16"/>
                          <a:pt x="262" y="16"/>
                        </a:cubicBezTo>
                        <a:cubicBezTo>
                          <a:pt x="262" y="144"/>
                          <a:pt x="262" y="144"/>
                          <a:pt x="262" y="144"/>
                        </a:cubicBezTo>
                        <a:cubicBezTo>
                          <a:pt x="16" y="144"/>
                          <a:pt x="16" y="144"/>
                          <a:pt x="16" y="144"/>
                        </a:cubicBezTo>
                        <a:lnTo>
                          <a:pt x="16" y="16"/>
                        </a:lnTo>
                        <a:close/>
                        <a:moveTo>
                          <a:pt x="278" y="149"/>
                        </a:moveTo>
                        <a:cubicBezTo>
                          <a:pt x="278" y="11"/>
                          <a:pt x="278" y="11"/>
                          <a:pt x="278" y="11"/>
                        </a:cubicBezTo>
                        <a:cubicBezTo>
                          <a:pt x="278" y="5"/>
                          <a:pt x="273" y="0"/>
                          <a:pt x="267" y="0"/>
                        </a:cubicBezTo>
                        <a:cubicBezTo>
                          <a:pt x="11" y="0"/>
                          <a:pt x="11" y="0"/>
                          <a:pt x="11" y="0"/>
                        </a:cubicBezTo>
                        <a:cubicBezTo>
                          <a:pt x="5" y="0"/>
                          <a:pt x="0" y="5"/>
                          <a:pt x="0" y="11"/>
                        </a:cubicBezTo>
                        <a:cubicBezTo>
                          <a:pt x="0" y="149"/>
                          <a:pt x="0" y="149"/>
                          <a:pt x="0" y="149"/>
                        </a:cubicBezTo>
                        <a:cubicBezTo>
                          <a:pt x="0" y="155"/>
                          <a:pt x="5" y="160"/>
                          <a:pt x="11" y="160"/>
                        </a:cubicBezTo>
                        <a:cubicBezTo>
                          <a:pt x="267" y="160"/>
                          <a:pt x="267" y="160"/>
                          <a:pt x="267" y="160"/>
                        </a:cubicBezTo>
                        <a:cubicBezTo>
                          <a:pt x="273" y="160"/>
                          <a:pt x="278" y="155"/>
                          <a:pt x="278" y="149"/>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616"/>
                  <p:cNvSpPr>
                    <a:spLocks noChangeArrowheads="1"/>
                  </p:cNvSpPr>
                  <p:nvPr/>
                </p:nvSpPr>
                <p:spPr bwMode="gray">
                  <a:xfrm>
                    <a:off x="4192588" y="2419351"/>
                    <a:ext cx="304800" cy="76200"/>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617"/>
                  <p:cNvSpPr>
                    <a:spLocks noChangeArrowheads="1"/>
                  </p:cNvSpPr>
                  <p:nvPr/>
                </p:nvSpPr>
                <p:spPr bwMode="gray">
                  <a:xfrm>
                    <a:off x="4192588" y="2366964"/>
                    <a:ext cx="304800" cy="52388"/>
                  </a:xfrm>
                  <a:prstGeom prst="rect">
                    <a:avLst/>
                  </a:prstGeom>
                  <a:solidFill>
                    <a:srgbClr val="414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27" name="Freeform 53"/>
              <p:cNvSpPr>
                <a:spLocks noChangeAspect="1" noEditPoints="1"/>
              </p:cNvSpPr>
              <p:nvPr/>
            </p:nvSpPr>
            <p:spPr bwMode="gray">
              <a:xfrm>
                <a:off x="9909339" y="1943738"/>
                <a:ext cx="378780" cy="180214"/>
              </a:xfrm>
              <a:custGeom>
                <a:avLst/>
                <a:gdLst>
                  <a:gd name="T0" fmla="*/ 0 w 1141"/>
                  <a:gd name="T1" fmla="*/ 0 h 449"/>
                  <a:gd name="T2" fmla="*/ 88 w 1141"/>
                  <a:gd name="T3" fmla="*/ 28 h 449"/>
                  <a:gd name="T4" fmla="*/ 28 w 1141"/>
                  <a:gd name="T5" fmla="*/ 28 h 449"/>
                  <a:gd name="T6" fmla="*/ 20 w 1141"/>
                  <a:gd name="T7" fmla="*/ 20 h 449"/>
                  <a:gd name="T8" fmla="*/ 98 w 1141"/>
                  <a:gd name="T9" fmla="*/ 20 h 449"/>
                  <a:gd name="T10" fmla="*/ 180 w 1141"/>
                  <a:gd name="T11" fmla="*/ 325 h 449"/>
                  <a:gd name="T12" fmla="*/ 180 w 1141"/>
                  <a:gd name="T13" fmla="*/ 28 h 449"/>
                  <a:gd name="T14" fmla="*/ 111 w 1141"/>
                  <a:gd name="T15" fmla="*/ 335 h 449"/>
                  <a:gd name="T16" fmla="*/ 188 w 1141"/>
                  <a:gd name="T17" fmla="*/ 20 h 449"/>
                  <a:gd name="T18" fmla="*/ 211 w 1141"/>
                  <a:gd name="T19" fmla="*/ 325 h 449"/>
                  <a:gd name="T20" fmla="*/ 279 w 1141"/>
                  <a:gd name="T21" fmla="*/ 20 h 449"/>
                  <a:gd name="T22" fmla="*/ 279 w 1141"/>
                  <a:gd name="T23" fmla="*/ 335 h 449"/>
                  <a:gd name="T24" fmla="*/ 361 w 1141"/>
                  <a:gd name="T25" fmla="*/ 28 h 449"/>
                  <a:gd name="T26" fmla="*/ 302 w 1141"/>
                  <a:gd name="T27" fmla="*/ 28 h 449"/>
                  <a:gd name="T28" fmla="*/ 292 w 1141"/>
                  <a:gd name="T29" fmla="*/ 20 h 449"/>
                  <a:gd name="T30" fmla="*/ 371 w 1141"/>
                  <a:gd name="T31" fmla="*/ 20 h 449"/>
                  <a:gd name="T32" fmla="*/ 365 w 1141"/>
                  <a:gd name="T33" fmla="*/ 420 h 449"/>
                  <a:gd name="T34" fmla="*/ 365 w 1141"/>
                  <a:gd name="T35" fmla="*/ 363 h 449"/>
                  <a:gd name="T36" fmla="*/ 20 w 1141"/>
                  <a:gd name="T37" fmla="*/ 429 h 449"/>
                  <a:gd name="T38" fmla="*/ 375 w 1141"/>
                  <a:gd name="T39" fmla="*/ 353 h 449"/>
                  <a:gd name="T40" fmla="*/ 761 w 1141"/>
                  <a:gd name="T41" fmla="*/ 325 h 449"/>
                  <a:gd name="T42" fmla="*/ 796 w 1141"/>
                  <a:gd name="T43" fmla="*/ 20 h 449"/>
                  <a:gd name="T44" fmla="*/ 796 w 1141"/>
                  <a:gd name="T45" fmla="*/ 335 h 449"/>
                  <a:gd name="T46" fmla="*/ 847 w 1141"/>
                  <a:gd name="T47" fmla="*/ 28 h 449"/>
                  <a:gd name="T48" fmla="*/ 824 w 1141"/>
                  <a:gd name="T49" fmla="*/ 28 h 449"/>
                  <a:gd name="T50" fmla="*/ 814 w 1141"/>
                  <a:gd name="T51" fmla="*/ 20 h 449"/>
                  <a:gd name="T52" fmla="*/ 857 w 1141"/>
                  <a:gd name="T53" fmla="*/ 20 h 449"/>
                  <a:gd name="T54" fmla="*/ 1112 w 1141"/>
                  <a:gd name="T55" fmla="*/ 325 h 449"/>
                  <a:gd name="T56" fmla="*/ 1112 w 1141"/>
                  <a:gd name="T57" fmla="*/ 28 h 449"/>
                  <a:gd name="T58" fmla="*/ 875 w 1141"/>
                  <a:gd name="T59" fmla="*/ 333 h 449"/>
                  <a:gd name="T60" fmla="*/ 1122 w 1141"/>
                  <a:gd name="T61" fmla="*/ 20 h 449"/>
                  <a:gd name="T62" fmla="*/ 687 w 1141"/>
                  <a:gd name="T63" fmla="*/ 333 h 449"/>
                  <a:gd name="T64" fmla="*/ 667 w 1141"/>
                  <a:gd name="T65" fmla="*/ 37 h 449"/>
                  <a:gd name="T66" fmla="*/ 667 w 1141"/>
                  <a:gd name="T67" fmla="*/ 305 h 449"/>
                  <a:gd name="T68" fmla="*/ 657 w 1141"/>
                  <a:gd name="T69" fmla="*/ 46 h 449"/>
                  <a:gd name="T70" fmla="*/ 399 w 1141"/>
                  <a:gd name="T71" fmla="*/ 46 h 449"/>
                  <a:gd name="T72" fmla="*/ 895 w 1141"/>
                  <a:gd name="T73" fmla="*/ 69 h 449"/>
                  <a:gd name="T74" fmla="*/ 981 w 1141"/>
                  <a:gd name="T75" fmla="*/ 38 h 449"/>
                  <a:gd name="T76" fmla="*/ 981 w 1141"/>
                  <a:gd name="T77" fmla="*/ 69 h 449"/>
                  <a:gd name="T78" fmla="*/ 221 w 1141"/>
                  <a:gd name="T79" fmla="*/ 80 h 449"/>
                  <a:gd name="T80" fmla="*/ 229 w 1141"/>
                  <a:gd name="T81" fmla="*/ 80 h 449"/>
                  <a:gd name="T82" fmla="*/ 38 w 1141"/>
                  <a:gd name="T83" fmla="*/ 410 h 449"/>
                  <a:gd name="T84" fmla="*/ 192 w 1141"/>
                  <a:gd name="T85" fmla="*/ 373 h 449"/>
                  <a:gd name="T86" fmla="*/ 192 w 1141"/>
                  <a:gd name="T87" fmla="*/ 410 h 449"/>
                  <a:gd name="T88" fmla="*/ 951 w 1141"/>
                  <a:gd name="T89" fmla="*/ 109 h 449"/>
                  <a:gd name="T90" fmla="*/ 981 w 1141"/>
                  <a:gd name="T91" fmla="*/ 109 h 449"/>
                  <a:gd name="T92" fmla="*/ 951 w 1141"/>
                  <a:gd name="T93" fmla="*/ 273 h 449"/>
                  <a:gd name="T94" fmla="*/ 933 w 1141"/>
                  <a:gd name="T95" fmla="*/ 227 h 449"/>
                  <a:gd name="T96" fmla="*/ 933 w 1141"/>
                  <a:gd name="T97" fmla="*/ 273 h 449"/>
                  <a:gd name="T98" fmla="*/ 319 w 1141"/>
                  <a:gd name="T99" fmla="*/ 373 h 449"/>
                  <a:gd name="T100" fmla="*/ 356 w 1141"/>
                  <a:gd name="T101" fmla="*/ 373 h 449"/>
                  <a:gd name="T102" fmla="*/ 38 w 1141"/>
                  <a:gd name="T103" fmla="*/ 316 h 449"/>
                  <a:gd name="T104" fmla="*/ 167 w 1141"/>
                  <a:gd name="T105" fmla="*/ 280 h 449"/>
                  <a:gd name="T106" fmla="*/ 167 w 1141"/>
                  <a:gd name="T107" fmla="*/ 316 h 449"/>
                  <a:gd name="T108" fmla="*/ 221 w 1141"/>
                  <a:gd name="T109" fmla="*/ 280 h 449"/>
                  <a:gd name="T110" fmla="*/ 257 w 1141"/>
                  <a:gd name="T111" fmla="*/ 28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1" h="449">
                    <a:moveTo>
                      <a:pt x="1141" y="449"/>
                    </a:moveTo>
                    <a:lnTo>
                      <a:pt x="0" y="449"/>
                    </a:lnTo>
                    <a:lnTo>
                      <a:pt x="0" y="0"/>
                    </a:lnTo>
                    <a:lnTo>
                      <a:pt x="1141" y="0"/>
                    </a:lnTo>
                    <a:lnTo>
                      <a:pt x="1141" y="449"/>
                    </a:lnTo>
                    <a:close/>
                    <a:moveTo>
                      <a:pt x="88" y="28"/>
                    </a:moveTo>
                    <a:lnTo>
                      <a:pt x="88" y="325"/>
                    </a:lnTo>
                    <a:lnTo>
                      <a:pt x="28" y="325"/>
                    </a:lnTo>
                    <a:lnTo>
                      <a:pt x="28" y="28"/>
                    </a:lnTo>
                    <a:lnTo>
                      <a:pt x="88" y="28"/>
                    </a:lnTo>
                    <a:close/>
                    <a:moveTo>
                      <a:pt x="98" y="20"/>
                    </a:moveTo>
                    <a:lnTo>
                      <a:pt x="20" y="20"/>
                    </a:lnTo>
                    <a:lnTo>
                      <a:pt x="20" y="335"/>
                    </a:lnTo>
                    <a:lnTo>
                      <a:pt x="98" y="335"/>
                    </a:lnTo>
                    <a:lnTo>
                      <a:pt x="98" y="20"/>
                    </a:lnTo>
                    <a:lnTo>
                      <a:pt x="98" y="20"/>
                    </a:lnTo>
                    <a:close/>
                    <a:moveTo>
                      <a:pt x="180" y="28"/>
                    </a:moveTo>
                    <a:lnTo>
                      <a:pt x="180" y="325"/>
                    </a:lnTo>
                    <a:lnTo>
                      <a:pt x="120" y="325"/>
                    </a:lnTo>
                    <a:lnTo>
                      <a:pt x="120" y="28"/>
                    </a:lnTo>
                    <a:lnTo>
                      <a:pt x="180" y="28"/>
                    </a:lnTo>
                    <a:close/>
                    <a:moveTo>
                      <a:pt x="188" y="20"/>
                    </a:moveTo>
                    <a:lnTo>
                      <a:pt x="111" y="20"/>
                    </a:lnTo>
                    <a:lnTo>
                      <a:pt x="111" y="335"/>
                    </a:lnTo>
                    <a:lnTo>
                      <a:pt x="188" y="335"/>
                    </a:lnTo>
                    <a:lnTo>
                      <a:pt x="188" y="20"/>
                    </a:lnTo>
                    <a:lnTo>
                      <a:pt x="188" y="20"/>
                    </a:lnTo>
                    <a:close/>
                    <a:moveTo>
                      <a:pt x="271" y="28"/>
                    </a:moveTo>
                    <a:lnTo>
                      <a:pt x="271" y="325"/>
                    </a:lnTo>
                    <a:lnTo>
                      <a:pt x="211" y="325"/>
                    </a:lnTo>
                    <a:lnTo>
                      <a:pt x="211" y="28"/>
                    </a:lnTo>
                    <a:lnTo>
                      <a:pt x="271" y="28"/>
                    </a:lnTo>
                    <a:close/>
                    <a:moveTo>
                      <a:pt x="279" y="20"/>
                    </a:moveTo>
                    <a:lnTo>
                      <a:pt x="201" y="20"/>
                    </a:lnTo>
                    <a:lnTo>
                      <a:pt x="201" y="335"/>
                    </a:lnTo>
                    <a:lnTo>
                      <a:pt x="279" y="335"/>
                    </a:lnTo>
                    <a:lnTo>
                      <a:pt x="279" y="20"/>
                    </a:lnTo>
                    <a:lnTo>
                      <a:pt x="279" y="20"/>
                    </a:lnTo>
                    <a:close/>
                    <a:moveTo>
                      <a:pt x="361" y="28"/>
                    </a:moveTo>
                    <a:lnTo>
                      <a:pt x="361" y="325"/>
                    </a:lnTo>
                    <a:lnTo>
                      <a:pt x="302" y="325"/>
                    </a:lnTo>
                    <a:lnTo>
                      <a:pt x="302" y="28"/>
                    </a:lnTo>
                    <a:lnTo>
                      <a:pt x="361" y="28"/>
                    </a:lnTo>
                    <a:close/>
                    <a:moveTo>
                      <a:pt x="371" y="20"/>
                    </a:moveTo>
                    <a:lnTo>
                      <a:pt x="292" y="20"/>
                    </a:lnTo>
                    <a:lnTo>
                      <a:pt x="292" y="335"/>
                    </a:lnTo>
                    <a:lnTo>
                      <a:pt x="371" y="335"/>
                    </a:lnTo>
                    <a:lnTo>
                      <a:pt x="371" y="20"/>
                    </a:lnTo>
                    <a:lnTo>
                      <a:pt x="371" y="20"/>
                    </a:lnTo>
                    <a:close/>
                    <a:moveTo>
                      <a:pt x="365" y="363"/>
                    </a:moveTo>
                    <a:lnTo>
                      <a:pt x="365" y="420"/>
                    </a:lnTo>
                    <a:lnTo>
                      <a:pt x="28" y="420"/>
                    </a:lnTo>
                    <a:lnTo>
                      <a:pt x="28" y="363"/>
                    </a:lnTo>
                    <a:lnTo>
                      <a:pt x="365" y="363"/>
                    </a:lnTo>
                    <a:close/>
                    <a:moveTo>
                      <a:pt x="375" y="353"/>
                    </a:moveTo>
                    <a:lnTo>
                      <a:pt x="20" y="353"/>
                    </a:lnTo>
                    <a:lnTo>
                      <a:pt x="20" y="429"/>
                    </a:lnTo>
                    <a:lnTo>
                      <a:pt x="375" y="429"/>
                    </a:lnTo>
                    <a:lnTo>
                      <a:pt x="375" y="353"/>
                    </a:lnTo>
                    <a:lnTo>
                      <a:pt x="375" y="353"/>
                    </a:lnTo>
                    <a:close/>
                    <a:moveTo>
                      <a:pt x="786" y="28"/>
                    </a:moveTo>
                    <a:lnTo>
                      <a:pt x="786" y="325"/>
                    </a:lnTo>
                    <a:lnTo>
                      <a:pt x="761" y="325"/>
                    </a:lnTo>
                    <a:lnTo>
                      <a:pt x="761" y="28"/>
                    </a:lnTo>
                    <a:lnTo>
                      <a:pt x="786" y="28"/>
                    </a:lnTo>
                    <a:close/>
                    <a:moveTo>
                      <a:pt x="796" y="20"/>
                    </a:moveTo>
                    <a:lnTo>
                      <a:pt x="751" y="20"/>
                    </a:lnTo>
                    <a:lnTo>
                      <a:pt x="751" y="335"/>
                    </a:lnTo>
                    <a:lnTo>
                      <a:pt x="796" y="335"/>
                    </a:lnTo>
                    <a:lnTo>
                      <a:pt x="796" y="20"/>
                    </a:lnTo>
                    <a:lnTo>
                      <a:pt x="796" y="20"/>
                    </a:lnTo>
                    <a:close/>
                    <a:moveTo>
                      <a:pt x="847" y="28"/>
                    </a:moveTo>
                    <a:lnTo>
                      <a:pt x="847" y="325"/>
                    </a:lnTo>
                    <a:lnTo>
                      <a:pt x="824" y="325"/>
                    </a:lnTo>
                    <a:lnTo>
                      <a:pt x="824" y="28"/>
                    </a:lnTo>
                    <a:lnTo>
                      <a:pt x="847" y="28"/>
                    </a:lnTo>
                    <a:close/>
                    <a:moveTo>
                      <a:pt x="857" y="20"/>
                    </a:moveTo>
                    <a:lnTo>
                      <a:pt x="814" y="20"/>
                    </a:lnTo>
                    <a:lnTo>
                      <a:pt x="814" y="335"/>
                    </a:lnTo>
                    <a:lnTo>
                      <a:pt x="857" y="335"/>
                    </a:lnTo>
                    <a:lnTo>
                      <a:pt x="857" y="20"/>
                    </a:lnTo>
                    <a:lnTo>
                      <a:pt x="857" y="20"/>
                    </a:lnTo>
                    <a:close/>
                    <a:moveTo>
                      <a:pt x="1112" y="28"/>
                    </a:moveTo>
                    <a:lnTo>
                      <a:pt x="1112" y="325"/>
                    </a:lnTo>
                    <a:lnTo>
                      <a:pt x="885" y="325"/>
                    </a:lnTo>
                    <a:lnTo>
                      <a:pt x="885" y="28"/>
                    </a:lnTo>
                    <a:lnTo>
                      <a:pt x="1112" y="28"/>
                    </a:lnTo>
                    <a:close/>
                    <a:moveTo>
                      <a:pt x="1122" y="20"/>
                    </a:moveTo>
                    <a:lnTo>
                      <a:pt x="875" y="20"/>
                    </a:lnTo>
                    <a:lnTo>
                      <a:pt x="875" y="333"/>
                    </a:lnTo>
                    <a:lnTo>
                      <a:pt x="1122" y="333"/>
                    </a:lnTo>
                    <a:lnTo>
                      <a:pt x="1122" y="20"/>
                    </a:lnTo>
                    <a:lnTo>
                      <a:pt x="1122" y="20"/>
                    </a:lnTo>
                    <a:close/>
                    <a:moveTo>
                      <a:pt x="733" y="287"/>
                    </a:moveTo>
                    <a:lnTo>
                      <a:pt x="687" y="287"/>
                    </a:lnTo>
                    <a:lnTo>
                      <a:pt x="687" y="333"/>
                    </a:lnTo>
                    <a:lnTo>
                      <a:pt x="733" y="333"/>
                    </a:lnTo>
                    <a:lnTo>
                      <a:pt x="733" y="287"/>
                    </a:lnTo>
                    <a:close/>
                    <a:moveTo>
                      <a:pt x="667" y="37"/>
                    </a:moveTo>
                    <a:lnTo>
                      <a:pt x="389" y="37"/>
                    </a:lnTo>
                    <a:lnTo>
                      <a:pt x="389" y="305"/>
                    </a:lnTo>
                    <a:lnTo>
                      <a:pt x="667" y="305"/>
                    </a:lnTo>
                    <a:lnTo>
                      <a:pt x="667" y="37"/>
                    </a:lnTo>
                    <a:close/>
                    <a:moveTo>
                      <a:pt x="399" y="46"/>
                    </a:moveTo>
                    <a:lnTo>
                      <a:pt x="657" y="46"/>
                    </a:lnTo>
                    <a:lnTo>
                      <a:pt x="657" y="295"/>
                    </a:lnTo>
                    <a:lnTo>
                      <a:pt x="399" y="295"/>
                    </a:lnTo>
                    <a:lnTo>
                      <a:pt x="399" y="46"/>
                    </a:lnTo>
                    <a:close/>
                    <a:moveTo>
                      <a:pt x="933" y="38"/>
                    </a:moveTo>
                    <a:lnTo>
                      <a:pt x="895" y="38"/>
                    </a:lnTo>
                    <a:lnTo>
                      <a:pt x="895" y="69"/>
                    </a:lnTo>
                    <a:lnTo>
                      <a:pt x="933" y="69"/>
                    </a:lnTo>
                    <a:lnTo>
                      <a:pt x="933" y="38"/>
                    </a:lnTo>
                    <a:close/>
                    <a:moveTo>
                      <a:pt x="981" y="38"/>
                    </a:moveTo>
                    <a:lnTo>
                      <a:pt x="944" y="38"/>
                    </a:lnTo>
                    <a:lnTo>
                      <a:pt x="944" y="69"/>
                    </a:lnTo>
                    <a:lnTo>
                      <a:pt x="981" y="69"/>
                    </a:lnTo>
                    <a:lnTo>
                      <a:pt x="981" y="38"/>
                    </a:lnTo>
                    <a:close/>
                    <a:moveTo>
                      <a:pt x="229" y="80"/>
                    </a:moveTo>
                    <a:lnTo>
                      <a:pt x="221" y="80"/>
                    </a:lnTo>
                    <a:lnTo>
                      <a:pt x="221" y="270"/>
                    </a:lnTo>
                    <a:lnTo>
                      <a:pt x="229" y="270"/>
                    </a:lnTo>
                    <a:lnTo>
                      <a:pt x="229" y="80"/>
                    </a:lnTo>
                    <a:close/>
                    <a:moveTo>
                      <a:pt x="108" y="373"/>
                    </a:moveTo>
                    <a:lnTo>
                      <a:pt x="38" y="373"/>
                    </a:lnTo>
                    <a:lnTo>
                      <a:pt x="38" y="410"/>
                    </a:lnTo>
                    <a:lnTo>
                      <a:pt x="108" y="410"/>
                    </a:lnTo>
                    <a:lnTo>
                      <a:pt x="108" y="373"/>
                    </a:lnTo>
                    <a:close/>
                    <a:moveTo>
                      <a:pt x="192" y="373"/>
                    </a:moveTo>
                    <a:lnTo>
                      <a:pt x="123" y="373"/>
                    </a:lnTo>
                    <a:lnTo>
                      <a:pt x="123" y="410"/>
                    </a:lnTo>
                    <a:lnTo>
                      <a:pt x="192" y="410"/>
                    </a:lnTo>
                    <a:lnTo>
                      <a:pt x="192" y="373"/>
                    </a:lnTo>
                    <a:close/>
                    <a:moveTo>
                      <a:pt x="981" y="109"/>
                    </a:moveTo>
                    <a:lnTo>
                      <a:pt x="951" y="109"/>
                    </a:lnTo>
                    <a:lnTo>
                      <a:pt x="951" y="209"/>
                    </a:lnTo>
                    <a:lnTo>
                      <a:pt x="981" y="209"/>
                    </a:lnTo>
                    <a:lnTo>
                      <a:pt x="981" y="109"/>
                    </a:lnTo>
                    <a:close/>
                    <a:moveTo>
                      <a:pt x="981" y="227"/>
                    </a:moveTo>
                    <a:lnTo>
                      <a:pt x="951" y="227"/>
                    </a:lnTo>
                    <a:lnTo>
                      <a:pt x="951" y="273"/>
                    </a:lnTo>
                    <a:lnTo>
                      <a:pt x="981" y="273"/>
                    </a:lnTo>
                    <a:lnTo>
                      <a:pt x="981" y="227"/>
                    </a:lnTo>
                    <a:close/>
                    <a:moveTo>
                      <a:pt x="933" y="227"/>
                    </a:moveTo>
                    <a:lnTo>
                      <a:pt x="901" y="227"/>
                    </a:lnTo>
                    <a:lnTo>
                      <a:pt x="901" y="273"/>
                    </a:lnTo>
                    <a:lnTo>
                      <a:pt x="933" y="273"/>
                    </a:lnTo>
                    <a:lnTo>
                      <a:pt x="933" y="227"/>
                    </a:lnTo>
                    <a:close/>
                    <a:moveTo>
                      <a:pt x="356" y="373"/>
                    </a:moveTo>
                    <a:lnTo>
                      <a:pt x="319" y="373"/>
                    </a:lnTo>
                    <a:lnTo>
                      <a:pt x="319" y="410"/>
                    </a:lnTo>
                    <a:lnTo>
                      <a:pt x="356" y="410"/>
                    </a:lnTo>
                    <a:lnTo>
                      <a:pt x="356" y="373"/>
                    </a:lnTo>
                    <a:close/>
                    <a:moveTo>
                      <a:pt x="75" y="280"/>
                    </a:moveTo>
                    <a:lnTo>
                      <a:pt x="38" y="280"/>
                    </a:lnTo>
                    <a:lnTo>
                      <a:pt x="38" y="316"/>
                    </a:lnTo>
                    <a:lnTo>
                      <a:pt x="75" y="316"/>
                    </a:lnTo>
                    <a:lnTo>
                      <a:pt x="75" y="280"/>
                    </a:lnTo>
                    <a:close/>
                    <a:moveTo>
                      <a:pt x="167" y="280"/>
                    </a:moveTo>
                    <a:lnTo>
                      <a:pt x="130" y="280"/>
                    </a:lnTo>
                    <a:lnTo>
                      <a:pt x="130" y="316"/>
                    </a:lnTo>
                    <a:lnTo>
                      <a:pt x="167" y="316"/>
                    </a:lnTo>
                    <a:lnTo>
                      <a:pt x="167" y="280"/>
                    </a:lnTo>
                    <a:close/>
                    <a:moveTo>
                      <a:pt x="257" y="280"/>
                    </a:moveTo>
                    <a:lnTo>
                      <a:pt x="221" y="280"/>
                    </a:lnTo>
                    <a:lnTo>
                      <a:pt x="221" y="316"/>
                    </a:lnTo>
                    <a:lnTo>
                      <a:pt x="257" y="316"/>
                    </a:lnTo>
                    <a:lnTo>
                      <a:pt x="257" y="280"/>
                    </a:lnTo>
                    <a:close/>
                  </a:path>
                </a:pathLst>
              </a:custGeom>
              <a:solidFill>
                <a:srgbClr val="9B9682"/>
              </a:solidFill>
              <a:ln>
                <a:noFill/>
              </a:ln>
              <a:extLst/>
            </p:spPr>
            <p:txBody>
              <a:bodyPr vert="horz" wrap="square" lIns="91440" tIns="45720" rIns="91440" bIns="45720" numCol="1" anchor="t" anchorCtr="0" compatLnSpc="1">
                <a:prstTxWarp prst="textNoShape">
                  <a:avLst/>
                </a:prstTxWarp>
              </a:bodyPr>
              <a:lstStyle/>
              <a:p>
                <a:endParaRPr lang="en-US"/>
              </a:p>
            </p:txBody>
          </p:sp>
        </p:grpSp>
      </p:grpSp>
      <p:sp>
        <p:nvSpPr>
          <p:cNvPr id="294" name="Line 55"/>
          <p:cNvSpPr>
            <a:spLocks noChangeShapeType="1"/>
          </p:cNvSpPr>
          <p:nvPr/>
        </p:nvSpPr>
        <p:spPr bwMode="gray">
          <a:xfrm flipV="1">
            <a:off x="9793656" y="2484393"/>
            <a:ext cx="0" cy="67741"/>
          </a:xfrm>
          <a:prstGeom prst="line">
            <a:avLst/>
          </a:prstGeom>
          <a:noFill/>
          <a:ln w="22225">
            <a:solidFill>
              <a:srgbClr val="EB780A"/>
            </a:solidFill>
            <a:round/>
            <a:headEnd/>
            <a:tailEnd/>
          </a:ln>
        </p:spPr>
        <p:txBody>
          <a:bodyPr wrap="none" anchor="ctr"/>
          <a:lstStyle/>
          <a:p>
            <a:endParaRPr lang="en-US" dirty="0"/>
          </a:p>
        </p:txBody>
      </p:sp>
      <p:sp>
        <p:nvSpPr>
          <p:cNvPr id="295" name="Line 56"/>
          <p:cNvSpPr>
            <a:spLocks noChangeShapeType="1"/>
          </p:cNvSpPr>
          <p:nvPr/>
        </p:nvSpPr>
        <p:spPr bwMode="gray">
          <a:xfrm flipV="1">
            <a:off x="10163336" y="2484393"/>
            <a:ext cx="0" cy="67741"/>
          </a:xfrm>
          <a:prstGeom prst="line">
            <a:avLst/>
          </a:prstGeom>
          <a:noFill/>
          <a:ln w="22225">
            <a:solidFill>
              <a:srgbClr val="EB780A"/>
            </a:solidFill>
            <a:round/>
            <a:headEnd/>
            <a:tailEnd/>
          </a:ln>
        </p:spPr>
        <p:txBody>
          <a:bodyPr wrap="none" anchor="ctr"/>
          <a:lstStyle/>
          <a:p>
            <a:endParaRPr lang="en-US" dirty="0"/>
          </a:p>
        </p:txBody>
      </p:sp>
      <p:grpSp>
        <p:nvGrpSpPr>
          <p:cNvPr id="296" name="Group 77"/>
          <p:cNvGrpSpPr/>
          <p:nvPr/>
        </p:nvGrpSpPr>
        <p:grpSpPr bwMode="gray">
          <a:xfrm>
            <a:off x="9586898" y="2911239"/>
            <a:ext cx="316784" cy="210710"/>
            <a:chOff x="4099854" y="3305175"/>
            <a:chExt cx="747367" cy="411163"/>
          </a:xfrm>
        </p:grpSpPr>
        <p:sp>
          <p:nvSpPr>
            <p:cNvPr id="297" name="Line 162"/>
            <p:cNvSpPr>
              <a:spLocks noChangeShapeType="1"/>
            </p:cNvSpPr>
            <p:nvPr/>
          </p:nvSpPr>
          <p:spPr bwMode="gray">
            <a:xfrm>
              <a:off x="4388810" y="3305175"/>
              <a:ext cx="0" cy="411163"/>
            </a:xfrm>
            <a:prstGeom prst="line">
              <a:avLst/>
            </a:prstGeom>
            <a:noFill/>
            <a:ln w="17526">
              <a:solidFill>
                <a:srgbClr val="9B9682"/>
              </a:solidFill>
              <a:round/>
              <a:headEnd/>
              <a:tailEnd/>
            </a:ln>
          </p:spPr>
          <p:txBody>
            <a:bodyPr/>
            <a:lstStyle/>
            <a:p>
              <a:endParaRPr lang="en-US" dirty="0"/>
            </a:p>
          </p:txBody>
        </p:sp>
        <p:sp>
          <p:nvSpPr>
            <p:cNvPr id="298" name="Line 163"/>
            <p:cNvSpPr>
              <a:spLocks noChangeShapeType="1"/>
            </p:cNvSpPr>
            <p:nvPr/>
          </p:nvSpPr>
          <p:spPr bwMode="gray">
            <a:xfrm>
              <a:off x="4487663" y="3305175"/>
              <a:ext cx="0" cy="411163"/>
            </a:xfrm>
            <a:prstGeom prst="line">
              <a:avLst/>
            </a:prstGeom>
            <a:noFill/>
            <a:ln w="17526">
              <a:solidFill>
                <a:srgbClr val="9B9682"/>
              </a:solidFill>
              <a:round/>
              <a:headEnd/>
              <a:tailEnd/>
            </a:ln>
          </p:spPr>
          <p:txBody>
            <a:bodyPr/>
            <a:lstStyle/>
            <a:p>
              <a:endParaRPr lang="en-US" dirty="0"/>
            </a:p>
          </p:txBody>
        </p:sp>
        <p:sp>
          <p:nvSpPr>
            <p:cNvPr id="299" name="Line 164"/>
            <p:cNvSpPr>
              <a:spLocks noChangeShapeType="1"/>
            </p:cNvSpPr>
            <p:nvPr/>
          </p:nvSpPr>
          <p:spPr bwMode="gray">
            <a:xfrm>
              <a:off x="4685369" y="3305175"/>
              <a:ext cx="0" cy="411163"/>
            </a:xfrm>
            <a:prstGeom prst="line">
              <a:avLst/>
            </a:prstGeom>
            <a:noFill/>
            <a:ln w="17526">
              <a:solidFill>
                <a:srgbClr val="9B9682"/>
              </a:solidFill>
              <a:round/>
              <a:headEnd/>
              <a:tailEnd/>
            </a:ln>
          </p:spPr>
          <p:txBody>
            <a:bodyPr/>
            <a:lstStyle/>
            <a:p>
              <a:endParaRPr lang="en-US" dirty="0"/>
            </a:p>
          </p:txBody>
        </p:sp>
        <p:sp>
          <p:nvSpPr>
            <p:cNvPr id="300" name="Line 165"/>
            <p:cNvSpPr>
              <a:spLocks noChangeShapeType="1"/>
            </p:cNvSpPr>
            <p:nvPr/>
          </p:nvSpPr>
          <p:spPr bwMode="gray">
            <a:xfrm>
              <a:off x="4586516" y="3305175"/>
              <a:ext cx="0" cy="411163"/>
            </a:xfrm>
            <a:prstGeom prst="line">
              <a:avLst/>
            </a:prstGeom>
            <a:noFill/>
            <a:ln w="17526">
              <a:solidFill>
                <a:srgbClr val="9B9682"/>
              </a:solidFill>
              <a:round/>
              <a:headEnd/>
              <a:tailEnd/>
            </a:ln>
          </p:spPr>
          <p:txBody>
            <a:bodyPr/>
            <a:lstStyle/>
            <a:p>
              <a:endParaRPr lang="en-US" dirty="0"/>
            </a:p>
          </p:txBody>
        </p:sp>
        <p:sp>
          <p:nvSpPr>
            <p:cNvPr id="301" name="Line 166"/>
            <p:cNvSpPr>
              <a:spLocks noChangeShapeType="1"/>
            </p:cNvSpPr>
            <p:nvPr/>
          </p:nvSpPr>
          <p:spPr bwMode="gray">
            <a:xfrm>
              <a:off x="4784221" y="3305175"/>
              <a:ext cx="0" cy="411163"/>
            </a:xfrm>
            <a:prstGeom prst="line">
              <a:avLst/>
            </a:prstGeom>
            <a:noFill/>
            <a:ln w="17526">
              <a:solidFill>
                <a:srgbClr val="9B9682"/>
              </a:solidFill>
              <a:round/>
              <a:headEnd/>
              <a:tailEnd/>
            </a:ln>
          </p:spPr>
          <p:txBody>
            <a:bodyPr/>
            <a:lstStyle/>
            <a:p>
              <a:endParaRPr lang="en-US" dirty="0"/>
            </a:p>
          </p:txBody>
        </p:sp>
        <p:sp>
          <p:nvSpPr>
            <p:cNvPr id="302" name="Oval 167"/>
            <p:cNvSpPr>
              <a:spLocks noChangeArrowheads="1"/>
            </p:cNvSpPr>
            <p:nvPr/>
          </p:nvSpPr>
          <p:spPr bwMode="gray">
            <a:xfrm>
              <a:off x="472122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303" name="Oval 169"/>
            <p:cNvSpPr>
              <a:spLocks noChangeArrowheads="1"/>
            </p:cNvSpPr>
            <p:nvPr/>
          </p:nvSpPr>
          <p:spPr bwMode="gray">
            <a:xfrm>
              <a:off x="415921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304" name="Oval 170"/>
            <p:cNvSpPr>
              <a:spLocks noChangeArrowheads="1"/>
            </p:cNvSpPr>
            <p:nvPr/>
          </p:nvSpPr>
          <p:spPr bwMode="gray">
            <a:xfrm>
              <a:off x="4203453"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305" name="Line 171"/>
            <p:cNvSpPr>
              <a:spLocks noChangeShapeType="1"/>
            </p:cNvSpPr>
            <p:nvPr/>
          </p:nvSpPr>
          <p:spPr bwMode="gray">
            <a:xfrm>
              <a:off x="4329453" y="3577992"/>
              <a:ext cx="59357" cy="0"/>
            </a:xfrm>
            <a:prstGeom prst="line">
              <a:avLst/>
            </a:prstGeom>
            <a:noFill/>
            <a:ln w="17526">
              <a:solidFill>
                <a:srgbClr val="9B9682"/>
              </a:solidFill>
              <a:round/>
              <a:headEnd/>
              <a:tailEnd/>
            </a:ln>
          </p:spPr>
          <p:txBody>
            <a:bodyPr/>
            <a:lstStyle/>
            <a:p>
              <a:endParaRPr lang="en-US" dirty="0"/>
            </a:p>
          </p:txBody>
        </p:sp>
        <p:sp>
          <p:nvSpPr>
            <p:cNvPr id="306" name="Line 172"/>
            <p:cNvSpPr>
              <a:spLocks noChangeShapeType="1"/>
            </p:cNvSpPr>
            <p:nvPr/>
          </p:nvSpPr>
          <p:spPr bwMode="gray">
            <a:xfrm>
              <a:off x="4099854" y="3577992"/>
              <a:ext cx="59357" cy="0"/>
            </a:xfrm>
            <a:prstGeom prst="line">
              <a:avLst/>
            </a:prstGeom>
            <a:noFill/>
            <a:ln w="17526">
              <a:solidFill>
                <a:srgbClr val="9B9682"/>
              </a:solidFill>
              <a:round/>
              <a:headEnd/>
              <a:tailEnd/>
            </a:ln>
          </p:spPr>
          <p:txBody>
            <a:bodyPr/>
            <a:lstStyle/>
            <a:p>
              <a:endParaRPr lang="en-US" dirty="0"/>
            </a:p>
          </p:txBody>
        </p:sp>
      </p:grpSp>
      <p:grpSp>
        <p:nvGrpSpPr>
          <p:cNvPr id="307" name="Group 89"/>
          <p:cNvGrpSpPr/>
          <p:nvPr/>
        </p:nvGrpSpPr>
        <p:grpSpPr bwMode="gray">
          <a:xfrm>
            <a:off x="9956669" y="2911239"/>
            <a:ext cx="316784" cy="210710"/>
            <a:chOff x="4099854" y="3305175"/>
            <a:chExt cx="747367" cy="411163"/>
          </a:xfrm>
        </p:grpSpPr>
        <p:sp>
          <p:nvSpPr>
            <p:cNvPr id="308" name="Line 162"/>
            <p:cNvSpPr>
              <a:spLocks noChangeShapeType="1"/>
            </p:cNvSpPr>
            <p:nvPr/>
          </p:nvSpPr>
          <p:spPr bwMode="gray">
            <a:xfrm>
              <a:off x="4388810" y="3305175"/>
              <a:ext cx="0" cy="411163"/>
            </a:xfrm>
            <a:prstGeom prst="line">
              <a:avLst/>
            </a:prstGeom>
            <a:noFill/>
            <a:ln w="17526">
              <a:solidFill>
                <a:srgbClr val="9B9682"/>
              </a:solidFill>
              <a:round/>
              <a:headEnd/>
              <a:tailEnd/>
            </a:ln>
          </p:spPr>
          <p:txBody>
            <a:bodyPr/>
            <a:lstStyle/>
            <a:p>
              <a:endParaRPr lang="en-US" dirty="0"/>
            </a:p>
          </p:txBody>
        </p:sp>
        <p:sp>
          <p:nvSpPr>
            <p:cNvPr id="309" name="Line 163"/>
            <p:cNvSpPr>
              <a:spLocks noChangeShapeType="1"/>
            </p:cNvSpPr>
            <p:nvPr/>
          </p:nvSpPr>
          <p:spPr bwMode="gray">
            <a:xfrm>
              <a:off x="4487663" y="3305175"/>
              <a:ext cx="0" cy="411163"/>
            </a:xfrm>
            <a:prstGeom prst="line">
              <a:avLst/>
            </a:prstGeom>
            <a:noFill/>
            <a:ln w="17526">
              <a:solidFill>
                <a:srgbClr val="9B9682"/>
              </a:solidFill>
              <a:round/>
              <a:headEnd/>
              <a:tailEnd/>
            </a:ln>
          </p:spPr>
          <p:txBody>
            <a:bodyPr/>
            <a:lstStyle/>
            <a:p>
              <a:endParaRPr lang="en-US" dirty="0"/>
            </a:p>
          </p:txBody>
        </p:sp>
        <p:sp>
          <p:nvSpPr>
            <p:cNvPr id="310" name="Line 164"/>
            <p:cNvSpPr>
              <a:spLocks noChangeShapeType="1"/>
            </p:cNvSpPr>
            <p:nvPr/>
          </p:nvSpPr>
          <p:spPr bwMode="gray">
            <a:xfrm>
              <a:off x="4685369" y="3305175"/>
              <a:ext cx="0" cy="411163"/>
            </a:xfrm>
            <a:prstGeom prst="line">
              <a:avLst/>
            </a:prstGeom>
            <a:noFill/>
            <a:ln w="17526">
              <a:solidFill>
                <a:srgbClr val="9B9682"/>
              </a:solidFill>
              <a:round/>
              <a:headEnd/>
              <a:tailEnd/>
            </a:ln>
          </p:spPr>
          <p:txBody>
            <a:bodyPr/>
            <a:lstStyle/>
            <a:p>
              <a:endParaRPr lang="en-US" dirty="0"/>
            </a:p>
          </p:txBody>
        </p:sp>
        <p:sp>
          <p:nvSpPr>
            <p:cNvPr id="311" name="Line 165"/>
            <p:cNvSpPr>
              <a:spLocks noChangeShapeType="1"/>
            </p:cNvSpPr>
            <p:nvPr/>
          </p:nvSpPr>
          <p:spPr bwMode="gray">
            <a:xfrm>
              <a:off x="4586516" y="3305175"/>
              <a:ext cx="0" cy="411163"/>
            </a:xfrm>
            <a:prstGeom prst="line">
              <a:avLst/>
            </a:prstGeom>
            <a:noFill/>
            <a:ln w="17526">
              <a:solidFill>
                <a:srgbClr val="9B9682"/>
              </a:solidFill>
              <a:round/>
              <a:headEnd/>
              <a:tailEnd/>
            </a:ln>
          </p:spPr>
          <p:txBody>
            <a:bodyPr/>
            <a:lstStyle/>
            <a:p>
              <a:endParaRPr lang="en-US" dirty="0"/>
            </a:p>
          </p:txBody>
        </p:sp>
        <p:sp>
          <p:nvSpPr>
            <p:cNvPr id="312" name="Line 166"/>
            <p:cNvSpPr>
              <a:spLocks noChangeShapeType="1"/>
            </p:cNvSpPr>
            <p:nvPr/>
          </p:nvSpPr>
          <p:spPr bwMode="gray">
            <a:xfrm>
              <a:off x="4784221" y="3305175"/>
              <a:ext cx="0" cy="411163"/>
            </a:xfrm>
            <a:prstGeom prst="line">
              <a:avLst/>
            </a:prstGeom>
            <a:noFill/>
            <a:ln w="17526">
              <a:solidFill>
                <a:srgbClr val="9B9682"/>
              </a:solidFill>
              <a:round/>
              <a:headEnd/>
              <a:tailEnd/>
            </a:ln>
          </p:spPr>
          <p:txBody>
            <a:bodyPr/>
            <a:lstStyle/>
            <a:p>
              <a:endParaRPr lang="en-US" dirty="0"/>
            </a:p>
          </p:txBody>
        </p:sp>
        <p:sp>
          <p:nvSpPr>
            <p:cNvPr id="313" name="Oval 167"/>
            <p:cNvSpPr>
              <a:spLocks noChangeArrowheads="1"/>
            </p:cNvSpPr>
            <p:nvPr/>
          </p:nvSpPr>
          <p:spPr bwMode="gray">
            <a:xfrm>
              <a:off x="472122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314" name="Oval 169"/>
            <p:cNvSpPr>
              <a:spLocks noChangeArrowheads="1"/>
            </p:cNvSpPr>
            <p:nvPr/>
          </p:nvSpPr>
          <p:spPr bwMode="gray">
            <a:xfrm>
              <a:off x="415921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315" name="Oval 170"/>
            <p:cNvSpPr>
              <a:spLocks noChangeArrowheads="1"/>
            </p:cNvSpPr>
            <p:nvPr/>
          </p:nvSpPr>
          <p:spPr bwMode="gray">
            <a:xfrm>
              <a:off x="4203453"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316" name="Line 171"/>
            <p:cNvSpPr>
              <a:spLocks noChangeShapeType="1"/>
            </p:cNvSpPr>
            <p:nvPr/>
          </p:nvSpPr>
          <p:spPr bwMode="gray">
            <a:xfrm>
              <a:off x="4329453" y="3577992"/>
              <a:ext cx="59357" cy="0"/>
            </a:xfrm>
            <a:prstGeom prst="line">
              <a:avLst/>
            </a:prstGeom>
            <a:noFill/>
            <a:ln w="17526">
              <a:solidFill>
                <a:srgbClr val="9B9682"/>
              </a:solidFill>
              <a:round/>
              <a:headEnd/>
              <a:tailEnd/>
            </a:ln>
          </p:spPr>
          <p:txBody>
            <a:bodyPr/>
            <a:lstStyle/>
            <a:p>
              <a:endParaRPr lang="en-US" dirty="0"/>
            </a:p>
          </p:txBody>
        </p:sp>
        <p:sp>
          <p:nvSpPr>
            <p:cNvPr id="317" name="Line 172"/>
            <p:cNvSpPr>
              <a:spLocks noChangeShapeType="1"/>
            </p:cNvSpPr>
            <p:nvPr/>
          </p:nvSpPr>
          <p:spPr bwMode="gray">
            <a:xfrm>
              <a:off x="4099854" y="3577992"/>
              <a:ext cx="59357" cy="0"/>
            </a:xfrm>
            <a:prstGeom prst="line">
              <a:avLst/>
            </a:prstGeom>
            <a:noFill/>
            <a:ln w="17526">
              <a:solidFill>
                <a:srgbClr val="9B9682"/>
              </a:solidFill>
              <a:round/>
              <a:headEnd/>
              <a:tailEnd/>
            </a:ln>
          </p:spPr>
          <p:txBody>
            <a:bodyPr/>
            <a:lstStyle/>
            <a:p>
              <a:endParaRPr lang="en-US" dirty="0"/>
            </a:p>
          </p:txBody>
        </p:sp>
      </p:grpSp>
      <p:grpSp>
        <p:nvGrpSpPr>
          <p:cNvPr id="318" name="Gruppieren 318"/>
          <p:cNvGrpSpPr/>
          <p:nvPr/>
        </p:nvGrpSpPr>
        <p:grpSpPr bwMode="gray">
          <a:xfrm>
            <a:off x="9675257" y="2543158"/>
            <a:ext cx="235842" cy="371160"/>
            <a:chOff x="9332493" y="1801081"/>
            <a:chExt cx="1259307" cy="1639189"/>
          </a:xfrm>
        </p:grpSpPr>
        <p:sp>
          <p:nvSpPr>
            <p:cNvPr id="319"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323"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24"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25"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26"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27"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28"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29"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30"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31"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32"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33"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34"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35"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36"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38"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40"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41"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44"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46"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47"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49"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50"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51"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52"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53"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54"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55"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56"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357"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358"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59" name="Rechtwinkliges Dreieck 359"/>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360" name="Flussdiagramm: Verzweigung 360"/>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grpSp>
        <p:nvGrpSpPr>
          <p:cNvPr id="361" name="Gruppieren 361"/>
          <p:cNvGrpSpPr/>
          <p:nvPr/>
        </p:nvGrpSpPr>
        <p:grpSpPr bwMode="gray">
          <a:xfrm>
            <a:off x="10045028" y="2543158"/>
            <a:ext cx="235842" cy="371160"/>
            <a:chOff x="9332493" y="1801081"/>
            <a:chExt cx="1259307" cy="1639189"/>
          </a:xfrm>
        </p:grpSpPr>
        <p:sp>
          <p:nvSpPr>
            <p:cNvPr id="362"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64"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366"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67"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68"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69"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70"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71"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72"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73"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74"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75"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76"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77"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78"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79"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81"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83"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89"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90"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92"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93"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394"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95"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96"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97"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98"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399"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401"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402" name="Rechtwinkliges Dreieck 402"/>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403" name="Flussdiagramm: Verzweigung 403"/>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sp>
        <p:nvSpPr>
          <p:cNvPr id="404" name="Line 55"/>
          <p:cNvSpPr>
            <a:spLocks noChangeShapeType="1"/>
          </p:cNvSpPr>
          <p:nvPr/>
        </p:nvSpPr>
        <p:spPr bwMode="gray">
          <a:xfrm flipV="1">
            <a:off x="10520488" y="2484211"/>
            <a:ext cx="0" cy="67741"/>
          </a:xfrm>
          <a:prstGeom prst="line">
            <a:avLst/>
          </a:prstGeom>
          <a:noFill/>
          <a:ln w="22225">
            <a:solidFill>
              <a:srgbClr val="EB780A"/>
            </a:solidFill>
            <a:round/>
            <a:headEnd/>
            <a:tailEnd/>
          </a:ln>
        </p:spPr>
        <p:txBody>
          <a:bodyPr wrap="none" anchor="ctr"/>
          <a:lstStyle/>
          <a:p>
            <a:endParaRPr lang="en-US" dirty="0"/>
          </a:p>
        </p:txBody>
      </p:sp>
      <p:sp>
        <p:nvSpPr>
          <p:cNvPr id="405" name="Line 56"/>
          <p:cNvSpPr>
            <a:spLocks noChangeShapeType="1"/>
          </p:cNvSpPr>
          <p:nvPr/>
        </p:nvSpPr>
        <p:spPr bwMode="gray">
          <a:xfrm flipV="1">
            <a:off x="10890168" y="2484211"/>
            <a:ext cx="0" cy="67741"/>
          </a:xfrm>
          <a:prstGeom prst="line">
            <a:avLst/>
          </a:prstGeom>
          <a:noFill/>
          <a:ln w="22225">
            <a:solidFill>
              <a:srgbClr val="EB780A"/>
            </a:solidFill>
            <a:round/>
            <a:headEnd/>
            <a:tailEnd/>
          </a:ln>
        </p:spPr>
        <p:txBody>
          <a:bodyPr wrap="none" anchor="ctr"/>
          <a:lstStyle/>
          <a:p>
            <a:endParaRPr lang="en-US" dirty="0"/>
          </a:p>
        </p:txBody>
      </p:sp>
      <p:grpSp>
        <p:nvGrpSpPr>
          <p:cNvPr id="406" name="Group 77"/>
          <p:cNvGrpSpPr/>
          <p:nvPr/>
        </p:nvGrpSpPr>
        <p:grpSpPr bwMode="gray">
          <a:xfrm>
            <a:off x="10313730" y="2911057"/>
            <a:ext cx="316784" cy="210710"/>
            <a:chOff x="4099854" y="3305175"/>
            <a:chExt cx="747367" cy="411163"/>
          </a:xfrm>
        </p:grpSpPr>
        <p:sp>
          <p:nvSpPr>
            <p:cNvPr id="407" name="Line 162"/>
            <p:cNvSpPr>
              <a:spLocks noChangeShapeType="1"/>
            </p:cNvSpPr>
            <p:nvPr/>
          </p:nvSpPr>
          <p:spPr bwMode="gray">
            <a:xfrm>
              <a:off x="4388810" y="3305175"/>
              <a:ext cx="0" cy="411163"/>
            </a:xfrm>
            <a:prstGeom prst="line">
              <a:avLst/>
            </a:prstGeom>
            <a:noFill/>
            <a:ln w="17526">
              <a:solidFill>
                <a:srgbClr val="9B9682"/>
              </a:solidFill>
              <a:round/>
              <a:headEnd/>
              <a:tailEnd/>
            </a:ln>
          </p:spPr>
          <p:txBody>
            <a:bodyPr/>
            <a:lstStyle/>
            <a:p>
              <a:endParaRPr lang="en-US" dirty="0"/>
            </a:p>
          </p:txBody>
        </p:sp>
        <p:sp>
          <p:nvSpPr>
            <p:cNvPr id="408" name="Line 163"/>
            <p:cNvSpPr>
              <a:spLocks noChangeShapeType="1"/>
            </p:cNvSpPr>
            <p:nvPr/>
          </p:nvSpPr>
          <p:spPr bwMode="gray">
            <a:xfrm>
              <a:off x="4487663" y="3305175"/>
              <a:ext cx="0" cy="411163"/>
            </a:xfrm>
            <a:prstGeom prst="line">
              <a:avLst/>
            </a:prstGeom>
            <a:noFill/>
            <a:ln w="17526">
              <a:solidFill>
                <a:srgbClr val="9B9682"/>
              </a:solidFill>
              <a:round/>
              <a:headEnd/>
              <a:tailEnd/>
            </a:ln>
          </p:spPr>
          <p:txBody>
            <a:bodyPr/>
            <a:lstStyle/>
            <a:p>
              <a:endParaRPr lang="en-US" dirty="0"/>
            </a:p>
          </p:txBody>
        </p:sp>
        <p:sp>
          <p:nvSpPr>
            <p:cNvPr id="409" name="Line 164"/>
            <p:cNvSpPr>
              <a:spLocks noChangeShapeType="1"/>
            </p:cNvSpPr>
            <p:nvPr/>
          </p:nvSpPr>
          <p:spPr bwMode="gray">
            <a:xfrm>
              <a:off x="4685369" y="3305175"/>
              <a:ext cx="0" cy="411163"/>
            </a:xfrm>
            <a:prstGeom prst="line">
              <a:avLst/>
            </a:prstGeom>
            <a:noFill/>
            <a:ln w="17526">
              <a:solidFill>
                <a:srgbClr val="9B9682"/>
              </a:solidFill>
              <a:round/>
              <a:headEnd/>
              <a:tailEnd/>
            </a:ln>
          </p:spPr>
          <p:txBody>
            <a:bodyPr/>
            <a:lstStyle/>
            <a:p>
              <a:endParaRPr lang="en-US" dirty="0"/>
            </a:p>
          </p:txBody>
        </p:sp>
        <p:sp>
          <p:nvSpPr>
            <p:cNvPr id="410" name="Line 165"/>
            <p:cNvSpPr>
              <a:spLocks noChangeShapeType="1"/>
            </p:cNvSpPr>
            <p:nvPr/>
          </p:nvSpPr>
          <p:spPr bwMode="gray">
            <a:xfrm>
              <a:off x="4586516" y="3305175"/>
              <a:ext cx="0" cy="411163"/>
            </a:xfrm>
            <a:prstGeom prst="line">
              <a:avLst/>
            </a:prstGeom>
            <a:noFill/>
            <a:ln w="17526">
              <a:solidFill>
                <a:srgbClr val="9B9682"/>
              </a:solidFill>
              <a:round/>
              <a:headEnd/>
              <a:tailEnd/>
            </a:ln>
          </p:spPr>
          <p:txBody>
            <a:bodyPr/>
            <a:lstStyle/>
            <a:p>
              <a:endParaRPr lang="en-US" dirty="0"/>
            </a:p>
          </p:txBody>
        </p:sp>
        <p:sp>
          <p:nvSpPr>
            <p:cNvPr id="411" name="Line 166"/>
            <p:cNvSpPr>
              <a:spLocks noChangeShapeType="1"/>
            </p:cNvSpPr>
            <p:nvPr/>
          </p:nvSpPr>
          <p:spPr bwMode="gray">
            <a:xfrm>
              <a:off x="4784221" y="3305175"/>
              <a:ext cx="0" cy="411163"/>
            </a:xfrm>
            <a:prstGeom prst="line">
              <a:avLst/>
            </a:prstGeom>
            <a:noFill/>
            <a:ln w="17526">
              <a:solidFill>
                <a:srgbClr val="9B9682"/>
              </a:solidFill>
              <a:round/>
              <a:headEnd/>
              <a:tailEnd/>
            </a:ln>
          </p:spPr>
          <p:txBody>
            <a:bodyPr/>
            <a:lstStyle/>
            <a:p>
              <a:endParaRPr lang="en-US" dirty="0"/>
            </a:p>
          </p:txBody>
        </p:sp>
        <p:sp>
          <p:nvSpPr>
            <p:cNvPr id="412" name="Oval 167"/>
            <p:cNvSpPr>
              <a:spLocks noChangeArrowheads="1"/>
            </p:cNvSpPr>
            <p:nvPr/>
          </p:nvSpPr>
          <p:spPr bwMode="gray">
            <a:xfrm>
              <a:off x="472122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413" name="Oval 169"/>
            <p:cNvSpPr>
              <a:spLocks noChangeArrowheads="1"/>
            </p:cNvSpPr>
            <p:nvPr/>
          </p:nvSpPr>
          <p:spPr bwMode="gray">
            <a:xfrm>
              <a:off x="415921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414" name="Oval 170"/>
            <p:cNvSpPr>
              <a:spLocks noChangeArrowheads="1"/>
            </p:cNvSpPr>
            <p:nvPr/>
          </p:nvSpPr>
          <p:spPr bwMode="gray">
            <a:xfrm>
              <a:off x="4203453"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415" name="Line 171"/>
            <p:cNvSpPr>
              <a:spLocks noChangeShapeType="1"/>
            </p:cNvSpPr>
            <p:nvPr/>
          </p:nvSpPr>
          <p:spPr bwMode="gray">
            <a:xfrm>
              <a:off x="4329453" y="3577992"/>
              <a:ext cx="59357" cy="0"/>
            </a:xfrm>
            <a:prstGeom prst="line">
              <a:avLst/>
            </a:prstGeom>
            <a:noFill/>
            <a:ln w="17526">
              <a:solidFill>
                <a:srgbClr val="9B9682"/>
              </a:solidFill>
              <a:round/>
              <a:headEnd/>
              <a:tailEnd/>
            </a:ln>
          </p:spPr>
          <p:txBody>
            <a:bodyPr/>
            <a:lstStyle/>
            <a:p>
              <a:endParaRPr lang="en-US" dirty="0"/>
            </a:p>
          </p:txBody>
        </p:sp>
        <p:sp>
          <p:nvSpPr>
            <p:cNvPr id="416" name="Line 172"/>
            <p:cNvSpPr>
              <a:spLocks noChangeShapeType="1"/>
            </p:cNvSpPr>
            <p:nvPr/>
          </p:nvSpPr>
          <p:spPr bwMode="gray">
            <a:xfrm>
              <a:off x="4099854" y="3577992"/>
              <a:ext cx="59357" cy="0"/>
            </a:xfrm>
            <a:prstGeom prst="line">
              <a:avLst/>
            </a:prstGeom>
            <a:noFill/>
            <a:ln w="17526">
              <a:solidFill>
                <a:srgbClr val="9B9682"/>
              </a:solidFill>
              <a:round/>
              <a:headEnd/>
              <a:tailEnd/>
            </a:ln>
          </p:spPr>
          <p:txBody>
            <a:bodyPr/>
            <a:lstStyle/>
            <a:p>
              <a:endParaRPr lang="en-US" dirty="0"/>
            </a:p>
          </p:txBody>
        </p:sp>
      </p:grpSp>
      <p:grpSp>
        <p:nvGrpSpPr>
          <p:cNvPr id="417" name="Group 89"/>
          <p:cNvGrpSpPr/>
          <p:nvPr/>
        </p:nvGrpSpPr>
        <p:grpSpPr bwMode="gray">
          <a:xfrm>
            <a:off x="10683501" y="2911057"/>
            <a:ext cx="316784" cy="210710"/>
            <a:chOff x="4099854" y="3305175"/>
            <a:chExt cx="747367" cy="411163"/>
          </a:xfrm>
        </p:grpSpPr>
        <p:sp>
          <p:nvSpPr>
            <p:cNvPr id="418" name="Line 162"/>
            <p:cNvSpPr>
              <a:spLocks noChangeShapeType="1"/>
            </p:cNvSpPr>
            <p:nvPr/>
          </p:nvSpPr>
          <p:spPr bwMode="gray">
            <a:xfrm>
              <a:off x="4388810" y="3305175"/>
              <a:ext cx="0" cy="411163"/>
            </a:xfrm>
            <a:prstGeom prst="line">
              <a:avLst/>
            </a:prstGeom>
            <a:noFill/>
            <a:ln w="17526">
              <a:solidFill>
                <a:srgbClr val="9B9682"/>
              </a:solidFill>
              <a:round/>
              <a:headEnd/>
              <a:tailEnd/>
            </a:ln>
          </p:spPr>
          <p:txBody>
            <a:bodyPr/>
            <a:lstStyle/>
            <a:p>
              <a:endParaRPr lang="en-US" dirty="0"/>
            </a:p>
          </p:txBody>
        </p:sp>
        <p:sp>
          <p:nvSpPr>
            <p:cNvPr id="419" name="Line 163"/>
            <p:cNvSpPr>
              <a:spLocks noChangeShapeType="1"/>
            </p:cNvSpPr>
            <p:nvPr/>
          </p:nvSpPr>
          <p:spPr bwMode="gray">
            <a:xfrm>
              <a:off x="4487663" y="3305175"/>
              <a:ext cx="0" cy="411163"/>
            </a:xfrm>
            <a:prstGeom prst="line">
              <a:avLst/>
            </a:prstGeom>
            <a:noFill/>
            <a:ln w="17526">
              <a:solidFill>
                <a:srgbClr val="9B9682"/>
              </a:solidFill>
              <a:round/>
              <a:headEnd/>
              <a:tailEnd/>
            </a:ln>
          </p:spPr>
          <p:txBody>
            <a:bodyPr/>
            <a:lstStyle/>
            <a:p>
              <a:endParaRPr lang="en-US" dirty="0"/>
            </a:p>
          </p:txBody>
        </p:sp>
        <p:sp>
          <p:nvSpPr>
            <p:cNvPr id="420" name="Line 164"/>
            <p:cNvSpPr>
              <a:spLocks noChangeShapeType="1"/>
            </p:cNvSpPr>
            <p:nvPr/>
          </p:nvSpPr>
          <p:spPr bwMode="gray">
            <a:xfrm>
              <a:off x="4685369" y="3305175"/>
              <a:ext cx="0" cy="411163"/>
            </a:xfrm>
            <a:prstGeom prst="line">
              <a:avLst/>
            </a:prstGeom>
            <a:noFill/>
            <a:ln w="17526">
              <a:solidFill>
                <a:srgbClr val="9B9682"/>
              </a:solidFill>
              <a:round/>
              <a:headEnd/>
              <a:tailEnd/>
            </a:ln>
          </p:spPr>
          <p:txBody>
            <a:bodyPr/>
            <a:lstStyle/>
            <a:p>
              <a:endParaRPr lang="en-US" dirty="0"/>
            </a:p>
          </p:txBody>
        </p:sp>
        <p:sp>
          <p:nvSpPr>
            <p:cNvPr id="421" name="Line 165"/>
            <p:cNvSpPr>
              <a:spLocks noChangeShapeType="1"/>
            </p:cNvSpPr>
            <p:nvPr/>
          </p:nvSpPr>
          <p:spPr bwMode="gray">
            <a:xfrm>
              <a:off x="4586516" y="3305175"/>
              <a:ext cx="0" cy="411163"/>
            </a:xfrm>
            <a:prstGeom prst="line">
              <a:avLst/>
            </a:prstGeom>
            <a:noFill/>
            <a:ln w="17526">
              <a:solidFill>
                <a:srgbClr val="9B9682"/>
              </a:solidFill>
              <a:round/>
              <a:headEnd/>
              <a:tailEnd/>
            </a:ln>
          </p:spPr>
          <p:txBody>
            <a:bodyPr/>
            <a:lstStyle/>
            <a:p>
              <a:endParaRPr lang="en-US" dirty="0"/>
            </a:p>
          </p:txBody>
        </p:sp>
        <p:sp>
          <p:nvSpPr>
            <p:cNvPr id="422" name="Line 166"/>
            <p:cNvSpPr>
              <a:spLocks noChangeShapeType="1"/>
            </p:cNvSpPr>
            <p:nvPr/>
          </p:nvSpPr>
          <p:spPr bwMode="gray">
            <a:xfrm>
              <a:off x="4784221" y="3305175"/>
              <a:ext cx="0" cy="411163"/>
            </a:xfrm>
            <a:prstGeom prst="line">
              <a:avLst/>
            </a:prstGeom>
            <a:noFill/>
            <a:ln w="17526">
              <a:solidFill>
                <a:srgbClr val="9B9682"/>
              </a:solidFill>
              <a:round/>
              <a:headEnd/>
              <a:tailEnd/>
            </a:ln>
          </p:spPr>
          <p:txBody>
            <a:bodyPr/>
            <a:lstStyle/>
            <a:p>
              <a:endParaRPr lang="en-US" dirty="0"/>
            </a:p>
          </p:txBody>
        </p:sp>
        <p:sp>
          <p:nvSpPr>
            <p:cNvPr id="423" name="Oval 167"/>
            <p:cNvSpPr>
              <a:spLocks noChangeArrowheads="1"/>
            </p:cNvSpPr>
            <p:nvPr/>
          </p:nvSpPr>
          <p:spPr bwMode="gray">
            <a:xfrm>
              <a:off x="472122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424" name="Oval 169"/>
            <p:cNvSpPr>
              <a:spLocks noChangeArrowheads="1"/>
            </p:cNvSpPr>
            <p:nvPr/>
          </p:nvSpPr>
          <p:spPr bwMode="gray">
            <a:xfrm>
              <a:off x="415921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425" name="Oval 170"/>
            <p:cNvSpPr>
              <a:spLocks noChangeArrowheads="1"/>
            </p:cNvSpPr>
            <p:nvPr/>
          </p:nvSpPr>
          <p:spPr bwMode="gray">
            <a:xfrm>
              <a:off x="4203453"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426" name="Line 171"/>
            <p:cNvSpPr>
              <a:spLocks noChangeShapeType="1"/>
            </p:cNvSpPr>
            <p:nvPr/>
          </p:nvSpPr>
          <p:spPr bwMode="gray">
            <a:xfrm>
              <a:off x="4329453" y="3577992"/>
              <a:ext cx="59357" cy="0"/>
            </a:xfrm>
            <a:prstGeom prst="line">
              <a:avLst/>
            </a:prstGeom>
            <a:noFill/>
            <a:ln w="17526">
              <a:solidFill>
                <a:srgbClr val="9B9682"/>
              </a:solidFill>
              <a:round/>
              <a:headEnd/>
              <a:tailEnd/>
            </a:ln>
          </p:spPr>
          <p:txBody>
            <a:bodyPr/>
            <a:lstStyle/>
            <a:p>
              <a:endParaRPr lang="en-US" dirty="0"/>
            </a:p>
          </p:txBody>
        </p:sp>
        <p:sp>
          <p:nvSpPr>
            <p:cNvPr id="427" name="Line 172"/>
            <p:cNvSpPr>
              <a:spLocks noChangeShapeType="1"/>
            </p:cNvSpPr>
            <p:nvPr/>
          </p:nvSpPr>
          <p:spPr bwMode="gray">
            <a:xfrm>
              <a:off x="4099854" y="3577992"/>
              <a:ext cx="59357" cy="0"/>
            </a:xfrm>
            <a:prstGeom prst="line">
              <a:avLst/>
            </a:prstGeom>
            <a:noFill/>
            <a:ln w="17526">
              <a:solidFill>
                <a:srgbClr val="9B9682"/>
              </a:solidFill>
              <a:round/>
              <a:headEnd/>
              <a:tailEnd/>
            </a:ln>
          </p:spPr>
          <p:txBody>
            <a:bodyPr/>
            <a:lstStyle/>
            <a:p>
              <a:endParaRPr lang="en-US" dirty="0"/>
            </a:p>
          </p:txBody>
        </p:sp>
      </p:grpSp>
      <p:grpSp>
        <p:nvGrpSpPr>
          <p:cNvPr id="428" name="Gruppieren 318"/>
          <p:cNvGrpSpPr/>
          <p:nvPr/>
        </p:nvGrpSpPr>
        <p:grpSpPr bwMode="gray">
          <a:xfrm>
            <a:off x="10402089" y="2542976"/>
            <a:ext cx="235842" cy="371160"/>
            <a:chOff x="9332493" y="1801081"/>
            <a:chExt cx="1259307" cy="1639189"/>
          </a:xfrm>
        </p:grpSpPr>
        <p:sp>
          <p:nvSpPr>
            <p:cNvPr id="429"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31"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433"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34"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35"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36"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37"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38"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39"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40"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41"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42"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43"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44"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45"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46"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47"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50"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53"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54"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56"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57"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58"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59"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60"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61"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462"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463"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464"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465"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466"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467"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468"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469" name="Rechtwinkliges Dreieck 359"/>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470" name="Flussdiagramm: Verzweigung 360"/>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grpSp>
        <p:nvGrpSpPr>
          <p:cNvPr id="471" name="Gruppieren 361"/>
          <p:cNvGrpSpPr/>
          <p:nvPr/>
        </p:nvGrpSpPr>
        <p:grpSpPr bwMode="gray">
          <a:xfrm>
            <a:off x="10771860" y="2542976"/>
            <a:ext cx="235842" cy="371160"/>
            <a:chOff x="9332493" y="1801081"/>
            <a:chExt cx="1259307" cy="1639189"/>
          </a:xfrm>
        </p:grpSpPr>
        <p:sp>
          <p:nvSpPr>
            <p:cNvPr id="472" name="Freeform 6"/>
            <p:cNvSpPr>
              <a:spLocks/>
            </p:cNvSpPr>
            <p:nvPr/>
          </p:nvSpPr>
          <p:spPr bwMode="gray">
            <a:xfrm>
              <a:off x="9332493" y="1801081"/>
              <a:ext cx="1259307"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7"/>
            <p:cNvSpPr>
              <a:spLocks/>
            </p:cNvSpPr>
            <p:nvPr/>
          </p:nvSpPr>
          <p:spPr bwMode="gray">
            <a:xfrm>
              <a:off x="9384343" y="1909349"/>
              <a:ext cx="1155607"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74" name="Freeform 8"/>
            <p:cNvSpPr>
              <a:spLocks/>
            </p:cNvSpPr>
            <p:nvPr/>
          </p:nvSpPr>
          <p:spPr bwMode="gray">
            <a:xfrm>
              <a:off x="9413146" y="1935334"/>
              <a:ext cx="1098000"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9B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9"/>
            <p:cNvSpPr>
              <a:spLocks/>
            </p:cNvSpPr>
            <p:nvPr/>
          </p:nvSpPr>
          <p:spPr bwMode="gray">
            <a:xfrm>
              <a:off x="10368623" y="2934655"/>
              <a:ext cx="97442" cy="94194"/>
            </a:xfrm>
            <a:custGeom>
              <a:avLst/>
              <a:gdLst>
                <a:gd name="T0" fmla="*/ 38 w 38"/>
                <a:gd name="T1" fmla="*/ 0 h 37"/>
                <a:gd name="T2" fmla="*/ 38 w 38"/>
                <a:gd name="T3" fmla="*/ 37 h 37"/>
                <a:gd name="T4" fmla="*/ 0 w 38"/>
                <a:gd name="T5" fmla="*/ 37 h 37"/>
                <a:gd name="T6" fmla="*/ 0 w 38"/>
                <a:gd name="T7" fmla="*/ 0 h 37"/>
                <a:gd name="T8" fmla="*/ 38 w 38"/>
                <a:gd name="T9" fmla="*/ 0 h 37"/>
                <a:gd name="T10" fmla="*/ 38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0"/>
                  </a:moveTo>
                  <a:cubicBezTo>
                    <a:pt x="38" y="37"/>
                    <a:pt x="38" y="37"/>
                    <a:pt x="38" y="37"/>
                  </a:cubicBezTo>
                  <a:cubicBezTo>
                    <a:pt x="0" y="37"/>
                    <a:pt x="0" y="37"/>
                    <a:pt x="0" y="37"/>
                  </a:cubicBezTo>
                  <a:cubicBezTo>
                    <a:pt x="0" y="0"/>
                    <a:pt x="0" y="0"/>
                    <a:pt x="0" y="0"/>
                  </a:cubicBezTo>
                  <a:cubicBezTo>
                    <a:pt x="38" y="0"/>
                    <a:pt x="38" y="0"/>
                    <a:pt x="38" y="0"/>
                  </a:cubicBezTo>
                  <a:cubicBezTo>
                    <a:pt x="38" y="0"/>
                    <a:pt x="38" y="0"/>
                    <a:pt x="38" y="0"/>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476" name="Oval 10"/>
            <p:cNvSpPr>
              <a:spLocks noChangeArrowheads="1"/>
            </p:cNvSpPr>
            <p:nvPr/>
          </p:nvSpPr>
          <p:spPr bwMode="gray">
            <a:xfrm>
              <a:off x="9468911" y="1973229"/>
              <a:ext cx="36811" cy="36811"/>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77" name="Oval 11"/>
            <p:cNvSpPr>
              <a:spLocks noChangeArrowheads="1"/>
            </p:cNvSpPr>
            <p:nvPr/>
          </p:nvSpPr>
          <p:spPr bwMode="gray">
            <a:xfrm>
              <a:off x="9468911" y="2030611"/>
              <a:ext cx="36811" cy="30315"/>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78" name="Oval 12"/>
            <p:cNvSpPr>
              <a:spLocks noChangeArrowheads="1"/>
            </p:cNvSpPr>
            <p:nvPr/>
          </p:nvSpPr>
          <p:spPr bwMode="gray">
            <a:xfrm>
              <a:off x="9468911" y="2081497"/>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79" name="Oval 13"/>
            <p:cNvSpPr>
              <a:spLocks noChangeArrowheads="1"/>
            </p:cNvSpPr>
            <p:nvPr/>
          </p:nvSpPr>
          <p:spPr bwMode="gray">
            <a:xfrm>
              <a:off x="9468911" y="2137797"/>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80" name="Oval 14"/>
            <p:cNvSpPr>
              <a:spLocks noChangeArrowheads="1"/>
            </p:cNvSpPr>
            <p:nvPr/>
          </p:nvSpPr>
          <p:spPr bwMode="gray">
            <a:xfrm>
              <a:off x="9468911" y="2191931"/>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81" name="Oval 15"/>
            <p:cNvSpPr>
              <a:spLocks noChangeArrowheads="1"/>
            </p:cNvSpPr>
            <p:nvPr/>
          </p:nvSpPr>
          <p:spPr bwMode="gray">
            <a:xfrm>
              <a:off x="9468911" y="2248231"/>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82" name="Oval 16"/>
            <p:cNvSpPr>
              <a:spLocks noChangeArrowheads="1"/>
            </p:cNvSpPr>
            <p:nvPr/>
          </p:nvSpPr>
          <p:spPr bwMode="gray">
            <a:xfrm>
              <a:off x="9468911" y="2302365"/>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83" name="Oval 17"/>
            <p:cNvSpPr>
              <a:spLocks noChangeArrowheads="1"/>
            </p:cNvSpPr>
            <p:nvPr/>
          </p:nvSpPr>
          <p:spPr bwMode="gray">
            <a:xfrm>
              <a:off x="9468911" y="23565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84" name="Oval 18"/>
            <p:cNvSpPr>
              <a:spLocks noChangeArrowheads="1"/>
            </p:cNvSpPr>
            <p:nvPr/>
          </p:nvSpPr>
          <p:spPr bwMode="gray">
            <a:xfrm>
              <a:off x="9468911" y="2412800"/>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85" name="Oval 19"/>
            <p:cNvSpPr>
              <a:spLocks noChangeArrowheads="1"/>
            </p:cNvSpPr>
            <p:nvPr/>
          </p:nvSpPr>
          <p:spPr bwMode="gray">
            <a:xfrm>
              <a:off x="9468911" y="2469099"/>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86" name="Oval 20"/>
            <p:cNvSpPr>
              <a:spLocks noChangeArrowheads="1"/>
            </p:cNvSpPr>
            <p:nvPr/>
          </p:nvSpPr>
          <p:spPr bwMode="gray">
            <a:xfrm>
              <a:off x="9468911" y="2523234"/>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87" name="Oval 21"/>
            <p:cNvSpPr>
              <a:spLocks noChangeArrowheads="1"/>
            </p:cNvSpPr>
            <p:nvPr/>
          </p:nvSpPr>
          <p:spPr bwMode="gray">
            <a:xfrm>
              <a:off x="9468911" y="2577368"/>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88" name="Oval 22"/>
            <p:cNvSpPr>
              <a:spLocks noChangeArrowheads="1"/>
            </p:cNvSpPr>
            <p:nvPr/>
          </p:nvSpPr>
          <p:spPr bwMode="gray">
            <a:xfrm>
              <a:off x="9468911" y="2631503"/>
              <a:ext cx="36811" cy="35729"/>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89" name="Oval 23"/>
            <p:cNvSpPr>
              <a:spLocks noChangeArrowheads="1"/>
            </p:cNvSpPr>
            <p:nvPr/>
          </p:nvSpPr>
          <p:spPr bwMode="gray">
            <a:xfrm>
              <a:off x="9468911" y="2687802"/>
              <a:ext cx="36811" cy="33564"/>
            </a:xfrm>
            <a:prstGeom prst="ellipse">
              <a:avLst/>
            </a:pr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24"/>
            <p:cNvSpPr>
              <a:spLocks/>
            </p:cNvSpPr>
            <p:nvPr/>
          </p:nvSpPr>
          <p:spPr bwMode="gray">
            <a:xfrm>
              <a:off x="9520880" y="2687802"/>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25"/>
            <p:cNvSpPr>
              <a:spLocks/>
            </p:cNvSpPr>
            <p:nvPr/>
          </p:nvSpPr>
          <p:spPr bwMode="gray">
            <a:xfrm>
              <a:off x="9520880" y="2631503"/>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92" name="Freeform 26"/>
            <p:cNvSpPr>
              <a:spLocks/>
            </p:cNvSpPr>
            <p:nvPr/>
          </p:nvSpPr>
          <p:spPr bwMode="gray">
            <a:xfrm>
              <a:off x="9520880" y="2577368"/>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27"/>
            <p:cNvSpPr>
              <a:spLocks/>
            </p:cNvSpPr>
            <p:nvPr/>
          </p:nvSpPr>
          <p:spPr bwMode="gray">
            <a:xfrm>
              <a:off x="9520880" y="2523234"/>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28"/>
            <p:cNvSpPr>
              <a:spLocks/>
            </p:cNvSpPr>
            <p:nvPr/>
          </p:nvSpPr>
          <p:spPr bwMode="gray">
            <a:xfrm>
              <a:off x="9520880" y="246909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95" name="Freeform 29"/>
            <p:cNvSpPr>
              <a:spLocks/>
            </p:cNvSpPr>
            <p:nvPr/>
          </p:nvSpPr>
          <p:spPr bwMode="gray">
            <a:xfrm>
              <a:off x="9520880" y="24128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30"/>
            <p:cNvSpPr>
              <a:spLocks/>
            </p:cNvSpPr>
            <p:nvPr/>
          </p:nvSpPr>
          <p:spPr bwMode="gray">
            <a:xfrm>
              <a:off x="9520880" y="2356500"/>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31"/>
            <p:cNvSpPr>
              <a:spLocks/>
            </p:cNvSpPr>
            <p:nvPr/>
          </p:nvSpPr>
          <p:spPr bwMode="gray">
            <a:xfrm>
              <a:off x="9520880" y="230236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98" name="Freeform 32"/>
            <p:cNvSpPr>
              <a:spLocks/>
            </p:cNvSpPr>
            <p:nvPr/>
          </p:nvSpPr>
          <p:spPr bwMode="gray">
            <a:xfrm>
              <a:off x="9520880" y="224823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33"/>
            <p:cNvSpPr>
              <a:spLocks/>
            </p:cNvSpPr>
            <p:nvPr/>
          </p:nvSpPr>
          <p:spPr bwMode="gray">
            <a:xfrm>
              <a:off x="9520880" y="2191931"/>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500" name="Freeform 34"/>
            <p:cNvSpPr>
              <a:spLocks/>
            </p:cNvSpPr>
            <p:nvPr/>
          </p:nvSpPr>
          <p:spPr bwMode="gray">
            <a:xfrm>
              <a:off x="9520880" y="213779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501" name="Freeform 35"/>
            <p:cNvSpPr>
              <a:spLocks/>
            </p:cNvSpPr>
            <p:nvPr/>
          </p:nvSpPr>
          <p:spPr bwMode="gray">
            <a:xfrm>
              <a:off x="9520880" y="2081497"/>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502" name="Freeform 36"/>
            <p:cNvSpPr>
              <a:spLocks/>
            </p:cNvSpPr>
            <p:nvPr/>
          </p:nvSpPr>
          <p:spPr bwMode="gray">
            <a:xfrm>
              <a:off x="9520880" y="2030611"/>
              <a:ext cx="164568" cy="30315"/>
            </a:xfrm>
            <a:custGeom>
              <a:avLst/>
              <a:gdLst>
                <a:gd name="T0" fmla="*/ 64 w 64"/>
                <a:gd name="T1" fmla="*/ 12 h 12"/>
                <a:gd name="T2" fmla="*/ 0 w 64"/>
                <a:gd name="T3" fmla="*/ 12 h 12"/>
                <a:gd name="T4" fmla="*/ 0 w 64"/>
                <a:gd name="T5" fmla="*/ 0 h 12"/>
                <a:gd name="T6" fmla="*/ 64 w 64"/>
                <a:gd name="T7" fmla="*/ 0 h 12"/>
                <a:gd name="T8" fmla="*/ 64 w 64"/>
                <a:gd name="T9" fmla="*/ 12 h 12"/>
                <a:gd name="T10" fmla="*/ 64 w 64"/>
                <a:gd name="T11" fmla="*/ 12 h 12"/>
              </a:gdLst>
              <a:ahLst/>
              <a:cxnLst>
                <a:cxn ang="0">
                  <a:pos x="T0" y="T1"/>
                </a:cxn>
                <a:cxn ang="0">
                  <a:pos x="T2" y="T3"/>
                </a:cxn>
                <a:cxn ang="0">
                  <a:pos x="T4" y="T5"/>
                </a:cxn>
                <a:cxn ang="0">
                  <a:pos x="T6" y="T7"/>
                </a:cxn>
                <a:cxn ang="0">
                  <a:pos x="T8" y="T9"/>
                </a:cxn>
                <a:cxn ang="0">
                  <a:pos x="T10" y="T11"/>
                </a:cxn>
              </a:cxnLst>
              <a:rect l="0" t="0" r="r" b="b"/>
              <a:pathLst>
                <a:path w="64" h="12">
                  <a:moveTo>
                    <a:pt x="64" y="12"/>
                  </a:moveTo>
                  <a:cubicBezTo>
                    <a:pt x="0" y="12"/>
                    <a:pt x="0" y="12"/>
                    <a:pt x="0" y="12"/>
                  </a:cubicBezTo>
                  <a:cubicBezTo>
                    <a:pt x="0" y="0"/>
                    <a:pt x="0" y="0"/>
                    <a:pt x="0" y="0"/>
                  </a:cubicBezTo>
                  <a:cubicBezTo>
                    <a:pt x="64" y="0"/>
                    <a:pt x="64" y="0"/>
                    <a:pt x="64" y="0"/>
                  </a:cubicBezTo>
                  <a:cubicBezTo>
                    <a:pt x="64" y="12"/>
                    <a:pt x="64" y="12"/>
                    <a:pt x="64" y="12"/>
                  </a:cubicBezTo>
                  <a:cubicBezTo>
                    <a:pt x="64" y="12"/>
                    <a:pt x="64" y="12"/>
                    <a:pt x="64" y="12"/>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503" name="Freeform 37"/>
            <p:cNvSpPr>
              <a:spLocks/>
            </p:cNvSpPr>
            <p:nvPr/>
          </p:nvSpPr>
          <p:spPr bwMode="gray">
            <a:xfrm>
              <a:off x="9520880" y="1973229"/>
              <a:ext cx="164568" cy="36811"/>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D7D7CD"/>
            </a:solidFill>
            <a:ln>
              <a:noFill/>
            </a:ln>
          </p:spPr>
          <p:txBody>
            <a:bodyPr vert="horz" wrap="square" lIns="91440" tIns="45720" rIns="91440" bIns="45720" numCol="1" anchor="t" anchorCtr="0" compatLnSpc="1">
              <a:prstTxWarp prst="textNoShape">
                <a:avLst/>
              </a:prstTxWarp>
            </a:bodyPr>
            <a:lstStyle/>
            <a:p>
              <a:endParaRPr lang="en-US"/>
            </a:p>
          </p:txBody>
        </p:sp>
        <p:sp>
          <p:nvSpPr>
            <p:cNvPr id="504" name="Oval 38"/>
            <p:cNvSpPr>
              <a:spLocks noChangeArrowheads="1"/>
            </p:cNvSpPr>
            <p:nvPr/>
          </p:nvSpPr>
          <p:spPr bwMode="gray">
            <a:xfrm>
              <a:off x="9468911"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505" name="Freeform 39"/>
            <p:cNvSpPr>
              <a:spLocks/>
            </p:cNvSpPr>
            <p:nvPr/>
          </p:nvSpPr>
          <p:spPr bwMode="gray">
            <a:xfrm>
              <a:off x="9708185" y="2934655"/>
              <a:ext cx="203546" cy="328055"/>
            </a:xfrm>
            <a:custGeom>
              <a:avLst/>
              <a:gdLst>
                <a:gd name="T0" fmla="*/ 79 w 79"/>
                <a:gd name="T1" fmla="*/ 128 h 128"/>
                <a:gd name="T2" fmla="*/ 0 w 79"/>
                <a:gd name="T3" fmla="*/ 128 h 128"/>
                <a:gd name="T4" fmla="*/ 0 w 79"/>
                <a:gd name="T5" fmla="*/ 0 h 128"/>
                <a:gd name="T6" fmla="*/ 79 w 79"/>
                <a:gd name="T7" fmla="*/ 0 h 128"/>
                <a:gd name="T8" fmla="*/ 79 w 79"/>
                <a:gd name="T9" fmla="*/ 128 h 128"/>
                <a:gd name="T10" fmla="*/ 79 w 79"/>
                <a:gd name="T11" fmla="*/ 128 h 128"/>
              </a:gdLst>
              <a:ahLst/>
              <a:cxnLst>
                <a:cxn ang="0">
                  <a:pos x="T0" y="T1"/>
                </a:cxn>
                <a:cxn ang="0">
                  <a:pos x="T2" y="T3"/>
                </a:cxn>
                <a:cxn ang="0">
                  <a:pos x="T4" y="T5"/>
                </a:cxn>
                <a:cxn ang="0">
                  <a:pos x="T6" y="T7"/>
                </a:cxn>
                <a:cxn ang="0">
                  <a:pos x="T8" y="T9"/>
                </a:cxn>
                <a:cxn ang="0">
                  <a:pos x="T10" y="T11"/>
                </a:cxn>
              </a:cxnLst>
              <a:rect l="0" t="0" r="r" b="b"/>
              <a:pathLst>
                <a:path w="79" h="128">
                  <a:moveTo>
                    <a:pt x="79" y="128"/>
                  </a:moveTo>
                  <a:cubicBezTo>
                    <a:pt x="0" y="128"/>
                    <a:pt x="0" y="128"/>
                    <a:pt x="0" y="128"/>
                  </a:cubicBezTo>
                  <a:cubicBezTo>
                    <a:pt x="0" y="0"/>
                    <a:pt x="0" y="0"/>
                    <a:pt x="0" y="0"/>
                  </a:cubicBezTo>
                  <a:cubicBezTo>
                    <a:pt x="79" y="0"/>
                    <a:pt x="79" y="0"/>
                    <a:pt x="79" y="0"/>
                  </a:cubicBezTo>
                  <a:cubicBezTo>
                    <a:pt x="79" y="128"/>
                    <a:pt x="79" y="128"/>
                    <a:pt x="79" y="128"/>
                  </a:cubicBezTo>
                  <a:cubicBezTo>
                    <a:pt x="79" y="128"/>
                    <a:pt x="79" y="128"/>
                    <a:pt x="79"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506" name="Freeform 40"/>
            <p:cNvSpPr>
              <a:spLocks/>
            </p:cNvSpPr>
            <p:nvPr/>
          </p:nvSpPr>
          <p:spPr bwMode="gray">
            <a:xfrm>
              <a:off x="9813207" y="1973229"/>
              <a:ext cx="652858"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507" name="Oval 41"/>
            <p:cNvSpPr>
              <a:spLocks noChangeArrowheads="1"/>
            </p:cNvSpPr>
            <p:nvPr/>
          </p:nvSpPr>
          <p:spPr bwMode="gray">
            <a:xfrm>
              <a:off x="9769899"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508" name="Freeform 42"/>
            <p:cNvSpPr>
              <a:spLocks/>
            </p:cNvSpPr>
            <p:nvPr/>
          </p:nvSpPr>
          <p:spPr bwMode="gray">
            <a:xfrm>
              <a:off x="9997130" y="2934655"/>
              <a:ext cx="285012" cy="328055"/>
            </a:xfrm>
            <a:custGeom>
              <a:avLst/>
              <a:gdLst>
                <a:gd name="T0" fmla="*/ 138 w 138"/>
                <a:gd name="T1" fmla="*/ 128 h 128"/>
                <a:gd name="T2" fmla="*/ 0 w 138"/>
                <a:gd name="T3" fmla="*/ 128 h 128"/>
                <a:gd name="T4" fmla="*/ 0 w 138"/>
                <a:gd name="T5" fmla="*/ 0 h 128"/>
                <a:gd name="T6" fmla="*/ 138 w 138"/>
                <a:gd name="T7" fmla="*/ 0 h 128"/>
                <a:gd name="T8" fmla="*/ 138 w 138"/>
                <a:gd name="T9" fmla="*/ 128 h 128"/>
                <a:gd name="T10" fmla="*/ 138 w 138"/>
                <a:gd name="T11" fmla="*/ 128 h 128"/>
              </a:gdLst>
              <a:ahLst/>
              <a:cxnLst>
                <a:cxn ang="0">
                  <a:pos x="T0" y="T1"/>
                </a:cxn>
                <a:cxn ang="0">
                  <a:pos x="T2" y="T3"/>
                </a:cxn>
                <a:cxn ang="0">
                  <a:pos x="T4" y="T5"/>
                </a:cxn>
                <a:cxn ang="0">
                  <a:pos x="T6" y="T7"/>
                </a:cxn>
                <a:cxn ang="0">
                  <a:pos x="T8" y="T9"/>
                </a:cxn>
                <a:cxn ang="0">
                  <a:pos x="T10" y="T11"/>
                </a:cxn>
              </a:cxnLst>
              <a:rect l="0" t="0" r="r" b="b"/>
              <a:pathLst>
                <a:path w="138" h="128">
                  <a:moveTo>
                    <a:pt x="138" y="128"/>
                  </a:moveTo>
                  <a:cubicBezTo>
                    <a:pt x="0" y="128"/>
                    <a:pt x="0" y="128"/>
                    <a:pt x="0" y="128"/>
                  </a:cubicBezTo>
                  <a:cubicBezTo>
                    <a:pt x="0" y="0"/>
                    <a:pt x="0" y="0"/>
                    <a:pt x="0" y="0"/>
                  </a:cubicBezTo>
                  <a:cubicBezTo>
                    <a:pt x="138" y="0"/>
                    <a:pt x="138" y="0"/>
                    <a:pt x="138" y="0"/>
                  </a:cubicBezTo>
                  <a:cubicBezTo>
                    <a:pt x="138" y="128"/>
                    <a:pt x="138" y="128"/>
                    <a:pt x="138" y="128"/>
                  </a:cubicBezTo>
                  <a:cubicBezTo>
                    <a:pt x="138" y="128"/>
                    <a:pt x="138" y="128"/>
                    <a:pt x="138" y="128"/>
                  </a:cubicBezTo>
                  <a:close/>
                </a:path>
              </a:pathLst>
            </a:cu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509" name="Freeform 43"/>
            <p:cNvSpPr>
              <a:spLocks/>
            </p:cNvSpPr>
            <p:nvPr/>
          </p:nvSpPr>
          <p:spPr bwMode="gray">
            <a:xfrm>
              <a:off x="10368623"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44"/>
            <p:cNvSpPr>
              <a:spLocks/>
            </p:cNvSpPr>
            <p:nvPr/>
          </p:nvSpPr>
          <p:spPr bwMode="gray">
            <a:xfrm>
              <a:off x="10368623"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511" name="Oval 45"/>
            <p:cNvSpPr>
              <a:spLocks noChangeArrowheads="1"/>
            </p:cNvSpPr>
            <p:nvPr/>
          </p:nvSpPr>
          <p:spPr bwMode="gray">
            <a:xfrm>
              <a:off x="10385945" y="2764673"/>
              <a:ext cx="80118" cy="80118"/>
            </a:xfrm>
            <a:prstGeom prst="ellipse">
              <a:avLst/>
            </a:prstGeom>
            <a:solidFill>
              <a:srgbClr val="D7D7C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512" name="Rechtwinkliges Dreieck 402"/>
            <p:cNvSpPr/>
            <p:nvPr/>
          </p:nvSpPr>
          <p:spPr bwMode="gray">
            <a:xfrm flipH="1" flipV="1">
              <a:off x="9968732"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513" name="Flussdiagramm: Verzweigung 403"/>
            <p:cNvSpPr/>
            <p:nvPr/>
          </p:nvSpPr>
          <p:spPr bwMode="gray">
            <a:xfrm>
              <a:off x="9997130" y="2763497"/>
              <a:ext cx="285012" cy="140226"/>
            </a:xfrm>
            <a:prstGeom prst="flowChartDecision">
              <a:avLst/>
            </a:prstGeom>
            <a:solidFill>
              <a:srgbClr val="D7D7C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sp>
        <p:nvSpPr>
          <p:cNvPr id="514" name="Line 55"/>
          <p:cNvSpPr>
            <a:spLocks noChangeShapeType="1"/>
          </p:cNvSpPr>
          <p:nvPr/>
        </p:nvSpPr>
        <p:spPr bwMode="gray">
          <a:xfrm flipV="1">
            <a:off x="10883903" y="2484211"/>
            <a:ext cx="0" cy="67741"/>
          </a:xfrm>
          <a:prstGeom prst="line">
            <a:avLst/>
          </a:prstGeom>
          <a:noFill/>
          <a:ln w="22225">
            <a:solidFill>
              <a:srgbClr val="EB780A"/>
            </a:solidFill>
            <a:round/>
            <a:headEnd/>
            <a:tailEnd/>
          </a:ln>
        </p:spPr>
        <p:txBody>
          <a:bodyPr wrap="none" anchor="ctr"/>
          <a:lstStyle/>
          <a:p>
            <a:endParaRPr lang="en-US" dirty="0"/>
          </a:p>
        </p:txBody>
      </p:sp>
      <p:sp>
        <p:nvSpPr>
          <p:cNvPr id="515" name="Line 56"/>
          <p:cNvSpPr>
            <a:spLocks noChangeShapeType="1"/>
          </p:cNvSpPr>
          <p:nvPr/>
        </p:nvSpPr>
        <p:spPr bwMode="gray">
          <a:xfrm flipV="1">
            <a:off x="11253583" y="2484211"/>
            <a:ext cx="0" cy="67741"/>
          </a:xfrm>
          <a:prstGeom prst="line">
            <a:avLst/>
          </a:prstGeom>
          <a:noFill/>
          <a:ln w="22225">
            <a:solidFill>
              <a:srgbClr val="EB780A"/>
            </a:solidFill>
            <a:round/>
            <a:headEnd/>
            <a:tailEnd/>
          </a:ln>
        </p:spPr>
        <p:txBody>
          <a:bodyPr wrap="none" anchor="ctr"/>
          <a:lstStyle/>
          <a:p>
            <a:endParaRPr lang="en-US" dirty="0"/>
          </a:p>
        </p:txBody>
      </p:sp>
      <p:grpSp>
        <p:nvGrpSpPr>
          <p:cNvPr id="516" name="Group 89"/>
          <p:cNvGrpSpPr/>
          <p:nvPr/>
        </p:nvGrpSpPr>
        <p:grpSpPr bwMode="gray">
          <a:xfrm>
            <a:off x="11046916" y="2911057"/>
            <a:ext cx="316784" cy="210710"/>
            <a:chOff x="4099854" y="3305175"/>
            <a:chExt cx="747367" cy="411163"/>
          </a:xfrm>
        </p:grpSpPr>
        <p:sp>
          <p:nvSpPr>
            <p:cNvPr id="517" name="Line 162"/>
            <p:cNvSpPr>
              <a:spLocks noChangeShapeType="1"/>
            </p:cNvSpPr>
            <p:nvPr/>
          </p:nvSpPr>
          <p:spPr bwMode="gray">
            <a:xfrm>
              <a:off x="4388810" y="3305175"/>
              <a:ext cx="0" cy="411163"/>
            </a:xfrm>
            <a:prstGeom prst="line">
              <a:avLst/>
            </a:prstGeom>
            <a:noFill/>
            <a:ln w="17526">
              <a:solidFill>
                <a:srgbClr val="9B9682"/>
              </a:solidFill>
              <a:round/>
              <a:headEnd/>
              <a:tailEnd/>
            </a:ln>
          </p:spPr>
          <p:txBody>
            <a:bodyPr/>
            <a:lstStyle/>
            <a:p>
              <a:endParaRPr lang="en-US" dirty="0"/>
            </a:p>
          </p:txBody>
        </p:sp>
        <p:sp>
          <p:nvSpPr>
            <p:cNvPr id="518" name="Line 163"/>
            <p:cNvSpPr>
              <a:spLocks noChangeShapeType="1"/>
            </p:cNvSpPr>
            <p:nvPr/>
          </p:nvSpPr>
          <p:spPr bwMode="gray">
            <a:xfrm>
              <a:off x="4487663" y="3305175"/>
              <a:ext cx="0" cy="411163"/>
            </a:xfrm>
            <a:prstGeom prst="line">
              <a:avLst/>
            </a:prstGeom>
            <a:noFill/>
            <a:ln w="17526">
              <a:solidFill>
                <a:srgbClr val="9B9682"/>
              </a:solidFill>
              <a:round/>
              <a:headEnd/>
              <a:tailEnd/>
            </a:ln>
          </p:spPr>
          <p:txBody>
            <a:bodyPr/>
            <a:lstStyle/>
            <a:p>
              <a:endParaRPr lang="en-US" dirty="0"/>
            </a:p>
          </p:txBody>
        </p:sp>
        <p:sp>
          <p:nvSpPr>
            <p:cNvPr id="519" name="Line 164"/>
            <p:cNvSpPr>
              <a:spLocks noChangeShapeType="1"/>
            </p:cNvSpPr>
            <p:nvPr/>
          </p:nvSpPr>
          <p:spPr bwMode="gray">
            <a:xfrm>
              <a:off x="4685369" y="3305175"/>
              <a:ext cx="0" cy="411163"/>
            </a:xfrm>
            <a:prstGeom prst="line">
              <a:avLst/>
            </a:prstGeom>
            <a:noFill/>
            <a:ln w="17526">
              <a:solidFill>
                <a:srgbClr val="9B9682"/>
              </a:solidFill>
              <a:round/>
              <a:headEnd/>
              <a:tailEnd/>
            </a:ln>
          </p:spPr>
          <p:txBody>
            <a:bodyPr/>
            <a:lstStyle/>
            <a:p>
              <a:endParaRPr lang="en-US" dirty="0"/>
            </a:p>
          </p:txBody>
        </p:sp>
        <p:sp>
          <p:nvSpPr>
            <p:cNvPr id="520" name="Line 165"/>
            <p:cNvSpPr>
              <a:spLocks noChangeShapeType="1"/>
            </p:cNvSpPr>
            <p:nvPr/>
          </p:nvSpPr>
          <p:spPr bwMode="gray">
            <a:xfrm>
              <a:off x="4586516" y="3305175"/>
              <a:ext cx="0" cy="411163"/>
            </a:xfrm>
            <a:prstGeom prst="line">
              <a:avLst/>
            </a:prstGeom>
            <a:noFill/>
            <a:ln w="17526">
              <a:solidFill>
                <a:srgbClr val="9B9682"/>
              </a:solidFill>
              <a:round/>
              <a:headEnd/>
              <a:tailEnd/>
            </a:ln>
          </p:spPr>
          <p:txBody>
            <a:bodyPr/>
            <a:lstStyle/>
            <a:p>
              <a:endParaRPr lang="en-US" dirty="0"/>
            </a:p>
          </p:txBody>
        </p:sp>
        <p:sp>
          <p:nvSpPr>
            <p:cNvPr id="521" name="Line 166"/>
            <p:cNvSpPr>
              <a:spLocks noChangeShapeType="1"/>
            </p:cNvSpPr>
            <p:nvPr/>
          </p:nvSpPr>
          <p:spPr bwMode="gray">
            <a:xfrm>
              <a:off x="4784221" y="3305175"/>
              <a:ext cx="0" cy="411163"/>
            </a:xfrm>
            <a:prstGeom prst="line">
              <a:avLst/>
            </a:prstGeom>
            <a:noFill/>
            <a:ln w="17526">
              <a:solidFill>
                <a:srgbClr val="9B9682"/>
              </a:solidFill>
              <a:round/>
              <a:headEnd/>
              <a:tailEnd/>
            </a:ln>
          </p:spPr>
          <p:txBody>
            <a:bodyPr/>
            <a:lstStyle/>
            <a:p>
              <a:endParaRPr lang="en-US" dirty="0"/>
            </a:p>
          </p:txBody>
        </p:sp>
        <p:sp>
          <p:nvSpPr>
            <p:cNvPr id="522" name="Oval 167"/>
            <p:cNvSpPr>
              <a:spLocks noChangeArrowheads="1"/>
            </p:cNvSpPr>
            <p:nvPr/>
          </p:nvSpPr>
          <p:spPr bwMode="gray">
            <a:xfrm>
              <a:off x="472122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523" name="Oval 169"/>
            <p:cNvSpPr>
              <a:spLocks noChangeArrowheads="1"/>
            </p:cNvSpPr>
            <p:nvPr/>
          </p:nvSpPr>
          <p:spPr bwMode="gray">
            <a:xfrm>
              <a:off x="415921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524" name="Oval 170"/>
            <p:cNvSpPr>
              <a:spLocks noChangeArrowheads="1"/>
            </p:cNvSpPr>
            <p:nvPr/>
          </p:nvSpPr>
          <p:spPr bwMode="gray">
            <a:xfrm>
              <a:off x="4203453"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525" name="Line 171"/>
            <p:cNvSpPr>
              <a:spLocks noChangeShapeType="1"/>
            </p:cNvSpPr>
            <p:nvPr/>
          </p:nvSpPr>
          <p:spPr bwMode="gray">
            <a:xfrm>
              <a:off x="4329453" y="3577992"/>
              <a:ext cx="59357" cy="0"/>
            </a:xfrm>
            <a:prstGeom prst="line">
              <a:avLst/>
            </a:prstGeom>
            <a:noFill/>
            <a:ln w="17526">
              <a:solidFill>
                <a:srgbClr val="9B9682"/>
              </a:solidFill>
              <a:round/>
              <a:headEnd/>
              <a:tailEnd/>
            </a:ln>
          </p:spPr>
          <p:txBody>
            <a:bodyPr/>
            <a:lstStyle/>
            <a:p>
              <a:endParaRPr lang="en-US" dirty="0"/>
            </a:p>
          </p:txBody>
        </p:sp>
        <p:sp>
          <p:nvSpPr>
            <p:cNvPr id="526" name="Line 172"/>
            <p:cNvSpPr>
              <a:spLocks noChangeShapeType="1"/>
            </p:cNvSpPr>
            <p:nvPr/>
          </p:nvSpPr>
          <p:spPr bwMode="gray">
            <a:xfrm>
              <a:off x="4099854" y="3577992"/>
              <a:ext cx="59357" cy="0"/>
            </a:xfrm>
            <a:prstGeom prst="line">
              <a:avLst/>
            </a:prstGeom>
            <a:noFill/>
            <a:ln w="17526">
              <a:solidFill>
                <a:srgbClr val="9B9682"/>
              </a:solidFill>
              <a:round/>
              <a:headEnd/>
              <a:tailEnd/>
            </a:ln>
          </p:spPr>
          <p:txBody>
            <a:bodyPr/>
            <a:lstStyle/>
            <a:p>
              <a:endParaRPr lang="en-US" dirty="0"/>
            </a:p>
          </p:txBody>
        </p:sp>
      </p:grpSp>
      <p:grpSp>
        <p:nvGrpSpPr>
          <p:cNvPr id="16" name="Gruppieren 15"/>
          <p:cNvGrpSpPr/>
          <p:nvPr/>
        </p:nvGrpSpPr>
        <p:grpSpPr bwMode="gray">
          <a:xfrm>
            <a:off x="5196487" y="3203674"/>
            <a:ext cx="3900295" cy="109901"/>
            <a:chOff x="3581505" y="3203674"/>
            <a:chExt cx="6718173" cy="109901"/>
          </a:xfrm>
        </p:grpSpPr>
        <p:cxnSp>
          <p:nvCxnSpPr>
            <p:cNvPr id="527" name="Gerade Verbindung 526"/>
            <p:cNvCxnSpPr/>
            <p:nvPr/>
          </p:nvCxnSpPr>
          <p:spPr bwMode="gray">
            <a:xfrm>
              <a:off x="3581505" y="3203674"/>
              <a:ext cx="6420644"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8" name="Gerade Verbindung 527"/>
            <p:cNvCxnSpPr/>
            <p:nvPr/>
          </p:nvCxnSpPr>
          <p:spPr bwMode="gray">
            <a:xfrm>
              <a:off x="3589707" y="3231223"/>
              <a:ext cx="6481568"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9" name="Gerade Verbindung 528"/>
            <p:cNvCxnSpPr/>
            <p:nvPr/>
          </p:nvCxnSpPr>
          <p:spPr bwMode="gray">
            <a:xfrm>
              <a:off x="3645271" y="3257161"/>
              <a:ext cx="6502400"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0" name="Gerade Verbindung 529"/>
            <p:cNvCxnSpPr/>
            <p:nvPr/>
          </p:nvCxnSpPr>
          <p:spPr bwMode="gray">
            <a:xfrm>
              <a:off x="3684565" y="3313575"/>
              <a:ext cx="6615113"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531" name="Group 77"/>
          <p:cNvGrpSpPr/>
          <p:nvPr/>
        </p:nvGrpSpPr>
        <p:grpSpPr bwMode="gray">
          <a:xfrm>
            <a:off x="9165417" y="2896951"/>
            <a:ext cx="316784" cy="210710"/>
            <a:chOff x="4099854" y="3305175"/>
            <a:chExt cx="747367" cy="411163"/>
          </a:xfrm>
        </p:grpSpPr>
        <p:sp>
          <p:nvSpPr>
            <p:cNvPr id="532" name="Line 162"/>
            <p:cNvSpPr>
              <a:spLocks noChangeShapeType="1"/>
            </p:cNvSpPr>
            <p:nvPr/>
          </p:nvSpPr>
          <p:spPr bwMode="gray">
            <a:xfrm>
              <a:off x="4388810" y="3305175"/>
              <a:ext cx="0" cy="411163"/>
            </a:xfrm>
            <a:prstGeom prst="line">
              <a:avLst/>
            </a:prstGeom>
            <a:noFill/>
            <a:ln w="17526">
              <a:solidFill>
                <a:srgbClr val="9B9682"/>
              </a:solidFill>
              <a:round/>
              <a:headEnd/>
              <a:tailEnd/>
            </a:ln>
          </p:spPr>
          <p:txBody>
            <a:bodyPr/>
            <a:lstStyle/>
            <a:p>
              <a:endParaRPr lang="en-US" dirty="0"/>
            </a:p>
          </p:txBody>
        </p:sp>
        <p:sp>
          <p:nvSpPr>
            <p:cNvPr id="533" name="Line 163"/>
            <p:cNvSpPr>
              <a:spLocks noChangeShapeType="1"/>
            </p:cNvSpPr>
            <p:nvPr/>
          </p:nvSpPr>
          <p:spPr bwMode="gray">
            <a:xfrm>
              <a:off x="4487663" y="3305175"/>
              <a:ext cx="0" cy="411163"/>
            </a:xfrm>
            <a:prstGeom prst="line">
              <a:avLst/>
            </a:prstGeom>
            <a:noFill/>
            <a:ln w="17526">
              <a:solidFill>
                <a:srgbClr val="9B9682"/>
              </a:solidFill>
              <a:round/>
              <a:headEnd/>
              <a:tailEnd/>
            </a:ln>
          </p:spPr>
          <p:txBody>
            <a:bodyPr/>
            <a:lstStyle/>
            <a:p>
              <a:endParaRPr lang="en-US" dirty="0"/>
            </a:p>
          </p:txBody>
        </p:sp>
        <p:sp>
          <p:nvSpPr>
            <p:cNvPr id="534" name="Line 164"/>
            <p:cNvSpPr>
              <a:spLocks noChangeShapeType="1"/>
            </p:cNvSpPr>
            <p:nvPr/>
          </p:nvSpPr>
          <p:spPr bwMode="gray">
            <a:xfrm>
              <a:off x="4685369" y="3305175"/>
              <a:ext cx="0" cy="411163"/>
            </a:xfrm>
            <a:prstGeom prst="line">
              <a:avLst/>
            </a:prstGeom>
            <a:noFill/>
            <a:ln w="17526">
              <a:solidFill>
                <a:srgbClr val="9B9682"/>
              </a:solidFill>
              <a:round/>
              <a:headEnd/>
              <a:tailEnd/>
            </a:ln>
          </p:spPr>
          <p:txBody>
            <a:bodyPr/>
            <a:lstStyle/>
            <a:p>
              <a:endParaRPr lang="en-US" dirty="0"/>
            </a:p>
          </p:txBody>
        </p:sp>
        <p:sp>
          <p:nvSpPr>
            <p:cNvPr id="535" name="Line 165"/>
            <p:cNvSpPr>
              <a:spLocks noChangeShapeType="1"/>
            </p:cNvSpPr>
            <p:nvPr/>
          </p:nvSpPr>
          <p:spPr bwMode="gray">
            <a:xfrm>
              <a:off x="4586516" y="3305175"/>
              <a:ext cx="0" cy="411163"/>
            </a:xfrm>
            <a:prstGeom prst="line">
              <a:avLst/>
            </a:prstGeom>
            <a:noFill/>
            <a:ln w="17526">
              <a:solidFill>
                <a:srgbClr val="9B9682"/>
              </a:solidFill>
              <a:round/>
              <a:headEnd/>
              <a:tailEnd/>
            </a:ln>
          </p:spPr>
          <p:txBody>
            <a:bodyPr/>
            <a:lstStyle/>
            <a:p>
              <a:endParaRPr lang="en-US" dirty="0"/>
            </a:p>
          </p:txBody>
        </p:sp>
        <p:sp>
          <p:nvSpPr>
            <p:cNvPr id="536" name="Line 166"/>
            <p:cNvSpPr>
              <a:spLocks noChangeShapeType="1"/>
            </p:cNvSpPr>
            <p:nvPr/>
          </p:nvSpPr>
          <p:spPr bwMode="gray">
            <a:xfrm>
              <a:off x="4784221" y="3305175"/>
              <a:ext cx="0" cy="411163"/>
            </a:xfrm>
            <a:prstGeom prst="line">
              <a:avLst/>
            </a:prstGeom>
            <a:noFill/>
            <a:ln w="17526">
              <a:solidFill>
                <a:srgbClr val="9B9682"/>
              </a:solidFill>
              <a:round/>
              <a:headEnd/>
              <a:tailEnd/>
            </a:ln>
          </p:spPr>
          <p:txBody>
            <a:bodyPr/>
            <a:lstStyle/>
            <a:p>
              <a:endParaRPr lang="en-US" dirty="0"/>
            </a:p>
          </p:txBody>
        </p:sp>
        <p:sp>
          <p:nvSpPr>
            <p:cNvPr id="537" name="Oval 167"/>
            <p:cNvSpPr>
              <a:spLocks noChangeArrowheads="1"/>
            </p:cNvSpPr>
            <p:nvPr/>
          </p:nvSpPr>
          <p:spPr bwMode="gray">
            <a:xfrm>
              <a:off x="472122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538" name="Oval 169"/>
            <p:cNvSpPr>
              <a:spLocks noChangeArrowheads="1"/>
            </p:cNvSpPr>
            <p:nvPr/>
          </p:nvSpPr>
          <p:spPr bwMode="gray">
            <a:xfrm>
              <a:off x="4159211"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539" name="Oval 170"/>
            <p:cNvSpPr>
              <a:spLocks noChangeArrowheads="1"/>
            </p:cNvSpPr>
            <p:nvPr/>
          </p:nvSpPr>
          <p:spPr bwMode="gray">
            <a:xfrm>
              <a:off x="4203453" y="3514992"/>
              <a:ext cx="126000" cy="126000"/>
            </a:xfrm>
            <a:prstGeom prst="ellipse">
              <a:avLst/>
            </a:prstGeom>
            <a:noFill/>
            <a:ln w="17526" algn="ctr">
              <a:solidFill>
                <a:srgbClr val="9B9682"/>
              </a:solidFill>
              <a:round/>
              <a:headEnd/>
              <a:tailEnd/>
            </a:ln>
          </p:spPr>
          <p:txBody>
            <a:bodyPr/>
            <a:lstStyle/>
            <a:p>
              <a:endParaRPr lang="en-US" dirty="0">
                <a:cs typeface="Arial" charset="0"/>
              </a:endParaRPr>
            </a:p>
          </p:txBody>
        </p:sp>
        <p:sp>
          <p:nvSpPr>
            <p:cNvPr id="540" name="Line 171"/>
            <p:cNvSpPr>
              <a:spLocks noChangeShapeType="1"/>
            </p:cNvSpPr>
            <p:nvPr/>
          </p:nvSpPr>
          <p:spPr bwMode="gray">
            <a:xfrm>
              <a:off x="4329453" y="3577992"/>
              <a:ext cx="59357" cy="0"/>
            </a:xfrm>
            <a:prstGeom prst="line">
              <a:avLst/>
            </a:prstGeom>
            <a:noFill/>
            <a:ln w="17526">
              <a:solidFill>
                <a:srgbClr val="9B9682"/>
              </a:solidFill>
              <a:round/>
              <a:headEnd/>
              <a:tailEnd/>
            </a:ln>
          </p:spPr>
          <p:txBody>
            <a:bodyPr/>
            <a:lstStyle/>
            <a:p>
              <a:endParaRPr lang="en-US" dirty="0"/>
            </a:p>
          </p:txBody>
        </p:sp>
        <p:sp>
          <p:nvSpPr>
            <p:cNvPr id="541" name="Line 172"/>
            <p:cNvSpPr>
              <a:spLocks noChangeShapeType="1"/>
            </p:cNvSpPr>
            <p:nvPr/>
          </p:nvSpPr>
          <p:spPr bwMode="gray">
            <a:xfrm>
              <a:off x="4099854" y="3577992"/>
              <a:ext cx="59357" cy="0"/>
            </a:xfrm>
            <a:prstGeom prst="line">
              <a:avLst/>
            </a:prstGeom>
            <a:noFill/>
            <a:ln w="17526">
              <a:solidFill>
                <a:srgbClr val="9B9682"/>
              </a:solidFill>
              <a:round/>
              <a:headEnd/>
              <a:tailEnd/>
            </a:ln>
          </p:spPr>
          <p:txBody>
            <a:bodyPr/>
            <a:lstStyle/>
            <a:p>
              <a:endParaRPr lang="en-US" dirty="0"/>
            </a:p>
          </p:txBody>
        </p:sp>
      </p:grpSp>
      <p:pic>
        <p:nvPicPr>
          <p:cNvPr id="542" name="Picture 2"/>
          <p:cNvPicPr>
            <a:picLocks noChangeAspect="1" noChangeArrowheads="1"/>
          </p:cNvPicPr>
          <p:nvPr/>
        </p:nvPicPr>
        <p:blipFill>
          <a:blip r:embed="rId7" cstate="print"/>
          <a:srcRect/>
          <a:stretch>
            <a:fillRect/>
          </a:stretch>
        </p:blipFill>
        <p:spPr bwMode="gray">
          <a:xfrm>
            <a:off x="8886686" y="2514462"/>
            <a:ext cx="219056" cy="450317"/>
          </a:xfrm>
          <a:prstGeom prst="rect">
            <a:avLst/>
          </a:prstGeom>
          <a:noFill/>
        </p:spPr>
      </p:pic>
      <p:pic>
        <p:nvPicPr>
          <p:cNvPr id="543" name="Picture 2"/>
          <p:cNvPicPr>
            <a:picLocks noChangeAspect="1" noChangeArrowheads="1"/>
          </p:cNvPicPr>
          <p:nvPr/>
        </p:nvPicPr>
        <p:blipFill>
          <a:blip r:embed="rId7" cstate="print"/>
          <a:srcRect/>
          <a:stretch>
            <a:fillRect/>
          </a:stretch>
        </p:blipFill>
        <p:spPr bwMode="gray">
          <a:xfrm>
            <a:off x="9261825" y="2514462"/>
            <a:ext cx="219056" cy="450317"/>
          </a:xfrm>
          <a:prstGeom prst="rect">
            <a:avLst/>
          </a:prstGeom>
          <a:noFill/>
        </p:spPr>
      </p:pic>
      <p:pic>
        <p:nvPicPr>
          <p:cNvPr id="544" name="Picture 2"/>
          <p:cNvPicPr>
            <a:picLocks noChangeAspect="1" noChangeArrowheads="1"/>
          </p:cNvPicPr>
          <p:nvPr/>
        </p:nvPicPr>
        <p:blipFill>
          <a:blip r:embed="rId7" cstate="print"/>
          <a:srcRect/>
          <a:stretch>
            <a:fillRect/>
          </a:stretch>
        </p:blipFill>
        <p:spPr bwMode="gray">
          <a:xfrm>
            <a:off x="9672132" y="2526185"/>
            <a:ext cx="219056" cy="450317"/>
          </a:xfrm>
          <a:prstGeom prst="rect">
            <a:avLst/>
          </a:prstGeom>
          <a:noFill/>
        </p:spPr>
      </p:pic>
      <p:pic>
        <p:nvPicPr>
          <p:cNvPr id="545" name="Picture 2"/>
          <p:cNvPicPr>
            <a:picLocks noChangeAspect="1" noChangeArrowheads="1"/>
          </p:cNvPicPr>
          <p:nvPr/>
        </p:nvPicPr>
        <p:blipFill>
          <a:blip r:embed="rId7" cstate="print"/>
          <a:srcRect/>
          <a:stretch>
            <a:fillRect/>
          </a:stretch>
        </p:blipFill>
        <p:spPr bwMode="gray">
          <a:xfrm>
            <a:off x="10047271" y="2526185"/>
            <a:ext cx="219056" cy="450317"/>
          </a:xfrm>
          <a:prstGeom prst="rect">
            <a:avLst/>
          </a:prstGeom>
          <a:noFill/>
        </p:spPr>
      </p:pic>
      <p:pic>
        <p:nvPicPr>
          <p:cNvPr id="546" name="Picture 2"/>
          <p:cNvPicPr>
            <a:picLocks noChangeAspect="1" noChangeArrowheads="1"/>
          </p:cNvPicPr>
          <p:nvPr/>
        </p:nvPicPr>
        <p:blipFill>
          <a:blip r:embed="rId7" cstate="print"/>
          <a:srcRect/>
          <a:stretch>
            <a:fillRect/>
          </a:stretch>
        </p:blipFill>
        <p:spPr bwMode="gray">
          <a:xfrm>
            <a:off x="10410686" y="2526185"/>
            <a:ext cx="219056" cy="450317"/>
          </a:xfrm>
          <a:prstGeom prst="rect">
            <a:avLst/>
          </a:prstGeom>
          <a:noFill/>
        </p:spPr>
      </p:pic>
      <p:pic>
        <p:nvPicPr>
          <p:cNvPr id="547" name="Picture 2"/>
          <p:cNvPicPr>
            <a:picLocks noChangeAspect="1" noChangeArrowheads="1"/>
          </p:cNvPicPr>
          <p:nvPr/>
        </p:nvPicPr>
        <p:blipFill>
          <a:blip r:embed="rId7" cstate="print"/>
          <a:srcRect/>
          <a:stretch>
            <a:fillRect/>
          </a:stretch>
        </p:blipFill>
        <p:spPr bwMode="gray">
          <a:xfrm>
            <a:off x="10785825" y="2526185"/>
            <a:ext cx="219056" cy="450317"/>
          </a:xfrm>
          <a:prstGeom prst="rect">
            <a:avLst/>
          </a:prstGeom>
          <a:noFill/>
        </p:spPr>
      </p:pic>
      <p:pic>
        <p:nvPicPr>
          <p:cNvPr id="548" name="Picture 2"/>
          <p:cNvPicPr>
            <a:picLocks noChangeAspect="1" noChangeArrowheads="1"/>
          </p:cNvPicPr>
          <p:nvPr/>
        </p:nvPicPr>
        <p:blipFill>
          <a:blip r:embed="rId7" cstate="print"/>
          <a:srcRect/>
          <a:stretch>
            <a:fillRect/>
          </a:stretch>
        </p:blipFill>
        <p:spPr bwMode="gray">
          <a:xfrm>
            <a:off x="11140884" y="2514462"/>
            <a:ext cx="219056" cy="450317"/>
          </a:xfrm>
          <a:prstGeom prst="rect">
            <a:avLst/>
          </a:prstGeom>
          <a:noFill/>
        </p:spPr>
      </p:pic>
      <p:sp>
        <p:nvSpPr>
          <p:cNvPr id="549" name="Textfeld 548"/>
          <p:cNvSpPr txBox="1">
            <a:spLocks/>
          </p:cNvSpPr>
          <p:nvPr/>
        </p:nvSpPr>
        <p:spPr bwMode="gray">
          <a:xfrm>
            <a:off x="4559273" y="3346802"/>
            <a:ext cx="961802" cy="203133"/>
          </a:xfrm>
          <a:prstGeom prst="rect">
            <a:avLst/>
          </a:prstGeom>
          <a:noFill/>
        </p:spPr>
        <p:txBody>
          <a:bodyPr wrap="none" lIns="0" tIns="0" rIns="0" bIns="0" rtlCol="0">
            <a:noAutofit/>
          </a:bodyPr>
          <a:lstStyle/>
          <a:p>
            <a:pPr>
              <a:lnSpc>
                <a:spcPct val="110000"/>
              </a:lnSpc>
              <a:spcBef>
                <a:spcPts val="0"/>
              </a:spcBef>
            </a:pPr>
            <a:r>
              <a:rPr lang="en-US" sz="1200" dirty="0">
                <a:solidFill>
                  <a:schemeClr val="bg1"/>
                </a:solidFill>
                <a:latin typeface="+mn-lt"/>
                <a:ea typeface="Arial Unicode MS" panose="020B0604020202020204" pitchFamily="34" charset="-128"/>
                <a:cs typeface="Arial Unicode MS" panose="020B0604020202020204" pitchFamily="34" charset="-128"/>
              </a:rPr>
              <a:t>Analog values</a:t>
            </a:r>
          </a:p>
        </p:txBody>
      </p:sp>
      <p:sp>
        <p:nvSpPr>
          <p:cNvPr id="550" name="Textfeld 549"/>
          <p:cNvSpPr txBox="1">
            <a:spLocks/>
          </p:cNvSpPr>
          <p:nvPr/>
        </p:nvSpPr>
        <p:spPr bwMode="gray">
          <a:xfrm>
            <a:off x="4406987" y="2924771"/>
            <a:ext cx="1114088" cy="203133"/>
          </a:xfrm>
          <a:prstGeom prst="rect">
            <a:avLst/>
          </a:prstGeom>
          <a:noFill/>
        </p:spPr>
        <p:txBody>
          <a:bodyPr wrap="none" lIns="0" tIns="0" rIns="0" bIns="0" rtlCol="0">
            <a:noAutofit/>
          </a:bodyPr>
          <a:lstStyle/>
          <a:p>
            <a:pPr>
              <a:lnSpc>
                <a:spcPct val="110000"/>
              </a:lnSpc>
              <a:spcBef>
                <a:spcPts val="0"/>
              </a:spcBef>
            </a:pPr>
            <a:r>
              <a:rPr lang="en-US" sz="1200" dirty="0">
                <a:solidFill>
                  <a:schemeClr val="bg1"/>
                </a:solidFill>
                <a:latin typeface="+mn-lt"/>
                <a:ea typeface="Arial Unicode MS" panose="020B0604020202020204" pitchFamily="34" charset="-128"/>
                <a:cs typeface="Arial Unicode MS" panose="020B0604020202020204" pitchFamily="34" charset="-128"/>
              </a:rPr>
              <a:t>Copper cabling</a:t>
            </a:r>
          </a:p>
        </p:txBody>
      </p:sp>
      <p:sp>
        <p:nvSpPr>
          <p:cNvPr id="551" name="Rectangle 11"/>
          <p:cNvSpPr>
            <a:spLocks noChangeArrowheads="1"/>
          </p:cNvSpPr>
          <p:nvPr/>
        </p:nvSpPr>
        <p:spPr bwMode="gray">
          <a:xfrm>
            <a:off x="9286479" y="3359150"/>
            <a:ext cx="1274388" cy="184666"/>
          </a:xfrm>
          <a:prstGeom prst="rect">
            <a:avLst/>
          </a:prstGeom>
          <a:noFill/>
          <a:ln w="25400">
            <a:noFill/>
            <a:miter lim="800000"/>
            <a:headEnd/>
            <a:tailEnd/>
          </a:ln>
        </p:spPr>
        <p:txBody>
          <a:bodyPr wrap="none" lIns="0" tIns="0" rIns="0" bIns="0">
            <a:spAutoFit/>
          </a:bodyPr>
          <a:lstStyle/>
          <a:p>
            <a:pPr algn="ctr" defTabSz="846138" eaLnBrk="0" hangingPunct="0"/>
            <a:r>
              <a:rPr lang="en-US" sz="1200" b="1" dirty="0">
                <a:solidFill>
                  <a:srgbClr val="3C464B"/>
                </a:solidFill>
                <a:cs typeface="Arial" charset="0"/>
              </a:rPr>
              <a:t>Protection House</a:t>
            </a:r>
          </a:p>
        </p:txBody>
      </p:sp>
      <p:sp>
        <p:nvSpPr>
          <p:cNvPr id="4" name="Titel 1"/>
          <p:cNvSpPr>
            <a:spLocks noGrp="1"/>
          </p:cNvSpPr>
          <p:nvPr>
            <p:ph type="title"/>
          </p:nvPr>
        </p:nvSpPr>
        <p:spPr bwMode="gray">
          <a:xfrm>
            <a:off x="0" y="-1"/>
            <a:ext cx="12198350" cy="1440000"/>
          </a:xfrm>
        </p:spPr>
        <p:txBody>
          <a:bodyPr lIns="1080000"/>
          <a:lstStyle/>
          <a:p>
            <a:pPr fontAlgn="auto">
              <a:lnSpc>
                <a:spcPct val="90000"/>
              </a:lnSpc>
              <a:spcBef>
                <a:spcPts val="1800"/>
              </a:spcBef>
              <a:spcAft>
                <a:spcPts val="0"/>
              </a:spcAft>
              <a:tabLst>
                <a:tab pos="5203825" algn="l"/>
              </a:tabLst>
            </a:pPr>
            <a:r>
              <a:rPr lang="en-US" altLang="en-US" dirty="0"/>
              <a:t>Digitalization of Process Level</a:t>
            </a:r>
          </a:p>
        </p:txBody>
      </p:sp>
      <p:sp>
        <p:nvSpPr>
          <p:cNvPr id="5" name="Rechteck 4"/>
          <p:cNvSpPr>
            <a:spLocks noChangeAspect="1"/>
          </p:cNvSpPr>
          <p:nvPr/>
        </p:nvSpPr>
        <p:spPr bwMode="gray">
          <a:xfrm>
            <a:off x="627817" y="404664"/>
            <a:ext cx="360000" cy="360000"/>
          </a:xfrm>
          <a:prstGeom prst="rect">
            <a:avLst/>
          </a:prstGeom>
          <a:solidFill>
            <a:srgbClr val="00646E"/>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chemeClr val="bg1"/>
                </a:solidFill>
              </a:rPr>
              <a:t>2</a:t>
            </a:r>
          </a:p>
        </p:txBody>
      </p:sp>
      <p:sp>
        <p:nvSpPr>
          <p:cNvPr id="66" name="Textfeld 65"/>
          <p:cNvSpPr txBox="1">
            <a:spLocks/>
          </p:cNvSpPr>
          <p:nvPr/>
        </p:nvSpPr>
        <p:spPr bwMode="gray">
          <a:xfrm rot="16200000">
            <a:off x="-180273" y="2356261"/>
            <a:ext cx="1905542" cy="473976"/>
          </a:xfrm>
          <a:prstGeom prst="rect">
            <a:avLst/>
          </a:prstGeom>
          <a:noFill/>
        </p:spPr>
        <p:txBody>
          <a:bodyPr wrap="square" lIns="0" tIns="0" rIns="0" bIns="0" rtlCol="0">
            <a:noAutofit/>
          </a:bodyPr>
          <a:lstStyle/>
          <a:p>
            <a:pPr algn="ctr">
              <a:lnSpc>
                <a:spcPct val="110000"/>
              </a:lnSpc>
              <a:spcBef>
                <a:spcPts val="0"/>
              </a:spcBef>
            </a:pPr>
            <a:r>
              <a:rPr lang="en-US" sz="2800" b="1" dirty="0">
                <a:solidFill>
                  <a:srgbClr val="FFFFFF"/>
                </a:solidFill>
                <a:latin typeface="+mn-lt"/>
                <a:ea typeface="Arial Unicode MS" panose="020B0604020202020204" pitchFamily="34" charset="-128"/>
                <a:cs typeface="Arial Unicode MS" panose="020B0604020202020204" pitchFamily="34" charset="-128"/>
              </a:rPr>
              <a:t>Previously</a:t>
            </a:r>
          </a:p>
        </p:txBody>
      </p:sp>
      <p:sp>
        <p:nvSpPr>
          <p:cNvPr id="67" name="Textfeld 66"/>
          <p:cNvSpPr txBox="1">
            <a:spLocks/>
          </p:cNvSpPr>
          <p:nvPr/>
        </p:nvSpPr>
        <p:spPr bwMode="gray">
          <a:xfrm rot="16200000">
            <a:off x="-180273" y="4828859"/>
            <a:ext cx="1905542" cy="473976"/>
          </a:xfrm>
          <a:prstGeom prst="rect">
            <a:avLst/>
          </a:prstGeom>
          <a:noFill/>
        </p:spPr>
        <p:txBody>
          <a:bodyPr wrap="square" lIns="0" tIns="0" rIns="0" bIns="0" rtlCol="0">
            <a:noAutofit/>
          </a:bodyPr>
          <a:lstStyle/>
          <a:p>
            <a:pPr algn="ctr">
              <a:lnSpc>
                <a:spcPct val="110000"/>
              </a:lnSpc>
              <a:spcBef>
                <a:spcPts val="0"/>
              </a:spcBef>
            </a:pPr>
            <a:r>
              <a:rPr lang="en-US" sz="2800" b="1" dirty="0">
                <a:solidFill>
                  <a:srgbClr val="AF235F"/>
                </a:solidFill>
                <a:latin typeface="+mn-lt"/>
                <a:ea typeface="Arial Unicode MS" panose="020B0604020202020204" pitchFamily="34" charset="-128"/>
                <a:cs typeface="Arial Unicode MS" panose="020B0604020202020204" pitchFamily="34" charset="-128"/>
              </a:rPr>
              <a:t>Digital</a:t>
            </a:r>
          </a:p>
        </p:txBody>
      </p:sp>
      <p:grpSp>
        <p:nvGrpSpPr>
          <p:cNvPr id="94" name="Gruppieren 93"/>
          <p:cNvGrpSpPr/>
          <p:nvPr/>
        </p:nvGrpSpPr>
        <p:grpSpPr bwMode="gray">
          <a:xfrm>
            <a:off x="1506003" y="1593486"/>
            <a:ext cx="6455664" cy="283015"/>
            <a:chOff x="1506003" y="3820013"/>
            <a:chExt cx="6455664" cy="283015"/>
          </a:xfrm>
        </p:grpSpPr>
        <p:cxnSp>
          <p:nvCxnSpPr>
            <p:cNvPr id="80" name="Gerade Verbindung mit Pfeil 79"/>
            <p:cNvCxnSpPr>
              <a:cxnSpLocks/>
            </p:cNvCxnSpPr>
            <p:nvPr/>
          </p:nvCxnSpPr>
          <p:spPr bwMode="gray">
            <a:xfrm>
              <a:off x="1552479" y="4031028"/>
              <a:ext cx="2520000" cy="0"/>
            </a:xfrm>
            <a:prstGeom prst="straightConnector1">
              <a:avLst/>
            </a:prstGeom>
            <a:solidFill>
              <a:schemeClr val="tx2"/>
            </a:solidFill>
            <a:ln w="9525" cap="flat" cmpd="sng" algn="ctr">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1" name="Gerade Verbindung mit Pfeil 80"/>
            <p:cNvCxnSpPr>
              <a:cxnSpLocks/>
            </p:cNvCxnSpPr>
            <p:nvPr/>
          </p:nvCxnSpPr>
          <p:spPr bwMode="gray">
            <a:xfrm>
              <a:off x="4166220" y="4031028"/>
              <a:ext cx="3769159" cy="0"/>
            </a:xfrm>
            <a:prstGeom prst="straightConnector1">
              <a:avLst/>
            </a:prstGeom>
            <a:solidFill>
              <a:schemeClr val="tx2"/>
            </a:solidFill>
            <a:ln w="9525" cap="flat" cmpd="sng" algn="ctr">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2" name="Textfeld 81"/>
            <p:cNvSpPr txBox="1">
              <a:spLocks/>
            </p:cNvSpPr>
            <p:nvPr/>
          </p:nvSpPr>
          <p:spPr bwMode="gray">
            <a:xfrm>
              <a:off x="5666880" y="3820013"/>
              <a:ext cx="767839" cy="203133"/>
            </a:xfrm>
            <a:prstGeom prst="rect">
              <a:avLst/>
            </a:prstGeom>
            <a:noFill/>
            <a:ln>
              <a:noFill/>
            </a:ln>
          </p:spPr>
          <p:txBody>
            <a:bodyPr wrap="none" lIns="0" tIns="0" rIns="0" bIns="0" rtlCol="0">
              <a:noAutofit/>
            </a:bodyPr>
            <a:lstStyle/>
            <a:p>
              <a:pPr algn="ctr">
                <a:lnSpc>
                  <a:spcPct val="110000"/>
                </a:lnSpc>
                <a:spcBef>
                  <a:spcPts val="0"/>
                </a:spcBef>
              </a:pPr>
              <a:r>
                <a:rPr lang="en-US" sz="1200" dirty="0">
                  <a:solidFill>
                    <a:schemeClr val="bg1"/>
                  </a:solidFill>
                  <a:latin typeface="+mn-lt"/>
                  <a:ea typeface="Arial Unicode MS" panose="020B0604020202020204" pitchFamily="34" charset="-128"/>
                  <a:cs typeface="Arial Unicode MS" panose="020B0604020202020204" pitchFamily="34" charset="-128"/>
                </a:rPr>
                <a:t>50 – 250 m</a:t>
              </a:r>
            </a:p>
          </p:txBody>
        </p:sp>
        <p:sp>
          <p:nvSpPr>
            <p:cNvPr id="84" name="Textfeld 83"/>
            <p:cNvSpPr txBox="1">
              <a:spLocks/>
            </p:cNvSpPr>
            <p:nvPr/>
          </p:nvSpPr>
          <p:spPr bwMode="gray">
            <a:xfrm>
              <a:off x="2499534" y="3820013"/>
              <a:ext cx="726831" cy="211015"/>
            </a:xfrm>
            <a:prstGeom prst="rect">
              <a:avLst/>
            </a:prstGeom>
            <a:noFill/>
            <a:ln>
              <a:noFill/>
            </a:ln>
          </p:spPr>
          <p:txBody>
            <a:bodyPr wrap="none" lIns="0" tIns="0" rIns="0" bIns="0" rtlCol="0">
              <a:noAutofit/>
            </a:bodyPr>
            <a:lstStyle/>
            <a:p>
              <a:pPr algn="ctr">
                <a:lnSpc>
                  <a:spcPct val="110000"/>
                </a:lnSpc>
                <a:spcBef>
                  <a:spcPts val="0"/>
                </a:spcBef>
              </a:pPr>
              <a:r>
                <a:rPr lang="en-US" sz="1200" dirty="0">
                  <a:solidFill>
                    <a:schemeClr val="bg1"/>
                  </a:solidFill>
                  <a:latin typeface="+mn-lt"/>
                  <a:ea typeface="Arial Unicode MS" panose="020B0604020202020204" pitchFamily="34" charset="-128"/>
                  <a:cs typeface="Arial Unicode MS" panose="020B0604020202020204" pitchFamily="34" charset="-128"/>
                </a:rPr>
                <a:t>e.g. 5 m</a:t>
              </a:r>
            </a:p>
          </p:txBody>
        </p:sp>
        <p:cxnSp>
          <p:nvCxnSpPr>
            <p:cNvPr id="85" name="Gerade Verbindung 84"/>
            <p:cNvCxnSpPr>
              <a:cxnSpLocks/>
            </p:cNvCxnSpPr>
            <p:nvPr/>
          </p:nvCxnSpPr>
          <p:spPr bwMode="gray">
            <a:xfrm>
              <a:off x="4128099" y="3959028"/>
              <a:ext cx="0" cy="144000"/>
            </a:xfrm>
            <a:prstGeom prst="line">
              <a:avLst/>
            </a:prstGeom>
            <a:solidFill>
              <a:schemeClr val="tx2"/>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a:cxnSpLocks/>
            </p:cNvCxnSpPr>
            <p:nvPr/>
          </p:nvCxnSpPr>
          <p:spPr bwMode="gray">
            <a:xfrm>
              <a:off x="1506003" y="3959028"/>
              <a:ext cx="0" cy="144000"/>
            </a:xfrm>
            <a:prstGeom prst="line">
              <a:avLst/>
            </a:prstGeom>
            <a:solidFill>
              <a:schemeClr val="tx2"/>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a:cxnSpLocks/>
            </p:cNvCxnSpPr>
            <p:nvPr/>
          </p:nvCxnSpPr>
          <p:spPr bwMode="gray">
            <a:xfrm>
              <a:off x="7961667" y="3959028"/>
              <a:ext cx="0" cy="144000"/>
            </a:xfrm>
            <a:prstGeom prst="line">
              <a:avLst/>
            </a:prstGeom>
            <a:solidFill>
              <a:schemeClr val="tx2"/>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97" name="Textfeld 96"/>
          <p:cNvSpPr txBox="1">
            <a:spLocks/>
          </p:cNvSpPr>
          <p:nvPr/>
        </p:nvSpPr>
        <p:spPr bwMode="gray">
          <a:xfrm rot="16200000">
            <a:off x="915859" y="2630623"/>
            <a:ext cx="726879" cy="211015"/>
          </a:xfrm>
          <a:prstGeom prst="rect">
            <a:avLst/>
          </a:prstGeom>
          <a:noFill/>
        </p:spPr>
        <p:txBody>
          <a:bodyPr wrap="none" lIns="0" tIns="0" rIns="0" bIns="0" rtlCol="0">
            <a:noAutofit/>
          </a:bodyPr>
          <a:lstStyle/>
          <a:p>
            <a:pPr algn="ctr">
              <a:lnSpc>
                <a:spcPct val="110000"/>
              </a:lnSpc>
              <a:spcBef>
                <a:spcPts val="0"/>
              </a:spcBef>
            </a:pPr>
            <a:r>
              <a:rPr lang="en-US" sz="1200" dirty="0">
                <a:solidFill>
                  <a:schemeClr val="bg1"/>
                </a:solidFill>
                <a:ea typeface="Arial Unicode MS" panose="020B0604020202020204" pitchFamily="34" charset="-128"/>
                <a:cs typeface="Arial Unicode MS" panose="020B0604020202020204" pitchFamily="34" charset="-128"/>
              </a:rPr>
              <a:t>e.g. 3.2 m</a:t>
            </a:r>
          </a:p>
        </p:txBody>
      </p:sp>
      <p:grpSp>
        <p:nvGrpSpPr>
          <p:cNvPr id="65" name="Gruppieren 64"/>
          <p:cNvGrpSpPr>
            <a:grpSpLocks/>
          </p:cNvGrpSpPr>
          <p:nvPr/>
        </p:nvGrpSpPr>
        <p:grpSpPr bwMode="gray">
          <a:xfrm>
            <a:off x="1320417" y="1966521"/>
            <a:ext cx="144000" cy="1539219"/>
            <a:chOff x="1320417" y="1625730"/>
            <a:chExt cx="144000" cy="1935050"/>
          </a:xfrm>
        </p:grpSpPr>
        <p:cxnSp>
          <p:nvCxnSpPr>
            <p:cNvPr id="96" name="Gerade Verbindung mit Pfeil 95"/>
            <p:cNvCxnSpPr>
              <a:cxnSpLocks/>
            </p:cNvCxnSpPr>
            <p:nvPr/>
          </p:nvCxnSpPr>
          <p:spPr bwMode="gray">
            <a:xfrm rot="16200000">
              <a:off x="447878" y="2593255"/>
              <a:ext cx="1889078" cy="0"/>
            </a:xfrm>
            <a:prstGeom prst="straightConnector1">
              <a:avLst/>
            </a:prstGeom>
            <a:solidFill>
              <a:schemeClr val="tx2"/>
            </a:solidFill>
            <a:ln w="9525" cap="flat" cmpd="sng" algn="ctr">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31" name="Gruppieren 30"/>
            <p:cNvGrpSpPr>
              <a:grpSpLocks/>
            </p:cNvGrpSpPr>
            <p:nvPr/>
          </p:nvGrpSpPr>
          <p:grpSpPr bwMode="gray">
            <a:xfrm>
              <a:off x="1320417" y="1625730"/>
              <a:ext cx="144000" cy="1935050"/>
              <a:chOff x="1187457" y="1625730"/>
              <a:chExt cx="288000" cy="1935050"/>
            </a:xfrm>
          </p:grpSpPr>
          <p:cxnSp>
            <p:nvCxnSpPr>
              <p:cNvPr id="98" name="Gerade Verbindung 97"/>
              <p:cNvCxnSpPr>
                <a:cxnSpLocks/>
              </p:cNvCxnSpPr>
              <p:nvPr/>
            </p:nvCxnSpPr>
            <p:spPr bwMode="gray">
              <a:xfrm rot="16200000">
                <a:off x="1331457" y="1481730"/>
                <a:ext cx="0" cy="288000"/>
              </a:xfrm>
              <a:prstGeom prst="line">
                <a:avLst/>
              </a:prstGeom>
              <a:solidFill>
                <a:schemeClr val="tx2"/>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a:cxnSpLocks/>
              </p:cNvCxnSpPr>
              <p:nvPr/>
            </p:nvCxnSpPr>
            <p:spPr bwMode="gray">
              <a:xfrm rot="16200000">
                <a:off x="1331457" y="3416780"/>
                <a:ext cx="0" cy="288000"/>
              </a:xfrm>
              <a:prstGeom prst="line">
                <a:avLst/>
              </a:prstGeom>
              <a:solidFill>
                <a:schemeClr val="tx2"/>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grpSp>
        <p:nvGrpSpPr>
          <p:cNvPr id="554" name="Gruppieren 553"/>
          <p:cNvGrpSpPr/>
          <p:nvPr/>
        </p:nvGrpSpPr>
        <p:grpSpPr bwMode="gray">
          <a:xfrm>
            <a:off x="3475087" y="3203674"/>
            <a:ext cx="3170694" cy="109901"/>
            <a:chOff x="3684565" y="3203674"/>
            <a:chExt cx="6615113" cy="109901"/>
          </a:xfrm>
        </p:grpSpPr>
        <p:cxnSp>
          <p:nvCxnSpPr>
            <p:cNvPr id="555" name="Gerade Verbindung 554"/>
            <p:cNvCxnSpPr/>
            <p:nvPr/>
          </p:nvCxnSpPr>
          <p:spPr bwMode="gray">
            <a:xfrm>
              <a:off x="3700440" y="3203674"/>
              <a:ext cx="6420644"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6" name="Gerade Verbindung 555"/>
            <p:cNvCxnSpPr/>
            <p:nvPr/>
          </p:nvCxnSpPr>
          <p:spPr bwMode="gray">
            <a:xfrm>
              <a:off x="3684565" y="3231223"/>
              <a:ext cx="6481567"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7" name="Gerade Verbindung 556"/>
            <p:cNvCxnSpPr/>
            <p:nvPr/>
          </p:nvCxnSpPr>
          <p:spPr bwMode="gray">
            <a:xfrm>
              <a:off x="3706790" y="3257161"/>
              <a:ext cx="6502400"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8" name="Gerade Verbindung 557"/>
            <p:cNvCxnSpPr/>
            <p:nvPr/>
          </p:nvCxnSpPr>
          <p:spPr bwMode="gray">
            <a:xfrm>
              <a:off x="3684565" y="3313575"/>
              <a:ext cx="6615113"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pic>
        <p:nvPicPr>
          <p:cNvPr id="552" name="Picture 5" descr="Substation Wiring"/>
          <p:cNvPicPr>
            <a:picLocks noChangeAspect="1" noChangeArrowheads="1"/>
          </p:cNvPicPr>
          <p:nvPr/>
        </p:nvPicPr>
        <p:blipFill>
          <a:blip r:embed="rId8" cstate="print">
            <a:extLst>
              <a:ext uri="{28A0092B-C50C-407E-A947-70E740481C1C}">
                <a14:useLocalDpi xmlns:a14="http://schemas.microsoft.com/office/drawing/2010/main" val="0"/>
              </a:ext>
            </a:extLst>
          </a:blip>
          <a:srcRect r="6662"/>
          <a:stretch>
            <a:fillRect/>
          </a:stretch>
        </p:blipFill>
        <p:spPr bwMode="gray">
          <a:xfrm>
            <a:off x="5596677" y="2683341"/>
            <a:ext cx="2164695" cy="928129"/>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 name="Gruppieren 14"/>
          <p:cNvGrpSpPr>
            <a:grpSpLocks/>
          </p:cNvGrpSpPr>
          <p:nvPr/>
        </p:nvGrpSpPr>
        <p:grpSpPr bwMode="gray">
          <a:xfrm>
            <a:off x="1509714" y="1914122"/>
            <a:ext cx="2377496" cy="1652794"/>
            <a:chOff x="1629982" y="1632406"/>
            <a:chExt cx="2673125" cy="1858310"/>
          </a:xfrm>
        </p:grpSpPr>
        <p:pic>
          <p:nvPicPr>
            <p:cNvPr id="69" name="Grafik 68"/>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gray">
            <a:xfrm>
              <a:off x="1629982" y="1707013"/>
              <a:ext cx="2673125" cy="1783703"/>
            </a:xfrm>
            <a:prstGeom prst="rect">
              <a:avLst/>
            </a:prstGeom>
          </p:spPr>
        </p:pic>
        <p:sp>
          <p:nvSpPr>
            <p:cNvPr id="70" name="Ellipse 69"/>
            <p:cNvSpPr/>
            <p:nvPr/>
          </p:nvSpPr>
          <p:spPr bwMode="gray">
            <a:xfrm>
              <a:off x="3203514" y="1632406"/>
              <a:ext cx="1010671" cy="905834"/>
            </a:xfrm>
            <a:prstGeom prst="ellipse">
              <a:avLst/>
            </a:prstGeom>
            <a:noFill/>
            <a:ln w="28575">
              <a:solidFill>
                <a:schemeClr val="bg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71" name="Textfeld 70"/>
            <p:cNvSpPr txBox="1"/>
            <p:nvPr/>
          </p:nvSpPr>
          <p:spPr bwMode="gray">
            <a:xfrm>
              <a:off x="2817257" y="1690409"/>
              <a:ext cx="508825" cy="411390"/>
            </a:xfrm>
            <a:prstGeom prst="rect">
              <a:avLst/>
            </a:prstGeom>
            <a:noFill/>
          </p:spPr>
          <p:txBody>
            <a:bodyPr wrap="none" lIns="0" tIns="0" rIns="0" bIns="0" rtlCol="0" anchor="ctr">
              <a:noAutofit/>
            </a:bodyPr>
            <a:lstStyle/>
            <a:p>
              <a:pPr algn="ctr">
                <a:lnSpc>
                  <a:spcPct val="110000"/>
                </a:lnSpc>
                <a:spcBef>
                  <a:spcPts val="0"/>
                </a:spcBef>
              </a:pPr>
              <a:r>
                <a:rPr lang="en-US" b="1" dirty="0">
                  <a:solidFill>
                    <a:schemeClr val="bg1"/>
                  </a:solidFill>
                  <a:latin typeface="+mn-lt"/>
                  <a:ea typeface="Arial Unicode MS" panose="020B0604020202020204" pitchFamily="34" charset="-128"/>
                  <a:cs typeface="Arial Unicode MS" panose="020B0604020202020204" pitchFamily="34" charset="-128"/>
                </a:rPr>
                <a:t>VT</a:t>
              </a:r>
            </a:p>
          </p:txBody>
        </p:sp>
        <p:sp>
          <p:nvSpPr>
            <p:cNvPr id="72" name="Textfeld 71"/>
            <p:cNvSpPr txBox="1"/>
            <p:nvPr/>
          </p:nvSpPr>
          <p:spPr bwMode="gray">
            <a:xfrm>
              <a:off x="2844158" y="3036369"/>
              <a:ext cx="508825" cy="411390"/>
            </a:xfrm>
            <a:prstGeom prst="rect">
              <a:avLst/>
            </a:prstGeom>
            <a:noFill/>
          </p:spPr>
          <p:txBody>
            <a:bodyPr wrap="none" lIns="0" tIns="0" rIns="0" bIns="0" rtlCol="0" anchor="ctr">
              <a:noAutofit/>
            </a:bodyPr>
            <a:lstStyle/>
            <a:p>
              <a:pPr algn="ctr">
                <a:lnSpc>
                  <a:spcPct val="110000"/>
                </a:lnSpc>
                <a:spcBef>
                  <a:spcPts val="0"/>
                </a:spcBef>
              </a:pPr>
              <a:r>
                <a:rPr lang="en-US" b="1" dirty="0">
                  <a:solidFill>
                    <a:schemeClr val="bg1"/>
                  </a:solidFill>
                  <a:latin typeface="+mn-lt"/>
                  <a:ea typeface="Arial Unicode MS" panose="020B0604020202020204" pitchFamily="34" charset="-128"/>
                  <a:cs typeface="Arial Unicode MS" panose="020B0604020202020204" pitchFamily="34" charset="-128"/>
                </a:rPr>
                <a:t>CT</a:t>
              </a:r>
            </a:p>
          </p:txBody>
        </p:sp>
        <p:sp>
          <p:nvSpPr>
            <p:cNvPr id="74" name="Ellipse 73"/>
            <p:cNvSpPr/>
            <p:nvPr/>
          </p:nvSpPr>
          <p:spPr bwMode="gray">
            <a:xfrm>
              <a:off x="2693952" y="2363885"/>
              <a:ext cx="761325" cy="706340"/>
            </a:xfrm>
            <a:prstGeom prst="ellipse">
              <a:avLst/>
            </a:prstGeom>
            <a:noFill/>
            <a:ln w="28575">
              <a:solidFill>
                <a:schemeClr val="bg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grpSp>
      <p:pic>
        <p:nvPicPr>
          <p:cNvPr id="573" name="Grafik 572"/>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gray">
          <a:xfrm>
            <a:off x="1426655" y="4207252"/>
            <a:ext cx="2142215" cy="1673545"/>
          </a:xfrm>
          <a:prstGeom prst="rect">
            <a:avLst/>
          </a:prstGeom>
        </p:spPr>
      </p:pic>
      <p:sp>
        <p:nvSpPr>
          <p:cNvPr id="574" name="Ellipse 573"/>
          <p:cNvSpPr/>
          <p:nvPr/>
        </p:nvSpPr>
        <p:spPr bwMode="gray">
          <a:xfrm>
            <a:off x="2848251" y="5022079"/>
            <a:ext cx="562707" cy="586154"/>
          </a:xfrm>
          <a:prstGeom prst="ellipse">
            <a:avLst/>
          </a:prstGeom>
          <a:noFill/>
          <a:ln w="28575">
            <a:solidFill>
              <a:srgbClr val="41AAAA"/>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575" name="Rectangle 11"/>
          <p:cNvSpPr>
            <a:spLocks noChangeArrowheads="1"/>
          </p:cNvSpPr>
          <p:nvPr/>
        </p:nvSpPr>
        <p:spPr bwMode="gray">
          <a:xfrm>
            <a:off x="4112194" y="4341999"/>
            <a:ext cx="599523" cy="369332"/>
          </a:xfrm>
          <a:prstGeom prst="rect">
            <a:avLst/>
          </a:prstGeom>
          <a:noFill/>
          <a:ln w="25400">
            <a:noFill/>
            <a:miter lim="800000"/>
            <a:headEnd/>
            <a:tailEnd/>
          </a:ln>
        </p:spPr>
        <p:txBody>
          <a:bodyPr wrap="none" lIns="0" tIns="0" rIns="0" bIns="0">
            <a:spAutoFit/>
          </a:bodyPr>
          <a:lstStyle/>
          <a:p>
            <a:pPr algn="ctr" defTabSz="846138" eaLnBrk="0" hangingPunct="0">
              <a:spcBef>
                <a:spcPts val="0"/>
              </a:spcBef>
            </a:pPr>
            <a:r>
              <a:rPr lang="en-US" sz="1200" b="1" dirty="0">
                <a:solidFill>
                  <a:srgbClr val="3C464B"/>
                </a:solidFill>
                <a:cs typeface="Arial" charset="0"/>
              </a:rPr>
              <a:t>Merging</a:t>
            </a:r>
          </a:p>
          <a:p>
            <a:pPr algn="ctr" defTabSz="846138" eaLnBrk="0" hangingPunct="0">
              <a:spcBef>
                <a:spcPts val="0"/>
              </a:spcBef>
            </a:pPr>
            <a:r>
              <a:rPr lang="en-US" sz="1200" b="1" dirty="0">
                <a:solidFill>
                  <a:srgbClr val="3C464B"/>
                </a:solidFill>
                <a:cs typeface="Arial" charset="0"/>
              </a:rPr>
              <a:t>Unit</a:t>
            </a:r>
          </a:p>
        </p:txBody>
      </p:sp>
      <p:cxnSp>
        <p:nvCxnSpPr>
          <p:cNvPr id="576" name="Gerade Verbindung mit Pfeil 575"/>
          <p:cNvCxnSpPr/>
          <p:nvPr/>
        </p:nvCxnSpPr>
        <p:spPr bwMode="gray">
          <a:xfrm>
            <a:off x="3692314" y="4822786"/>
            <a:ext cx="1" cy="0"/>
          </a:xfrm>
          <a:prstGeom prst="straightConnector1">
            <a:avLst/>
          </a:prstGeom>
          <a:solidFill>
            <a:schemeClr val="tx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77" name="Textfeld 576"/>
          <p:cNvSpPr txBox="1"/>
          <p:nvPr/>
        </p:nvSpPr>
        <p:spPr bwMode="gray">
          <a:xfrm>
            <a:off x="3493020" y="4705554"/>
            <a:ext cx="550985" cy="445477"/>
          </a:xfrm>
          <a:prstGeom prst="rect">
            <a:avLst/>
          </a:prstGeom>
          <a:solidFill>
            <a:schemeClr val="bg1"/>
          </a:solidFill>
        </p:spPr>
        <p:txBody>
          <a:bodyPr wrap="none" lIns="0" tIns="0" rIns="0" bIns="0" rtlCol="0">
            <a:noAutofit/>
          </a:bodyPr>
          <a:lstStyle/>
          <a:p>
            <a:pPr>
              <a:lnSpc>
                <a:spcPct val="110000"/>
              </a:lnSpc>
              <a:spcBef>
                <a:spcPts val="0"/>
              </a:spcBef>
            </a:pPr>
            <a:r>
              <a:rPr lang="en-US" sz="2000" b="1" dirty="0">
                <a:solidFill>
                  <a:srgbClr val="41AAAA"/>
                </a:solidFill>
                <a:latin typeface="+mn-lt"/>
                <a:ea typeface="Arial Unicode MS" panose="020B0604020202020204" pitchFamily="34" charset="-128"/>
                <a:cs typeface="Arial Unicode MS" panose="020B0604020202020204" pitchFamily="34" charset="-128"/>
              </a:rPr>
              <a:t>LPIT</a:t>
            </a:r>
          </a:p>
        </p:txBody>
      </p:sp>
      <p:cxnSp>
        <p:nvCxnSpPr>
          <p:cNvPr id="578" name="Gerade Verbindung 577"/>
          <p:cNvCxnSpPr/>
          <p:nvPr/>
        </p:nvCxnSpPr>
        <p:spPr bwMode="gray">
          <a:xfrm>
            <a:off x="3516466" y="5596509"/>
            <a:ext cx="820616"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9" name="Gerade Verbindung 578"/>
          <p:cNvCxnSpPr/>
          <p:nvPr/>
        </p:nvCxnSpPr>
        <p:spPr bwMode="gray">
          <a:xfrm>
            <a:off x="3516466" y="5444109"/>
            <a:ext cx="0" cy="164123"/>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580" name="Picture 6" descr="Y:\103948_NCIT-Project\08_Modular_assemblies,_design\08.05_Concept&amp;Sample_Design\3D-Tool\NCIT-Spacer-Fronansicht_V2.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gray">
          <a:xfrm>
            <a:off x="3475087" y="4997102"/>
            <a:ext cx="650981" cy="578017"/>
          </a:xfrm>
          <a:prstGeom prst="rect">
            <a:avLst/>
          </a:prstGeom>
          <a:noFill/>
          <a:extLst>
            <a:ext uri="{909E8E84-426E-40DD-AFC4-6F175D3DCCD1}">
              <a14:hiddenFill xmlns:a14="http://schemas.microsoft.com/office/drawing/2010/main">
                <a:solidFill>
                  <a:srgbClr val="FFFFFF"/>
                </a:solidFill>
              </a14:hiddenFill>
            </a:ext>
          </a:extLst>
        </p:spPr>
      </p:pic>
      <p:cxnSp>
        <p:nvCxnSpPr>
          <p:cNvPr id="581" name="Gerade Verbindung 580"/>
          <p:cNvCxnSpPr/>
          <p:nvPr/>
        </p:nvCxnSpPr>
        <p:spPr bwMode="gray">
          <a:xfrm>
            <a:off x="4055728" y="5444109"/>
            <a:ext cx="328246"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2" name="Gerade Verbindung 581"/>
          <p:cNvCxnSpPr/>
          <p:nvPr/>
        </p:nvCxnSpPr>
        <p:spPr bwMode="gray">
          <a:xfrm>
            <a:off x="3868159" y="5010355"/>
            <a:ext cx="480646"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3" name="Gerade Verbindung mit Pfeil 582"/>
          <p:cNvCxnSpPr/>
          <p:nvPr/>
        </p:nvCxnSpPr>
        <p:spPr bwMode="gray">
          <a:xfrm flipV="1">
            <a:off x="3106159" y="5174478"/>
            <a:ext cx="433754" cy="164125"/>
          </a:xfrm>
          <a:prstGeom prst="straightConnector1">
            <a:avLst/>
          </a:prstGeom>
          <a:solidFill>
            <a:schemeClr val="tx2"/>
          </a:solidFill>
          <a:ln w="9525" cap="flat" cmpd="sng" algn="ctr">
            <a:solidFill>
              <a:srgbClr val="41AAAA"/>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87" name="Textfeld 586"/>
          <p:cNvSpPr txBox="1">
            <a:spLocks/>
          </p:cNvSpPr>
          <p:nvPr/>
        </p:nvSpPr>
        <p:spPr bwMode="gray">
          <a:xfrm rot="16200000">
            <a:off x="915859" y="4892800"/>
            <a:ext cx="726879" cy="211015"/>
          </a:xfrm>
          <a:prstGeom prst="rect">
            <a:avLst/>
          </a:prstGeom>
          <a:noFill/>
          <a:ln>
            <a:noFill/>
          </a:ln>
        </p:spPr>
        <p:txBody>
          <a:bodyPr wrap="none" lIns="0" tIns="0" rIns="0" bIns="0" rtlCol="0">
            <a:noAutofit/>
          </a:bodyPr>
          <a:lstStyle/>
          <a:p>
            <a:pPr algn="ctr">
              <a:lnSpc>
                <a:spcPct val="110000"/>
              </a:lnSpc>
              <a:spcBef>
                <a:spcPts val="0"/>
              </a:spcBef>
            </a:pPr>
            <a:r>
              <a:rPr lang="en-US" sz="1200" dirty="0">
                <a:solidFill>
                  <a:schemeClr val="tx1"/>
                </a:solidFill>
                <a:ea typeface="Arial Unicode MS" panose="020B0604020202020204" pitchFamily="34" charset="-128"/>
                <a:cs typeface="Arial Unicode MS" panose="020B0604020202020204" pitchFamily="34" charset="-128"/>
              </a:rPr>
              <a:t>e.g. 2.9 m</a:t>
            </a:r>
          </a:p>
        </p:txBody>
      </p:sp>
      <p:grpSp>
        <p:nvGrpSpPr>
          <p:cNvPr id="64" name="Gruppieren 63"/>
          <p:cNvGrpSpPr/>
          <p:nvPr/>
        </p:nvGrpSpPr>
        <p:grpSpPr bwMode="gray">
          <a:xfrm>
            <a:off x="1320417" y="4213227"/>
            <a:ext cx="144000" cy="1570157"/>
            <a:chOff x="1320417" y="4030780"/>
            <a:chExt cx="144000" cy="1935050"/>
          </a:xfrm>
        </p:grpSpPr>
        <p:cxnSp>
          <p:nvCxnSpPr>
            <p:cNvPr id="586" name="Gerade Verbindung mit Pfeil 585"/>
            <p:cNvCxnSpPr>
              <a:cxnSpLocks/>
            </p:cNvCxnSpPr>
            <p:nvPr/>
          </p:nvCxnSpPr>
          <p:spPr bwMode="gray">
            <a:xfrm rot="16200000">
              <a:off x="447878" y="4998305"/>
              <a:ext cx="1889078" cy="0"/>
            </a:xfrm>
            <a:prstGeom prst="straightConnector1">
              <a:avLst/>
            </a:prstGeom>
            <a:solidFill>
              <a:schemeClr val="tx2"/>
            </a:solidFill>
            <a:ln w="9525" cap="flat" cmpd="sng" algn="ctr">
              <a:solidFill>
                <a:srgbClr val="000000"/>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8" name="Gerade Verbindung 587"/>
            <p:cNvCxnSpPr>
              <a:cxnSpLocks/>
            </p:cNvCxnSpPr>
            <p:nvPr/>
          </p:nvCxnSpPr>
          <p:spPr bwMode="gray">
            <a:xfrm rot="16200000">
              <a:off x="1392417" y="3958780"/>
              <a:ext cx="0" cy="144000"/>
            </a:xfrm>
            <a:prstGeom prst="line">
              <a:avLst/>
            </a:prstGeom>
            <a:solidFill>
              <a:schemeClr val="tx2"/>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9" name="Gerade Verbindung 588"/>
            <p:cNvCxnSpPr>
              <a:cxnSpLocks/>
            </p:cNvCxnSpPr>
            <p:nvPr/>
          </p:nvCxnSpPr>
          <p:spPr bwMode="gray">
            <a:xfrm rot="16200000">
              <a:off x="1392417" y="5893830"/>
              <a:ext cx="0" cy="144000"/>
            </a:xfrm>
            <a:prstGeom prst="line">
              <a:avLst/>
            </a:prstGeom>
            <a:solidFill>
              <a:schemeClr val="tx2"/>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cxnSp>
        <p:nvCxnSpPr>
          <p:cNvPr id="594" name="Gerade Verbindung mit Pfeil 593"/>
          <p:cNvCxnSpPr>
            <a:cxnSpLocks/>
          </p:cNvCxnSpPr>
          <p:nvPr/>
        </p:nvCxnSpPr>
        <p:spPr bwMode="gray">
          <a:xfrm>
            <a:off x="1549930" y="6104157"/>
            <a:ext cx="1922608" cy="0"/>
          </a:xfrm>
          <a:prstGeom prst="straightConnector1">
            <a:avLst/>
          </a:prstGeom>
          <a:solidFill>
            <a:schemeClr val="tx2"/>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95" name="Textfeld 594"/>
          <p:cNvSpPr txBox="1">
            <a:spLocks/>
          </p:cNvSpPr>
          <p:nvPr/>
        </p:nvSpPr>
        <p:spPr bwMode="gray">
          <a:xfrm>
            <a:off x="2147819" y="5893142"/>
            <a:ext cx="726831" cy="211015"/>
          </a:xfrm>
          <a:prstGeom prst="rect">
            <a:avLst/>
          </a:prstGeom>
          <a:noFill/>
        </p:spPr>
        <p:txBody>
          <a:bodyPr wrap="none" lIns="0" tIns="0" rIns="0" bIns="0" rtlCol="0">
            <a:noAutofit/>
          </a:bodyPr>
          <a:lstStyle/>
          <a:p>
            <a:pPr algn="ctr">
              <a:lnSpc>
                <a:spcPct val="110000"/>
              </a:lnSpc>
              <a:spcBef>
                <a:spcPts val="0"/>
              </a:spcBef>
            </a:pPr>
            <a:r>
              <a:rPr lang="en-US" sz="1200" dirty="0">
                <a:solidFill>
                  <a:schemeClr val="tx1"/>
                </a:solidFill>
                <a:latin typeface="+mn-lt"/>
                <a:ea typeface="Arial Unicode MS" panose="020B0604020202020204" pitchFamily="34" charset="-128"/>
                <a:cs typeface="Arial Unicode MS" panose="020B0604020202020204" pitchFamily="34" charset="-128"/>
              </a:rPr>
              <a:t>e.g. 3.5 m</a:t>
            </a:r>
          </a:p>
        </p:txBody>
      </p:sp>
      <p:grpSp>
        <p:nvGrpSpPr>
          <p:cNvPr id="27" name="Gruppieren 26"/>
          <p:cNvGrpSpPr>
            <a:grpSpLocks/>
          </p:cNvGrpSpPr>
          <p:nvPr/>
        </p:nvGrpSpPr>
        <p:grpSpPr bwMode="gray">
          <a:xfrm>
            <a:off x="1506003" y="6032157"/>
            <a:ext cx="2010463" cy="144000"/>
            <a:chOff x="1506003" y="5899197"/>
            <a:chExt cx="2010463" cy="288000"/>
          </a:xfrm>
        </p:grpSpPr>
        <p:cxnSp>
          <p:nvCxnSpPr>
            <p:cNvPr id="596" name="Gerade Verbindung 595"/>
            <p:cNvCxnSpPr>
              <a:cxnSpLocks/>
            </p:cNvCxnSpPr>
            <p:nvPr/>
          </p:nvCxnSpPr>
          <p:spPr bwMode="gray">
            <a:xfrm>
              <a:off x="3516466" y="5899197"/>
              <a:ext cx="0" cy="288000"/>
            </a:xfrm>
            <a:prstGeom prst="line">
              <a:avLst/>
            </a:prstGeom>
            <a:solidFill>
              <a:schemeClr val="tx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7" name="Gerade Verbindung 596"/>
            <p:cNvCxnSpPr>
              <a:cxnSpLocks/>
            </p:cNvCxnSpPr>
            <p:nvPr/>
          </p:nvCxnSpPr>
          <p:spPr bwMode="gray">
            <a:xfrm>
              <a:off x="1506003" y="5899197"/>
              <a:ext cx="0" cy="288000"/>
            </a:xfrm>
            <a:prstGeom prst="line">
              <a:avLst/>
            </a:prstGeom>
            <a:solidFill>
              <a:schemeClr val="tx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cxnSp>
        <p:nvCxnSpPr>
          <p:cNvPr id="590" name="Gerade Verbindung 589"/>
          <p:cNvCxnSpPr/>
          <p:nvPr/>
        </p:nvCxnSpPr>
        <p:spPr bwMode="gray">
          <a:xfrm>
            <a:off x="4508624" y="5615307"/>
            <a:ext cx="7035700" cy="0"/>
          </a:xfrm>
          <a:prstGeom prst="line">
            <a:avLst/>
          </a:prstGeom>
          <a:solidFill>
            <a:schemeClr val="tx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593" name="Picture 6" descr="http://csimg.shopwahl.de/srv/DE/00000363lwlcablescscduplex2m/T/340x340/C/FFFFFF/url/pro-snake-lwl-cable-sc-sc.jpg"/>
          <p:cNvPicPr>
            <a:picLocks noChangeAspect="1" noChangeArrowheads="1"/>
          </p:cNvPicPr>
          <p:nvPr/>
        </p:nvPicPr>
        <p:blipFill>
          <a:blip r:embed="rId12" cstate="print"/>
          <a:srcRect t="11263" b="13198"/>
          <a:stretch>
            <a:fillRect/>
          </a:stretch>
        </p:blipFill>
        <p:spPr bwMode="gray">
          <a:xfrm>
            <a:off x="5596677" y="4834385"/>
            <a:ext cx="2133189" cy="958173"/>
          </a:xfrm>
          <a:prstGeom prst="rect">
            <a:avLst/>
          </a:prstGeom>
          <a:noFill/>
          <a:ln>
            <a:solidFill>
              <a:schemeClr val="tx1"/>
            </a:solidFill>
          </a:ln>
        </p:spPr>
      </p:pic>
      <p:pic>
        <p:nvPicPr>
          <p:cNvPr id="584" name="Picture 4"/>
          <p:cNvPicPr>
            <a:picLocks noChangeAspect="1" noChangeArrowheads="1"/>
          </p:cNvPicPr>
          <p:nvPr/>
        </p:nvPicPr>
        <p:blipFill>
          <a:blip r:embed="rId13" cstate="print"/>
          <a:srcRect/>
          <a:stretch>
            <a:fillRect/>
          </a:stretch>
        </p:blipFill>
        <p:spPr bwMode="gray">
          <a:xfrm>
            <a:off x="4298771" y="4717278"/>
            <a:ext cx="237285" cy="1031525"/>
          </a:xfrm>
          <a:prstGeom prst="rect">
            <a:avLst/>
          </a:prstGeom>
          <a:noFill/>
        </p:spPr>
      </p:pic>
      <p:grpSp>
        <p:nvGrpSpPr>
          <p:cNvPr id="922" name="Gruppieren 921"/>
          <p:cNvGrpSpPr/>
          <p:nvPr/>
        </p:nvGrpSpPr>
        <p:grpSpPr bwMode="gray">
          <a:xfrm>
            <a:off x="8615329" y="4131740"/>
            <a:ext cx="3583021" cy="1961288"/>
            <a:chOff x="8615329" y="4131740"/>
            <a:chExt cx="3583021" cy="1961288"/>
          </a:xfrm>
        </p:grpSpPr>
        <p:sp>
          <p:nvSpPr>
            <p:cNvPr id="923" name="Rechteck 922"/>
            <p:cNvSpPr>
              <a:spLocks/>
            </p:cNvSpPr>
            <p:nvPr/>
          </p:nvSpPr>
          <p:spPr bwMode="gray">
            <a:xfrm>
              <a:off x="8615329" y="4131740"/>
              <a:ext cx="3583021" cy="1961288"/>
            </a:xfrm>
            <a:prstGeom prst="rect">
              <a:avLst/>
            </a:prstGeom>
            <a:solidFill>
              <a:schemeClr val="bg1"/>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924" name="Rechteck 923"/>
            <p:cNvSpPr>
              <a:spLocks/>
            </p:cNvSpPr>
            <p:nvPr/>
          </p:nvSpPr>
          <p:spPr bwMode="gray">
            <a:xfrm>
              <a:off x="8615329" y="4131740"/>
              <a:ext cx="3583021" cy="1961288"/>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72000" rIns="108000" bIns="72000" numCol="1" spcCol="96026" rtlCol="0" anchor="t">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l">
                <a:spcBef>
                  <a:spcPts val="0"/>
                </a:spcBef>
                <a:spcAft>
                  <a:spcPts val="400"/>
                </a:spcAft>
                <a:buFont typeface="Wingdings" charset="0"/>
                <a:buNone/>
              </a:pPr>
              <a:r>
                <a:rPr lang="en-US" sz="1400" b="1" dirty="0">
                  <a:solidFill>
                    <a:schemeClr val="bg1"/>
                  </a:solidFill>
                  <a:latin typeface="Arial" pitchFamily="34" charset="0"/>
                  <a:ea typeface="ＭＳ Ｐゴシック" charset="-128"/>
                  <a:sym typeface="Arial"/>
                </a:rPr>
                <a:t>Benefits</a:t>
              </a:r>
            </a:p>
            <a:p>
              <a:pPr marL="180000" lvl="1" indent="-180000">
                <a:spcBef>
                  <a:spcPts val="0"/>
                </a:spcBef>
                <a:spcAft>
                  <a:spcPts val="400"/>
                </a:spcAft>
                <a:buClr>
                  <a:schemeClr val="bg1"/>
                </a:buClr>
                <a:buFont typeface="Arial" panose="020B0604020202020204" pitchFamily="34" charset="0"/>
                <a:buChar char="•"/>
              </a:pPr>
              <a:r>
                <a:rPr lang="en-US" sz="1400" spc="-30" dirty="0">
                  <a:solidFill>
                    <a:schemeClr val="bg1"/>
                  </a:solidFill>
                  <a:latin typeface="Arial"/>
                </a:rPr>
                <a:t>Reduced space and weight</a:t>
              </a:r>
            </a:p>
            <a:p>
              <a:pPr marL="180000" lvl="1" indent="-180000">
                <a:spcBef>
                  <a:spcPts val="0"/>
                </a:spcBef>
                <a:spcAft>
                  <a:spcPts val="400"/>
                </a:spcAft>
                <a:buClr>
                  <a:schemeClr val="bg1"/>
                </a:buClr>
                <a:buFont typeface="Arial" panose="020B0604020202020204" pitchFamily="34" charset="0"/>
                <a:buChar char="•"/>
              </a:pPr>
              <a:r>
                <a:rPr lang="en-US" sz="1400" spc="-30" dirty="0">
                  <a:solidFill>
                    <a:schemeClr val="bg1"/>
                  </a:solidFill>
                  <a:latin typeface="Arial"/>
                </a:rPr>
                <a:t>Higher performance in measurement</a:t>
              </a:r>
            </a:p>
            <a:p>
              <a:pPr marL="180000" lvl="1" indent="-180000">
                <a:spcBef>
                  <a:spcPts val="0"/>
                </a:spcBef>
                <a:spcAft>
                  <a:spcPts val="400"/>
                </a:spcAft>
                <a:buClr>
                  <a:schemeClr val="bg1"/>
                </a:buClr>
                <a:buFont typeface="Arial" panose="020B0604020202020204" pitchFamily="34" charset="0"/>
                <a:buChar char="•"/>
              </a:pPr>
              <a:r>
                <a:rPr lang="en-US" sz="1400" spc="-30" dirty="0">
                  <a:solidFill>
                    <a:schemeClr val="bg1"/>
                  </a:solidFill>
                  <a:latin typeface="Arial"/>
                </a:rPr>
                <a:t>Cost savings by reduced wiring</a:t>
              </a:r>
            </a:p>
            <a:p>
              <a:pPr marL="180000" lvl="1" indent="-180000">
                <a:spcBef>
                  <a:spcPts val="0"/>
                </a:spcBef>
                <a:spcAft>
                  <a:spcPts val="400"/>
                </a:spcAft>
                <a:buClr>
                  <a:schemeClr val="bg1"/>
                </a:buClr>
                <a:buFont typeface="Arial" panose="020B0604020202020204" pitchFamily="34" charset="0"/>
                <a:buChar char="•"/>
              </a:pPr>
              <a:r>
                <a:rPr lang="en-US" sz="1400" spc="-30" dirty="0">
                  <a:solidFill>
                    <a:schemeClr val="bg1"/>
                  </a:solidFill>
                  <a:latin typeface="Arial"/>
                </a:rPr>
                <a:t>Improved safety</a:t>
              </a:r>
            </a:p>
            <a:p>
              <a:pPr marL="180000" lvl="1" indent="-180000">
                <a:spcBef>
                  <a:spcPts val="0"/>
                </a:spcBef>
                <a:spcAft>
                  <a:spcPts val="400"/>
                </a:spcAft>
                <a:buClr>
                  <a:schemeClr val="bg1"/>
                </a:buClr>
                <a:buFont typeface="Arial" panose="020B0604020202020204" pitchFamily="34" charset="0"/>
                <a:buChar char="•"/>
              </a:pPr>
              <a:r>
                <a:rPr lang="en-US" sz="1400" spc="-30" dirty="0">
                  <a:solidFill>
                    <a:schemeClr val="bg1"/>
                  </a:solidFill>
                  <a:latin typeface="Arial"/>
                </a:rPr>
                <a:t>Interoperability</a:t>
              </a:r>
            </a:p>
            <a:p>
              <a:pPr marL="180000" lvl="1" indent="-180000">
                <a:spcBef>
                  <a:spcPts val="0"/>
                </a:spcBef>
                <a:spcAft>
                  <a:spcPts val="400"/>
                </a:spcAft>
                <a:buClr>
                  <a:schemeClr val="bg1"/>
                </a:buClr>
                <a:buFont typeface="Arial" panose="020B0604020202020204" pitchFamily="34" charset="0"/>
                <a:buChar char="•"/>
              </a:pPr>
              <a:r>
                <a:rPr lang="en-US" sz="1400" spc="-30" dirty="0">
                  <a:solidFill>
                    <a:schemeClr val="bg1"/>
                  </a:solidFill>
                  <a:latin typeface="Arial"/>
                </a:rPr>
                <a:t>Flexible assignment of functions</a:t>
              </a:r>
            </a:p>
          </p:txBody>
        </p:sp>
      </p:grpSp>
    </p:spTree>
    <p:extLst>
      <p:ext uri="{BB962C8B-B14F-4D97-AF65-F5344CB8AC3E}">
        <p14:creationId xmlns:p14="http://schemas.microsoft.com/office/powerpoint/2010/main" val="7869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
                                        </p:tgtEl>
                                        <p:attrNameLst>
                                          <p:attrName>style.visibility</p:attrName>
                                        </p:attrNameLst>
                                      </p:cBhvr>
                                      <p:to>
                                        <p:strVal val="visible"/>
                                      </p:to>
                                    </p:set>
                                    <p:animEffect transition="in" filter="fade">
                                      <p:cBhvr>
                                        <p:cTn id="7" dur="500"/>
                                        <p:tgtEl>
                                          <p:spTgt spid="9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1"/>
                                        </p:tgtEl>
                                        <p:attrNameLst>
                                          <p:attrName>style.visibility</p:attrName>
                                        </p:attrNameLst>
                                      </p:cBhvr>
                                      <p:to>
                                        <p:strVal val="visible"/>
                                      </p:to>
                                    </p:set>
                                    <p:animEffect transition="in" filter="fade">
                                      <p:cBhvr>
                                        <p:cTn id="10" dur="500"/>
                                        <p:tgtEl>
                                          <p:spTgt spid="5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2"/>
                                        </p:tgtEl>
                                        <p:attrNameLst>
                                          <p:attrName>style.visibility</p:attrName>
                                        </p:attrNameLst>
                                      </p:cBhvr>
                                      <p:to>
                                        <p:strVal val="visible"/>
                                      </p:to>
                                    </p:set>
                                    <p:animEffect transition="in" filter="fade">
                                      <p:cBhvr>
                                        <p:cTn id="13" dur="500"/>
                                        <p:tgtEl>
                                          <p:spTgt spid="5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nodeType="withEffect">
                                  <p:stCondLst>
                                    <p:cond delay="0"/>
                                  </p:stCondLst>
                                  <p:childTnLst>
                                    <p:set>
                                      <p:cBhvr>
                                        <p:cTn id="18" dur="1" fill="hold">
                                          <p:stCondLst>
                                            <p:cond delay="0"/>
                                          </p:stCondLst>
                                        </p:cTn>
                                        <p:tgtEl>
                                          <p:spTgt spid="573"/>
                                        </p:tgtEl>
                                        <p:attrNameLst>
                                          <p:attrName>style.visibility</p:attrName>
                                        </p:attrNameLst>
                                      </p:cBhvr>
                                      <p:to>
                                        <p:strVal val="visible"/>
                                      </p:to>
                                    </p:set>
                                    <p:animEffect transition="in" filter="fade">
                                      <p:cBhvr>
                                        <p:cTn id="19" dur="500"/>
                                        <p:tgtEl>
                                          <p:spTgt spid="5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4"/>
                                        </p:tgtEl>
                                        <p:attrNameLst>
                                          <p:attrName>style.visibility</p:attrName>
                                        </p:attrNameLst>
                                      </p:cBhvr>
                                      <p:to>
                                        <p:strVal val="visible"/>
                                      </p:to>
                                    </p:set>
                                    <p:animEffect transition="in" filter="fade">
                                      <p:cBhvr>
                                        <p:cTn id="22" dur="500"/>
                                        <p:tgtEl>
                                          <p:spTgt spid="5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5"/>
                                        </p:tgtEl>
                                        <p:attrNameLst>
                                          <p:attrName>style.visibility</p:attrName>
                                        </p:attrNameLst>
                                      </p:cBhvr>
                                      <p:to>
                                        <p:strVal val="visible"/>
                                      </p:to>
                                    </p:set>
                                    <p:animEffect transition="in" filter="fade">
                                      <p:cBhvr>
                                        <p:cTn id="25" dur="500"/>
                                        <p:tgtEl>
                                          <p:spTgt spid="575"/>
                                        </p:tgtEl>
                                      </p:cBhvr>
                                    </p:animEffect>
                                  </p:childTnLst>
                                </p:cTn>
                              </p:par>
                              <p:par>
                                <p:cTn id="26" presetID="10" presetClass="entr" presetSubtype="0" fill="hold" nodeType="withEffect">
                                  <p:stCondLst>
                                    <p:cond delay="0"/>
                                  </p:stCondLst>
                                  <p:childTnLst>
                                    <p:set>
                                      <p:cBhvr>
                                        <p:cTn id="27" dur="1" fill="hold">
                                          <p:stCondLst>
                                            <p:cond delay="0"/>
                                          </p:stCondLst>
                                        </p:cTn>
                                        <p:tgtEl>
                                          <p:spTgt spid="576"/>
                                        </p:tgtEl>
                                        <p:attrNameLst>
                                          <p:attrName>style.visibility</p:attrName>
                                        </p:attrNameLst>
                                      </p:cBhvr>
                                      <p:to>
                                        <p:strVal val="visible"/>
                                      </p:to>
                                    </p:set>
                                    <p:animEffect transition="in" filter="fade">
                                      <p:cBhvr>
                                        <p:cTn id="28" dur="500"/>
                                        <p:tgtEl>
                                          <p:spTgt spid="5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7"/>
                                        </p:tgtEl>
                                        <p:attrNameLst>
                                          <p:attrName>style.visibility</p:attrName>
                                        </p:attrNameLst>
                                      </p:cBhvr>
                                      <p:to>
                                        <p:strVal val="visible"/>
                                      </p:to>
                                    </p:set>
                                    <p:animEffect transition="in" filter="fade">
                                      <p:cBhvr>
                                        <p:cTn id="31" dur="500"/>
                                        <p:tgtEl>
                                          <p:spTgt spid="577"/>
                                        </p:tgtEl>
                                      </p:cBhvr>
                                    </p:animEffect>
                                  </p:childTnLst>
                                </p:cTn>
                              </p:par>
                              <p:par>
                                <p:cTn id="32" presetID="10" presetClass="entr" presetSubtype="0" fill="hold" nodeType="withEffect">
                                  <p:stCondLst>
                                    <p:cond delay="0"/>
                                  </p:stCondLst>
                                  <p:childTnLst>
                                    <p:set>
                                      <p:cBhvr>
                                        <p:cTn id="33" dur="1" fill="hold">
                                          <p:stCondLst>
                                            <p:cond delay="0"/>
                                          </p:stCondLst>
                                        </p:cTn>
                                        <p:tgtEl>
                                          <p:spTgt spid="578"/>
                                        </p:tgtEl>
                                        <p:attrNameLst>
                                          <p:attrName>style.visibility</p:attrName>
                                        </p:attrNameLst>
                                      </p:cBhvr>
                                      <p:to>
                                        <p:strVal val="visible"/>
                                      </p:to>
                                    </p:set>
                                    <p:animEffect transition="in" filter="fade">
                                      <p:cBhvr>
                                        <p:cTn id="34" dur="500"/>
                                        <p:tgtEl>
                                          <p:spTgt spid="578"/>
                                        </p:tgtEl>
                                      </p:cBhvr>
                                    </p:animEffect>
                                  </p:childTnLst>
                                </p:cTn>
                              </p:par>
                              <p:par>
                                <p:cTn id="35" presetID="10" presetClass="entr" presetSubtype="0" fill="hold" nodeType="withEffect">
                                  <p:stCondLst>
                                    <p:cond delay="0"/>
                                  </p:stCondLst>
                                  <p:childTnLst>
                                    <p:set>
                                      <p:cBhvr>
                                        <p:cTn id="36" dur="1" fill="hold">
                                          <p:stCondLst>
                                            <p:cond delay="0"/>
                                          </p:stCondLst>
                                        </p:cTn>
                                        <p:tgtEl>
                                          <p:spTgt spid="579"/>
                                        </p:tgtEl>
                                        <p:attrNameLst>
                                          <p:attrName>style.visibility</p:attrName>
                                        </p:attrNameLst>
                                      </p:cBhvr>
                                      <p:to>
                                        <p:strVal val="visible"/>
                                      </p:to>
                                    </p:set>
                                    <p:animEffect transition="in" filter="fade">
                                      <p:cBhvr>
                                        <p:cTn id="37" dur="500"/>
                                        <p:tgtEl>
                                          <p:spTgt spid="579"/>
                                        </p:tgtEl>
                                      </p:cBhvr>
                                    </p:animEffect>
                                  </p:childTnLst>
                                </p:cTn>
                              </p:par>
                              <p:par>
                                <p:cTn id="38" presetID="10" presetClass="entr" presetSubtype="0" fill="hold" nodeType="withEffect">
                                  <p:stCondLst>
                                    <p:cond delay="0"/>
                                  </p:stCondLst>
                                  <p:childTnLst>
                                    <p:set>
                                      <p:cBhvr>
                                        <p:cTn id="39" dur="1" fill="hold">
                                          <p:stCondLst>
                                            <p:cond delay="0"/>
                                          </p:stCondLst>
                                        </p:cTn>
                                        <p:tgtEl>
                                          <p:spTgt spid="580"/>
                                        </p:tgtEl>
                                        <p:attrNameLst>
                                          <p:attrName>style.visibility</p:attrName>
                                        </p:attrNameLst>
                                      </p:cBhvr>
                                      <p:to>
                                        <p:strVal val="visible"/>
                                      </p:to>
                                    </p:set>
                                    <p:animEffect transition="in" filter="fade">
                                      <p:cBhvr>
                                        <p:cTn id="40" dur="500"/>
                                        <p:tgtEl>
                                          <p:spTgt spid="580"/>
                                        </p:tgtEl>
                                      </p:cBhvr>
                                    </p:animEffect>
                                  </p:childTnLst>
                                </p:cTn>
                              </p:par>
                              <p:par>
                                <p:cTn id="41" presetID="10" presetClass="entr" presetSubtype="0" fill="hold" nodeType="withEffect">
                                  <p:stCondLst>
                                    <p:cond delay="0"/>
                                  </p:stCondLst>
                                  <p:childTnLst>
                                    <p:set>
                                      <p:cBhvr>
                                        <p:cTn id="42" dur="1" fill="hold">
                                          <p:stCondLst>
                                            <p:cond delay="0"/>
                                          </p:stCondLst>
                                        </p:cTn>
                                        <p:tgtEl>
                                          <p:spTgt spid="581"/>
                                        </p:tgtEl>
                                        <p:attrNameLst>
                                          <p:attrName>style.visibility</p:attrName>
                                        </p:attrNameLst>
                                      </p:cBhvr>
                                      <p:to>
                                        <p:strVal val="visible"/>
                                      </p:to>
                                    </p:set>
                                    <p:animEffect transition="in" filter="fade">
                                      <p:cBhvr>
                                        <p:cTn id="43" dur="500"/>
                                        <p:tgtEl>
                                          <p:spTgt spid="581"/>
                                        </p:tgtEl>
                                      </p:cBhvr>
                                    </p:animEffect>
                                  </p:childTnLst>
                                </p:cTn>
                              </p:par>
                              <p:par>
                                <p:cTn id="44" presetID="10" presetClass="entr" presetSubtype="0" fill="hold" nodeType="withEffect">
                                  <p:stCondLst>
                                    <p:cond delay="0"/>
                                  </p:stCondLst>
                                  <p:childTnLst>
                                    <p:set>
                                      <p:cBhvr>
                                        <p:cTn id="45" dur="1" fill="hold">
                                          <p:stCondLst>
                                            <p:cond delay="0"/>
                                          </p:stCondLst>
                                        </p:cTn>
                                        <p:tgtEl>
                                          <p:spTgt spid="582"/>
                                        </p:tgtEl>
                                        <p:attrNameLst>
                                          <p:attrName>style.visibility</p:attrName>
                                        </p:attrNameLst>
                                      </p:cBhvr>
                                      <p:to>
                                        <p:strVal val="visible"/>
                                      </p:to>
                                    </p:set>
                                    <p:animEffect transition="in" filter="fade">
                                      <p:cBhvr>
                                        <p:cTn id="46" dur="500"/>
                                        <p:tgtEl>
                                          <p:spTgt spid="582"/>
                                        </p:tgtEl>
                                      </p:cBhvr>
                                    </p:animEffect>
                                  </p:childTnLst>
                                </p:cTn>
                              </p:par>
                              <p:par>
                                <p:cTn id="47" presetID="10" presetClass="entr" presetSubtype="0" fill="hold" nodeType="withEffect">
                                  <p:stCondLst>
                                    <p:cond delay="0"/>
                                  </p:stCondLst>
                                  <p:childTnLst>
                                    <p:set>
                                      <p:cBhvr>
                                        <p:cTn id="48" dur="1" fill="hold">
                                          <p:stCondLst>
                                            <p:cond delay="0"/>
                                          </p:stCondLst>
                                        </p:cTn>
                                        <p:tgtEl>
                                          <p:spTgt spid="583"/>
                                        </p:tgtEl>
                                        <p:attrNameLst>
                                          <p:attrName>style.visibility</p:attrName>
                                        </p:attrNameLst>
                                      </p:cBhvr>
                                      <p:to>
                                        <p:strVal val="visible"/>
                                      </p:to>
                                    </p:set>
                                    <p:animEffect transition="in" filter="fade">
                                      <p:cBhvr>
                                        <p:cTn id="49" dur="500"/>
                                        <p:tgtEl>
                                          <p:spTgt spid="58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87"/>
                                        </p:tgtEl>
                                        <p:attrNameLst>
                                          <p:attrName>style.visibility</p:attrName>
                                        </p:attrNameLst>
                                      </p:cBhvr>
                                      <p:to>
                                        <p:strVal val="visible"/>
                                      </p:to>
                                    </p:set>
                                    <p:animEffect transition="in" filter="fade">
                                      <p:cBhvr>
                                        <p:cTn id="52" dur="500"/>
                                        <p:tgtEl>
                                          <p:spTgt spid="587"/>
                                        </p:tgtEl>
                                      </p:cBhvr>
                                    </p:animEffect>
                                  </p:childTnLst>
                                </p:cTn>
                              </p:par>
                              <p:par>
                                <p:cTn id="53" presetID="10"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par>
                                <p:cTn id="56" presetID="10" presetClass="entr" presetSubtype="0" fill="hold" nodeType="withEffect">
                                  <p:stCondLst>
                                    <p:cond delay="0"/>
                                  </p:stCondLst>
                                  <p:childTnLst>
                                    <p:set>
                                      <p:cBhvr>
                                        <p:cTn id="57" dur="1" fill="hold">
                                          <p:stCondLst>
                                            <p:cond delay="0"/>
                                          </p:stCondLst>
                                        </p:cTn>
                                        <p:tgtEl>
                                          <p:spTgt spid="594"/>
                                        </p:tgtEl>
                                        <p:attrNameLst>
                                          <p:attrName>style.visibility</p:attrName>
                                        </p:attrNameLst>
                                      </p:cBhvr>
                                      <p:to>
                                        <p:strVal val="visible"/>
                                      </p:to>
                                    </p:set>
                                    <p:animEffect transition="in" filter="fade">
                                      <p:cBhvr>
                                        <p:cTn id="58" dur="500"/>
                                        <p:tgtEl>
                                          <p:spTgt spid="5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5"/>
                                        </p:tgtEl>
                                        <p:attrNameLst>
                                          <p:attrName>style.visibility</p:attrName>
                                        </p:attrNameLst>
                                      </p:cBhvr>
                                      <p:to>
                                        <p:strVal val="visible"/>
                                      </p:to>
                                    </p:set>
                                    <p:animEffect transition="in" filter="fade">
                                      <p:cBhvr>
                                        <p:cTn id="61" dur="500"/>
                                        <p:tgtEl>
                                          <p:spTgt spid="595"/>
                                        </p:tgtEl>
                                      </p:cBhvr>
                                    </p:animEffec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nodeType="withEffect">
                                  <p:stCondLst>
                                    <p:cond delay="0"/>
                                  </p:stCondLst>
                                  <p:childTnLst>
                                    <p:set>
                                      <p:cBhvr>
                                        <p:cTn id="66" dur="1" fill="hold">
                                          <p:stCondLst>
                                            <p:cond delay="0"/>
                                          </p:stCondLst>
                                        </p:cTn>
                                        <p:tgtEl>
                                          <p:spTgt spid="590"/>
                                        </p:tgtEl>
                                        <p:attrNameLst>
                                          <p:attrName>style.visibility</p:attrName>
                                        </p:attrNameLst>
                                      </p:cBhvr>
                                      <p:to>
                                        <p:strVal val="visible"/>
                                      </p:to>
                                    </p:set>
                                    <p:animEffect transition="in" filter="fade">
                                      <p:cBhvr>
                                        <p:cTn id="67" dur="500"/>
                                        <p:tgtEl>
                                          <p:spTgt spid="590"/>
                                        </p:tgtEl>
                                      </p:cBhvr>
                                    </p:animEffect>
                                  </p:childTnLst>
                                </p:cTn>
                              </p:par>
                              <p:par>
                                <p:cTn id="68" presetID="10" presetClass="entr" presetSubtype="0" fill="hold" nodeType="withEffect">
                                  <p:stCondLst>
                                    <p:cond delay="0"/>
                                  </p:stCondLst>
                                  <p:childTnLst>
                                    <p:set>
                                      <p:cBhvr>
                                        <p:cTn id="69" dur="1" fill="hold">
                                          <p:stCondLst>
                                            <p:cond delay="0"/>
                                          </p:stCondLst>
                                        </p:cTn>
                                        <p:tgtEl>
                                          <p:spTgt spid="593"/>
                                        </p:tgtEl>
                                        <p:attrNameLst>
                                          <p:attrName>style.visibility</p:attrName>
                                        </p:attrNameLst>
                                      </p:cBhvr>
                                      <p:to>
                                        <p:strVal val="visible"/>
                                      </p:to>
                                    </p:set>
                                    <p:animEffect transition="in" filter="fade">
                                      <p:cBhvr>
                                        <p:cTn id="70" dur="500"/>
                                        <p:tgtEl>
                                          <p:spTgt spid="593"/>
                                        </p:tgtEl>
                                      </p:cBhvr>
                                    </p:animEffect>
                                  </p:childTnLst>
                                </p:cTn>
                              </p:par>
                              <p:par>
                                <p:cTn id="71" presetID="10" presetClass="entr" presetSubtype="0" fill="hold" nodeType="withEffect">
                                  <p:stCondLst>
                                    <p:cond delay="0"/>
                                  </p:stCondLst>
                                  <p:childTnLst>
                                    <p:set>
                                      <p:cBhvr>
                                        <p:cTn id="72" dur="1" fill="hold">
                                          <p:stCondLst>
                                            <p:cond delay="0"/>
                                          </p:stCondLst>
                                        </p:cTn>
                                        <p:tgtEl>
                                          <p:spTgt spid="584"/>
                                        </p:tgtEl>
                                        <p:attrNameLst>
                                          <p:attrName>style.visibility</p:attrName>
                                        </p:attrNameLst>
                                      </p:cBhvr>
                                      <p:to>
                                        <p:strVal val="visible"/>
                                      </p:to>
                                    </p:set>
                                    <p:animEffect transition="in" filter="fade">
                                      <p:cBhvr>
                                        <p:cTn id="73" dur="500"/>
                                        <p:tgtEl>
                                          <p:spTgt spid="58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922"/>
                                        </p:tgtEl>
                                        <p:attrNameLst>
                                          <p:attrName>style.visibility</p:attrName>
                                        </p:attrNameLst>
                                      </p:cBhvr>
                                      <p:to>
                                        <p:strVal val="visible"/>
                                      </p:to>
                                    </p:set>
                                    <p:animEffect transition="in" filter="wipe(left)">
                                      <p:cBhvr>
                                        <p:cTn id="78"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p:bldP spid="592" grpId="0"/>
      <p:bldP spid="67" grpId="0"/>
      <p:bldP spid="574" grpId="0" animBg="1"/>
      <p:bldP spid="575" grpId="0"/>
      <p:bldP spid="577" grpId="0" animBg="1"/>
      <p:bldP spid="587" grpId="0"/>
      <p:bldP spid="5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Objekt 48" hidden="1"/>
          <p:cNvGraphicFramePr>
            <a:graphicFrameLocks noChangeAspect="1"/>
          </p:cNvGraphicFramePr>
          <p:nvPr>
            <p:custDataLst>
              <p:tags r:id="rId2"/>
            </p:custDataLst>
            <p:extLst>
              <p:ext uri="{D42A27DB-BD31-4B8C-83A1-F6EECF244321}">
                <p14:modId xmlns:p14="http://schemas.microsoft.com/office/powerpoint/2010/main" val="534393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3521" name="think-cell Folie" r:id="rId5" imgW="216" imgH="216" progId="">
                  <p:embed/>
                </p:oleObj>
              </mc:Choice>
              <mc:Fallback>
                <p:oleObj name="think-cell Folie" r:id="rId5" imgW="216" imgH="216"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Gerader Verbinder 32"/>
          <p:cNvCxnSpPr>
            <a:cxnSpLocks/>
          </p:cNvCxnSpPr>
          <p:nvPr/>
        </p:nvCxnSpPr>
        <p:spPr bwMode="gray">
          <a:xfrm>
            <a:off x="625483" y="2301413"/>
            <a:ext cx="7216475" cy="0"/>
          </a:xfrm>
          <a:prstGeom prst="line">
            <a:avLst/>
          </a:prstGeom>
          <a:solidFill>
            <a:schemeClr val="tx2"/>
          </a:solidFill>
          <a:ln w="19050" cap="flat" cmpd="sng" algn="ctr">
            <a:solidFill>
              <a:srgbClr val="DFE6ED"/>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 name="Rechteck 10"/>
          <p:cNvSpPr>
            <a:spLocks/>
          </p:cNvSpPr>
          <p:nvPr/>
        </p:nvSpPr>
        <p:spPr bwMode="gray">
          <a:xfrm>
            <a:off x="8129959" y="1443038"/>
            <a:ext cx="3585791" cy="4751388"/>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216000" tIns="144000" rIns="216000" bIns="144000" numCol="1" spcCol="96026" rtlCol="0" anchor="t">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spcBef>
                <a:spcPts val="0"/>
              </a:spcBef>
              <a:spcAft>
                <a:spcPts val="1200"/>
              </a:spcAft>
            </a:pPr>
            <a:r>
              <a:rPr lang="en-US" sz="2400" dirty="0">
                <a:solidFill>
                  <a:schemeClr val="bg1"/>
                </a:solidFill>
                <a:sym typeface="Arial"/>
              </a:rPr>
              <a:t>Cyber security measures</a:t>
            </a:r>
          </a:p>
        </p:txBody>
      </p:sp>
      <p:sp>
        <p:nvSpPr>
          <p:cNvPr id="12" name="Rechteck 11"/>
          <p:cNvSpPr>
            <a:spLocks/>
          </p:cNvSpPr>
          <p:nvPr/>
        </p:nvSpPr>
        <p:spPr bwMode="gray">
          <a:xfrm>
            <a:off x="8910639" y="2393412"/>
            <a:ext cx="2805112" cy="430887"/>
          </a:xfrm>
          <a:prstGeom prst="rect">
            <a:avLst/>
          </a:prstGeom>
        </p:spPr>
        <p:txBody>
          <a:bodyPr wrap="square" lIns="0" tIns="0" rIns="0" bIns="0" anchor="ctr">
            <a:noAutofit/>
          </a:bodyPr>
          <a:lstStyle/>
          <a:p>
            <a:pPr>
              <a:spcBef>
                <a:spcPts val="900"/>
              </a:spcBef>
            </a:pPr>
            <a:r>
              <a:rPr lang="en-US" sz="1400" dirty="0">
                <a:solidFill>
                  <a:schemeClr val="bg1"/>
                </a:solidFill>
              </a:rPr>
              <a:t>Access control and </a:t>
            </a:r>
            <a:br>
              <a:rPr lang="en-US" sz="1400" dirty="0">
                <a:solidFill>
                  <a:schemeClr val="bg1"/>
                </a:solidFill>
              </a:rPr>
            </a:br>
            <a:r>
              <a:rPr lang="en-US" sz="1400" dirty="0">
                <a:solidFill>
                  <a:schemeClr val="bg1"/>
                </a:solidFill>
              </a:rPr>
              <a:t>account management</a:t>
            </a:r>
            <a:endParaRPr lang="en-US" sz="1400" b="1" dirty="0">
              <a:solidFill>
                <a:schemeClr val="bg1"/>
              </a:solidFill>
              <a:sym typeface="Arial"/>
            </a:endParaRPr>
          </a:p>
        </p:txBody>
      </p:sp>
      <p:sp>
        <p:nvSpPr>
          <p:cNvPr id="13" name="Rechteck 12"/>
          <p:cNvSpPr>
            <a:spLocks/>
          </p:cNvSpPr>
          <p:nvPr/>
        </p:nvSpPr>
        <p:spPr bwMode="gray">
          <a:xfrm>
            <a:off x="8910639" y="2923058"/>
            <a:ext cx="2805112" cy="430887"/>
          </a:xfrm>
          <a:prstGeom prst="rect">
            <a:avLst/>
          </a:prstGeom>
        </p:spPr>
        <p:txBody>
          <a:bodyPr wrap="square" lIns="0" tIns="0" rIns="0" bIns="0" anchor="ctr">
            <a:noAutofit/>
          </a:bodyPr>
          <a:lstStyle/>
          <a:p>
            <a:pPr>
              <a:spcBef>
                <a:spcPts val="900"/>
              </a:spcBef>
            </a:pPr>
            <a:r>
              <a:rPr lang="en-US" sz="1400" dirty="0">
                <a:solidFill>
                  <a:schemeClr val="bg1"/>
                </a:solidFill>
              </a:rPr>
              <a:t>Security logging </a:t>
            </a:r>
            <a:br>
              <a:rPr lang="en-US" sz="1400" dirty="0">
                <a:solidFill>
                  <a:schemeClr val="bg1"/>
                </a:solidFill>
              </a:rPr>
            </a:br>
            <a:r>
              <a:rPr lang="en-US" sz="1400" dirty="0">
                <a:solidFill>
                  <a:schemeClr val="bg1"/>
                </a:solidFill>
              </a:rPr>
              <a:t>and monitoring</a:t>
            </a:r>
            <a:endParaRPr lang="en-US" sz="1400" b="1" dirty="0">
              <a:solidFill>
                <a:schemeClr val="bg1"/>
              </a:solidFill>
              <a:sym typeface="Arial"/>
            </a:endParaRPr>
          </a:p>
        </p:txBody>
      </p:sp>
      <p:sp>
        <p:nvSpPr>
          <p:cNvPr id="14" name="Rechteck 13"/>
          <p:cNvSpPr>
            <a:spLocks/>
          </p:cNvSpPr>
          <p:nvPr/>
        </p:nvSpPr>
        <p:spPr bwMode="gray">
          <a:xfrm>
            <a:off x="8910639" y="3560425"/>
            <a:ext cx="2805112" cy="215444"/>
          </a:xfrm>
          <a:prstGeom prst="rect">
            <a:avLst/>
          </a:prstGeom>
        </p:spPr>
        <p:txBody>
          <a:bodyPr wrap="square" lIns="0" tIns="0" rIns="0" bIns="0" anchor="ctr">
            <a:noAutofit/>
          </a:bodyPr>
          <a:lstStyle/>
          <a:p>
            <a:pPr>
              <a:spcBef>
                <a:spcPts val="900"/>
              </a:spcBef>
            </a:pPr>
            <a:r>
              <a:rPr lang="en-US" sz="1400" dirty="0">
                <a:solidFill>
                  <a:schemeClr val="bg1"/>
                </a:solidFill>
              </a:rPr>
              <a:t>System hardening</a:t>
            </a:r>
            <a:endParaRPr lang="en-US" sz="1400" b="1" dirty="0">
              <a:solidFill>
                <a:schemeClr val="bg1"/>
              </a:solidFill>
              <a:sym typeface="Arial"/>
            </a:endParaRPr>
          </a:p>
        </p:txBody>
      </p:sp>
      <p:sp>
        <p:nvSpPr>
          <p:cNvPr id="15" name="Rechteck 14"/>
          <p:cNvSpPr>
            <a:spLocks/>
          </p:cNvSpPr>
          <p:nvPr/>
        </p:nvSpPr>
        <p:spPr bwMode="gray">
          <a:xfrm>
            <a:off x="8910639" y="3982350"/>
            <a:ext cx="2805112" cy="430887"/>
          </a:xfrm>
          <a:prstGeom prst="rect">
            <a:avLst/>
          </a:prstGeom>
        </p:spPr>
        <p:txBody>
          <a:bodyPr wrap="square" lIns="0" tIns="0" rIns="0" bIns="0" anchor="ctr">
            <a:noAutofit/>
          </a:bodyPr>
          <a:lstStyle/>
          <a:p>
            <a:pPr>
              <a:spcBef>
                <a:spcPts val="900"/>
              </a:spcBef>
            </a:pPr>
            <a:r>
              <a:rPr lang="en-US" sz="1400" dirty="0">
                <a:solidFill>
                  <a:schemeClr val="bg1"/>
                </a:solidFill>
              </a:rPr>
              <a:t>Security patching, </a:t>
            </a:r>
            <a:br>
              <a:rPr lang="en-US" sz="1400" dirty="0">
                <a:solidFill>
                  <a:schemeClr val="bg1"/>
                </a:solidFill>
              </a:rPr>
            </a:br>
            <a:r>
              <a:rPr lang="en-US" sz="1400" dirty="0">
                <a:solidFill>
                  <a:schemeClr val="bg1"/>
                </a:solidFill>
              </a:rPr>
              <a:t>Backup and restore</a:t>
            </a:r>
            <a:endParaRPr lang="en-US" sz="1400" b="1" dirty="0">
              <a:solidFill>
                <a:schemeClr val="bg1"/>
              </a:solidFill>
              <a:sym typeface="Arial"/>
            </a:endParaRPr>
          </a:p>
        </p:txBody>
      </p:sp>
      <p:sp>
        <p:nvSpPr>
          <p:cNvPr id="16" name="Rechteck 15"/>
          <p:cNvSpPr>
            <a:spLocks/>
          </p:cNvSpPr>
          <p:nvPr/>
        </p:nvSpPr>
        <p:spPr bwMode="gray">
          <a:xfrm>
            <a:off x="8910639" y="4619717"/>
            <a:ext cx="2805112" cy="215444"/>
          </a:xfrm>
          <a:prstGeom prst="rect">
            <a:avLst/>
          </a:prstGeom>
        </p:spPr>
        <p:txBody>
          <a:bodyPr wrap="square" lIns="0" tIns="0" rIns="0" bIns="0" anchor="ctr">
            <a:noAutofit/>
          </a:bodyPr>
          <a:lstStyle/>
          <a:p>
            <a:pPr>
              <a:spcBef>
                <a:spcPts val="900"/>
              </a:spcBef>
            </a:pPr>
            <a:r>
              <a:rPr lang="en-US" sz="1400" dirty="0">
                <a:solidFill>
                  <a:schemeClr val="bg1"/>
                </a:solidFill>
              </a:rPr>
              <a:t>Malware protection</a:t>
            </a:r>
            <a:endParaRPr lang="en-US" sz="1400" b="1" dirty="0">
              <a:solidFill>
                <a:schemeClr val="bg1"/>
              </a:solidFill>
              <a:sym typeface="Arial"/>
            </a:endParaRPr>
          </a:p>
        </p:txBody>
      </p:sp>
      <p:sp>
        <p:nvSpPr>
          <p:cNvPr id="17" name="Rechteck 16"/>
          <p:cNvSpPr>
            <a:spLocks/>
          </p:cNvSpPr>
          <p:nvPr/>
        </p:nvSpPr>
        <p:spPr bwMode="gray">
          <a:xfrm>
            <a:off x="8910639" y="5043792"/>
            <a:ext cx="2805112" cy="430887"/>
          </a:xfrm>
          <a:prstGeom prst="rect">
            <a:avLst/>
          </a:prstGeom>
        </p:spPr>
        <p:txBody>
          <a:bodyPr wrap="square" lIns="0" tIns="0" rIns="0" bIns="0" anchor="ctr">
            <a:noAutofit/>
          </a:bodyPr>
          <a:lstStyle/>
          <a:p>
            <a:pPr>
              <a:spcBef>
                <a:spcPts val="900"/>
              </a:spcBef>
            </a:pPr>
            <a:r>
              <a:rPr lang="en-US" sz="1400" dirty="0">
                <a:solidFill>
                  <a:schemeClr val="bg1"/>
                </a:solidFill>
              </a:rPr>
              <a:t>Data protection, data integrity </a:t>
            </a:r>
            <a:br>
              <a:rPr lang="en-US" sz="1400" dirty="0">
                <a:solidFill>
                  <a:schemeClr val="bg1"/>
                </a:solidFill>
              </a:rPr>
            </a:br>
            <a:r>
              <a:rPr lang="en-US" sz="1400" dirty="0">
                <a:solidFill>
                  <a:schemeClr val="bg1"/>
                </a:solidFill>
              </a:rPr>
              <a:t>and system architecture</a:t>
            </a:r>
            <a:endParaRPr lang="en-US" sz="1400" b="1" dirty="0">
              <a:solidFill>
                <a:schemeClr val="bg1"/>
              </a:solidFill>
              <a:sym typeface="Arial"/>
            </a:endParaRPr>
          </a:p>
        </p:txBody>
      </p:sp>
      <p:sp>
        <p:nvSpPr>
          <p:cNvPr id="18" name="Rechteck 17"/>
          <p:cNvSpPr>
            <a:spLocks/>
          </p:cNvSpPr>
          <p:nvPr/>
        </p:nvSpPr>
        <p:spPr bwMode="gray">
          <a:xfrm>
            <a:off x="8910639" y="5679008"/>
            <a:ext cx="2805112" cy="215444"/>
          </a:xfrm>
          <a:prstGeom prst="rect">
            <a:avLst/>
          </a:prstGeom>
        </p:spPr>
        <p:txBody>
          <a:bodyPr wrap="square" lIns="0" tIns="0" rIns="0" bIns="0" anchor="ctr">
            <a:noAutofit/>
          </a:bodyPr>
          <a:lstStyle/>
          <a:p>
            <a:pPr>
              <a:spcBef>
                <a:spcPts val="900"/>
              </a:spcBef>
            </a:pPr>
            <a:r>
              <a:rPr lang="en-US" sz="1400" dirty="0">
                <a:solidFill>
                  <a:schemeClr val="bg1"/>
                </a:solidFill>
              </a:rPr>
              <a:t>Secure remote access</a:t>
            </a:r>
          </a:p>
        </p:txBody>
      </p:sp>
      <p:grpSp>
        <p:nvGrpSpPr>
          <p:cNvPr id="2" name="SAGD, Siemens, cd, disk"/>
          <p:cNvGrpSpPr>
            <a:grpSpLocks/>
          </p:cNvGrpSpPr>
          <p:nvPr/>
        </p:nvGrpSpPr>
        <p:grpSpPr bwMode="gray">
          <a:xfrm>
            <a:off x="8411046" y="4023149"/>
            <a:ext cx="349287" cy="349287"/>
            <a:chOff x="320675" y="6391275"/>
            <a:chExt cx="3068638" cy="3068638"/>
          </a:xfrm>
          <a:solidFill>
            <a:schemeClr val="bg1"/>
          </a:solidFill>
        </p:grpSpPr>
        <p:sp>
          <p:nvSpPr>
            <p:cNvPr id="20" name="Freeform 47"/>
            <p:cNvSpPr>
              <a:spLocks noEditPoints="1"/>
            </p:cNvSpPr>
            <p:nvPr/>
          </p:nvSpPr>
          <p:spPr bwMode="gray">
            <a:xfrm>
              <a:off x="1649413" y="7720013"/>
              <a:ext cx="412750" cy="412750"/>
            </a:xfrm>
            <a:custGeom>
              <a:avLst/>
              <a:gdLst>
                <a:gd name="T0" fmla="*/ 36 w 110"/>
                <a:gd name="T1" fmla="*/ 4 h 110"/>
                <a:gd name="T2" fmla="*/ 32 w 110"/>
                <a:gd name="T3" fmla="*/ 6 h 110"/>
                <a:gd name="T4" fmla="*/ 29 w 110"/>
                <a:gd name="T5" fmla="*/ 7 h 110"/>
                <a:gd name="T6" fmla="*/ 26 w 110"/>
                <a:gd name="T7" fmla="*/ 9 h 110"/>
                <a:gd name="T8" fmla="*/ 23 w 110"/>
                <a:gd name="T9" fmla="*/ 11 h 110"/>
                <a:gd name="T10" fmla="*/ 21 w 110"/>
                <a:gd name="T11" fmla="*/ 13 h 110"/>
                <a:gd name="T12" fmla="*/ 18 w 110"/>
                <a:gd name="T13" fmla="*/ 15 h 110"/>
                <a:gd name="T14" fmla="*/ 16 w 110"/>
                <a:gd name="T15" fmla="*/ 17 h 110"/>
                <a:gd name="T16" fmla="*/ 13 w 110"/>
                <a:gd name="T17" fmla="*/ 20 h 110"/>
                <a:gd name="T18" fmla="*/ 11 w 110"/>
                <a:gd name="T19" fmla="*/ 23 h 110"/>
                <a:gd name="T20" fmla="*/ 9 w 110"/>
                <a:gd name="T21" fmla="*/ 26 h 110"/>
                <a:gd name="T22" fmla="*/ 7 w 110"/>
                <a:gd name="T23" fmla="*/ 29 h 110"/>
                <a:gd name="T24" fmla="*/ 6 w 110"/>
                <a:gd name="T25" fmla="*/ 32 h 110"/>
                <a:gd name="T26" fmla="*/ 4 w 110"/>
                <a:gd name="T27" fmla="*/ 35 h 110"/>
                <a:gd name="T28" fmla="*/ 3 w 110"/>
                <a:gd name="T29" fmla="*/ 37 h 110"/>
                <a:gd name="T30" fmla="*/ 1 w 110"/>
                <a:gd name="T31" fmla="*/ 47 h 110"/>
                <a:gd name="T32" fmla="*/ 55 w 110"/>
                <a:gd name="T33" fmla="*/ 110 h 110"/>
                <a:gd name="T34" fmla="*/ 76 w 110"/>
                <a:gd name="T35" fmla="*/ 106 h 110"/>
                <a:gd name="T36" fmla="*/ 80 w 110"/>
                <a:gd name="T37" fmla="*/ 104 h 110"/>
                <a:gd name="T38" fmla="*/ 83 w 110"/>
                <a:gd name="T39" fmla="*/ 103 h 110"/>
                <a:gd name="T40" fmla="*/ 86 w 110"/>
                <a:gd name="T41" fmla="*/ 101 h 110"/>
                <a:gd name="T42" fmla="*/ 89 w 110"/>
                <a:gd name="T43" fmla="*/ 99 h 110"/>
                <a:gd name="T44" fmla="*/ 91 w 110"/>
                <a:gd name="T45" fmla="*/ 97 h 110"/>
                <a:gd name="T46" fmla="*/ 94 w 110"/>
                <a:gd name="T47" fmla="*/ 94 h 110"/>
                <a:gd name="T48" fmla="*/ 96 w 110"/>
                <a:gd name="T49" fmla="*/ 92 h 110"/>
                <a:gd name="T50" fmla="*/ 99 w 110"/>
                <a:gd name="T51" fmla="*/ 88 h 110"/>
                <a:gd name="T52" fmla="*/ 101 w 110"/>
                <a:gd name="T53" fmla="*/ 85 h 110"/>
                <a:gd name="T54" fmla="*/ 103 w 110"/>
                <a:gd name="T55" fmla="*/ 82 h 110"/>
                <a:gd name="T56" fmla="*/ 105 w 110"/>
                <a:gd name="T57" fmla="*/ 79 h 110"/>
                <a:gd name="T58" fmla="*/ 106 w 110"/>
                <a:gd name="T59" fmla="*/ 76 h 110"/>
                <a:gd name="T60" fmla="*/ 110 w 110"/>
                <a:gd name="T61" fmla="*/ 64 h 110"/>
                <a:gd name="T62" fmla="*/ 55 w 110"/>
                <a:gd name="T63" fmla="*/ 0 h 110"/>
                <a:gd name="T64" fmla="*/ 85 w 110"/>
                <a:gd name="T65" fmla="*/ 60 h 110"/>
                <a:gd name="T66" fmla="*/ 83 w 110"/>
                <a:gd name="T67" fmla="*/ 64 h 110"/>
                <a:gd name="T68" fmla="*/ 82 w 110"/>
                <a:gd name="T69" fmla="*/ 68 h 110"/>
                <a:gd name="T70" fmla="*/ 80 w 110"/>
                <a:gd name="T71" fmla="*/ 71 h 110"/>
                <a:gd name="T72" fmla="*/ 78 w 110"/>
                <a:gd name="T73" fmla="*/ 74 h 110"/>
                <a:gd name="T74" fmla="*/ 75 w 110"/>
                <a:gd name="T75" fmla="*/ 77 h 110"/>
                <a:gd name="T76" fmla="*/ 73 w 110"/>
                <a:gd name="T77" fmla="*/ 79 h 110"/>
                <a:gd name="T78" fmla="*/ 70 w 110"/>
                <a:gd name="T79" fmla="*/ 81 h 110"/>
                <a:gd name="T80" fmla="*/ 66 w 110"/>
                <a:gd name="T81" fmla="*/ 83 h 110"/>
                <a:gd name="T82" fmla="*/ 26 w 110"/>
                <a:gd name="T83" fmla="*/ 55 h 110"/>
                <a:gd name="T84" fmla="*/ 27 w 110"/>
                <a:gd name="T85" fmla="*/ 47 h 110"/>
                <a:gd name="T86" fmla="*/ 28 w 110"/>
                <a:gd name="T87" fmla="*/ 44 h 110"/>
                <a:gd name="T88" fmla="*/ 30 w 110"/>
                <a:gd name="T89" fmla="*/ 40 h 110"/>
                <a:gd name="T90" fmla="*/ 32 w 110"/>
                <a:gd name="T91" fmla="*/ 37 h 110"/>
                <a:gd name="T92" fmla="*/ 34 w 110"/>
                <a:gd name="T93" fmla="*/ 34 h 110"/>
                <a:gd name="T94" fmla="*/ 37 w 110"/>
                <a:gd name="T95" fmla="*/ 32 h 110"/>
                <a:gd name="T96" fmla="*/ 40 w 110"/>
                <a:gd name="T97" fmla="*/ 30 h 110"/>
                <a:gd name="T98" fmla="*/ 44 w 110"/>
                <a:gd name="T99" fmla="*/ 28 h 110"/>
                <a:gd name="T100" fmla="*/ 55 w 110"/>
                <a:gd name="T101" fmla="*/ 26 h 110"/>
                <a:gd name="T102" fmla="*/ 85 w 110"/>
                <a:gd name="T103"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10">
                  <a:moveTo>
                    <a:pt x="55" y="0"/>
                  </a:moveTo>
                  <a:cubicBezTo>
                    <a:pt x="48" y="0"/>
                    <a:pt x="42" y="2"/>
                    <a:pt x="36" y="4"/>
                  </a:cubicBezTo>
                  <a:cubicBezTo>
                    <a:pt x="36" y="4"/>
                    <a:pt x="35" y="4"/>
                    <a:pt x="35" y="4"/>
                  </a:cubicBezTo>
                  <a:cubicBezTo>
                    <a:pt x="34" y="5"/>
                    <a:pt x="33" y="5"/>
                    <a:pt x="32" y="6"/>
                  </a:cubicBezTo>
                  <a:cubicBezTo>
                    <a:pt x="32" y="6"/>
                    <a:pt x="31" y="6"/>
                    <a:pt x="31" y="6"/>
                  </a:cubicBezTo>
                  <a:cubicBezTo>
                    <a:pt x="30" y="6"/>
                    <a:pt x="30" y="7"/>
                    <a:pt x="29" y="7"/>
                  </a:cubicBezTo>
                  <a:cubicBezTo>
                    <a:pt x="28" y="7"/>
                    <a:pt x="28" y="8"/>
                    <a:pt x="28" y="8"/>
                  </a:cubicBezTo>
                  <a:cubicBezTo>
                    <a:pt x="27" y="8"/>
                    <a:pt x="27" y="8"/>
                    <a:pt x="26" y="9"/>
                  </a:cubicBezTo>
                  <a:cubicBezTo>
                    <a:pt x="26" y="9"/>
                    <a:pt x="25" y="9"/>
                    <a:pt x="25" y="10"/>
                  </a:cubicBezTo>
                  <a:cubicBezTo>
                    <a:pt x="24" y="10"/>
                    <a:pt x="24" y="10"/>
                    <a:pt x="23" y="11"/>
                  </a:cubicBezTo>
                  <a:cubicBezTo>
                    <a:pt x="23" y="11"/>
                    <a:pt x="22" y="11"/>
                    <a:pt x="22" y="12"/>
                  </a:cubicBezTo>
                  <a:cubicBezTo>
                    <a:pt x="22" y="12"/>
                    <a:pt x="21" y="12"/>
                    <a:pt x="21" y="13"/>
                  </a:cubicBezTo>
                  <a:cubicBezTo>
                    <a:pt x="20" y="13"/>
                    <a:pt x="20" y="13"/>
                    <a:pt x="19" y="14"/>
                  </a:cubicBezTo>
                  <a:cubicBezTo>
                    <a:pt x="19" y="14"/>
                    <a:pt x="19" y="14"/>
                    <a:pt x="18" y="15"/>
                  </a:cubicBezTo>
                  <a:cubicBezTo>
                    <a:pt x="18" y="15"/>
                    <a:pt x="17" y="16"/>
                    <a:pt x="17" y="16"/>
                  </a:cubicBezTo>
                  <a:cubicBezTo>
                    <a:pt x="17" y="16"/>
                    <a:pt x="16" y="17"/>
                    <a:pt x="16" y="17"/>
                  </a:cubicBezTo>
                  <a:cubicBezTo>
                    <a:pt x="15" y="18"/>
                    <a:pt x="15" y="18"/>
                    <a:pt x="15" y="18"/>
                  </a:cubicBezTo>
                  <a:cubicBezTo>
                    <a:pt x="14" y="19"/>
                    <a:pt x="14" y="19"/>
                    <a:pt x="13" y="20"/>
                  </a:cubicBezTo>
                  <a:cubicBezTo>
                    <a:pt x="13" y="21"/>
                    <a:pt x="12" y="21"/>
                    <a:pt x="12" y="22"/>
                  </a:cubicBezTo>
                  <a:cubicBezTo>
                    <a:pt x="11" y="23"/>
                    <a:pt x="11" y="23"/>
                    <a:pt x="11" y="23"/>
                  </a:cubicBezTo>
                  <a:cubicBezTo>
                    <a:pt x="10" y="24"/>
                    <a:pt x="10" y="24"/>
                    <a:pt x="10" y="25"/>
                  </a:cubicBezTo>
                  <a:cubicBezTo>
                    <a:pt x="9" y="25"/>
                    <a:pt x="9" y="26"/>
                    <a:pt x="9" y="26"/>
                  </a:cubicBezTo>
                  <a:cubicBezTo>
                    <a:pt x="8" y="27"/>
                    <a:pt x="8" y="27"/>
                    <a:pt x="8" y="28"/>
                  </a:cubicBezTo>
                  <a:cubicBezTo>
                    <a:pt x="8" y="28"/>
                    <a:pt x="7" y="28"/>
                    <a:pt x="7" y="29"/>
                  </a:cubicBezTo>
                  <a:cubicBezTo>
                    <a:pt x="7" y="29"/>
                    <a:pt x="6" y="30"/>
                    <a:pt x="6" y="31"/>
                  </a:cubicBezTo>
                  <a:cubicBezTo>
                    <a:pt x="6" y="31"/>
                    <a:pt x="6" y="31"/>
                    <a:pt x="6" y="32"/>
                  </a:cubicBezTo>
                  <a:cubicBezTo>
                    <a:pt x="5" y="32"/>
                    <a:pt x="5" y="33"/>
                    <a:pt x="5" y="34"/>
                  </a:cubicBezTo>
                  <a:cubicBezTo>
                    <a:pt x="5" y="34"/>
                    <a:pt x="5" y="34"/>
                    <a:pt x="4" y="35"/>
                  </a:cubicBezTo>
                  <a:cubicBezTo>
                    <a:pt x="4" y="35"/>
                    <a:pt x="4" y="36"/>
                    <a:pt x="4" y="37"/>
                  </a:cubicBezTo>
                  <a:cubicBezTo>
                    <a:pt x="3" y="37"/>
                    <a:pt x="3" y="37"/>
                    <a:pt x="3" y="37"/>
                  </a:cubicBezTo>
                  <a:cubicBezTo>
                    <a:pt x="3" y="39"/>
                    <a:pt x="2" y="41"/>
                    <a:pt x="2" y="43"/>
                  </a:cubicBezTo>
                  <a:cubicBezTo>
                    <a:pt x="1" y="44"/>
                    <a:pt x="1" y="46"/>
                    <a:pt x="1" y="47"/>
                  </a:cubicBezTo>
                  <a:cubicBezTo>
                    <a:pt x="1" y="49"/>
                    <a:pt x="0" y="52"/>
                    <a:pt x="0" y="55"/>
                  </a:cubicBezTo>
                  <a:cubicBezTo>
                    <a:pt x="0" y="85"/>
                    <a:pt x="25" y="110"/>
                    <a:pt x="55" y="110"/>
                  </a:cubicBezTo>
                  <a:cubicBezTo>
                    <a:pt x="62" y="110"/>
                    <a:pt x="69" y="109"/>
                    <a:pt x="75" y="106"/>
                  </a:cubicBezTo>
                  <a:cubicBezTo>
                    <a:pt x="75" y="106"/>
                    <a:pt x="75" y="106"/>
                    <a:pt x="76" y="106"/>
                  </a:cubicBezTo>
                  <a:cubicBezTo>
                    <a:pt x="77" y="106"/>
                    <a:pt x="78" y="105"/>
                    <a:pt x="79" y="105"/>
                  </a:cubicBezTo>
                  <a:cubicBezTo>
                    <a:pt x="79" y="105"/>
                    <a:pt x="79" y="104"/>
                    <a:pt x="80" y="104"/>
                  </a:cubicBezTo>
                  <a:cubicBezTo>
                    <a:pt x="80" y="104"/>
                    <a:pt x="81" y="104"/>
                    <a:pt x="82" y="103"/>
                  </a:cubicBezTo>
                  <a:cubicBezTo>
                    <a:pt x="82" y="103"/>
                    <a:pt x="83" y="103"/>
                    <a:pt x="83" y="103"/>
                  </a:cubicBezTo>
                  <a:cubicBezTo>
                    <a:pt x="83" y="102"/>
                    <a:pt x="84" y="102"/>
                    <a:pt x="85" y="102"/>
                  </a:cubicBezTo>
                  <a:cubicBezTo>
                    <a:pt x="85" y="101"/>
                    <a:pt x="85" y="101"/>
                    <a:pt x="86" y="101"/>
                  </a:cubicBezTo>
                  <a:cubicBezTo>
                    <a:pt x="86" y="100"/>
                    <a:pt x="87" y="100"/>
                    <a:pt x="87" y="100"/>
                  </a:cubicBezTo>
                  <a:cubicBezTo>
                    <a:pt x="88" y="99"/>
                    <a:pt x="88" y="99"/>
                    <a:pt x="89" y="99"/>
                  </a:cubicBezTo>
                  <a:cubicBezTo>
                    <a:pt x="89" y="98"/>
                    <a:pt x="90" y="98"/>
                    <a:pt x="90" y="98"/>
                  </a:cubicBezTo>
                  <a:cubicBezTo>
                    <a:pt x="90" y="97"/>
                    <a:pt x="91" y="97"/>
                    <a:pt x="91" y="97"/>
                  </a:cubicBezTo>
                  <a:cubicBezTo>
                    <a:pt x="92" y="96"/>
                    <a:pt x="92" y="96"/>
                    <a:pt x="92" y="95"/>
                  </a:cubicBezTo>
                  <a:cubicBezTo>
                    <a:pt x="93" y="95"/>
                    <a:pt x="93" y="95"/>
                    <a:pt x="94" y="94"/>
                  </a:cubicBezTo>
                  <a:cubicBezTo>
                    <a:pt x="94" y="94"/>
                    <a:pt x="94" y="94"/>
                    <a:pt x="95" y="93"/>
                  </a:cubicBezTo>
                  <a:cubicBezTo>
                    <a:pt x="95" y="93"/>
                    <a:pt x="96" y="92"/>
                    <a:pt x="96" y="92"/>
                  </a:cubicBezTo>
                  <a:cubicBezTo>
                    <a:pt x="96" y="92"/>
                    <a:pt x="96" y="91"/>
                    <a:pt x="97" y="91"/>
                  </a:cubicBezTo>
                  <a:cubicBezTo>
                    <a:pt x="98" y="90"/>
                    <a:pt x="99" y="89"/>
                    <a:pt x="99" y="88"/>
                  </a:cubicBezTo>
                  <a:cubicBezTo>
                    <a:pt x="100" y="88"/>
                    <a:pt x="100" y="87"/>
                    <a:pt x="100" y="87"/>
                  </a:cubicBezTo>
                  <a:cubicBezTo>
                    <a:pt x="100" y="86"/>
                    <a:pt x="101" y="86"/>
                    <a:pt x="101" y="85"/>
                  </a:cubicBezTo>
                  <a:cubicBezTo>
                    <a:pt x="101" y="85"/>
                    <a:pt x="102" y="85"/>
                    <a:pt x="102" y="84"/>
                  </a:cubicBezTo>
                  <a:cubicBezTo>
                    <a:pt x="102" y="84"/>
                    <a:pt x="103" y="83"/>
                    <a:pt x="103" y="82"/>
                  </a:cubicBezTo>
                  <a:cubicBezTo>
                    <a:pt x="103" y="82"/>
                    <a:pt x="103" y="82"/>
                    <a:pt x="103" y="82"/>
                  </a:cubicBezTo>
                  <a:cubicBezTo>
                    <a:pt x="104" y="81"/>
                    <a:pt x="104" y="80"/>
                    <a:pt x="105" y="79"/>
                  </a:cubicBezTo>
                  <a:cubicBezTo>
                    <a:pt x="105" y="79"/>
                    <a:pt x="105" y="79"/>
                    <a:pt x="105" y="79"/>
                  </a:cubicBezTo>
                  <a:cubicBezTo>
                    <a:pt x="105" y="78"/>
                    <a:pt x="106" y="77"/>
                    <a:pt x="106" y="76"/>
                  </a:cubicBezTo>
                  <a:cubicBezTo>
                    <a:pt x="106" y="76"/>
                    <a:pt x="106" y="76"/>
                    <a:pt x="106" y="76"/>
                  </a:cubicBezTo>
                  <a:cubicBezTo>
                    <a:pt x="108" y="72"/>
                    <a:pt x="109" y="68"/>
                    <a:pt x="110" y="64"/>
                  </a:cubicBezTo>
                  <a:cubicBezTo>
                    <a:pt x="110" y="61"/>
                    <a:pt x="110" y="58"/>
                    <a:pt x="110" y="55"/>
                  </a:cubicBezTo>
                  <a:cubicBezTo>
                    <a:pt x="110" y="25"/>
                    <a:pt x="86" y="0"/>
                    <a:pt x="55" y="0"/>
                  </a:cubicBezTo>
                  <a:close/>
                  <a:moveTo>
                    <a:pt x="85" y="60"/>
                  </a:moveTo>
                  <a:cubicBezTo>
                    <a:pt x="85" y="60"/>
                    <a:pt x="85" y="60"/>
                    <a:pt x="85" y="60"/>
                  </a:cubicBezTo>
                  <a:cubicBezTo>
                    <a:pt x="84" y="61"/>
                    <a:pt x="84" y="62"/>
                    <a:pt x="84" y="63"/>
                  </a:cubicBezTo>
                  <a:cubicBezTo>
                    <a:pt x="84" y="64"/>
                    <a:pt x="83" y="64"/>
                    <a:pt x="83" y="64"/>
                  </a:cubicBezTo>
                  <a:cubicBezTo>
                    <a:pt x="83" y="65"/>
                    <a:pt x="83" y="66"/>
                    <a:pt x="82" y="67"/>
                  </a:cubicBezTo>
                  <a:cubicBezTo>
                    <a:pt x="82" y="67"/>
                    <a:pt x="82" y="68"/>
                    <a:pt x="82" y="68"/>
                  </a:cubicBezTo>
                  <a:cubicBezTo>
                    <a:pt x="81" y="69"/>
                    <a:pt x="81" y="69"/>
                    <a:pt x="81" y="70"/>
                  </a:cubicBezTo>
                  <a:cubicBezTo>
                    <a:pt x="81" y="70"/>
                    <a:pt x="80" y="71"/>
                    <a:pt x="80" y="71"/>
                  </a:cubicBezTo>
                  <a:cubicBezTo>
                    <a:pt x="80" y="72"/>
                    <a:pt x="79" y="72"/>
                    <a:pt x="79" y="73"/>
                  </a:cubicBezTo>
                  <a:cubicBezTo>
                    <a:pt x="78" y="73"/>
                    <a:pt x="78" y="74"/>
                    <a:pt x="78" y="74"/>
                  </a:cubicBezTo>
                  <a:cubicBezTo>
                    <a:pt x="77" y="75"/>
                    <a:pt x="77" y="75"/>
                    <a:pt x="76" y="76"/>
                  </a:cubicBezTo>
                  <a:cubicBezTo>
                    <a:pt x="76" y="76"/>
                    <a:pt x="76" y="76"/>
                    <a:pt x="75" y="77"/>
                  </a:cubicBezTo>
                  <a:cubicBezTo>
                    <a:pt x="75" y="77"/>
                    <a:pt x="74" y="78"/>
                    <a:pt x="74" y="78"/>
                  </a:cubicBezTo>
                  <a:cubicBezTo>
                    <a:pt x="73" y="78"/>
                    <a:pt x="73" y="79"/>
                    <a:pt x="73" y="79"/>
                  </a:cubicBezTo>
                  <a:cubicBezTo>
                    <a:pt x="72" y="80"/>
                    <a:pt x="71" y="80"/>
                    <a:pt x="71" y="80"/>
                  </a:cubicBezTo>
                  <a:cubicBezTo>
                    <a:pt x="70" y="81"/>
                    <a:pt x="70" y="81"/>
                    <a:pt x="70" y="81"/>
                  </a:cubicBezTo>
                  <a:cubicBezTo>
                    <a:pt x="68" y="82"/>
                    <a:pt x="67" y="82"/>
                    <a:pt x="66" y="83"/>
                  </a:cubicBezTo>
                  <a:cubicBezTo>
                    <a:pt x="66" y="83"/>
                    <a:pt x="66" y="83"/>
                    <a:pt x="66" y="83"/>
                  </a:cubicBezTo>
                  <a:cubicBezTo>
                    <a:pt x="63" y="84"/>
                    <a:pt x="59" y="85"/>
                    <a:pt x="55" y="85"/>
                  </a:cubicBezTo>
                  <a:cubicBezTo>
                    <a:pt x="39" y="85"/>
                    <a:pt x="26" y="71"/>
                    <a:pt x="26" y="55"/>
                  </a:cubicBezTo>
                  <a:cubicBezTo>
                    <a:pt x="26" y="54"/>
                    <a:pt x="26" y="52"/>
                    <a:pt x="26" y="51"/>
                  </a:cubicBezTo>
                  <a:cubicBezTo>
                    <a:pt x="26" y="49"/>
                    <a:pt x="27" y="48"/>
                    <a:pt x="27" y="47"/>
                  </a:cubicBezTo>
                  <a:cubicBezTo>
                    <a:pt x="27" y="46"/>
                    <a:pt x="27" y="46"/>
                    <a:pt x="28" y="45"/>
                  </a:cubicBezTo>
                  <a:cubicBezTo>
                    <a:pt x="28" y="45"/>
                    <a:pt x="28" y="44"/>
                    <a:pt x="28" y="44"/>
                  </a:cubicBezTo>
                  <a:cubicBezTo>
                    <a:pt x="28" y="43"/>
                    <a:pt x="29" y="43"/>
                    <a:pt x="29" y="42"/>
                  </a:cubicBezTo>
                  <a:cubicBezTo>
                    <a:pt x="29" y="41"/>
                    <a:pt x="29" y="41"/>
                    <a:pt x="30" y="40"/>
                  </a:cubicBezTo>
                  <a:cubicBezTo>
                    <a:pt x="30" y="40"/>
                    <a:pt x="30" y="39"/>
                    <a:pt x="31" y="39"/>
                  </a:cubicBezTo>
                  <a:cubicBezTo>
                    <a:pt x="31" y="38"/>
                    <a:pt x="31" y="38"/>
                    <a:pt x="32" y="37"/>
                  </a:cubicBezTo>
                  <a:cubicBezTo>
                    <a:pt x="32" y="37"/>
                    <a:pt x="32" y="36"/>
                    <a:pt x="33" y="36"/>
                  </a:cubicBezTo>
                  <a:cubicBezTo>
                    <a:pt x="33" y="36"/>
                    <a:pt x="34" y="35"/>
                    <a:pt x="34" y="34"/>
                  </a:cubicBezTo>
                  <a:cubicBezTo>
                    <a:pt x="35" y="34"/>
                    <a:pt x="35" y="34"/>
                    <a:pt x="35" y="34"/>
                  </a:cubicBezTo>
                  <a:cubicBezTo>
                    <a:pt x="36" y="33"/>
                    <a:pt x="36" y="32"/>
                    <a:pt x="37" y="32"/>
                  </a:cubicBezTo>
                  <a:cubicBezTo>
                    <a:pt x="37" y="32"/>
                    <a:pt x="38" y="31"/>
                    <a:pt x="38" y="31"/>
                  </a:cubicBezTo>
                  <a:cubicBezTo>
                    <a:pt x="39" y="31"/>
                    <a:pt x="39" y="30"/>
                    <a:pt x="40" y="30"/>
                  </a:cubicBezTo>
                  <a:cubicBezTo>
                    <a:pt x="40" y="30"/>
                    <a:pt x="41" y="29"/>
                    <a:pt x="41" y="29"/>
                  </a:cubicBezTo>
                  <a:cubicBezTo>
                    <a:pt x="42" y="29"/>
                    <a:pt x="43" y="28"/>
                    <a:pt x="44" y="28"/>
                  </a:cubicBezTo>
                  <a:cubicBezTo>
                    <a:pt x="45" y="28"/>
                    <a:pt x="45" y="28"/>
                    <a:pt x="45" y="28"/>
                  </a:cubicBezTo>
                  <a:cubicBezTo>
                    <a:pt x="48" y="26"/>
                    <a:pt x="52" y="26"/>
                    <a:pt x="55" y="26"/>
                  </a:cubicBezTo>
                  <a:cubicBezTo>
                    <a:pt x="72" y="26"/>
                    <a:pt x="85" y="39"/>
                    <a:pt x="85" y="55"/>
                  </a:cubicBezTo>
                  <a:cubicBezTo>
                    <a:pt x="85" y="57"/>
                    <a:pt x="85" y="58"/>
                    <a:pt x="8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8"/>
            <p:cNvSpPr>
              <a:spLocks/>
            </p:cNvSpPr>
            <p:nvPr/>
          </p:nvSpPr>
          <p:spPr bwMode="gray">
            <a:xfrm>
              <a:off x="714375" y="74533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9"/>
            <p:cNvSpPr>
              <a:spLocks/>
            </p:cNvSpPr>
            <p:nvPr/>
          </p:nvSpPr>
          <p:spPr bwMode="gray">
            <a:xfrm>
              <a:off x="887413" y="6850063"/>
              <a:ext cx="742950" cy="730250"/>
            </a:xfrm>
            <a:custGeom>
              <a:avLst/>
              <a:gdLst>
                <a:gd name="T0" fmla="*/ 198 w 198"/>
                <a:gd name="T1" fmla="*/ 128 h 195"/>
                <a:gd name="T2" fmla="*/ 195 w 198"/>
                <a:gd name="T3" fmla="*/ 129 h 195"/>
                <a:gd name="T4" fmla="*/ 186 w 198"/>
                <a:gd name="T5" fmla="*/ 133 h 195"/>
                <a:gd name="T6" fmla="*/ 183 w 198"/>
                <a:gd name="T7" fmla="*/ 135 h 195"/>
                <a:gd name="T8" fmla="*/ 176 w 198"/>
                <a:gd name="T9" fmla="*/ 138 h 195"/>
                <a:gd name="T10" fmla="*/ 173 w 198"/>
                <a:gd name="T11" fmla="*/ 140 h 195"/>
                <a:gd name="T12" fmla="*/ 168 w 198"/>
                <a:gd name="T13" fmla="*/ 143 h 195"/>
                <a:gd name="T14" fmla="*/ 164 w 198"/>
                <a:gd name="T15" fmla="*/ 146 h 195"/>
                <a:gd name="T16" fmla="*/ 159 w 198"/>
                <a:gd name="T17" fmla="*/ 149 h 195"/>
                <a:gd name="T18" fmla="*/ 155 w 198"/>
                <a:gd name="T19" fmla="*/ 152 h 195"/>
                <a:gd name="T20" fmla="*/ 151 w 198"/>
                <a:gd name="T21" fmla="*/ 156 h 195"/>
                <a:gd name="T22" fmla="*/ 147 w 198"/>
                <a:gd name="T23" fmla="*/ 159 h 195"/>
                <a:gd name="T24" fmla="*/ 143 w 198"/>
                <a:gd name="T25" fmla="*/ 162 h 195"/>
                <a:gd name="T26" fmla="*/ 140 w 198"/>
                <a:gd name="T27" fmla="*/ 165 h 195"/>
                <a:gd name="T28" fmla="*/ 135 w 198"/>
                <a:gd name="T29" fmla="*/ 170 h 195"/>
                <a:gd name="T30" fmla="*/ 132 w 198"/>
                <a:gd name="T31" fmla="*/ 173 h 195"/>
                <a:gd name="T32" fmla="*/ 126 w 198"/>
                <a:gd name="T33" fmla="*/ 180 h 195"/>
                <a:gd name="T34" fmla="*/ 123 w 198"/>
                <a:gd name="T35" fmla="*/ 184 h 195"/>
                <a:gd name="T36" fmla="*/ 120 w 198"/>
                <a:gd name="T37" fmla="*/ 189 h 195"/>
                <a:gd name="T38" fmla="*/ 117 w 198"/>
                <a:gd name="T39" fmla="*/ 193 h 195"/>
                <a:gd name="T40" fmla="*/ 115 w 198"/>
                <a:gd name="T41" fmla="*/ 195 h 195"/>
                <a:gd name="T42" fmla="*/ 0 w 198"/>
                <a:gd name="T43" fmla="*/ 122 h 195"/>
                <a:gd name="T44" fmla="*/ 150 w 198"/>
                <a:gd name="T45" fmla="*/ 0 h 195"/>
                <a:gd name="T46" fmla="*/ 198 w 198"/>
                <a:gd name="T47"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128"/>
                  </a:moveTo>
                  <a:cubicBezTo>
                    <a:pt x="197" y="128"/>
                    <a:pt x="196" y="129"/>
                    <a:pt x="195" y="129"/>
                  </a:cubicBezTo>
                  <a:cubicBezTo>
                    <a:pt x="192" y="130"/>
                    <a:pt x="189" y="132"/>
                    <a:pt x="186" y="133"/>
                  </a:cubicBezTo>
                  <a:cubicBezTo>
                    <a:pt x="185" y="134"/>
                    <a:pt x="184" y="134"/>
                    <a:pt x="183" y="135"/>
                  </a:cubicBezTo>
                  <a:cubicBezTo>
                    <a:pt x="180" y="136"/>
                    <a:pt x="178" y="137"/>
                    <a:pt x="176" y="138"/>
                  </a:cubicBezTo>
                  <a:cubicBezTo>
                    <a:pt x="175" y="139"/>
                    <a:pt x="174" y="140"/>
                    <a:pt x="173" y="140"/>
                  </a:cubicBezTo>
                  <a:cubicBezTo>
                    <a:pt x="171" y="141"/>
                    <a:pt x="169" y="142"/>
                    <a:pt x="168" y="143"/>
                  </a:cubicBezTo>
                  <a:cubicBezTo>
                    <a:pt x="166" y="144"/>
                    <a:pt x="165" y="145"/>
                    <a:pt x="164" y="146"/>
                  </a:cubicBezTo>
                  <a:cubicBezTo>
                    <a:pt x="162" y="147"/>
                    <a:pt x="161" y="148"/>
                    <a:pt x="159" y="149"/>
                  </a:cubicBezTo>
                  <a:cubicBezTo>
                    <a:pt x="158" y="150"/>
                    <a:pt x="157" y="151"/>
                    <a:pt x="155" y="152"/>
                  </a:cubicBezTo>
                  <a:cubicBezTo>
                    <a:pt x="154" y="153"/>
                    <a:pt x="152" y="154"/>
                    <a:pt x="151" y="156"/>
                  </a:cubicBezTo>
                  <a:cubicBezTo>
                    <a:pt x="150" y="157"/>
                    <a:pt x="148" y="157"/>
                    <a:pt x="147" y="159"/>
                  </a:cubicBezTo>
                  <a:cubicBezTo>
                    <a:pt x="146" y="160"/>
                    <a:pt x="144" y="161"/>
                    <a:pt x="143" y="162"/>
                  </a:cubicBezTo>
                  <a:cubicBezTo>
                    <a:pt x="142" y="163"/>
                    <a:pt x="141" y="164"/>
                    <a:pt x="140" y="165"/>
                  </a:cubicBezTo>
                  <a:cubicBezTo>
                    <a:pt x="138" y="167"/>
                    <a:pt x="137" y="168"/>
                    <a:pt x="135" y="170"/>
                  </a:cubicBezTo>
                  <a:cubicBezTo>
                    <a:pt x="134" y="171"/>
                    <a:pt x="133" y="172"/>
                    <a:pt x="132" y="173"/>
                  </a:cubicBezTo>
                  <a:cubicBezTo>
                    <a:pt x="130" y="175"/>
                    <a:pt x="128" y="178"/>
                    <a:pt x="126" y="180"/>
                  </a:cubicBezTo>
                  <a:cubicBezTo>
                    <a:pt x="125" y="182"/>
                    <a:pt x="124" y="183"/>
                    <a:pt x="123" y="184"/>
                  </a:cubicBezTo>
                  <a:cubicBezTo>
                    <a:pt x="122" y="185"/>
                    <a:pt x="121" y="187"/>
                    <a:pt x="120" y="189"/>
                  </a:cubicBezTo>
                  <a:cubicBezTo>
                    <a:pt x="119" y="190"/>
                    <a:pt x="118" y="191"/>
                    <a:pt x="117" y="193"/>
                  </a:cubicBezTo>
                  <a:cubicBezTo>
                    <a:pt x="116" y="194"/>
                    <a:pt x="116" y="195"/>
                    <a:pt x="115" y="195"/>
                  </a:cubicBezTo>
                  <a:cubicBezTo>
                    <a:pt x="0" y="122"/>
                    <a:pt x="0" y="122"/>
                    <a:pt x="0" y="122"/>
                  </a:cubicBezTo>
                  <a:cubicBezTo>
                    <a:pt x="35" y="67"/>
                    <a:pt x="88" y="24"/>
                    <a:pt x="150" y="0"/>
                  </a:cubicBezTo>
                  <a:lnTo>
                    <a:pt x="19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0"/>
            <p:cNvSpPr>
              <a:spLocks/>
            </p:cNvSpPr>
            <p:nvPr/>
          </p:nvSpPr>
          <p:spPr bwMode="gray">
            <a:xfrm>
              <a:off x="749300" y="7486650"/>
              <a:ext cx="517525" cy="266700"/>
            </a:xfrm>
            <a:custGeom>
              <a:avLst/>
              <a:gdLst>
                <a:gd name="T0" fmla="*/ 138 w 138"/>
                <a:gd name="T1" fmla="*/ 52 h 71"/>
                <a:gd name="T2" fmla="*/ 137 w 138"/>
                <a:gd name="T3" fmla="*/ 55 h 71"/>
                <a:gd name="T4" fmla="*/ 135 w 138"/>
                <a:gd name="T5" fmla="*/ 60 h 71"/>
                <a:gd name="T6" fmla="*/ 134 w 138"/>
                <a:gd name="T7" fmla="*/ 65 h 71"/>
                <a:gd name="T8" fmla="*/ 132 w 138"/>
                <a:gd name="T9" fmla="*/ 70 h 71"/>
                <a:gd name="T10" fmla="*/ 132 w 138"/>
                <a:gd name="T11" fmla="*/ 71 h 71"/>
                <a:gd name="T12" fmla="*/ 0 w 138"/>
                <a:gd name="T13" fmla="*/ 33 h 71"/>
                <a:gd name="T14" fmla="*/ 12 w 138"/>
                <a:gd name="T15" fmla="*/ 0 h 71"/>
                <a:gd name="T16" fmla="*/ 138 w 138"/>
                <a:gd name="T17" fmla="*/ 5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71">
                  <a:moveTo>
                    <a:pt x="138" y="52"/>
                  </a:moveTo>
                  <a:cubicBezTo>
                    <a:pt x="138" y="53"/>
                    <a:pt x="137" y="54"/>
                    <a:pt x="137" y="55"/>
                  </a:cubicBezTo>
                  <a:cubicBezTo>
                    <a:pt x="136" y="57"/>
                    <a:pt x="136" y="58"/>
                    <a:pt x="135" y="60"/>
                  </a:cubicBezTo>
                  <a:cubicBezTo>
                    <a:pt x="135" y="62"/>
                    <a:pt x="134" y="63"/>
                    <a:pt x="134" y="65"/>
                  </a:cubicBezTo>
                  <a:cubicBezTo>
                    <a:pt x="133" y="67"/>
                    <a:pt x="132" y="68"/>
                    <a:pt x="132" y="70"/>
                  </a:cubicBezTo>
                  <a:cubicBezTo>
                    <a:pt x="132" y="70"/>
                    <a:pt x="132" y="70"/>
                    <a:pt x="132" y="71"/>
                  </a:cubicBezTo>
                  <a:cubicBezTo>
                    <a:pt x="0" y="33"/>
                    <a:pt x="0" y="33"/>
                    <a:pt x="0" y="33"/>
                  </a:cubicBezTo>
                  <a:cubicBezTo>
                    <a:pt x="3" y="22"/>
                    <a:pt x="7" y="11"/>
                    <a:pt x="12" y="0"/>
                  </a:cubicBezTo>
                  <a:lnTo>
                    <a:pt x="13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51"/>
            <p:cNvSpPr>
              <a:spLocks/>
            </p:cNvSpPr>
            <p:nvPr/>
          </p:nvSpPr>
          <p:spPr bwMode="gray">
            <a:xfrm>
              <a:off x="2444750" y="8102600"/>
              <a:ext cx="517525" cy="261938"/>
            </a:xfrm>
            <a:custGeom>
              <a:avLst/>
              <a:gdLst>
                <a:gd name="T0" fmla="*/ 138 w 138"/>
                <a:gd name="T1" fmla="*/ 37 h 70"/>
                <a:gd name="T2" fmla="*/ 127 w 138"/>
                <a:gd name="T3" fmla="*/ 70 h 70"/>
                <a:gd name="T4" fmla="*/ 0 w 138"/>
                <a:gd name="T5" fmla="*/ 18 h 70"/>
                <a:gd name="T6" fmla="*/ 0 w 138"/>
                <a:gd name="T7" fmla="*/ 18 h 70"/>
                <a:gd name="T8" fmla="*/ 1 w 138"/>
                <a:gd name="T9" fmla="*/ 15 h 70"/>
                <a:gd name="T10" fmla="*/ 3 w 138"/>
                <a:gd name="T11" fmla="*/ 10 h 70"/>
                <a:gd name="T12" fmla="*/ 5 w 138"/>
                <a:gd name="T13" fmla="*/ 6 h 70"/>
                <a:gd name="T14" fmla="*/ 7 w 138"/>
                <a:gd name="T15" fmla="*/ 0 h 70"/>
                <a:gd name="T16" fmla="*/ 7 w 138"/>
                <a:gd name="T17" fmla="*/ 0 h 70"/>
                <a:gd name="T18" fmla="*/ 138 w 138"/>
                <a:gd name="T19"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70">
                  <a:moveTo>
                    <a:pt x="138" y="37"/>
                  </a:moveTo>
                  <a:cubicBezTo>
                    <a:pt x="135" y="48"/>
                    <a:pt x="131" y="59"/>
                    <a:pt x="127" y="70"/>
                  </a:cubicBezTo>
                  <a:cubicBezTo>
                    <a:pt x="0" y="18"/>
                    <a:pt x="0" y="18"/>
                    <a:pt x="0" y="18"/>
                  </a:cubicBezTo>
                  <a:cubicBezTo>
                    <a:pt x="0" y="18"/>
                    <a:pt x="0" y="18"/>
                    <a:pt x="0" y="18"/>
                  </a:cubicBezTo>
                  <a:cubicBezTo>
                    <a:pt x="1" y="17"/>
                    <a:pt x="1" y="16"/>
                    <a:pt x="1" y="15"/>
                  </a:cubicBezTo>
                  <a:cubicBezTo>
                    <a:pt x="2" y="14"/>
                    <a:pt x="3" y="12"/>
                    <a:pt x="3" y="10"/>
                  </a:cubicBezTo>
                  <a:cubicBezTo>
                    <a:pt x="4" y="9"/>
                    <a:pt x="4" y="7"/>
                    <a:pt x="5" y="6"/>
                  </a:cubicBezTo>
                  <a:cubicBezTo>
                    <a:pt x="6" y="4"/>
                    <a:pt x="6" y="2"/>
                    <a:pt x="7" y="0"/>
                  </a:cubicBezTo>
                  <a:cubicBezTo>
                    <a:pt x="7" y="0"/>
                    <a:pt x="7" y="0"/>
                    <a:pt x="7" y="0"/>
                  </a:cubicBezTo>
                  <a:lnTo>
                    <a:pt x="13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52"/>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3"/>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54"/>
            <p:cNvSpPr>
              <a:spLocks noEditPoints="1"/>
            </p:cNvSpPr>
            <p:nvPr/>
          </p:nvSpPr>
          <p:spPr bwMode="gray">
            <a:xfrm>
              <a:off x="1397000" y="7467600"/>
              <a:ext cx="919163" cy="919163"/>
            </a:xfrm>
            <a:custGeom>
              <a:avLst/>
              <a:gdLst>
                <a:gd name="T0" fmla="*/ 111 w 245"/>
                <a:gd name="T1" fmla="*/ 0 h 245"/>
                <a:gd name="T2" fmla="*/ 99 w 245"/>
                <a:gd name="T3" fmla="*/ 2 h 245"/>
                <a:gd name="T4" fmla="*/ 89 w 245"/>
                <a:gd name="T5" fmla="*/ 4 h 245"/>
                <a:gd name="T6" fmla="*/ 79 w 245"/>
                <a:gd name="T7" fmla="*/ 8 h 245"/>
                <a:gd name="T8" fmla="*/ 63 w 245"/>
                <a:gd name="T9" fmla="*/ 15 h 245"/>
                <a:gd name="T10" fmla="*/ 51 w 245"/>
                <a:gd name="T11" fmla="*/ 23 h 245"/>
                <a:gd name="T12" fmla="*/ 39 w 245"/>
                <a:gd name="T13" fmla="*/ 32 h 245"/>
                <a:gd name="T14" fmla="*/ 27 w 245"/>
                <a:gd name="T15" fmla="*/ 45 h 245"/>
                <a:gd name="T16" fmla="*/ 18 w 245"/>
                <a:gd name="T17" fmla="*/ 57 h 245"/>
                <a:gd name="T18" fmla="*/ 11 w 245"/>
                <a:gd name="T19" fmla="*/ 70 h 245"/>
                <a:gd name="T20" fmla="*/ 6 w 245"/>
                <a:gd name="T21" fmla="*/ 84 h 245"/>
                <a:gd name="T22" fmla="*/ 3 w 245"/>
                <a:gd name="T23" fmla="*/ 96 h 245"/>
                <a:gd name="T24" fmla="*/ 128 w 245"/>
                <a:gd name="T25" fmla="*/ 244 h 245"/>
                <a:gd name="T26" fmla="*/ 140 w 245"/>
                <a:gd name="T27" fmla="*/ 243 h 245"/>
                <a:gd name="T28" fmla="*/ 151 w 245"/>
                <a:gd name="T29" fmla="*/ 241 h 245"/>
                <a:gd name="T30" fmla="*/ 162 w 245"/>
                <a:gd name="T31" fmla="*/ 238 h 245"/>
                <a:gd name="T32" fmla="*/ 175 w 245"/>
                <a:gd name="T33" fmla="*/ 233 h 245"/>
                <a:gd name="T34" fmla="*/ 188 w 245"/>
                <a:gd name="T35" fmla="*/ 226 h 245"/>
                <a:gd name="T36" fmla="*/ 200 w 245"/>
                <a:gd name="T37" fmla="*/ 217 h 245"/>
                <a:gd name="T38" fmla="*/ 211 w 245"/>
                <a:gd name="T39" fmla="*/ 206 h 245"/>
                <a:gd name="T40" fmla="*/ 222 w 245"/>
                <a:gd name="T41" fmla="*/ 193 h 245"/>
                <a:gd name="T42" fmla="*/ 230 w 245"/>
                <a:gd name="T43" fmla="*/ 180 h 245"/>
                <a:gd name="T44" fmla="*/ 236 w 245"/>
                <a:gd name="T45" fmla="*/ 167 h 245"/>
                <a:gd name="T46" fmla="*/ 240 w 245"/>
                <a:gd name="T47" fmla="*/ 156 h 245"/>
                <a:gd name="T48" fmla="*/ 245 w 245"/>
                <a:gd name="T49" fmla="*/ 122 h 245"/>
                <a:gd name="T50" fmla="*/ 209 w 245"/>
                <a:gd name="T51" fmla="*/ 142 h 245"/>
                <a:gd name="T52" fmla="*/ 205 w 245"/>
                <a:gd name="T53" fmla="*/ 155 h 245"/>
                <a:gd name="T54" fmla="*/ 203 w 245"/>
                <a:gd name="T55" fmla="*/ 160 h 245"/>
                <a:gd name="T56" fmla="*/ 198 w 245"/>
                <a:gd name="T57" fmla="*/ 169 h 245"/>
                <a:gd name="T58" fmla="*/ 192 w 245"/>
                <a:gd name="T59" fmla="*/ 178 h 245"/>
                <a:gd name="T60" fmla="*/ 183 w 245"/>
                <a:gd name="T61" fmla="*/ 187 h 245"/>
                <a:gd name="T62" fmla="*/ 175 w 245"/>
                <a:gd name="T63" fmla="*/ 194 h 245"/>
                <a:gd name="T64" fmla="*/ 165 w 245"/>
                <a:gd name="T65" fmla="*/ 200 h 245"/>
                <a:gd name="T66" fmla="*/ 155 w 245"/>
                <a:gd name="T67" fmla="*/ 205 h 245"/>
                <a:gd name="T68" fmla="*/ 145 w 245"/>
                <a:gd name="T69" fmla="*/ 208 h 245"/>
                <a:gd name="T70" fmla="*/ 137 w 245"/>
                <a:gd name="T71" fmla="*/ 210 h 245"/>
                <a:gd name="T72" fmla="*/ 131 w 245"/>
                <a:gd name="T73" fmla="*/ 211 h 245"/>
                <a:gd name="T74" fmla="*/ 127 w 245"/>
                <a:gd name="T75" fmla="*/ 211 h 245"/>
                <a:gd name="T76" fmla="*/ 35 w 245"/>
                <a:gd name="T77" fmla="*/ 103 h 245"/>
                <a:gd name="T78" fmla="*/ 38 w 245"/>
                <a:gd name="T79" fmla="*/ 94 h 245"/>
                <a:gd name="T80" fmla="*/ 42 w 245"/>
                <a:gd name="T81" fmla="*/ 84 h 245"/>
                <a:gd name="T82" fmla="*/ 47 w 245"/>
                <a:gd name="T83" fmla="*/ 75 h 245"/>
                <a:gd name="T84" fmla="*/ 54 w 245"/>
                <a:gd name="T85" fmla="*/ 65 h 245"/>
                <a:gd name="T86" fmla="*/ 61 w 245"/>
                <a:gd name="T87" fmla="*/ 58 h 245"/>
                <a:gd name="T88" fmla="*/ 68 w 245"/>
                <a:gd name="T89" fmla="*/ 51 h 245"/>
                <a:gd name="T90" fmla="*/ 78 w 245"/>
                <a:gd name="T91" fmla="*/ 45 h 245"/>
                <a:gd name="T92" fmla="*/ 84 w 245"/>
                <a:gd name="T93" fmla="*/ 42 h 245"/>
                <a:gd name="T94" fmla="*/ 94 w 245"/>
                <a:gd name="T95" fmla="*/ 38 h 245"/>
                <a:gd name="T96" fmla="*/ 108 w 245"/>
                <a:gd name="T97" fmla="*/ 34 h 245"/>
                <a:gd name="T98" fmla="*/ 114 w 245"/>
                <a:gd name="T99" fmla="*/ 33 h 245"/>
                <a:gd name="T100" fmla="*/ 211 w 245"/>
                <a:gd name="T101" fmla="*/ 12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45">
                  <a:moveTo>
                    <a:pt x="122" y="0"/>
                  </a:moveTo>
                  <a:cubicBezTo>
                    <a:pt x="120" y="0"/>
                    <a:pt x="118" y="0"/>
                    <a:pt x="116" y="0"/>
                  </a:cubicBezTo>
                  <a:cubicBezTo>
                    <a:pt x="116" y="0"/>
                    <a:pt x="115" y="0"/>
                    <a:pt x="115" y="0"/>
                  </a:cubicBezTo>
                  <a:cubicBezTo>
                    <a:pt x="113" y="0"/>
                    <a:pt x="112" y="0"/>
                    <a:pt x="111" y="0"/>
                  </a:cubicBezTo>
                  <a:cubicBezTo>
                    <a:pt x="110" y="0"/>
                    <a:pt x="109" y="0"/>
                    <a:pt x="108" y="1"/>
                  </a:cubicBezTo>
                  <a:cubicBezTo>
                    <a:pt x="107" y="1"/>
                    <a:pt x="106" y="1"/>
                    <a:pt x="105" y="1"/>
                  </a:cubicBezTo>
                  <a:cubicBezTo>
                    <a:pt x="104" y="1"/>
                    <a:pt x="103" y="1"/>
                    <a:pt x="103" y="1"/>
                  </a:cubicBezTo>
                  <a:cubicBezTo>
                    <a:pt x="101" y="2"/>
                    <a:pt x="100" y="2"/>
                    <a:pt x="99" y="2"/>
                  </a:cubicBezTo>
                  <a:cubicBezTo>
                    <a:pt x="99" y="2"/>
                    <a:pt x="98" y="2"/>
                    <a:pt x="97" y="2"/>
                  </a:cubicBezTo>
                  <a:cubicBezTo>
                    <a:pt x="96" y="3"/>
                    <a:pt x="95" y="3"/>
                    <a:pt x="94" y="3"/>
                  </a:cubicBezTo>
                  <a:cubicBezTo>
                    <a:pt x="93" y="3"/>
                    <a:pt x="92" y="4"/>
                    <a:pt x="91" y="4"/>
                  </a:cubicBezTo>
                  <a:cubicBezTo>
                    <a:pt x="90" y="4"/>
                    <a:pt x="89" y="4"/>
                    <a:pt x="89" y="4"/>
                  </a:cubicBezTo>
                  <a:cubicBezTo>
                    <a:pt x="88" y="5"/>
                    <a:pt x="86" y="5"/>
                    <a:pt x="85" y="6"/>
                  </a:cubicBezTo>
                  <a:cubicBezTo>
                    <a:pt x="85" y="6"/>
                    <a:pt x="84" y="6"/>
                    <a:pt x="84" y="6"/>
                  </a:cubicBezTo>
                  <a:cubicBezTo>
                    <a:pt x="82" y="6"/>
                    <a:pt x="81" y="7"/>
                    <a:pt x="79" y="8"/>
                  </a:cubicBezTo>
                  <a:cubicBezTo>
                    <a:pt x="79" y="8"/>
                    <a:pt x="79" y="8"/>
                    <a:pt x="79" y="8"/>
                  </a:cubicBezTo>
                  <a:cubicBezTo>
                    <a:pt x="78" y="8"/>
                    <a:pt x="78" y="8"/>
                    <a:pt x="77" y="8"/>
                  </a:cubicBezTo>
                  <a:cubicBezTo>
                    <a:pt x="75" y="9"/>
                    <a:pt x="72" y="10"/>
                    <a:pt x="70" y="11"/>
                  </a:cubicBezTo>
                  <a:cubicBezTo>
                    <a:pt x="69" y="12"/>
                    <a:pt x="69" y="12"/>
                    <a:pt x="68" y="13"/>
                  </a:cubicBezTo>
                  <a:cubicBezTo>
                    <a:pt x="66" y="13"/>
                    <a:pt x="65" y="14"/>
                    <a:pt x="63" y="15"/>
                  </a:cubicBezTo>
                  <a:cubicBezTo>
                    <a:pt x="63" y="15"/>
                    <a:pt x="62" y="16"/>
                    <a:pt x="61" y="16"/>
                  </a:cubicBezTo>
                  <a:cubicBezTo>
                    <a:pt x="59" y="17"/>
                    <a:pt x="58" y="18"/>
                    <a:pt x="57" y="19"/>
                  </a:cubicBezTo>
                  <a:cubicBezTo>
                    <a:pt x="56" y="19"/>
                    <a:pt x="55" y="20"/>
                    <a:pt x="54" y="20"/>
                  </a:cubicBezTo>
                  <a:cubicBezTo>
                    <a:pt x="53" y="21"/>
                    <a:pt x="52" y="22"/>
                    <a:pt x="51" y="23"/>
                  </a:cubicBezTo>
                  <a:cubicBezTo>
                    <a:pt x="50" y="24"/>
                    <a:pt x="49" y="24"/>
                    <a:pt x="48" y="25"/>
                  </a:cubicBezTo>
                  <a:cubicBezTo>
                    <a:pt x="47" y="26"/>
                    <a:pt x="46" y="27"/>
                    <a:pt x="45" y="27"/>
                  </a:cubicBezTo>
                  <a:cubicBezTo>
                    <a:pt x="44" y="28"/>
                    <a:pt x="43" y="29"/>
                    <a:pt x="42" y="30"/>
                  </a:cubicBezTo>
                  <a:cubicBezTo>
                    <a:pt x="41" y="30"/>
                    <a:pt x="40" y="31"/>
                    <a:pt x="39" y="32"/>
                  </a:cubicBezTo>
                  <a:cubicBezTo>
                    <a:pt x="38" y="33"/>
                    <a:pt x="38" y="34"/>
                    <a:pt x="37" y="35"/>
                  </a:cubicBezTo>
                  <a:cubicBezTo>
                    <a:pt x="36" y="36"/>
                    <a:pt x="35" y="37"/>
                    <a:pt x="34" y="38"/>
                  </a:cubicBezTo>
                  <a:cubicBezTo>
                    <a:pt x="33" y="38"/>
                    <a:pt x="32" y="39"/>
                    <a:pt x="32" y="40"/>
                  </a:cubicBezTo>
                  <a:cubicBezTo>
                    <a:pt x="30" y="42"/>
                    <a:pt x="29" y="43"/>
                    <a:pt x="27" y="45"/>
                  </a:cubicBezTo>
                  <a:cubicBezTo>
                    <a:pt x="26" y="46"/>
                    <a:pt x="26" y="47"/>
                    <a:pt x="25" y="48"/>
                  </a:cubicBezTo>
                  <a:cubicBezTo>
                    <a:pt x="24" y="49"/>
                    <a:pt x="23" y="50"/>
                    <a:pt x="23" y="51"/>
                  </a:cubicBezTo>
                  <a:cubicBezTo>
                    <a:pt x="22" y="52"/>
                    <a:pt x="21" y="53"/>
                    <a:pt x="21" y="54"/>
                  </a:cubicBezTo>
                  <a:cubicBezTo>
                    <a:pt x="20" y="55"/>
                    <a:pt x="19" y="56"/>
                    <a:pt x="18" y="57"/>
                  </a:cubicBezTo>
                  <a:cubicBezTo>
                    <a:pt x="18" y="58"/>
                    <a:pt x="17" y="60"/>
                    <a:pt x="17" y="61"/>
                  </a:cubicBezTo>
                  <a:cubicBezTo>
                    <a:pt x="16" y="62"/>
                    <a:pt x="15" y="63"/>
                    <a:pt x="15" y="64"/>
                  </a:cubicBezTo>
                  <a:cubicBezTo>
                    <a:pt x="14" y="65"/>
                    <a:pt x="14" y="66"/>
                    <a:pt x="13" y="67"/>
                  </a:cubicBezTo>
                  <a:cubicBezTo>
                    <a:pt x="12" y="68"/>
                    <a:pt x="12" y="69"/>
                    <a:pt x="11" y="70"/>
                  </a:cubicBezTo>
                  <a:cubicBezTo>
                    <a:pt x="11" y="72"/>
                    <a:pt x="10" y="73"/>
                    <a:pt x="10" y="74"/>
                  </a:cubicBezTo>
                  <a:cubicBezTo>
                    <a:pt x="9" y="75"/>
                    <a:pt x="9" y="76"/>
                    <a:pt x="8" y="77"/>
                  </a:cubicBezTo>
                  <a:cubicBezTo>
                    <a:pt x="8" y="79"/>
                    <a:pt x="7" y="80"/>
                    <a:pt x="7" y="81"/>
                  </a:cubicBezTo>
                  <a:cubicBezTo>
                    <a:pt x="7" y="82"/>
                    <a:pt x="6" y="83"/>
                    <a:pt x="6" y="84"/>
                  </a:cubicBezTo>
                  <a:cubicBezTo>
                    <a:pt x="5" y="86"/>
                    <a:pt x="5" y="87"/>
                    <a:pt x="5" y="88"/>
                  </a:cubicBezTo>
                  <a:cubicBezTo>
                    <a:pt x="5" y="88"/>
                    <a:pt x="5" y="88"/>
                    <a:pt x="5" y="89"/>
                  </a:cubicBezTo>
                  <a:cubicBezTo>
                    <a:pt x="4" y="90"/>
                    <a:pt x="4" y="91"/>
                    <a:pt x="4" y="92"/>
                  </a:cubicBezTo>
                  <a:cubicBezTo>
                    <a:pt x="3" y="93"/>
                    <a:pt x="3" y="94"/>
                    <a:pt x="3" y="96"/>
                  </a:cubicBezTo>
                  <a:cubicBezTo>
                    <a:pt x="2" y="98"/>
                    <a:pt x="2" y="101"/>
                    <a:pt x="1" y="103"/>
                  </a:cubicBezTo>
                  <a:cubicBezTo>
                    <a:pt x="0" y="109"/>
                    <a:pt x="0" y="116"/>
                    <a:pt x="0" y="122"/>
                  </a:cubicBezTo>
                  <a:cubicBezTo>
                    <a:pt x="0" y="190"/>
                    <a:pt x="55" y="245"/>
                    <a:pt x="122" y="245"/>
                  </a:cubicBezTo>
                  <a:cubicBezTo>
                    <a:pt x="124" y="245"/>
                    <a:pt x="126" y="245"/>
                    <a:pt x="128" y="244"/>
                  </a:cubicBezTo>
                  <a:cubicBezTo>
                    <a:pt x="129" y="244"/>
                    <a:pt x="129" y="244"/>
                    <a:pt x="130" y="244"/>
                  </a:cubicBezTo>
                  <a:cubicBezTo>
                    <a:pt x="131" y="244"/>
                    <a:pt x="133" y="244"/>
                    <a:pt x="134" y="244"/>
                  </a:cubicBezTo>
                  <a:cubicBezTo>
                    <a:pt x="135" y="244"/>
                    <a:pt x="135" y="244"/>
                    <a:pt x="136" y="244"/>
                  </a:cubicBezTo>
                  <a:cubicBezTo>
                    <a:pt x="137" y="244"/>
                    <a:pt x="138" y="244"/>
                    <a:pt x="140" y="243"/>
                  </a:cubicBezTo>
                  <a:cubicBezTo>
                    <a:pt x="140" y="243"/>
                    <a:pt x="141" y="243"/>
                    <a:pt x="142" y="243"/>
                  </a:cubicBezTo>
                  <a:cubicBezTo>
                    <a:pt x="143" y="243"/>
                    <a:pt x="144" y="243"/>
                    <a:pt x="145" y="242"/>
                  </a:cubicBezTo>
                  <a:cubicBezTo>
                    <a:pt x="146" y="242"/>
                    <a:pt x="147" y="242"/>
                    <a:pt x="147" y="242"/>
                  </a:cubicBezTo>
                  <a:cubicBezTo>
                    <a:pt x="148" y="242"/>
                    <a:pt x="150" y="242"/>
                    <a:pt x="151" y="241"/>
                  </a:cubicBezTo>
                  <a:cubicBezTo>
                    <a:pt x="151" y="241"/>
                    <a:pt x="152" y="241"/>
                    <a:pt x="153" y="241"/>
                  </a:cubicBezTo>
                  <a:cubicBezTo>
                    <a:pt x="154" y="240"/>
                    <a:pt x="155" y="240"/>
                    <a:pt x="156" y="240"/>
                  </a:cubicBezTo>
                  <a:cubicBezTo>
                    <a:pt x="157" y="240"/>
                    <a:pt x="157" y="239"/>
                    <a:pt x="158" y="239"/>
                  </a:cubicBezTo>
                  <a:cubicBezTo>
                    <a:pt x="159" y="239"/>
                    <a:pt x="161" y="238"/>
                    <a:pt x="162" y="238"/>
                  </a:cubicBezTo>
                  <a:cubicBezTo>
                    <a:pt x="162" y="238"/>
                    <a:pt x="163" y="238"/>
                    <a:pt x="163" y="238"/>
                  </a:cubicBezTo>
                  <a:cubicBezTo>
                    <a:pt x="164" y="237"/>
                    <a:pt x="165" y="237"/>
                    <a:pt x="166" y="237"/>
                  </a:cubicBezTo>
                  <a:cubicBezTo>
                    <a:pt x="166" y="236"/>
                    <a:pt x="167" y="236"/>
                    <a:pt x="168" y="236"/>
                  </a:cubicBezTo>
                  <a:cubicBezTo>
                    <a:pt x="170" y="235"/>
                    <a:pt x="172" y="234"/>
                    <a:pt x="175" y="233"/>
                  </a:cubicBezTo>
                  <a:cubicBezTo>
                    <a:pt x="175" y="233"/>
                    <a:pt x="176" y="232"/>
                    <a:pt x="177" y="232"/>
                  </a:cubicBezTo>
                  <a:cubicBezTo>
                    <a:pt x="178" y="231"/>
                    <a:pt x="180" y="230"/>
                    <a:pt x="181" y="229"/>
                  </a:cubicBezTo>
                  <a:cubicBezTo>
                    <a:pt x="182" y="229"/>
                    <a:pt x="183" y="228"/>
                    <a:pt x="184" y="228"/>
                  </a:cubicBezTo>
                  <a:cubicBezTo>
                    <a:pt x="185" y="227"/>
                    <a:pt x="186" y="226"/>
                    <a:pt x="188" y="226"/>
                  </a:cubicBezTo>
                  <a:cubicBezTo>
                    <a:pt x="189" y="225"/>
                    <a:pt x="189" y="225"/>
                    <a:pt x="190" y="224"/>
                  </a:cubicBezTo>
                  <a:cubicBezTo>
                    <a:pt x="191" y="223"/>
                    <a:pt x="193" y="222"/>
                    <a:pt x="194" y="221"/>
                  </a:cubicBezTo>
                  <a:cubicBezTo>
                    <a:pt x="195" y="221"/>
                    <a:pt x="196" y="220"/>
                    <a:pt x="196" y="220"/>
                  </a:cubicBezTo>
                  <a:cubicBezTo>
                    <a:pt x="198" y="219"/>
                    <a:pt x="199" y="218"/>
                    <a:pt x="200" y="217"/>
                  </a:cubicBezTo>
                  <a:cubicBezTo>
                    <a:pt x="201" y="216"/>
                    <a:pt x="201" y="216"/>
                    <a:pt x="202" y="215"/>
                  </a:cubicBezTo>
                  <a:cubicBezTo>
                    <a:pt x="203" y="214"/>
                    <a:pt x="205" y="213"/>
                    <a:pt x="206" y="212"/>
                  </a:cubicBezTo>
                  <a:cubicBezTo>
                    <a:pt x="206" y="211"/>
                    <a:pt x="207" y="210"/>
                    <a:pt x="208" y="210"/>
                  </a:cubicBezTo>
                  <a:cubicBezTo>
                    <a:pt x="209" y="209"/>
                    <a:pt x="210" y="207"/>
                    <a:pt x="211" y="206"/>
                  </a:cubicBezTo>
                  <a:cubicBezTo>
                    <a:pt x="212" y="205"/>
                    <a:pt x="212" y="205"/>
                    <a:pt x="213" y="205"/>
                  </a:cubicBezTo>
                  <a:cubicBezTo>
                    <a:pt x="214" y="203"/>
                    <a:pt x="216" y="201"/>
                    <a:pt x="218" y="199"/>
                  </a:cubicBezTo>
                  <a:cubicBezTo>
                    <a:pt x="218" y="198"/>
                    <a:pt x="218" y="198"/>
                    <a:pt x="219" y="198"/>
                  </a:cubicBezTo>
                  <a:cubicBezTo>
                    <a:pt x="220" y="196"/>
                    <a:pt x="221" y="195"/>
                    <a:pt x="222" y="193"/>
                  </a:cubicBezTo>
                  <a:cubicBezTo>
                    <a:pt x="223" y="192"/>
                    <a:pt x="223" y="191"/>
                    <a:pt x="224" y="191"/>
                  </a:cubicBezTo>
                  <a:cubicBezTo>
                    <a:pt x="225" y="189"/>
                    <a:pt x="225" y="188"/>
                    <a:pt x="226" y="187"/>
                  </a:cubicBezTo>
                  <a:cubicBezTo>
                    <a:pt x="227" y="186"/>
                    <a:pt x="227" y="185"/>
                    <a:pt x="228" y="184"/>
                  </a:cubicBezTo>
                  <a:cubicBezTo>
                    <a:pt x="229" y="183"/>
                    <a:pt x="229" y="182"/>
                    <a:pt x="230" y="180"/>
                  </a:cubicBezTo>
                  <a:cubicBezTo>
                    <a:pt x="231" y="179"/>
                    <a:pt x="231" y="178"/>
                    <a:pt x="232" y="177"/>
                  </a:cubicBezTo>
                  <a:cubicBezTo>
                    <a:pt x="232" y="176"/>
                    <a:pt x="233" y="175"/>
                    <a:pt x="233" y="174"/>
                  </a:cubicBezTo>
                  <a:cubicBezTo>
                    <a:pt x="234" y="173"/>
                    <a:pt x="234" y="171"/>
                    <a:pt x="235" y="170"/>
                  </a:cubicBezTo>
                  <a:cubicBezTo>
                    <a:pt x="235" y="169"/>
                    <a:pt x="236" y="168"/>
                    <a:pt x="236" y="167"/>
                  </a:cubicBezTo>
                  <a:cubicBezTo>
                    <a:pt x="237" y="166"/>
                    <a:pt x="237" y="164"/>
                    <a:pt x="238" y="163"/>
                  </a:cubicBezTo>
                  <a:cubicBezTo>
                    <a:pt x="238" y="162"/>
                    <a:pt x="238" y="161"/>
                    <a:pt x="239" y="160"/>
                  </a:cubicBezTo>
                  <a:cubicBezTo>
                    <a:pt x="239" y="159"/>
                    <a:pt x="240" y="157"/>
                    <a:pt x="240" y="156"/>
                  </a:cubicBezTo>
                  <a:cubicBezTo>
                    <a:pt x="240" y="156"/>
                    <a:pt x="240" y="156"/>
                    <a:pt x="240" y="156"/>
                  </a:cubicBezTo>
                  <a:cubicBezTo>
                    <a:pt x="240" y="155"/>
                    <a:pt x="240" y="154"/>
                    <a:pt x="241" y="153"/>
                  </a:cubicBezTo>
                  <a:cubicBezTo>
                    <a:pt x="241" y="152"/>
                    <a:pt x="241" y="150"/>
                    <a:pt x="242" y="149"/>
                  </a:cubicBezTo>
                  <a:cubicBezTo>
                    <a:pt x="242" y="146"/>
                    <a:pt x="243" y="144"/>
                    <a:pt x="243" y="141"/>
                  </a:cubicBezTo>
                  <a:cubicBezTo>
                    <a:pt x="244" y="135"/>
                    <a:pt x="245" y="129"/>
                    <a:pt x="245" y="122"/>
                  </a:cubicBezTo>
                  <a:cubicBezTo>
                    <a:pt x="245" y="55"/>
                    <a:pt x="190" y="0"/>
                    <a:pt x="122" y="0"/>
                  </a:cubicBezTo>
                  <a:close/>
                  <a:moveTo>
                    <a:pt x="210" y="136"/>
                  </a:moveTo>
                  <a:cubicBezTo>
                    <a:pt x="210" y="136"/>
                    <a:pt x="210" y="136"/>
                    <a:pt x="210" y="136"/>
                  </a:cubicBezTo>
                  <a:cubicBezTo>
                    <a:pt x="210" y="138"/>
                    <a:pt x="210" y="140"/>
                    <a:pt x="209" y="142"/>
                  </a:cubicBezTo>
                  <a:cubicBezTo>
                    <a:pt x="209" y="142"/>
                    <a:pt x="209" y="143"/>
                    <a:pt x="208" y="145"/>
                  </a:cubicBezTo>
                  <a:cubicBezTo>
                    <a:pt x="208" y="145"/>
                    <a:pt x="208" y="145"/>
                    <a:pt x="208" y="146"/>
                  </a:cubicBezTo>
                  <a:cubicBezTo>
                    <a:pt x="206" y="152"/>
                    <a:pt x="206" y="152"/>
                    <a:pt x="206" y="152"/>
                  </a:cubicBezTo>
                  <a:cubicBezTo>
                    <a:pt x="206" y="153"/>
                    <a:pt x="206" y="154"/>
                    <a:pt x="205" y="155"/>
                  </a:cubicBezTo>
                  <a:cubicBezTo>
                    <a:pt x="205" y="155"/>
                    <a:pt x="205" y="155"/>
                    <a:pt x="205" y="155"/>
                  </a:cubicBezTo>
                  <a:cubicBezTo>
                    <a:pt x="205" y="156"/>
                    <a:pt x="205" y="156"/>
                    <a:pt x="204" y="157"/>
                  </a:cubicBezTo>
                  <a:cubicBezTo>
                    <a:pt x="204" y="158"/>
                    <a:pt x="204" y="159"/>
                    <a:pt x="203" y="159"/>
                  </a:cubicBezTo>
                  <a:cubicBezTo>
                    <a:pt x="203" y="160"/>
                    <a:pt x="203" y="160"/>
                    <a:pt x="203" y="160"/>
                  </a:cubicBezTo>
                  <a:cubicBezTo>
                    <a:pt x="203" y="161"/>
                    <a:pt x="202" y="161"/>
                    <a:pt x="202" y="162"/>
                  </a:cubicBezTo>
                  <a:cubicBezTo>
                    <a:pt x="201" y="163"/>
                    <a:pt x="201" y="164"/>
                    <a:pt x="201" y="165"/>
                  </a:cubicBezTo>
                  <a:cubicBezTo>
                    <a:pt x="200" y="165"/>
                    <a:pt x="200" y="166"/>
                    <a:pt x="199" y="167"/>
                  </a:cubicBezTo>
                  <a:cubicBezTo>
                    <a:pt x="198" y="169"/>
                    <a:pt x="198" y="169"/>
                    <a:pt x="198" y="169"/>
                  </a:cubicBezTo>
                  <a:cubicBezTo>
                    <a:pt x="197" y="170"/>
                    <a:pt x="197" y="171"/>
                    <a:pt x="196" y="172"/>
                  </a:cubicBezTo>
                  <a:cubicBezTo>
                    <a:pt x="196" y="173"/>
                    <a:pt x="195" y="173"/>
                    <a:pt x="195" y="174"/>
                  </a:cubicBezTo>
                  <a:cubicBezTo>
                    <a:pt x="194" y="175"/>
                    <a:pt x="193" y="176"/>
                    <a:pt x="192" y="178"/>
                  </a:cubicBezTo>
                  <a:cubicBezTo>
                    <a:pt x="192" y="178"/>
                    <a:pt x="192" y="178"/>
                    <a:pt x="192" y="178"/>
                  </a:cubicBezTo>
                  <a:cubicBezTo>
                    <a:pt x="190" y="179"/>
                    <a:pt x="189" y="181"/>
                    <a:pt x="188" y="182"/>
                  </a:cubicBezTo>
                  <a:cubicBezTo>
                    <a:pt x="188" y="182"/>
                    <a:pt x="188" y="182"/>
                    <a:pt x="188" y="183"/>
                  </a:cubicBezTo>
                  <a:cubicBezTo>
                    <a:pt x="186" y="184"/>
                    <a:pt x="185" y="185"/>
                    <a:pt x="184" y="186"/>
                  </a:cubicBezTo>
                  <a:cubicBezTo>
                    <a:pt x="183" y="187"/>
                    <a:pt x="183" y="187"/>
                    <a:pt x="183" y="187"/>
                  </a:cubicBezTo>
                  <a:cubicBezTo>
                    <a:pt x="182" y="188"/>
                    <a:pt x="181" y="189"/>
                    <a:pt x="180" y="190"/>
                  </a:cubicBezTo>
                  <a:cubicBezTo>
                    <a:pt x="179" y="191"/>
                    <a:pt x="179" y="191"/>
                    <a:pt x="179" y="191"/>
                  </a:cubicBezTo>
                  <a:cubicBezTo>
                    <a:pt x="178" y="192"/>
                    <a:pt x="177" y="192"/>
                    <a:pt x="176" y="193"/>
                  </a:cubicBezTo>
                  <a:cubicBezTo>
                    <a:pt x="176" y="194"/>
                    <a:pt x="175" y="194"/>
                    <a:pt x="175" y="194"/>
                  </a:cubicBezTo>
                  <a:cubicBezTo>
                    <a:pt x="174" y="195"/>
                    <a:pt x="173" y="196"/>
                    <a:pt x="171" y="196"/>
                  </a:cubicBezTo>
                  <a:cubicBezTo>
                    <a:pt x="171" y="197"/>
                    <a:pt x="170" y="197"/>
                    <a:pt x="170" y="197"/>
                  </a:cubicBezTo>
                  <a:cubicBezTo>
                    <a:pt x="169" y="198"/>
                    <a:pt x="168" y="198"/>
                    <a:pt x="167" y="199"/>
                  </a:cubicBezTo>
                  <a:cubicBezTo>
                    <a:pt x="165" y="200"/>
                    <a:pt x="165" y="200"/>
                    <a:pt x="165" y="200"/>
                  </a:cubicBezTo>
                  <a:cubicBezTo>
                    <a:pt x="164" y="201"/>
                    <a:pt x="163" y="201"/>
                    <a:pt x="162" y="202"/>
                  </a:cubicBezTo>
                  <a:cubicBezTo>
                    <a:pt x="160" y="203"/>
                    <a:pt x="160" y="203"/>
                    <a:pt x="160" y="203"/>
                  </a:cubicBezTo>
                  <a:cubicBezTo>
                    <a:pt x="159" y="203"/>
                    <a:pt x="157" y="204"/>
                    <a:pt x="155" y="205"/>
                  </a:cubicBezTo>
                  <a:cubicBezTo>
                    <a:pt x="155" y="205"/>
                    <a:pt x="155" y="205"/>
                    <a:pt x="155" y="205"/>
                  </a:cubicBezTo>
                  <a:cubicBezTo>
                    <a:pt x="155" y="205"/>
                    <a:pt x="155" y="205"/>
                    <a:pt x="154" y="205"/>
                  </a:cubicBezTo>
                  <a:cubicBezTo>
                    <a:pt x="154" y="205"/>
                    <a:pt x="154" y="205"/>
                    <a:pt x="154" y="205"/>
                  </a:cubicBezTo>
                  <a:cubicBezTo>
                    <a:pt x="151" y="206"/>
                    <a:pt x="149" y="207"/>
                    <a:pt x="146" y="208"/>
                  </a:cubicBezTo>
                  <a:cubicBezTo>
                    <a:pt x="146" y="208"/>
                    <a:pt x="146" y="208"/>
                    <a:pt x="145" y="208"/>
                  </a:cubicBezTo>
                  <a:cubicBezTo>
                    <a:pt x="143" y="209"/>
                    <a:pt x="143" y="209"/>
                    <a:pt x="143" y="209"/>
                  </a:cubicBezTo>
                  <a:cubicBezTo>
                    <a:pt x="143" y="209"/>
                    <a:pt x="142" y="209"/>
                    <a:pt x="142" y="209"/>
                  </a:cubicBezTo>
                  <a:cubicBezTo>
                    <a:pt x="139" y="210"/>
                    <a:pt x="139" y="210"/>
                    <a:pt x="139" y="210"/>
                  </a:cubicBezTo>
                  <a:cubicBezTo>
                    <a:pt x="138" y="210"/>
                    <a:pt x="137" y="210"/>
                    <a:pt x="137" y="210"/>
                  </a:cubicBezTo>
                  <a:cubicBezTo>
                    <a:pt x="136" y="210"/>
                    <a:pt x="135" y="210"/>
                    <a:pt x="135" y="210"/>
                  </a:cubicBezTo>
                  <a:cubicBezTo>
                    <a:pt x="134" y="210"/>
                    <a:pt x="134" y="210"/>
                    <a:pt x="134" y="210"/>
                  </a:cubicBezTo>
                  <a:cubicBezTo>
                    <a:pt x="133" y="211"/>
                    <a:pt x="133" y="211"/>
                    <a:pt x="132" y="211"/>
                  </a:cubicBezTo>
                  <a:cubicBezTo>
                    <a:pt x="132" y="211"/>
                    <a:pt x="131" y="211"/>
                    <a:pt x="131" y="211"/>
                  </a:cubicBezTo>
                  <a:cubicBezTo>
                    <a:pt x="130" y="211"/>
                    <a:pt x="129" y="211"/>
                    <a:pt x="129" y="211"/>
                  </a:cubicBezTo>
                  <a:cubicBezTo>
                    <a:pt x="128" y="211"/>
                    <a:pt x="128" y="211"/>
                    <a:pt x="128" y="211"/>
                  </a:cubicBezTo>
                  <a:cubicBezTo>
                    <a:pt x="128" y="211"/>
                    <a:pt x="127" y="211"/>
                    <a:pt x="127" y="211"/>
                  </a:cubicBezTo>
                  <a:cubicBezTo>
                    <a:pt x="127" y="211"/>
                    <a:pt x="127" y="211"/>
                    <a:pt x="127" y="211"/>
                  </a:cubicBezTo>
                  <a:cubicBezTo>
                    <a:pt x="125" y="211"/>
                    <a:pt x="124" y="211"/>
                    <a:pt x="122" y="211"/>
                  </a:cubicBezTo>
                  <a:cubicBezTo>
                    <a:pt x="73" y="211"/>
                    <a:pt x="33" y="171"/>
                    <a:pt x="33" y="122"/>
                  </a:cubicBezTo>
                  <a:cubicBezTo>
                    <a:pt x="33" y="118"/>
                    <a:pt x="34" y="113"/>
                    <a:pt x="34" y="108"/>
                  </a:cubicBezTo>
                  <a:cubicBezTo>
                    <a:pt x="35" y="107"/>
                    <a:pt x="35" y="105"/>
                    <a:pt x="35" y="103"/>
                  </a:cubicBezTo>
                  <a:cubicBezTo>
                    <a:pt x="36" y="101"/>
                    <a:pt x="36" y="100"/>
                    <a:pt x="36" y="98"/>
                  </a:cubicBezTo>
                  <a:cubicBezTo>
                    <a:pt x="37" y="98"/>
                    <a:pt x="37" y="98"/>
                    <a:pt x="37" y="97"/>
                  </a:cubicBezTo>
                  <a:cubicBezTo>
                    <a:pt x="37" y="97"/>
                    <a:pt x="37" y="96"/>
                    <a:pt x="37" y="95"/>
                  </a:cubicBezTo>
                  <a:cubicBezTo>
                    <a:pt x="38" y="94"/>
                    <a:pt x="38" y="94"/>
                    <a:pt x="38" y="94"/>
                  </a:cubicBezTo>
                  <a:cubicBezTo>
                    <a:pt x="38" y="93"/>
                    <a:pt x="38" y="93"/>
                    <a:pt x="38" y="92"/>
                  </a:cubicBezTo>
                  <a:cubicBezTo>
                    <a:pt x="39" y="91"/>
                    <a:pt x="39" y="90"/>
                    <a:pt x="40" y="89"/>
                  </a:cubicBezTo>
                  <a:cubicBezTo>
                    <a:pt x="40" y="88"/>
                    <a:pt x="40" y="88"/>
                    <a:pt x="40" y="87"/>
                  </a:cubicBezTo>
                  <a:cubicBezTo>
                    <a:pt x="41" y="86"/>
                    <a:pt x="41" y="85"/>
                    <a:pt x="42" y="84"/>
                  </a:cubicBezTo>
                  <a:cubicBezTo>
                    <a:pt x="43" y="82"/>
                    <a:pt x="43" y="82"/>
                    <a:pt x="43" y="82"/>
                  </a:cubicBezTo>
                  <a:cubicBezTo>
                    <a:pt x="43" y="81"/>
                    <a:pt x="44" y="80"/>
                    <a:pt x="44" y="80"/>
                  </a:cubicBezTo>
                  <a:cubicBezTo>
                    <a:pt x="46" y="77"/>
                    <a:pt x="46" y="77"/>
                    <a:pt x="46" y="77"/>
                  </a:cubicBezTo>
                  <a:cubicBezTo>
                    <a:pt x="46" y="76"/>
                    <a:pt x="46" y="76"/>
                    <a:pt x="47" y="75"/>
                  </a:cubicBezTo>
                  <a:cubicBezTo>
                    <a:pt x="48" y="73"/>
                    <a:pt x="48" y="73"/>
                    <a:pt x="48" y="73"/>
                  </a:cubicBezTo>
                  <a:cubicBezTo>
                    <a:pt x="49" y="72"/>
                    <a:pt x="49" y="71"/>
                    <a:pt x="50" y="71"/>
                  </a:cubicBezTo>
                  <a:cubicBezTo>
                    <a:pt x="50" y="70"/>
                    <a:pt x="51" y="69"/>
                    <a:pt x="51" y="68"/>
                  </a:cubicBezTo>
                  <a:cubicBezTo>
                    <a:pt x="52" y="67"/>
                    <a:pt x="53" y="66"/>
                    <a:pt x="54" y="65"/>
                  </a:cubicBezTo>
                  <a:cubicBezTo>
                    <a:pt x="55" y="64"/>
                    <a:pt x="56" y="63"/>
                    <a:pt x="56" y="62"/>
                  </a:cubicBezTo>
                  <a:cubicBezTo>
                    <a:pt x="57" y="62"/>
                    <a:pt x="57" y="62"/>
                    <a:pt x="57" y="61"/>
                  </a:cubicBezTo>
                  <a:cubicBezTo>
                    <a:pt x="60" y="58"/>
                    <a:pt x="60" y="58"/>
                    <a:pt x="60" y="58"/>
                  </a:cubicBezTo>
                  <a:cubicBezTo>
                    <a:pt x="60" y="58"/>
                    <a:pt x="61" y="58"/>
                    <a:pt x="61" y="58"/>
                  </a:cubicBezTo>
                  <a:cubicBezTo>
                    <a:pt x="62" y="57"/>
                    <a:pt x="62" y="57"/>
                    <a:pt x="62" y="57"/>
                  </a:cubicBezTo>
                  <a:cubicBezTo>
                    <a:pt x="63" y="56"/>
                    <a:pt x="63" y="56"/>
                    <a:pt x="64" y="55"/>
                  </a:cubicBezTo>
                  <a:cubicBezTo>
                    <a:pt x="66" y="53"/>
                    <a:pt x="66" y="53"/>
                    <a:pt x="66" y="53"/>
                  </a:cubicBezTo>
                  <a:cubicBezTo>
                    <a:pt x="67" y="53"/>
                    <a:pt x="68" y="52"/>
                    <a:pt x="68" y="51"/>
                  </a:cubicBezTo>
                  <a:cubicBezTo>
                    <a:pt x="69" y="51"/>
                    <a:pt x="70" y="50"/>
                    <a:pt x="71" y="50"/>
                  </a:cubicBezTo>
                  <a:cubicBezTo>
                    <a:pt x="71" y="49"/>
                    <a:pt x="72" y="49"/>
                    <a:pt x="73" y="48"/>
                  </a:cubicBezTo>
                  <a:cubicBezTo>
                    <a:pt x="75" y="47"/>
                    <a:pt x="75" y="47"/>
                    <a:pt x="75" y="47"/>
                  </a:cubicBezTo>
                  <a:cubicBezTo>
                    <a:pt x="76" y="46"/>
                    <a:pt x="76" y="46"/>
                    <a:pt x="78" y="45"/>
                  </a:cubicBezTo>
                  <a:cubicBezTo>
                    <a:pt x="78" y="45"/>
                    <a:pt x="79" y="44"/>
                    <a:pt x="80" y="44"/>
                  </a:cubicBezTo>
                  <a:cubicBezTo>
                    <a:pt x="80" y="44"/>
                    <a:pt x="81" y="43"/>
                    <a:pt x="82" y="43"/>
                  </a:cubicBezTo>
                  <a:cubicBezTo>
                    <a:pt x="83" y="42"/>
                    <a:pt x="83" y="42"/>
                    <a:pt x="83" y="42"/>
                  </a:cubicBezTo>
                  <a:cubicBezTo>
                    <a:pt x="83" y="42"/>
                    <a:pt x="84" y="42"/>
                    <a:pt x="84" y="42"/>
                  </a:cubicBezTo>
                  <a:cubicBezTo>
                    <a:pt x="86" y="41"/>
                    <a:pt x="88" y="40"/>
                    <a:pt x="89" y="39"/>
                  </a:cubicBezTo>
                  <a:cubicBezTo>
                    <a:pt x="90" y="39"/>
                    <a:pt x="90" y="39"/>
                    <a:pt x="90" y="39"/>
                  </a:cubicBezTo>
                  <a:cubicBezTo>
                    <a:pt x="91" y="39"/>
                    <a:pt x="91" y="39"/>
                    <a:pt x="91" y="39"/>
                  </a:cubicBezTo>
                  <a:cubicBezTo>
                    <a:pt x="92" y="38"/>
                    <a:pt x="93" y="38"/>
                    <a:pt x="94" y="38"/>
                  </a:cubicBezTo>
                  <a:cubicBezTo>
                    <a:pt x="100" y="36"/>
                    <a:pt x="100" y="36"/>
                    <a:pt x="100" y="36"/>
                  </a:cubicBezTo>
                  <a:cubicBezTo>
                    <a:pt x="101" y="36"/>
                    <a:pt x="101" y="36"/>
                    <a:pt x="102" y="35"/>
                  </a:cubicBezTo>
                  <a:cubicBezTo>
                    <a:pt x="106" y="35"/>
                    <a:pt x="106" y="35"/>
                    <a:pt x="106" y="35"/>
                  </a:cubicBezTo>
                  <a:cubicBezTo>
                    <a:pt x="106" y="35"/>
                    <a:pt x="107" y="34"/>
                    <a:pt x="108" y="34"/>
                  </a:cubicBezTo>
                  <a:cubicBezTo>
                    <a:pt x="108" y="34"/>
                    <a:pt x="108" y="34"/>
                    <a:pt x="108" y="34"/>
                  </a:cubicBezTo>
                  <a:cubicBezTo>
                    <a:pt x="109" y="34"/>
                    <a:pt x="109" y="34"/>
                    <a:pt x="110" y="34"/>
                  </a:cubicBezTo>
                  <a:cubicBezTo>
                    <a:pt x="112" y="34"/>
                    <a:pt x="112" y="34"/>
                    <a:pt x="112" y="34"/>
                  </a:cubicBezTo>
                  <a:cubicBezTo>
                    <a:pt x="113" y="34"/>
                    <a:pt x="113" y="34"/>
                    <a:pt x="114" y="33"/>
                  </a:cubicBezTo>
                  <a:cubicBezTo>
                    <a:pt x="115" y="33"/>
                    <a:pt x="116" y="33"/>
                    <a:pt x="117" y="33"/>
                  </a:cubicBezTo>
                  <a:cubicBezTo>
                    <a:pt x="118" y="33"/>
                    <a:pt x="118" y="33"/>
                    <a:pt x="118" y="33"/>
                  </a:cubicBezTo>
                  <a:cubicBezTo>
                    <a:pt x="119" y="33"/>
                    <a:pt x="121" y="33"/>
                    <a:pt x="122" y="33"/>
                  </a:cubicBezTo>
                  <a:cubicBezTo>
                    <a:pt x="171" y="33"/>
                    <a:pt x="211" y="73"/>
                    <a:pt x="211" y="122"/>
                  </a:cubicBezTo>
                  <a:cubicBezTo>
                    <a:pt x="211" y="127"/>
                    <a:pt x="211" y="132"/>
                    <a:pt x="21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5"/>
            <p:cNvSpPr>
              <a:spLocks/>
            </p:cNvSpPr>
            <p:nvPr/>
          </p:nvSpPr>
          <p:spPr bwMode="gray">
            <a:xfrm>
              <a:off x="2079625" y="8270875"/>
              <a:ext cx="742950" cy="731838"/>
            </a:xfrm>
            <a:custGeom>
              <a:avLst/>
              <a:gdLst>
                <a:gd name="T0" fmla="*/ 198 w 198"/>
                <a:gd name="T1" fmla="*/ 74 h 195"/>
                <a:gd name="T2" fmla="*/ 49 w 198"/>
                <a:gd name="T3" fmla="*/ 195 h 195"/>
                <a:gd name="T4" fmla="*/ 0 w 198"/>
                <a:gd name="T5" fmla="*/ 67 h 195"/>
                <a:gd name="T6" fmla="*/ 3 w 198"/>
                <a:gd name="T7" fmla="*/ 66 h 195"/>
                <a:gd name="T8" fmla="*/ 13 w 198"/>
                <a:gd name="T9" fmla="*/ 62 h 195"/>
                <a:gd name="T10" fmla="*/ 16 w 198"/>
                <a:gd name="T11" fmla="*/ 60 h 195"/>
                <a:gd name="T12" fmla="*/ 22 w 198"/>
                <a:gd name="T13" fmla="*/ 57 h 195"/>
                <a:gd name="T14" fmla="*/ 26 w 198"/>
                <a:gd name="T15" fmla="*/ 55 h 195"/>
                <a:gd name="T16" fmla="*/ 31 w 198"/>
                <a:gd name="T17" fmla="*/ 52 h 195"/>
                <a:gd name="T18" fmla="*/ 35 w 198"/>
                <a:gd name="T19" fmla="*/ 50 h 195"/>
                <a:gd name="T20" fmla="*/ 40 w 198"/>
                <a:gd name="T21" fmla="*/ 46 h 195"/>
                <a:gd name="T22" fmla="*/ 43 w 198"/>
                <a:gd name="T23" fmla="*/ 44 h 195"/>
                <a:gd name="T24" fmla="*/ 48 w 198"/>
                <a:gd name="T25" fmla="*/ 39 h 195"/>
                <a:gd name="T26" fmla="*/ 51 w 198"/>
                <a:gd name="T27" fmla="*/ 37 h 195"/>
                <a:gd name="T28" fmla="*/ 56 w 198"/>
                <a:gd name="T29" fmla="*/ 32 h 195"/>
                <a:gd name="T30" fmla="*/ 59 w 198"/>
                <a:gd name="T31" fmla="*/ 30 h 195"/>
                <a:gd name="T32" fmla="*/ 64 w 198"/>
                <a:gd name="T33" fmla="*/ 25 h 195"/>
                <a:gd name="T34" fmla="*/ 66 w 198"/>
                <a:gd name="T35" fmla="*/ 23 h 195"/>
                <a:gd name="T36" fmla="*/ 73 w 198"/>
                <a:gd name="T37" fmla="*/ 15 h 195"/>
                <a:gd name="T38" fmla="*/ 74 w 198"/>
                <a:gd name="T39" fmla="*/ 13 h 195"/>
                <a:gd name="T40" fmla="*/ 79 w 198"/>
                <a:gd name="T41" fmla="*/ 7 h 195"/>
                <a:gd name="T42" fmla="*/ 81 w 198"/>
                <a:gd name="T43" fmla="*/ 3 h 195"/>
                <a:gd name="T44" fmla="*/ 83 w 198"/>
                <a:gd name="T45" fmla="*/ 0 h 195"/>
                <a:gd name="T46" fmla="*/ 198 w 198"/>
                <a:gd name="T47" fmla="*/ 7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74"/>
                  </a:moveTo>
                  <a:cubicBezTo>
                    <a:pt x="163" y="129"/>
                    <a:pt x="111" y="172"/>
                    <a:pt x="49" y="195"/>
                  </a:cubicBezTo>
                  <a:cubicBezTo>
                    <a:pt x="0" y="67"/>
                    <a:pt x="0" y="67"/>
                    <a:pt x="0" y="67"/>
                  </a:cubicBezTo>
                  <a:cubicBezTo>
                    <a:pt x="1" y="67"/>
                    <a:pt x="2" y="66"/>
                    <a:pt x="3" y="66"/>
                  </a:cubicBezTo>
                  <a:cubicBezTo>
                    <a:pt x="7" y="65"/>
                    <a:pt x="10" y="63"/>
                    <a:pt x="13" y="62"/>
                  </a:cubicBezTo>
                  <a:cubicBezTo>
                    <a:pt x="14" y="61"/>
                    <a:pt x="15" y="61"/>
                    <a:pt x="16" y="60"/>
                  </a:cubicBezTo>
                  <a:cubicBezTo>
                    <a:pt x="18" y="59"/>
                    <a:pt x="20" y="58"/>
                    <a:pt x="22" y="57"/>
                  </a:cubicBezTo>
                  <a:cubicBezTo>
                    <a:pt x="23" y="57"/>
                    <a:pt x="24" y="56"/>
                    <a:pt x="26" y="55"/>
                  </a:cubicBezTo>
                  <a:cubicBezTo>
                    <a:pt x="27" y="54"/>
                    <a:pt x="29" y="53"/>
                    <a:pt x="31" y="52"/>
                  </a:cubicBezTo>
                  <a:cubicBezTo>
                    <a:pt x="32" y="51"/>
                    <a:pt x="33" y="50"/>
                    <a:pt x="35" y="50"/>
                  </a:cubicBezTo>
                  <a:cubicBezTo>
                    <a:pt x="36" y="48"/>
                    <a:pt x="38" y="47"/>
                    <a:pt x="40" y="46"/>
                  </a:cubicBezTo>
                  <a:cubicBezTo>
                    <a:pt x="41" y="45"/>
                    <a:pt x="42" y="44"/>
                    <a:pt x="43" y="44"/>
                  </a:cubicBezTo>
                  <a:cubicBezTo>
                    <a:pt x="45" y="42"/>
                    <a:pt x="47" y="41"/>
                    <a:pt x="48" y="39"/>
                  </a:cubicBezTo>
                  <a:cubicBezTo>
                    <a:pt x="49" y="39"/>
                    <a:pt x="50" y="38"/>
                    <a:pt x="51" y="37"/>
                  </a:cubicBezTo>
                  <a:cubicBezTo>
                    <a:pt x="53" y="36"/>
                    <a:pt x="55" y="34"/>
                    <a:pt x="56" y="32"/>
                  </a:cubicBezTo>
                  <a:cubicBezTo>
                    <a:pt x="57" y="32"/>
                    <a:pt x="58" y="31"/>
                    <a:pt x="59" y="30"/>
                  </a:cubicBezTo>
                  <a:cubicBezTo>
                    <a:pt x="61" y="28"/>
                    <a:pt x="62" y="26"/>
                    <a:pt x="64" y="25"/>
                  </a:cubicBezTo>
                  <a:cubicBezTo>
                    <a:pt x="65" y="24"/>
                    <a:pt x="65" y="23"/>
                    <a:pt x="66" y="23"/>
                  </a:cubicBezTo>
                  <a:cubicBezTo>
                    <a:pt x="68" y="20"/>
                    <a:pt x="71" y="17"/>
                    <a:pt x="73" y="15"/>
                  </a:cubicBezTo>
                  <a:cubicBezTo>
                    <a:pt x="73" y="14"/>
                    <a:pt x="74" y="14"/>
                    <a:pt x="74" y="13"/>
                  </a:cubicBezTo>
                  <a:cubicBezTo>
                    <a:pt x="76" y="11"/>
                    <a:pt x="77" y="9"/>
                    <a:pt x="79" y="7"/>
                  </a:cubicBezTo>
                  <a:cubicBezTo>
                    <a:pt x="80" y="5"/>
                    <a:pt x="80" y="4"/>
                    <a:pt x="81" y="3"/>
                  </a:cubicBezTo>
                  <a:cubicBezTo>
                    <a:pt x="82" y="2"/>
                    <a:pt x="83" y="1"/>
                    <a:pt x="83" y="0"/>
                  </a:cubicBezTo>
                  <a:lnTo>
                    <a:pt x="19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SAGD, Siemens, schloss, locket, key, schlüssel, verschlossen, sicherheit, safety, verschlüsselt"/>
          <p:cNvSpPr>
            <a:spLocks noEditPoints="1"/>
          </p:cNvSpPr>
          <p:nvPr/>
        </p:nvSpPr>
        <p:spPr bwMode="gray">
          <a:xfrm>
            <a:off x="8459449" y="3517561"/>
            <a:ext cx="252482" cy="301172"/>
          </a:xfrm>
          <a:custGeom>
            <a:avLst/>
            <a:gdLst>
              <a:gd name="T0" fmla="*/ 581 w 643"/>
              <a:gd name="T1" fmla="*/ 332 h 767"/>
              <a:gd name="T2" fmla="*/ 581 w 643"/>
              <a:gd name="T3" fmla="*/ 126 h 767"/>
              <a:gd name="T4" fmla="*/ 455 w 643"/>
              <a:gd name="T5" fmla="*/ 0 h 767"/>
              <a:gd name="T6" fmla="*/ 189 w 643"/>
              <a:gd name="T7" fmla="*/ 0 h 767"/>
              <a:gd name="T8" fmla="*/ 63 w 643"/>
              <a:gd name="T9" fmla="*/ 126 h 767"/>
              <a:gd name="T10" fmla="*/ 63 w 643"/>
              <a:gd name="T11" fmla="*/ 332 h 767"/>
              <a:gd name="T12" fmla="*/ 0 w 643"/>
              <a:gd name="T13" fmla="*/ 332 h 767"/>
              <a:gd name="T14" fmla="*/ 0 w 643"/>
              <a:gd name="T15" fmla="*/ 767 h 767"/>
              <a:gd name="T16" fmla="*/ 643 w 643"/>
              <a:gd name="T17" fmla="*/ 767 h 767"/>
              <a:gd name="T18" fmla="*/ 643 w 643"/>
              <a:gd name="T19" fmla="*/ 332 h 767"/>
              <a:gd name="T20" fmla="*/ 581 w 643"/>
              <a:gd name="T21" fmla="*/ 332 h 767"/>
              <a:gd name="T22" fmla="*/ 373 w 643"/>
              <a:gd name="T23" fmla="*/ 539 h 767"/>
              <a:gd name="T24" fmla="*/ 352 w 643"/>
              <a:gd name="T25" fmla="*/ 539 h 767"/>
              <a:gd name="T26" fmla="*/ 352 w 643"/>
              <a:gd name="T27" fmla="*/ 664 h 767"/>
              <a:gd name="T28" fmla="*/ 290 w 643"/>
              <a:gd name="T29" fmla="*/ 664 h 767"/>
              <a:gd name="T30" fmla="*/ 290 w 643"/>
              <a:gd name="T31" fmla="*/ 539 h 767"/>
              <a:gd name="T32" fmla="*/ 269 w 643"/>
              <a:gd name="T33" fmla="*/ 539 h 767"/>
              <a:gd name="T34" fmla="*/ 269 w 643"/>
              <a:gd name="T35" fmla="*/ 436 h 767"/>
              <a:gd name="T36" fmla="*/ 373 w 643"/>
              <a:gd name="T37" fmla="*/ 436 h 767"/>
              <a:gd name="T38" fmla="*/ 373 w 643"/>
              <a:gd name="T39" fmla="*/ 539 h 767"/>
              <a:gd name="T40" fmla="*/ 187 w 643"/>
              <a:gd name="T41" fmla="*/ 332 h 767"/>
              <a:gd name="T42" fmla="*/ 187 w 643"/>
              <a:gd name="T43" fmla="*/ 187 h 767"/>
              <a:gd name="T44" fmla="*/ 249 w 643"/>
              <a:gd name="T45" fmla="*/ 124 h 767"/>
              <a:gd name="T46" fmla="*/ 393 w 643"/>
              <a:gd name="T47" fmla="*/ 124 h 767"/>
              <a:gd name="T48" fmla="*/ 456 w 643"/>
              <a:gd name="T49" fmla="*/ 187 h 767"/>
              <a:gd name="T50" fmla="*/ 456 w 643"/>
              <a:gd name="T51" fmla="*/ 332 h 767"/>
              <a:gd name="T52" fmla="*/ 187 w 643"/>
              <a:gd name="T53" fmla="*/ 33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3" h="767">
                <a:moveTo>
                  <a:pt x="581" y="332"/>
                </a:moveTo>
                <a:lnTo>
                  <a:pt x="581" y="126"/>
                </a:lnTo>
                <a:lnTo>
                  <a:pt x="455" y="0"/>
                </a:lnTo>
                <a:lnTo>
                  <a:pt x="189" y="0"/>
                </a:lnTo>
                <a:lnTo>
                  <a:pt x="63" y="126"/>
                </a:lnTo>
                <a:lnTo>
                  <a:pt x="63" y="332"/>
                </a:lnTo>
                <a:lnTo>
                  <a:pt x="0" y="332"/>
                </a:lnTo>
                <a:lnTo>
                  <a:pt x="0" y="767"/>
                </a:lnTo>
                <a:lnTo>
                  <a:pt x="643" y="767"/>
                </a:lnTo>
                <a:lnTo>
                  <a:pt x="643" y="332"/>
                </a:lnTo>
                <a:lnTo>
                  <a:pt x="581" y="332"/>
                </a:lnTo>
                <a:close/>
                <a:moveTo>
                  <a:pt x="373" y="539"/>
                </a:moveTo>
                <a:lnTo>
                  <a:pt x="352" y="539"/>
                </a:lnTo>
                <a:lnTo>
                  <a:pt x="352" y="664"/>
                </a:lnTo>
                <a:lnTo>
                  <a:pt x="290" y="664"/>
                </a:lnTo>
                <a:lnTo>
                  <a:pt x="290" y="539"/>
                </a:lnTo>
                <a:lnTo>
                  <a:pt x="269" y="539"/>
                </a:lnTo>
                <a:lnTo>
                  <a:pt x="269" y="436"/>
                </a:lnTo>
                <a:lnTo>
                  <a:pt x="373" y="436"/>
                </a:lnTo>
                <a:lnTo>
                  <a:pt x="373" y="539"/>
                </a:lnTo>
                <a:close/>
                <a:moveTo>
                  <a:pt x="187" y="332"/>
                </a:moveTo>
                <a:lnTo>
                  <a:pt x="187" y="187"/>
                </a:lnTo>
                <a:lnTo>
                  <a:pt x="249" y="124"/>
                </a:lnTo>
                <a:lnTo>
                  <a:pt x="393" y="124"/>
                </a:lnTo>
                <a:lnTo>
                  <a:pt x="456" y="187"/>
                </a:lnTo>
                <a:lnTo>
                  <a:pt x="456" y="332"/>
                </a:lnTo>
                <a:lnTo>
                  <a:pt x="187" y="3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 name="Gruppieren 29"/>
          <p:cNvGrpSpPr>
            <a:grpSpLocks/>
          </p:cNvGrpSpPr>
          <p:nvPr/>
        </p:nvGrpSpPr>
        <p:grpSpPr bwMode="gray">
          <a:xfrm>
            <a:off x="8379071" y="5119437"/>
            <a:ext cx="413238" cy="279596"/>
            <a:chOff x="8977239" y="4243643"/>
            <a:chExt cx="266036" cy="180000"/>
          </a:xfrm>
          <a:solidFill>
            <a:schemeClr val="bg1"/>
          </a:solidFill>
        </p:grpSpPr>
        <p:sp>
          <p:nvSpPr>
            <p:cNvPr id="31" name="Freeform 36"/>
            <p:cNvSpPr>
              <a:spLocks noEditPoints="1"/>
            </p:cNvSpPr>
            <p:nvPr/>
          </p:nvSpPr>
          <p:spPr bwMode="gray">
            <a:xfrm>
              <a:off x="9003010" y="4243643"/>
              <a:ext cx="240265" cy="154626"/>
            </a:xfrm>
            <a:custGeom>
              <a:avLst/>
              <a:gdLst>
                <a:gd name="T0" fmla="*/ 193 w 800"/>
                <a:gd name="T1" fmla="*/ 381 h 514"/>
                <a:gd name="T2" fmla="*/ 143 w 800"/>
                <a:gd name="T3" fmla="*/ 265 h 514"/>
                <a:gd name="T4" fmla="*/ 400 w 800"/>
                <a:gd name="T5" fmla="*/ 381 h 514"/>
                <a:gd name="T6" fmla="*/ 87 w 800"/>
                <a:gd name="T7" fmla="*/ 132 h 514"/>
                <a:gd name="T8" fmla="*/ 258 w 800"/>
                <a:gd name="T9" fmla="*/ 248 h 514"/>
                <a:gd name="T10" fmla="*/ 667 w 800"/>
                <a:gd name="T11" fmla="*/ 0 h 514"/>
                <a:gd name="T12" fmla="*/ 418 w 800"/>
                <a:gd name="T13" fmla="*/ 116 h 514"/>
                <a:gd name="T14" fmla="*/ 667 w 800"/>
                <a:gd name="T15" fmla="*/ 0 h 514"/>
                <a:gd name="T16" fmla="*/ 143 w 800"/>
                <a:gd name="T17" fmla="*/ 0 h 514"/>
                <a:gd name="T18" fmla="*/ 400 w 800"/>
                <a:gd name="T19" fmla="*/ 116 h 514"/>
                <a:gd name="T20" fmla="*/ 276 w 800"/>
                <a:gd name="T21" fmla="*/ 248 h 514"/>
                <a:gd name="T22" fmla="*/ 524 w 800"/>
                <a:gd name="T23" fmla="*/ 132 h 514"/>
                <a:gd name="T24" fmla="*/ 276 w 800"/>
                <a:gd name="T25" fmla="*/ 248 h 514"/>
                <a:gd name="T26" fmla="*/ 667 w 800"/>
                <a:gd name="T27" fmla="*/ 381 h 514"/>
                <a:gd name="T28" fmla="*/ 418 w 800"/>
                <a:gd name="T29" fmla="*/ 265 h 514"/>
                <a:gd name="T30" fmla="*/ 96 w 800"/>
                <a:gd name="T31" fmla="*/ 265 h 514"/>
                <a:gd name="T32" fmla="*/ 117 w 800"/>
                <a:gd name="T33" fmla="*/ 277 h 514"/>
                <a:gd name="T34" fmla="*/ 124 w 800"/>
                <a:gd name="T35" fmla="*/ 265 h 514"/>
                <a:gd name="T36" fmla="*/ 41 w 800"/>
                <a:gd name="T37" fmla="*/ 438 h 514"/>
                <a:gd name="T38" fmla="*/ 16 w 800"/>
                <a:gd name="T39" fmla="*/ 514 h 514"/>
                <a:gd name="T40" fmla="*/ 41 w 800"/>
                <a:gd name="T41" fmla="*/ 438 h 514"/>
                <a:gd name="T42" fmla="*/ 800 w 800"/>
                <a:gd name="T43" fmla="*/ 514 h 514"/>
                <a:gd name="T44" fmla="*/ 543 w 800"/>
                <a:gd name="T45" fmla="*/ 398 h 514"/>
                <a:gd name="T46" fmla="*/ 543 w 800"/>
                <a:gd name="T47" fmla="*/ 248 h 514"/>
                <a:gd name="T48" fmla="*/ 800 w 800"/>
                <a:gd name="T49" fmla="*/ 132 h 514"/>
                <a:gd name="T50" fmla="*/ 543 w 800"/>
                <a:gd name="T51" fmla="*/ 248 h 514"/>
                <a:gd name="T52" fmla="*/ 800 w 800"/>
                <a:gd name="T53" fmla="*/ 381 h 514"/>
                <a:gd name="T54" fmla="*/ 684 w 800"/>
                <a:gd name="T55" fmla="*/ 265 h 514"/>
                <a:gd name="T56" fmla="*/ 684 w 800"/>
                <a:gd name="T57" fmla="*/ 0 h 514"/>
                <a:gd name="T58" fmla="*/ 800 w 800"/>
                <a:gd name="T59" fmla="*/ 116 h 514"/>
                <a:gd name="T60" fmla="*/ 684 w 800"/>
                <a:gd name="T61" fmla="*/ 0 h 514"/>
                <a:gd name="T62" fmla="*/ 191 w 800"/>
                <a:gd name="T63" fmla="*/ 514 h 514"/>
                <a:gd name="T64" fmla="*/ 258 w 800"/>
                <a:gd name="T65" fmla="*/ 398 h 514"/>
                <a:gd name="T66" fmla="*/ 195 w 800"/>
                <a:gd name="T67" fmla="*/ 502 h 514"/>
                <a:gd name="T68" fmla="*/ 524 w 800"/>
                <a:gd name="T69" fmla="*/ 514 h 514"/>
                <a:gd name="T70" fmla="*/ 276 w 800"/>
                <a:gd name="T71" fmla="*/ 398 h 514"/>
                <a:gd name="T72" fmla="*/ 16 w 800"/>
                <a:gd name="T73" fmla="*/ 216 h 514"/>
                <a:gd name="T74" fmla="*/ 61 w 800"/>
                <a:gd name="T75" fmla="*/ 132 h 514"/>
                <a:gd name="T76" fmla="*/ 0 w 800"/>
                <a:gd name="T77" fmla="*/ 238 h 514"/>
                <a:gd name="T78" fmla="*/ 67 w 800"/>
                <a:gd name="T79" fmla="*/ 83 h 514"/>
                <a:gd name="T80" fmla="*/ 124 w 800"/>
                <a:gd name="T81" fmla="*/ 116 h 514"/>
                <a:gd name="T82" fmla="*/ 0 w 800"/>
                <a:gd name="T83" fmla="*/ 0 h 514"/>
                <a:gd name="T84" fmla="*/ 63 w 800"/>
                <a:gd name="T85" fmla="*/ 11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514">
                  <a:moveTo>
                    <a:pt x="400" y="381"/>
                  </a:moveTo>
                  <a:cubicBezTo>
                    <a:pt x="193" y="381"/>
                    <a:pt x="193" y="381"/>
                    <a:pt x="193" y="381"/>
                  </a:cubicBezTo>
                  <a:cubicBezTo>
                    <a:pt x="181" y="346"/>
                    <a:pt x="162" y="314"/>
                    <a:pt x="143" y="283"/>
                  </a:cubicBezTo>
                  <a:cubicBezTo>
                    <a:pt x="143" y="265"/>
                    <a:pt x="143" y="265"/>
                    <a:pt x="143" y="265"/>
                  </a:cubicBezTo>
                  <a:cubicBezTo>
                    <a:pt x="400" y="265"/>
                    <a:pt x="400" y="265"/>
                    <a:pt x="400" y="265"/>
                  </a:cubicBezTo>
                  <a:lnTo>
                    <a:pt x="400" y="381"/>
                  </a:lnTo>
                  <a:close/>
                  <a:moveTo>
                    <a:pt x="258" y="132"/>
                  </a:moveTo>
                  <a:cubicBezTo>
                    <a:pt x="87" y="132"/>
                    <a:pt x="87" y="132"/>
                    <a:pt x="87" y="132"/>
                  </a:cubicBezTo>
                  <a:cubicBezTo>
                    <a:pt x="106" y="180"/>
                    <a:pt x="103" y="217"/>
                    <a:pt x="99" y="248"/>
                  </a:cubicBezTo>
                  <a:cubicBezTo>
                    <a:pt x="258" y="248"/>
                    <a:pt x="258" y="248"/>
                    <a:pt x="258" y="248"/>
                  </a:cubicBezTo>
                  <a:lnTo>
                    <a:pt x="258" y="132"/>
                  </a:lnTo>
                  <a:close/>
                  <a:moveTo>
                    <a:pt x="667" y="0"/>
                  </a:moveTo>
                  <a:cubicBezTo>
                    <a:pt x="418" y="0"/>
                    <a:pt x="418" y="0"/>
                    <a:pt x="418" y="0"/>
                  </a:cubicBezTo>
                  <a:cubicBezTo>
                    <a:pt x="418" y="116"/>
                    <a:pt x="418" y="116"/>
                    <a:pt x="418" y="116"/>
                  </a:cubicBezTo>
                  <a:cubicBezTo>
                    <a:pt x="667" y="116"/>
                    <a:pt x="667" y="116"/>
                    <a:pt x="667" y="116"/>
                  </a:cubicBezTo>
                  <a:lnTo>
                    <a:pt x="667" y="0"/>
                  </a:lnTo>
                  <a:close/>
                  <a:moveTo>
                    <a:pt x="400" y="0"/>
                  </a:moveTo>
                  <a:cubicBezTo>
                    <a:pt x="143" y="0"/>
                    <a:pt x="143" y="0"/>
                    <a:pt x="143" y="0"/>
                  </a:cubicBezTo>
                  <a:cubicBezTo>
                    <a:pt x="143" y="116"/>
                    <a:pt x="143" y="116"/>
                    <a:pt x="143" y="116"/>
                  </a:cubicBezTo>
                  <a:cubicBezTo>
                    <a:pt x="400" y="116"/>
                    <a:pt x="400" y="116"/>
                    <a:pt x="400" y="116"/>
                  </a:cubicBezTo>
                  <a:lnTo>
                    <a:pt x="400" y="0"/>
                  </a:lnTo>
                  <a:close/>
                  <a:moveTo>
                    <a:pt x="276" y="248"/>
                  </a:moveTo>
                  <a:cubicBezTo>
                    <a:pt x="524" y="248"/>
                    <a:pt x="524" y="248"/>
                    <a:pt x="524" y="248"/>
                  </a:cubicBezTo>
                  <a:cubicBezTo>
                    <a:pt x="524" y="132"/>
                    <a:pt x="524" y="132"/>
                    <a:pt x="524" y="132"/>
                  </a:cubicBezTo>
                  <a:cubicBezTo>
                    <a:pt x="276" y="132"/>
                    <a:pt x="276" y="132"/>
                    <a:pt x="276" y="132"/>
                  </a:cubicBezTo>
                  <a:lnTo>
                    <a:pt x="276" y="248"/>
                  </a:lnTo>
                  <a:close/>
                  <a:moveTo>
                    <a:pt x="418" y="381"/>
                  </a:moveTo>
                  <a:cubicBezTo>
                    <a:pt x="667" y="381"/>
                    <a:pt x="667" y="381"/>
                    <a:pt x="667" y="381"/>
                  </a:cubicBezTo>
                  <a:cubicBezTo>
                    <a:pt x="667" y="265"/>
                    <a:pt x="667" y="265"/>
                    <a:pt x="667" y="265"/>
                  </a:cubicBezTo>
                  <a:cubicBezTo>
                    <a:pt x="418" y="265"/>
                    <a:pt x="418" y="265"/>
                    <a:pt x="418" y="265"/>
                  </a:cubicBezTo>
                  <a:lnTo>
                    <a:pt x="418" y="381"/>
                  </a:lnTo>
                  <a:close/>
                  <a:moveTo>
                    <a:pt x="96" y="265"/>
                  </a:moveTo>
                  <a:cubicBezTo>
                    <a:pt x="94" y="284"/>
                    <a:pt x="92" y="300"/>
                    <a:pt x="96" y="316"/>
                  </a:cubicBezTo>
                  <a:cubicBezTo>
                    <a:pt x="103" y="301"/>
                    <a:pt x="110" y="286"/>
                    <a:pt x="117" y="277"/>
                  </a:cubicBezTo>
                  <a:cubicBezTo>
                    <a:pt x="124" y="267"/>
                    <a:pt x="124" y="267"/>
                    <a:pt x="124" y="267"/>
                  </a:cubicBezTo>
                  <a:cubicBezTo>
                    <a:pt x="124" y="265"/>
                    <a:pt x="124" y="265"/>
                    <a:pt x="124" y="265"/>
                  </a:cubicBezTo>
                  <a:lnTo>
                    <a:pt x="96" y="265"/>
                  </a:lnTo>
                  <a:close/>
                  <a:moveTo>
                    <a:pt x="41" y="438"/>
                  </a:moveTo>
                  <a:cubicBezTo>
                    <a:pt x="34" y="448"/>
                    <a:pt x="28" y="460"/>
                    <a:pt x="24" y="473"/>
                  </a:cubicBezTo>
                  <a:cubicBezTo>
                    <a:pt x="20" y="484"/>
                    <a:pt x="16" y="498"/>
                    <a:pt x="16" y="514"/>
                  </a:cubicBezTo>
                  <a:cubicBezTo>
                    <a:pt x="62" y="514"/>
                    <a:pt x="62" y="514"/>
                    <a:pt x="62" y="514"/>
                  </a:cubicBezTo>
                  <a:cubicBezTo>
                    <a:pt x="51" y="492"/>
                    <a:pt x="43" y="464"/>
                    <a:pt x="41" y="438"/>
                  </a:cubicBezTo>
                  <a:close/>
                  <a:moveTo>
                    <a:pt x="543" y="514"/>
                  </a:moveTo>
                  <a:cubicBezTo>
                    <a:pt x="800" y="514"/>
                    <a:pt x="800" y="514"/>
                    <a:pt x="800" y="514"/>
                  </a:cubicBezTo>
                  <a:cubicBezTo>
                    <a:pt x="800" y="398"/>
                    <a:pt x="800" y="398"/>
                    <a:pt x="800" y="398"/>
                  </a:cubicBezTo>
                  <a:cubicBezTo>
                    <a:pt x="543" y="398"/>
                    <a:pt x="543" y="398"/>
                    <a:pt x="543" y="398"/>
                  </a:cubicBezTo>
                  <a:lnTo>
                    <a:pt x="543" y="514"/>
                  </a:lnTo>
                  <a:close/>
                  <a:moveTo>
                    <a:pt x="543" y="248"/>
                  </a:moveTo>
                  <a:cubicBezTo>
                    <a:pt x="800" y="248"/>
                    <a:pt x="800" y="248"/>
                    <a:pt x="800" y="248"/>
                  </a:cubicBezTo>
                  <a:cubicBezTo>
                    <a:pt x="800" y="132"/>
                    <a:pt x="800" y="132"/>
                    <a:pt x="800" y="132"/>
                  </a:cubicBezTo>
                  <a:cubicBezTo>
                    <a:pt x="543" y="132"/>
                    <a:pt x="543" y="132"/>
                    <a:pt x="543" y="132"/>
                  </a:cubicBezTo>
                  <a:lnTo>
                    <a:pt x="543" y="248"/>
                  </a:lnTo>
                  <a:close/>
                  <a:moveTo>
                    <a:pt x="684" y="381"/>
                  </a:moveTo>
                  <a:cubicBezTo>
                    <a:pt x="800" y="381"/>
                    <a:pt x="800" y="381"/>
                    <a:pt x="800" y="381"/>
                  </a:cubicBezTo>
                  <a:cubicBezTo>
                    <a:pt x="800" y="265"/>
                    <a:pt x="800" y="265"/>
                    <a:pt x="800" y="265"/>
                  </a:cubicBezTo>
                  <a:cubicBezTo>
                    <a:pt x="684" y="265"/>
                    <a:pt x="684" y="265"/>
                    <a:pt x="684" y="265"/>
                  </a:cubicBezTo>
                  <a:lnTo>
                    <a:pt x="684" y="381"/>
                  </a:lnTo>
                  <a:close/>
                  <a:moveTo>
                    <a:pt x="684" y="0"/>
                  </a:moveTo>
                  <a:cubicBezTo>
                    <a:pt x="684" y="116"/>
                    <a:pt x="684" y="116"/>
                    <a:pt x="684" y="116"/>
                  </a:cubicBezTo>
                  <a:cubicBezTo>
                    <a:pt x="800" y="116"/>
                    <a:pt x="800" y="116"/>
                    <a:pt x="800" y="116"/>
                  </a:cubicBezTo>
                  <a:cubicBezTo>
                    <a:pt x="800" y="0"/>
                    <a:pt x="800" y="0"/>
                    <a:pt x="800" y="0"/>
                  </a:cubicBezTo>
                  <a:lnTo>
                    <a:pt x="684" y="0"/>
                  </a:lnTo>
                  <a:close/>
                  <a:moveTo>
                    <a:pt x="195" y="502"/>
                  </a:moveTo>
                  <a:cubicBezTo>
                    <a:pt x="194" y="506"/>
                    <a:pt x="193" y="510"/>
                    <a:pt x="191" y="514"/>
                  </a:cubicBezTo>
                  <a:cubicBezTo>
                    <a:pt x="258" y="514"/>
                    <a:pt x="258" y="514"/>
                    <a:pt x="258" y="514"/>
                  </a:cubicBezTo>
                  <a:cubicBezTo>
                    <a:pt x="258" y="398"/>
                    <a:pt x="258" y="398"/>
                    <a:pt x="258" y="398"/>
                  </a:cubicBezTo>
                  <a:cubicBezTo>
                    <a:pt x="198" y="398"/>
                    <a:pt x="198" y="398"/>
                    <a:pt x="198" y="398"/>
                  </a:cubicBezTo>
                  <a:cubicBezTo>
                    <a:pt x="206" y="429"/>
                    <a:pt x="207" y="464"/>
                    <a:pt x="195" y="502"/>
                  </a:cubicBezTo>
                  <a:close/>
                  <a:moveTo>
                    <a:pt x="276" y="514"/>
                  </a:moveTo>
                  <a:cubicBezTo>
                    <a:pt x="524" y="514"/>
                    <a:pt x="524" y="514"/>
                    <a:pt x="524" y="514"/>
                  </a:cubicBezTo>
                  <a:cubicBezTo>
                    <a:pt x="524" y="398"/>
                    <a:pt x="524" y="398"/>
                    <a:pt x="524" y="398"/>
                  </a:cubicBezTo>
                  <a:cubicBezTo>
                    <a:pt x="276" y="398"/>
                    <a:pt x="276" y="398"/>
                    <a:pt x="276" y="398"/>
                  </a:cubicBezTo>
                  <a:lnTo>
                    <a:pt x="276" y="514"/>
                  </a:lnTo>
                  <a:close/>
                  <a:moveTo>
                    <a:pt x="16" y="216"/>
                  </a:moveTo>
                  <a:cubicBezTo>
                    <a:pt x="39" y="184"/>
                    <a:pt x="57" y="159"/>
                    <a:pt x="61" y="134"/>
                  </a:cubicBezTo>
                  <a:cubicBezTo>
                    <a:pt x="61" y="132"/>
                    <a:pt x="61" y="132"/>
                    <a:pt x="61" y="132"/>
                  </a:cubicBezTo>
                  <a:cubicBezTo>
                    <a:pt x="0" y="132"/>
                    <a:pt x="0" y="132"/>
                    <a:pt x="0" y="132"/>
                  </a:cubicBezTo>
                  <a:cubicBezTo>
                    <a:pt x="0" y="238"/>
                    <a:pt x="0" y="238"/>
                    <a:pt x="0" y="238"/>
                  </a:cubicBezTo>
                  <a:cubicBezTo>
                    <a:pt x="6" y="230"/>
                    <a:pt x="11" y="223"/>
                    <a:pt x="16" y="216"/>
                  </a:cubicBezTo>
                  <a:close/>
                  <a:moveTo>
                    <a:pt x="67" y="83"/>
                  </a:moveTo>
                  <a:cubicBezTo>
                    <a:pt x="80" y="116"/>
                    <a:pt x="80" y="116"/>
                    <a:pt x="80" y="116"/>
                  </a:cubicBezTo>
                  <a:cubicBezTo>
                    <a:pt x="124" y="116"/>
                    <a:pt x="124" y="116"/>
                    <a:pt x="124" y="116"/>
                  </a:cubicBezTo>
                  <a:cubicBezTo>
                    <a:pt x="124" y="0"/>
                    <a:pt x="124" y="0"/>
                    <a:pt x="124" y="0"/>
                  </a:cubicBezTo>
                  <a:cubicBezTo>
                    <a:pt x="0" y="0"/>
                    <a:pt x="0" y="0"/>
                    <a:pt x="0" y="0"/>
                  </a:cubicBezTo>
                  <a:cubicBezTo>
                    <a:pt x="0" y="116"/>
                    <a:pt x="0" y="116"/>
                    <a:pt x="0" y="116"/>
                  </a:cubicBezTo>
                  <a:cubicBezTo>
                    <a:pt x="63" y="116"/>
                    <a:pt x="63" y="116"/>
                    <a:pt x="63" y="116"/>
                  </a:cubicBezTo>
                  <a:lnTo>
                    <a:pt x="67" y="8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37"/>
            <p:cNvSpPr>
              <a:spLocks/>
            </p:cNvSpPr>
            <p:nvPr/>
          </p:nvSpPr>
          <p:spPr bwMode="gray">
            <a:xfrm>
              <a:off x="8977239" y="4284084"/>
              <a:ext cx="88414" cy="139559"/>
            </a:xfrm>
            <a:custGeom>
              <a:avLst/>
              <a:gdLst>
                <a:gd name="T0" fmla="*/ 160 w 294"/>
                <a:gd name="T1" fmla="*/ 0 h 464"/>
                <a:gd name="T2" fmla="*/ 37 w 294"/>
                <a:gd name="T3" fmla="*/ 222 h 464"/>
                <a:gd name="T4" fmla="*/ 104 w 294"/>
                <a:gd name="T5" fmla="*/ 433 h 464"/>
                <a:gd name="T6" fmla="*/ 141 w 294"/>
                <a:gd name="T7" fmla="*/ 266 h 464"/>
                <a:gd name="T8" fmla="*/ 165 w 294"/>
                <a:gd name="T9" fmla="*/ 382 h 464"/>
                <a:gd name="T10" fmla="*/ 185 w 294"/>
                <a:gd name="T11" fmla="*/ 338 h 464"/>
                <a:gd name="T12" fmla="*/ 155 w 294"/>
                <a:gd name="T13" fmla="*/ 464 h 464"/>
                <a:gd name="T14" fmla="*/ 269 w 294"/>
                <a:gd name="T15" fmla="*/ 363 h 464"/>
                <a:gd name="T16" fmla="*/ 214 w 294"/>
                <a:gd name="T17" fmla="*/ 150 h 464"/>
                <a:gd name="T18" fmla="*/ 185 w 294"/>
                <a:gd name="T19" fmla="*/ 214 h 464"/>
                <a:gd name="T20" fmla="*/ 160 w 29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464">
                  <a:moveTo>
                    <a:pt x="160" y="0"/>
                  </a:moveTo>
                  <a:cubicBezTo>
                    <a:pt x="152" y="58"/>
                    <a:pt x="78" y="112"/>
                    <a:pt x="37" y="222"/>
                  </a:cubicBezTo>
                  <a:cubicBezTo>
                    <a:pt x="0" y="322"/>
                    <a:pt x="31" y="408"/>
                    <a:pt x="104" y="433"/>
                  </a:cubicBezTo>
                  <a:cubicBezTo>
                    <a:pt x="63" y="367"/>
                    <a:pt x="114" y="287"/>
                    <a:pt x="141" y="266"/>
                  </a:cubicBezTo>
                  <a:cubicBezTo>
                    <a:pt x="135" y="295"/>
                    <a:pt x="144" y="349"/>
                    <a:pt x="165" y="382"/>
                  </a:cubicBezTo>
                  <a:cubicBezTo>
                    <a:pt x="173" y="375"/>
                    <a:pt x="182" y="357"/>
                    <a:pt x="185" y="338"/>
                  </a:cubicBezTo>
                  <a:cubicBezTo>
                    <a:pt x="185" y="338"/>
                    <a:pt x="240" y="412"/>
                    <a:pt x="155" y="464"/>
                  </a:cubicBezTo>
                  <a:cubicBezTo>
                    <a:pt x="155" y="464"/>
                    <a:pt x="243" y="451"/>
                    <a:pt x="269" y="363"/>
                  </a:cubicBezTo>
                  <a:cubicBezTo>
                    <a:pt x="294" y="276"/>
                    <a:pt x="254" y="215"/>
                    <a:pt x="214" y="150"/>
                  </a:cubicBezTo>
                  <a:cubicBezTo>
                    <a:pt x="204" y="163"/>
                    <a:pt x="189" y="193"/>
                    <a:pt x="185" y="214"/>
                  </a:cubicBezTo>
                  <a:cubicBezTo>
                    <a:pt x="136" y="152"/>
                    <a:pt x="202" y="106"/>
                    <a:pt x="16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3" name="SAGD, Siemens, Dokument, papier, report, paper"/>
          <p:cNvSpPr>
            <a:spLocks noChangeAspect="1" noEditPoints="1"/>
          </p:cNvSpPr>
          <p:nvPr/>
        </p:nvSpPr>
        <p:spPr bwMode="gray">
          <a:xfrm>
            <a:off x="8459696" y="2966849"/>
            <a:ext cx="251988" cy="343305"/>
          </a:xfrm>
          <a:custGeom>
            <a:avLst/>
            <a:gdLst>
              <a:gd name="T0" fmla="*/ 35 w 436"/>
              <a:gd name="T1" fmla="*/ 559 h 594"/>
              <a:gd name="T2" fmla="*/ 367 w 436"/>
              <a:gd name="T3" fmla="*/ 559 h 594"/>
              <a:gd name="T4" fmla="*/ 367 w 436"/>
              <a:gd name="T5" fmla="*/ 594 h 594"/>
              <a:gd name="T6" fmla="*/ 0 w 436"/>
              <a:gd name="T7" fmla="*/ 594 h 594"/>
              <a:gd name="T8" fmla="*/ 0 w 436"/>
              <a:gd name="T9" fmla="*/ 70 h 594"/>
              <a:gd name="T10" fmla="*/ 35 w 436"/>
              <a:gd name="T11" fmla="*/ 70 h 594"/>
              <a:gd name="T12" fmla="*/ 35 w 436"/>
              <a:gd name="T13" fmla="*/ 559 h 594"/>
              <a:gd name="T14" fmla="*/ 279 w 436"/>
              <a:gd name="T15" fmla="*/ 0 h 594"/>
              <a:gd name="T16" fmla="*/ 70 w 436"/>
              <a:gd name="T17" fmla="*/ 0 h 594"/>
              <a:gd name="T18" fmla="*/ 70 w 436"/>
              <a:gd name="T19" fmla="*/ 524 h 594"/>
              <a:gd name="T20" fmla="*/ 436 w 436"/>
              <a:gd name="T21" fmla="*/ 524 h 594"/>
              <a:gd name="T22" fmla="*/ 436 w 436"/>
              <a:gd name="T23" fmla="*/ 157 h 594"/>
              <a:gd name="T24" fmla="*/ 279 w 436"/>
              <a:gd name="T25" fmla="*/ 157 h 594"/>
              <a:gd name="T26" fmla="*/ 279 w 436"/>
              <a:gd name="T27" fmla="*/ 0 h 594"/>
              <a:gd name="T28" fmla="*/ 314 w 436"/>
              <a:gd name="T29" fmla="*/ 0 h 594"/>
              <a:gd name="T30" fmla="*/ 314 w 436"/>
              <a:gd name="T31" fmla="*/ 122 h 594"/>
              <a:gd name="T32" fmla="*/ 436 w 436"/>
              <a:gd name="T33" fmla="*/ 122 h 594"/>
              <a:gd name="T34" fmla="*/ 314 w 436"/>
              <a:gd name="T35"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6" h="594">
                <a:moveTo>
                  <a:pt x="35" y="559"/>
                </a:moveTo>
                <a:lnTo>
                  <a:pt x="367" y="559"/>
                </a:lnTo>
                <a:lnTo>
                  <a:pt x="367" y="594"/>
                </a:lnTo>
                <a:lnTo>
                  <a:pt x="0" y="594"/>
                </a:lnTo>
                <a:lnTo>
                  <a:pt x="0" y="70"/>
                </a:lnTo>
                <a:lnTo>
                  <a:pt x="35" y="70"/>
                </a:lnTo>
                <a:lnTo>
                  <a:pt x="35" y="559"/>
                </a:lnTo>
                <a:close/>
                <a:moveTo>
                  <a:pt x="279" y="0"/>
                </a:moveTo>
                <a:lnTo>
                  <a:pt x="70" y="0"/>
                </a:lnTo>
                <a:lnTo>
                  <a:pt x="70" y="524"/>
                </a:lnTo>
                <a:lnTo>
                  <a:pt x="436" y="524"/>
                </a:lnTo>
                <a:lnTo>
                  <a:pt x="436" y="157"/>
                </a:lnTo>
                <a:lnTo>
                  <a:pt x="279" y="157"/>
                </a:lnTo>
                <a:lnTo>
                  <a:pt x="279" y="0"/>
                </a:lnTo>
                <a:close/>
                <a:moveTo>
                  <a:pt x="314" y="0"/>
                </a:moveTo>
                <a:lnTo>
                  <a:pt x="314" y="122"/>
                </a:lnTo>
                <a:lnTo>
                  <a:pt x="436" y="122"/>
                </a:lnTo>
                <a:lnTo>
                  <a:pt x="314" y="0"/>
                </a:lnTo>
                <a:close/>
              </a:path>
            </a:pathLst>
          </a:custGeom>
          <a:solidFill>
            <a:schemeClr val="bg1"/>
          </a:solidFill>
          <a:ln>
            <a:noFill/>
          </a:ln>
        </p:spPr>
        <p:txBody>
          <a:bodyPr vert="horz" wrap="square" lIns="36000" tIns="0" rIns="0" bIns="0" numCol="1" anchor="ctr" anchorCtr="0" compatLnSpc="1">
            <a:prstTxWarp prst="textNoShape">
              <a:avLst/>
            </a:prstTxWarp>
          </a:bodyPr>
          <a:lstStyle/>
          <a:p>
            <a:pPr algn="ctr"/>
            <a:r>
              <a:rPr lang="en-US" sz="500" b="1" dirty="0">
                <a:solidFill>
                  <a:srgbClr val="41AAAA"/>
                </a:solidFill>
              </a:rPr>
              <a:t>LOG</a:t>
            </a:r>
          </a:p>
        </p:txBody>
      </p:sp>
      <p:grpSp>
        <p:nvGrpSpPr>
          <p:cNvPr id="5" name="Gruppieren 33"/>
          <p:cNvGrpSpPr>
            <a:grpSpLocks/>
          </p:cNvGrpSpPr>
          <p:nvPr/>
        </p:nvGrpSpPr>
        <p:grpSpPr bwMode="gray">
          <a:xfrm>
            <a:off x="8474863" y="2416033"/>
            <a:ext cx="221654" cy="385646"/>
            <a:chOff x="8980487" y="1975411"/>
            <a:chExt cx="206913" cy="360000"/>
          </a:xfrm>
          <a:solidFill>
            <a:schemeClr val="bg1"/>
          </a:solidFill>
        </p:grpSpPr>
        <p:sp>
          <p:nvSpPr>
            <p:cNvPr id="35" name="Freeform 5"/>
            <p:cNvSpPr>
              <a:spLocks noEditPoints="1"/>
            </p:cNvSpPr>
            <p:nvPr/>
          </p:nvSpPr>
          <p:spPr bwMode="gray">
            <a:xfrm>
              <a:off x="8980487" y="1975411"/>
              <a:ext cx="139107" cy="204117"/>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noEditPoints="1"/>
            </p:cNvSpPr>
            <p:nvPr/>
          </p:nvSpPr>
          <p:spPr bwMode="gray">
            <a:xfrm>
              <a:off x="9020332" y="2053702"/>
              <a:ext cx="167068" cy="281709"/>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6" name="Gruppieren 36"/>
          <p:cNvGrpSpPr>
            <a:grpSpLocks/>
          </p:cNvGrpSpPr>
          <p:nvPr/>
        </p:nvGrpSpPr>
        <p:grpSpPr bwMode="gray">
          <a:xfrm>
            <a:off x="8345053" y="5593908"/>
            <a:ext cx="481274" cy="385646"/>
            <a:chOff x="8430565" y="5058139"/>
            <a:chExt cx="551032" cy="441543"/>
          </a:xfrm>
        </p:grpSpPr>
        <p:sp>
          <p:nvSpPr>
            <p:cNvPr id="38" name="SAGD, Siemens, Computer, Monitor, pc, screen"/>
            <p:cNvSpPr>
              <a:spLocks noChangeAspect="1" noEditPoints="1"/>
            </p:cNvSpPr>
            <p:nvPr/>
          </p:nvSpPr>
          <p:spPr bwMode="gray">
            <a:xfrm>
              <a:off x="8430565" y="5058139"/>
              <a:ext cx="413238" cy="332902"/>
            </a:xfrm>
            <a:custGeom>
              <a:avLst/>
              <a:gdLst>
                <a:gd name="T0" fmla="*/ 839 w 929"/>
                <a:gd name="T1" fmla="*/ 91 h 749"/>
                <a:gd name="T2" fmla="*/ 90 w 929"/>
                <a:gd name="T3" fmla="*/ 91 h 749"/>
                <a:gd name="T4" fmla="*/ 90 w 929"/>
                <a:gd name="T5" fmla="*/ 522 h 749"/>
                <a:gd name="T6" fmla="*/ 839 w 929"/>
                <a:gd name="T7" fmla="*/ 522 h 749"/>
                <a:gd name="T8" fmla="*/ 839 w 929"/>
                <a:gd name="T9" fmla="*/ 91 h 749"/>
                <a:gd name="T10" fmla="*/ 884 w 929"/>
                <a:gd name="T11" fmla="*/ 0 h 749"/>
                <a:gd name="T12" fmla="*/ 45 w 929"/>
                <a:gd name="T13" fmla="*/ 0 h 749"/>
                <a:gd name="T14" fmla="*/ 0 w 929"/>
                <a:gd name="T15" fmla="*/ 46 h 749"/>
                <a:gd name="T16" fmla="*/ 0 w 929"/>
                <a:gd name="T17" fmla="*/ 567 h 749"/>
                <a:gd name="T18" fmla="*/ 45 w 929"/>
                <a:gd name="T19" fmla="*/ 613 h 749"/>
                <a:gd name="T20" fmla="*/ 385 w 929"/>
                <a:gd name="T21" fmla="*/ 613 h 749"/>
                <a:gd name="T22" fmla="*/ 385 w 929"/>
                <a:gd name="T23" fmla="*/ 703 h 749"/>
                <a:gd name="T24" fmla="*/ 272 w 929"/>
                <a:gd name="T25" fmla="*/ 703 h 749"/>
                <a:gd name="T26" fmla="*/ 272 w 929"/>
                <a:gd name="T27" fmla="*/ 749 h 749"/>
                <a:gd name="T28" fmla="*/ 657 w 929"/>
                <a:gd name="T29" fmla="*/ 749 h 749"/>
                <a:gd name="T30" fmla="*/ 657 w 929"/>
                <a:gd name="T31" fmla="*/ 703 h 749"/>
                <a:gd name="T32" fmla="*/ 544 w 929"/>
                <a:gd name="T33" fmla="*/ 703 h 749"/>
                <a:gd name="T34" fmla="*/ 544 w 929"/>
                <a:gd name="T35" fmla="*/ 613 h 749"/>
                <a:gd name="T36" fmla="*/ 884 w 929"/>
                <a:gd name="T37" fmla="*/ 613 h 749"/>
                <a:gd name="T38" fmla="*/ 929 w 929"/>
                <a:gd name="T39" fmla="*/ 567 h 749"/>
                <a:gd name="T40" fmla="*/ 929 w 929"/>
                <a:gd name="T41" fmla="*/ 46 h 749"/>
                <a:gd name="T42" fmla="*/ 884 w 929"/>
                <a:gd name="T43" fmla="*/ 0 h 749"/>
                <a:gd name="T44" fmla="*/ 884 w 929"/>
                <a:gd name="T45" fmla="*/ 46 h 749"/>
                <a:gd name="T46" fmla="*/ 884 w 929"/>
                <a:gd name="T47" fmla="*/ 567 h 749"/>
                <a:gd name="T48" fmla="*/ 45 w 929"/>
                <a:gd name="T49" fmla="*/ 567 h 749"/>
                <a:gd name="T50" fmla="*/ 45 w 929"/>
                <a:gd name="T51" fmla="*/ 46 h 749"/>
                <a:gd name="T52" fmla="*/ 884 w 929"/>
                <a:gd name="T53" fmla="*/ 46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9" h="749">
                  <a:moveTo>
                    <a:pt x="839" y="91"/>
                  </a:moveTo>
                  <a:cubicBezTo>
                    <a:pt x="90" y="91"/>
                    <a:pt x="90" y="91"/>
                    <a:pt x="90" y="91"/>
                  </a:cubicBezTo>
                  <a:cubicBezTo>
                    <a:pt x="90" y="522"/>
                    <a:pt x="90" y="522"/>
                    <a:pt x="90" y="522"/>
                  </a:cubicBezTo>
                  <a:cubicBezTo>
                    <a:pt x="839" y="522"/>
                    <a:pt x="839" y="522"/>
                    <a:pt x="839" y="522"/>
                  </a:cubicBezTo>
                  <a:lnTo>
                    <a:pt x="839" y="91"/>
                  </a:lnTo>
                  <a:close/>
                  <a:moveTo>
                    <a:pt x="884" y="0"/>
                  </a:moveTo>
                  <a:cubicBezTo>
                    <a:pt x="45" y="0"/>
                    <a:pt x="45" y="0"/>
                    <a:pt x="45" y="0"/>
                  </a:cubicBezTo>
                  <a:cubicBezTo>
                    <a:pt x="20" y="0"/>
                    <a:pt x="0" y="21"/>
                    <a:pt x="0" y="46"/>
                  </a:cubicBezTo>
                  <a:cubicBezTo>
                    <a:pt x="0" y="567"/>
                    <a:pt x="0" y="567"/>
                    <a:pt x="0" y="567"/>
                  </a:cubicBezTo>
                  <a:cubicBezTo>
                    <a:pt x="0" y="592"/>
                    <a:pt x="20" y="613"/>
                    <a:pt x="45" y="613"/>
                  </a:cubicBezTo>
                  <a:cubicBezTo>
                    <a:pt x="385" y="613"/>
                    <a:pt x="385" y="613"/>
                    <a:pt x="385" y="613"/>
                  </a:cubicBezTo>
                  <a:cubicBezTo>
                    <a:pt x="385" y="703"/>
                    <a:pt x="385" y="703"/>
                    <a:pt x="385" y="703"/>
                  </a:cubicBezTo>
                  <a:cubicBezTo>
                    <a:pt x="272" y="703"/>
                    <a:pt x="272" y="703"/>
                    <a:pt x="272" y="703"/>
                  </a:cubicBezTo>
                  <a:cubicBezTo>
                    <a:pt x="272" y="749"/>
                    <a:pt x="272" y="749"/>
                    <a:pt x="272" y="749"/>
                  </a:cubicBezTo>
                  <a:cubicBezTo>
                    <a:pt x="657" y="749"/>
                    <a:pt x="657" y="749"/>
                    <a:pt x="657" y="749"/>
                  </a:cubicBezTo>
                  <a:cubicBezTo>
                    <a:pt x="657" y="703"/>
                    <a:pt x="657" y="703"/>
                    <a:pt x="657" y="703"/>
                  </a:cubicBezTo>
                  <a:cubicBezTo>
                    <a:pt x="544" y="703"/>
                    <a:pt x="544" y="703"/>
                    <a:pt x="544" y="703"/>
                  </a:cubicBezTo>
                  <a:cubicBezTo>
                    <a:pt x="544" y="613"/>
                    <a:pt x="544" y="613"/>
                    <a:pt x="544" y="613"/>
                  </a:cubicBezTo>
                  <a:cubicBezTo>
                    <a:pt x="884" y="613"/>
                    <a:pt x="884" y="613"/>
                    <a:pt x="884" y="613"/>
                  </a:cubicBezTo>
                  <a:cubicBezTo>
                    <a:pt x="909" y="613"/>
                    <a:pt x="929" y="592"/>
                    <a:pt x="929" y="567"/>
                  </a:cubicBezTo>
                  <a:cubicBezTo>
                    <a:pt x="929" y="46"/>
                    <a:pt x="929" y="46"/>
                    <a:pt x="929" y="46"/>
                  </a:cubicBezTo>
                  <a:cubicBezTo>
                    <a:pt x="929" y="21"/>
                    <a:pt x="909" y="0"/>
                    <a:pt x="884" y="0"/>
                  </a:cubicBezTo>
                  <a:close/>
                  <a:moveTo>
                    <a:pt x="884" y="46"/>
                  </a:moveTo>
                  <a:cubicBezTo>
                    <a:pt x="884" y="567"/>
                    <a:pt x="884" y="567"/>
                    <a:pt x="884" y="567"/>
                  </a:cubicBezTo>
                  <a:cubicBezTo>
                    <a:pt x="45" y="567"/>
                    <a:pt x="45" y="567"/>
                    <a:pt x="45" y="567"/>
                  </a:cubicBezTo>
                  <a:cubicBezTo>
                    <a:pt x="45" y="46"/>
                    <a:pt x="45" y="46"/>
                    <a:pt x="45" y="46"/>
                  </a:cubicBezTo>
                  <a:lnTo>
                    <a:pt x="884" y="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SAGD, Siemens, schloss, locket, key, schlüssel, verschlossen, sicherheit, safety, verschlüsselt"/>
            <p:cNvSpPr>
              <a:spLocks noEditPoints="1"/>
            </p:cNvSpPr>
            <p:nvPr/>
          </p:nvSpPr>
          <p:spPr bwMode="gray">
            <a:xfrm>
              <a:off x="8781111" y="5260533"/>
              <a:ext cx="200486" cy="239149"/>
            </a:xfrm>
            <a:custGeom>
              <a:avLst/>
              <a:gdLst>
                <a:gd name="T0" fmla="*/ 581 w 643"/>
                <a:gd name="T1" fmla="*/ 332 h 767"/>
                <a:gd name="T2" fmla="*/ 581 w 643"/>
                <a:gd name="T3" fmla="*/ 126 h 767"/>
                <a:gd name="T4" fmla="*/ 455 w 643"/>
                <a:gd name="T5" fmla="*/ 0 h 767"/>
                <a:gd name="T6" fmla="*/ 189 w 643"/>
                <a:gd name="T7" fmla="*/ 0 h 767"/>
                <a:gd name="T8" fmla="*/ 63 w 643"/>
                <a:gd name="T9" fmla="*/ 126 h 767"/>
                <a:gd name="T10" fmla="*/ 63 w 643"/>
                <a:gd name="T11" fmla="*/ 332 h 767"/>
                <a:gd name="T12" fmla="*/ 0 w 643"/>
                <a:gd name="T13" fmla="*/ 332 h 767"/>
                <a:gd name="T14" fmla="*/ 0 w 643"/>
                <a:gd name="T15" fmla="*/ 767 h 767"/>
                <a:gd name="T16" fmla="*/ 643 w 643"/>
                <a:gd name="T17" fmla="*/ 767 h 767"/>
                <a:gd name="T18" fmla="*/ 643 w 643"/>
                <a:gd name="T19" fmla="*/ 332 h 767"/>
                <a:gd name="T20" fmla="*/ 581 w 643"/>
                <a:gd name="T21" fmla="*/ 332 h 767"/>
                <a:gd name="T22" fmla="*/ 373 w 643"/>
                <a:gd name="T23" fmla="*/ 539 h 767"/>
                <a:gd name="T24" fmla="*/ 352 w 643"/>
                <a:gd name="T25" fmla="*/ 539 h 767"/>
                <a:gd name="T26" fmla="*/ 352 w 643"/>
                <a:gd name="T27" fmla="*/ 664 h 767"/>
                <a:gd name="T28" fmla="*/ 290 w 643"/>
                <a:gd name="T29" fmla="*/ 664 h 767"/>
                <a:gd name="T30" fmla="*/ 290 w 643"/>
                <a:gd name="T31" fmla="*/ 539 h 767"/>
                <a:gd name="T32" fmla="*/ 269 w 643"/>
                <a:gd name="T33" fmla="*/ 539 h 767"/>
                <a:gd name="T34" fmla="*/ 269 w 643"/>
                <a:gd name="T35" fmla="*/ 436 h 767"/>
                <a:gd name="T36" fmla="*/ 373 w 643"/>
                <a:gd name="T37" fmla="*/ 436 h 767"/>
                <a:gd name="T38" fmla="*/ 373 w 643"/>
                <a:gd name="T39" fmla="*/ 539 h 767"/>
                <a:gd name="T40" fmla="*/ 187 w 643"/>
                <a:gd name="T41" fmla="*/ 332 h 767"/>
                <a:gd name="T42" fmla="*/ 187 w 643"/>
                <a:gd name="T43" fmla="*/ 187 h 767"/>
                <a:gd name="T44" fmla="*/ 249 w 643"/>
                <a:gd name="T45" fmla="*/ 124 h 767"/>
                <a:gd name="T46" fmla="*/ 393 w 643"/>
                <a:gd name="T47" fmla="*/ 124 h 767"/>
                <a:gd name="T48" fmla="*/ 456 w 643"/>
                <a:gd name="T49" fmla="*/ 187 h 767"/>
                <a:gd name="T50" fmla="*/ 456 w 643"/>
                <a:gd name="T51" fmla="*/ 332 h 767"/>
                <a:gd name="T52" fmla="*/ 187 w 643"/>
                <a:gd name="T53" fmla="*/ 33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3" h="767">
                  <a:moveTo>
                    <a:pt x="581" y="332"/>
                  </a:moveTo>
                  <a:lnTo>
                    <a:pt x="581" y="126"/>
                  </a:lnTo>
                  <a:lnTo>
                    <a:pt x="455" y="0"/>
                  </a:lnTo>
                  <a:lnTo>
                    <a:pt x="189" y="0"/>
                  </a:lnTo>
                  <a:lnTo>
                    <a:pt x="63" y="126"/>
                  </a:lnTo>
                  <a:lnTo>
                    <a:pt x="63" y="332"/>
                  </a:lnTo>
                  <a:lnTo>
                    <a:pt x="0" y="332"/>
                  </a:lnTo>
                  <a:lnTo>
                    <a:pt x="0" y="767"/>
                  </a:lnTo>
                  <a:lnTo>
                    <a:pt x="643" y="767"/>
                  </a:lnTo>
                  <a:lnTo>
                    <a:pt x="643" y="332"/>
                  </a:lnTo>
                  <a:lnTo>
                    <a:pt x="581" y="332"/>
                  </a:lnTo>
                  <a:close/>
                  <a:moveTo>
                    <a:pt x="373" y="539"/>
                  </a:moveTo>
                  <a:lnTo>
                    <a:pt x="352" y="539"/>
                  </a:lnTo>
                  <a:lnTo>
                    <a:pt x="352" y="664"/>
                  </a:lnTo>
                  <a:lnTo>
                    <a:pt x="290" y="664"/>
                  </a:lnTo>
                  <a:lnTo>
                    <a:pt x="290" y="539"/>
                  </a:lnTo>
                  <a:lnTo>
                    <a:pt x="269" y="539"/>
                  </a:lnTo>
                  <a:lnTo>
                    <a:pt x="269" y="436"/>
                  </a:lnTo>
                  <a:lnTo>
                    <a:pt x="373" y="436"/>
                  </a:lnTo>
                  <a:lnTo>
                    <a:pt x="373" y="539"/>
                  </a:lnTo>
                  <a:close/>
                  <a:moveTo>
                    <a:pt x="187" y="332"/>
                  </a:moveTo>
                  <a:lnTo>
                    <a:pt x="187" y="187"/>
                  </a:lnTo>
                  <a:lnTo>
                    <a:pt x="249" y="124"/>
                  </a:lnTo>
                  <a:lnTo>
                    <a:pt x="393" y="124"/>
                  </a:lnTo>
                  <a:lnTo>
                    <a:pt x="456" y="187"/>
                  </a:lnTo>
                  <a:lnTo>
                    <a:pt x="456" y="332"/>
                  </a:lnTo>
                  <a:lnTo>
                    <a:pt x="187" y="3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0" name="SAGD, Siemens, Schutz, safe, siegel, Sicherheit, Safety, protection, security"/>
          <p:cNvSpPr>
            <a:spLocks noEditPoints="1"/>
          </p:cNvSpPr>
          <p:nvPr/>
        </p:nvSpPr>
        <p:spPr bwMode="gray">
          <a:xfrm>
            <a:off x="8452193" y="4564276"/>
            <a:ext cx="266994" cy="326326"/>
          </a:xfrm>
          <a:custGeom>
            <a:avLst/>
            <a:gdLst>
              <a:gd name="T0" fmla="*/ 306 w 612"/>
              <a:gd name="T1" fmla="*/ 0 h 748"/>
              <a:gd name="T2" fmla="*/ 0 w 612"/>
              <a:gd name="T3" fmla="*/ 139 h 748"/>
              <a:gd name="T4" fmla="*/ 0 w 612"/>
              <a:gd name="T5" fmla="*/ 340 h 748"/>
              <a:gd name="T6" fmla="*/ 306 w 612"/>
              <a:gd name="T7" fmla="*/ 748 h 748"/>
              <a:gd name="T8" fmla="*/ 612 w 612"/>
              <a:gd name="T9" fmla="*/ 340 h 748"/>
              <a:gd name="T10" fmla="*/ 612 w 612"/>
              <a:gd name="T11" fmla="*/ 139 h 748"/>
              <a:gd name="T12" fmla="*/ 306 w 612"/>
              <a:gd name="T13" fmla="*/ 0 h 748"/>
              <a:gd name="T14" fmla="*/ 306 w 612"/>
              <a:gd name="T15" fmla="*/ 374 h 748"/>
              <a:gd name="T16" fmla="*/ 544 w 612"/>
              <a:gd name="T17" fmla="*/ 374 h 748"/>
              <a:gd name="T18" fmla="*/ 306 w 612"/>
              <a:gd name="T19" fmla="*/ 678 h 748"/>
              <a:gd name="T20" fmla="*/ 306 w 612"/>
              <a:gd name="T21" fmla="*/ 374 h 748"/>
              <a:gd name="T22" fmla="*/ 68 w 612"/>
              <a:gd name="T23" fmla="*/ 374 h 748"/>
              <a:gd name="T24" fmla="*/ 68 w 612"/>
              <a:gd name="T25" fmla="*/ 180 h 748"/>
              <a:gd name="T26" fmla="*/ 306 w 612"/>
              <a:gd name="T27" fmla="*/ 75 h 748"/>
              <a:gd name="T28" fmla="*/ 306 w 612"/>
              <a:gd name="T29" fmla="*/ 37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748">
                <a:moveTo>
                  <a:pt x="306" y="0"/>
                </a:moveTo>
                <a:cubicBezTo>
                  <a:pt x="0" y="139"/>
                  <a:pt x="0" y="139"/>
                  <a:pt x="0" y="139"/>
                </a:cubicBezTo>
                <a:cubicBezTo>
                  <a:pt x="0" y="340"/>
                  <a:pt x="0" y="340"/>
                  <a:pt x="0" y="340"/>
                </a:cubicBezTo>
                <a:cubicBezTo>
                  <a:pt x="0" y="529"/>
                  <a:pt x="130" y="705"/>
                  <a:pt x="306" y="748"/>
                </a:cubicBezTo>
                <a:cubicBezTo>
                  <a:pt x="482" y="705"/>
                  <a:pt x="612" y="529"/>
                  <a:pt x="612" y="340"/>
                </a:cubicBezTo>
                <a:cubicBezTo>
                  <a:pt x="612" y="139"/>
                  <a:pt x="612" y="139"/>
                  <a:pt x="612" y="139"/>
                </a:cubicBezTo>
                <a:lnTo>
                  <a:pt x="306" y="0"/>
                </a:lnTo>
                <a:close/>
                <a:moveTo>
                  <a:pt x="306" y="374"/>
                </a:moveTo>
                <a:cubicBezTo>
                  <a:pt x="544" y="374"/>
                  <a:pt x="544" y="374"/>
                  <a:pt x="544" y="374"/>
                </a:cubicBezTo>
                <a:cubicBezTo>
                  <a:pt x="526" y="514"/>
                  <a:pt x="433" y="639"/>
                  <a:pt x="306" y="678"/>
                </a:cubicBezTo>
                <a:cubicBezTo>
                  <a:pt x="306" y="374"/>
                  <a:pt x="306" y="374"/>
                  <a:pt x="306" y="374"/>
                </a:cubicBezTo>
                <a:cubicBezTo>
                  <a:pt x="68" y="374"/>
                  <a:pt x="68" y="374"/>
                  <a:pt x="68" y="374"/>
                </a:cubicBezTo>
                <a:cubicBezTo>
                  <a:pt x="68" y="180"/>
                  <a:pt x="68" y="180"/>
                  <a:pt x="68" y="180"/>
                </a:cubicBezTo>
                <a:cubicBezTo>
                  <a:pt x="306" y="75"/>
                  <a:pt x="306" y="75"/>
                  <a:pt x="306" y="75"/>
                </a:cubicBezTo>
                <a:lnTo>
                  <a:pt x="306" y="37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cxnSp>
        <p:nvCxnSpPr>
          <p:cNvPr id="41" name="Gerade Verbindung 40"/>
          <p:cNvCxnSpPr>
            <a:cxnSpLocks/>
          </p:cNvCxnSpPr>
          <p:nvPr/>
        </p:nvCxnSpPr>
        <p:spPr bwMode="gray">
          <a:xfrm>
            <a:off x="8339317" y="2873679"/>
            <a:ext cx="3167077" cy="0"/>
          </a:xfrm>
          <a:prstGeom prst="line">
            <a:avLst/>
          </a:prstGeom>
          <a:solidFill>
            <a:schemeClr val="tx2"/>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a:cxnSpLocks/>
          </p:cNvCxnSpPr>
          <p:nvPr/>
        </p:nvCxnSpPr>
        <p:spPr bwMode="gray">
          <a:xfrm>
            <a:off x="8339317" y="3403324"/>
            <a:ext cx="3167077" cy="0"/>
          </a:xfrm>
          <a:prstGeom prst="line">
            <a:avLst/>
          </a:prstGeom>
          <a:solidFill>
            <a:schemeClr val="tx2"/>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a:cxnSpLocks/>
          </p:cNvCxnSpPr>
          <p:nvPr/>
        </p:nvCxnSpPr>
        <p:spPr bwMode="gray">
          <a:xfrm>
            <a:off x="8339317" y="3932970"/>
            <a:ext cx="3167077" cy="0"/>
          </a:xfrm>
          <a:prstGeom prst="line">
            <a:avLst/>
          </a:prstGeom>
          <a:solidFill>
            <a:schemeClr val="tx2"/>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a:cxnSpLocks/>
          </p:cNvCxnSpPr>
          <p:nvPr/>
        </p:nvCxnSpPr>
        <p:spPr bwMode="gray">
          <a:xfrm>
            <a:off x="8339317" y="4462616"/>
            <a:ext cx="3167077" cy="0"/>
          </a:xfrm>
          <a:prstGeom prst="line">
            <a:avLst/>
          </a:prstGeom>
          <a:solidFill>
            <a:schemeClr val="tx2"/>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a:cxnSpLocks/>
          </p:cNvCxnSpPr>
          <p:nvPr/>
        </p:nvCxnSpPr>
        <p:spPr bwMode="gray">
          <a:xfrm>
            <a:off x="8339317" y="4992261"/>
            <a:ext cx="3167077" cy="0"/>
          </a:xfrm>
          <a:prstGeom prst="line">
            <a:avLst/>
          </a:prstGeom>
          <a:solidFill>
            <a:schemeClr val="tx2"/>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Gerade Verbindung 45"/>
          <p:cNvCxnSpPr>
            <a:cxnSpLocks/>
          </p:cNvCxnSpPr>
          <p:nvPr/>
        </p:nvCxnSpPr>
        <p:spPr bwMode="gray">
          <a:xfrm>
            <a:off x="8339317" y="5521907"/>
            <a:ext cx="3167077" cy="0"/>
          </a:xfrm>
          <a:prstGeom prst="line">
            <a:avLst/>
          </a:prstGeom>
          <a:solidFill>
            <a:schemeClr val="tx2"/>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69" name="Picture 4" descr="L:\Kunden\01_Siemens_Kundenkreis neu 468-700\618\2017\07_2017\Wang\Bilder\Z2_360_en_03-3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2689071" y="1466251"/>
            <a:ext cx="1410783" cy="708519"/>
          </a:xfrm>
          <a:prstGeom prst="rect">
            <a:avLst/>
          </a:prstGeom>
          <a:noFill/>
          <a:extLst>
            <a:ext uri="{909E8E84-426E-40DD-AFC4-6F175D3DCCD1}">
              <a14:hiddenFill xmlns:a14="http://schemas.microsoft.com/office/drawing/2010/main">
                <a:solidFill>
                  <a:srgbClr val="FFFFFF"/>
                </a:solidFill>
              </a14:hiddenFill>
            </a:ext>
          </a:extLst>
        </p:spPr>
      </p:pic>
      <p:sp>
        <p:nvSpPr>
          <p:cNvPr id="171" name="TextBox 5"/>
          <p:cNvSpPr txBox="1">
            <a:spLocks/>
          </p:cNvSpPr>
          <p:nvPr/>
        </p:nvSpPr>
        <p:spPr bwMode="gray">
          <a:xfrm>
            <a:off x="629025" y="1446955"/>
            <a:ext cx="1846659" cy="541687"/>
          </a:xfrm>
          <a:prstGeom prst="rect">
            <a:avLst/>
          </a:prstGeom>
          <a:noFill/>
        </p:spPr>
        <p:txBody>
          <a:bodyPr wrap="none" lIns="0" tIns="0" rIns="0" bIns="0" rtlCol="0">
            <a:noAutofit/>
          </a:bodyPr>
          <a:lstStyle/>
          <a:p>
            <a:pPr>
              <a:lnSpc>
                <a:spcPct val="110000"/>
              </a:lnSpc>
              <a:spcBef>
                <a:spcPts val="0"/>
              </a:spcBef>
            </a:pPr>
            <a:r>
              <a:rPr lang="de-DE" sz="1600" dirty="0">
                <a:solidFill>
                  <a:srgbClr val="41AAAA"/>
                </a:solidFill>
                <a:latin typeface="+mn-lt"/>
                <a:ea typeface="Arial Unicode MS" panose="020B0604020202020204" pitchFamily="34" charset="-128"/>
                <a:cs typeface="Arial Unicode MS" panose="020B0604020202020204" pitchFamily="34" charset="-128"/>
              </a:rPr>
              <a:t>IEC 62443 Certified </a:t>
            </a:r>
            <a:br>
              <a:rPr lang="de-DE" sz="1600" dirty="0">
                <a:solidFill>
                  <a:srgbClr val="41AAAA"/>
                </a:solidFill>
                <a:latin typeface="+mn-lt"/>
                <a:ea typeface="Arial Unicode MS" panose="020B0604020202020204" pitchFamily="34" charset="-128"/>
                <a:cs typeface="Arial Unicode MS" panose="020B0604020202020204" pitchFamily="34" charset="-128"/>
              </a:rPr>
            </a:br>
            <a:r>
              <a:rPr lang="de-DE" sz="1600" dirty="0" err="1">
                <a:solidFill>
                  <a:srgbClr val="41AAAA"/>
                </a:solidFill>
                <a:latin typeface="+mn-lt"/>
                <a:ea typeface="Arial Unicode MS" panose="020B0604020202020204" pitchFamily="34" charset="-128"/>
                <a:cs typeface="Arial Unicode MS" panose="020B0604020202020204" pitchFamily="34" charset="-128"/>
              </a:rPr>
              <a:t>Blueprint</a:t>
            </a:r>
            <a:endParaRPr lang="en-GB" sz="1600" dirty="0">
              <a:solidFill>
                <a:srgbClr val="41AAAA"/>
              </a:solidFill>
              <a:latin typeface="+mn-lt"/>
              <a:ea typeface="Arial Unicode MS" panose="020B0604020202020204" pitchFamily="34" charset="-128"/>
              <a:cs typeface="Arial Unicode MS" panose="020B0604020202020204" pitchFamily="34" charset="-128"/>
            </a:endParaRPr>
          </a:p>
        </p:txBody>
      </p:sp>
      <p:sp>
        <p:nvSpPr>
          <p:cNvPr id="172" name="TextBox 1"/>
          <p:cNvSpPr txBox="1">
            <a:spLocks/>
          </p:cNvSpPr>
          <p:nvPr/>
        </p:nvSpPr>
        <p:spPr bwMode="gray">
          <a:xfrm>
            <a:off x="4313241" y="1446955"/>
            <a:ext cx="3499132" cy="646331"/>
          </a:xfrm>
          <a:prstGeom prst="rect">
            <a:avLst/>
          </a:prstGeom>
          <a:noFill/>
        </p:spPr>
        <p:txBody>
          <a:bodyPr wrap="none" lIns="0" tIns="0" rIns="0" bIns="0" rtlCol="0">
            <a:noAutofit/>
          </a:bodyPr>
          <a:lstStyle/>
          <a:p>
            <a:pPr marL="0" lvl="1">
              <a:spcBef>
                <a:spcPct val="0"/>
              </a:spcBef>
              <a:spcAft>
                <a:spcPts val="0"/>
              </a:spcAft>
              <a:buClr>
                <a:schemeClr val="tx1"/>
              </a:buClr>
            </a:pPr>
            <a:r>
              <a:rPr lang="en-US" sz="1400" b="1" kern="0" dirty="0">
                <a:solidFill>
                  <a:schemeClr val="tx1"/>
                </a:solidFill>
                <a:cs typeface="Arial" pitchFamily="34" charset="0"/>
              </a:rPr>
              <a:t>Certified by TÜV SÜD according to</a:t>
            </a:r>
          </a:p>
          <a:p>
            <a:pPr marL="355600" lvl="1" indent="-180000">
              <a:spcBef>
                <a:spcPct val="0"/>
              </a:spcBef>
              <a:spcAft>
                <a:spcPts val="0"/>
              </a:spcAft>
              <a:buClr>
                <a:schemeClr val="accent1"/>
              </a:buClr>
              <a:buFont typeface="Arial" panose="020B0604020202020204" pitchFamily="34" charset="0"/>
              <a:buChar char="•"/>
            </a:pPr>
            <a:r>
              <a:rPr lang="en-US" sz="1400" kern="0" dirty="0">
                <a:solidFill>
                  <a:schemeClr val="tx1"/>
                </a:solidFill>
                <a:cs typeface="Arial" pitchFamily="34" charset="0"/>
              </a:rPr>
              <a:t>IEC 62443-2-4 – Integrator processes </a:t>
            </a:r>
          </a:p>
          <a:p>
            <a:pPr marL="355600" lvl="1" indent="-180000">
              <a:spcBef>
                <a:spcPct val="0"/>
              </a:spcBef>
              <a:spcAft>
                <a:spcPts val="0"/>
              </a:spcAft>
              <a:buClr>
                <a:schemeClr val="accent1"/>
              </a:buClr>
              <a:buFont typeface="Arial" panose="020B0604020202020204" pitchFamily="34" charset="0"/>
              <a:buChar char="•"/>
            </a:pPr>
            <a:r>
              <a:rPr lang="en-US" sz="1400" kern="0" dirty="0">
                <a:solidFill>
                  <a:schemeClr val="tx1"/>
                </a:solidFill>
                <a:cs typeface="Arial" pitchFamily="34" charset="0"/>
              </a:rPr>
              <a:t>IEC 62443-3-3 – Technical functionalities</a:t>
            </a:r>
          </a:p>
        </p:txBody>
      </p:sp>
      <p:cxnSp>
        <p:nvCxnSpPr>
          <p:cNvPr id="248" name="Gerader Verbinder 247"/>
          <p:cNvCxnSpPr>
            <a:cxnSpLocks/>
          </p:cNvCxnSpPr>
          <p:nvPr/>
        </p:nvCxnSpPr>
        <p:spPr bwMode="gray">
          <a:xfrm>
            <a:off x="2582377" y="1439999"/>
            <a:ext cx="0" cy="749977"/>
          </a:xfrm>
          <a:prstGeom prst="line">
            <a:avLst/>
          </a:prstGeom>
          <a:solidFill>
            <a:schemeClr val="tx2"/>
          </a:solidFill>
          <a:ln w="19050" cap="flat" cmpd="sng" algn="ctr">
            <a:solidFill>
              <a:srgbClr val="DFE6ED"/>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5" name="Gerader Verbinder 174"/>
          <p:cNvCxnSpPr>
            <a:cxnSpLocks/>
          </p:cNvCxnSpPr>
          <p:nvPr/>
        </p:nvCxnSpPr>
        <p:spPr bwMode="gray">
          <a:xfrm>
            <a:off x="4206547" y="1439999"/>
            <a:ext cx="0" cy="749977"/>
          </a:xfrm>
          <a:prstGeom prst="line">
            <a:avLst/>
          </a:prstGeom>
          <a:solidFill>
            <a:schemeClr val="tx2"/>
          </a:solidFill>
          <a:ln w="19050" cap="flat" cmpd="sng" algn="ctr">
            <a:solidFill>
              <a:srgbClr val="DFE6ED"/>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6" name="Freihandform: Form 50">
            <a:extLst>
              <a:ext uri="{FF2B5EF4-FFF2-40B4-BE49-F238E27FC236}">
                <a16:creationId xmlns:a16="http://schemas.microsoft.com/office/drawing/2014/main" id="{F39756AC-11CE-4241-8029-8A2A8CF32949}"/>
              </a:ext>
            </a:extLst>
          </p:cNvPr>
          <p:cNvSpPr/>
          <p:nvPr/>
        </p:nvSpPr>
        <p:spPr bwMode="gray">
          <a:xfrm>
            <a:off x="3493490" y="2675742"/>
            <a:ext cx="286584" cy="41338"/>
          </a:xfrm>
          <a:custGeom>
            <a:avLst/>
            <a:gdLst>
              <a:gd name="connsiteX0" fmla="*/ 457200 w 457200"/>
              <a:gd name="connsiteY0" fmla="*/ 0 h 0"/>
              <a:gd name="connsiteX1" fmla="*/ 0 w 457200"/>
              <a:gd name="connsiteY1" fmla="*/ 0 h 0"/>
            </a:gdLst>
            <a:ahLst/>
            <a:cxnLst>
              <a:cxn ang="0">
                <a:pos x="connsiteX0" y="connsiteY0"/>
              </a:cxn>
              <a:cxn ang="0">
                <a:pos x="connsiteX1" y="connsiteY1"/>
              </a:cxn>
            </a:cxnLst>
            <a:rect l="l" t="t" r="r" b="b"/>
            <a:pathLst>
              <a:path w="457200">
                <a:moveTo>
                  <a:pt x="457200" y="0"/>
                </a:moveTo>
                <a:lnTo>
                  <a:pt x="0" y="0"/>
                </a:lnTo>
              </a:path>
            </a:pathLst>
          </a:cu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a:endParaRPr lang="en-US"/>
          </a:p>
        </p:txBody>
      </p:sp>
      <p:sp>
        <p:nvSpPr>
          <p:cNvPr id="177" name="SPP"/>
          <p:cNvSpPr>
            <a:spLocks/>
          </p:cNvSpPr>
          <p:nvPr/>
        </p:nvSpPr>
        <p:spPr bwMode="gray">
          <a:xfrm>
            <a:off x="634213" y="4848229"/>
            <a:ext cx="7234793" cy="1345473"/>
          </a:xfrm>
          <a:prstGeom prst="rect">
            <a:avLst/>
          </a:prstGeom>
          <a:solidFill>
            <a:srgbClr val="DFE6ED"/>
          </a:solidFill>
          <a:ln w="19050">
            <a:solidFill>
              <a:srgbClr val="DFE6ED"/>
            </a:solidFill>
          </a:ln>
          <a:effectLst/>
          <a:extLst/>
        </p:spPr>
        <p:txBody>
          <a:bodyPr wrap="square" lIns="108000" tIns="72000" rIns="108000" bIns="72000" numCol="1" spcCol="72000" rtlCol="0" anchor="t">
            <a:noAutofit/>
          </a:bodyPr>
          <a:lstStyle/>
          <a:p>
            <a:pPr>
              <a:lnSpc>
                <a:spcPct val="90000"/>
              </a:lnSpc>
              <a:spcBef>
                <a:spcPts val="200"/>
              </a:spcBef>
              <a:buFont typeface="Wingdings" charset="0"/>
              <a:buNone/>
            </a:pPr>
            <a:r>
              <a:rPr lang="en-US" sz="1200" b="1" dirty="0">
                <a:solidFill>
                  <a:schemeClr val="tx1"/>
                </a:solidFill>
              </a:rPr>
              <a:t>Field level</a:t>
            </a:r>
            <a:endParaRPr lang="en-US" sz="900" dirty="0">
              <a:solidFill>
                <a:schemeClr val="tx1"/>
              </a:solidFill>
            </a:endParaRPr>
          </a:p>
        </p:txBody>
      </p:sp>
      <p:sp>
        <p:nvSpPr>
          <p:cNvPr id="178" name="SPP"/>
          <p:cNvSpPr>
            <a:spLocks/>
          </p:cNvSpPr>
          <p:nvPr/>
        </p:nvSpPr>
        <p:spPr bwMode="gray">
          <a:xfrm>
            <a:off x="634215" y="3372557"/>
            <a:ext cx="7234792" cy="1345473"/>
          </a:xfrm>
          <a:prstGeom prst="rect">
            <a:avLst/>
          </a:prstGeom>
          <a:solidFill>
            <a:srgbClr val="DFE6ED"/>
          </a:solidFill>
          <a:ln w="19050">
            <a:noFill/>
          </a:ln>
          <a:effectLst/>
          <a:extLst/>
        </p:spPr>
        <p:txBody>
          <a:bodyPr wrap="square" lIns="72000" tIns="72000" rIns="72000" bIns="72000" numCol="1" spcCol="72000" rtlCol="0" anchor="t">
            <a:noAutofit/>
          </a:bodyPr>
          <a:lstStyle/>
          <a:p>
            <a:pPr>
              <a:lnSpc>
                <a:spcPct val="90000"/>
              </a:lnSpc>
              <a:spcBef>
                <a:spcPts val="200"/>
              </a:spcBef>
              <a:buFont typeface="Wingdings" charset="0"/>
              <a:buNone/>
            </a:pPr>
            <a:r>
              <a:rPr lang="en-US" sz="1200" b="1" dirty="0">
                <a:solidFill>
                  <a:schemeClr val="tx1"/>
                </a:solidFill>
              </a:rPr>
              <a:t>Station level</a:t>
            </a:r>
            <a:endParaRPr lang="en-US" sz="900" dirty="0">
              <a:solidFill>
                <a:schemeClr val="tx1"/>
              </a:solidFill>
            </a:endParaRPr>
          </a:p>
        </p:txBody>
      </p:sp>
      <p:sp>
        <p:nvSpPr>
          <p:cNvPr id="179" name="Rechteck 21"/>
          <p:cNvSpPr/>
          <p:nvPr/>
        </p:nvSpPr>
        <p:spPr bwMode="gray">
          <a:xfrm>
            <a:off x="1604269" y="4848230"/>
            <a:ext cx="1594973" cy="1346194"/>
          </a:xfrm>
          <a:prstGeom prst="rect">
            <a:avLst/>
          </a:prstGeom>
          <a:noFill/>
          <a:ln w="19050">
            <a:solidFill>
              <a:srgbClr val="AAB414"/>
            </a:solidFill>
          </a:ln>
          <a:effectLst/>
          <a:extLst/>
        </p:spPr>
        <p:txBody>
          <a:bodyPr wrap="square" lIns="108000" tIns="72000" rIns="108000" bIns="72000" numCol="1" spcCol="72000" rtlCol="0" anchor="t">
            <a:noAutofit/>
          </a:bodyPr>
          <a:lstStyle/>
          <a:p>
            <a:pPr algn="r">
              <a:lnSpc>
                <a:spcPct val="110000"/>
              </a:lnSpc>
              <a:spcBef>
                <a:spcPct val="0"/>
              </a:spcBef>
              <a:buFont typeface="Wingdings" charset="0"/>
              <a:buNone/>
            </a:pPr>
            <a:r>
              <a:rPr lang="en-US" sz="1200" b="1" dirty="0">
                <a:solidFill>
                  <a:srgbClr val="AAB414"/>
                </a:solidFill>
              </a:rPr>
              <a:t>Trusted zone</a:t>
            </a:r>
          </a:p>
        </p:txBody>
      </p:sp>
      <p:sp>
        <p:nvSpPr>
          <p:cNvPr id="180" name="Rechteck 79"/>
          <p:cNvSpPr>
            <a:spLocks/>
          </p:cNvSpPr>
          <p:nvPr/>
        </p:nvSpPr>
        <p:spPr bwMode="gray">
          <a:xfrm>
            <a:off x="743043" y="2959478"/>
            <a:ext cx="548604" cy="278286"/>
          </a:xfrm>
          <a:prstGeom prst="rect">
            <a:avLst/>
          </a:prstGeom>
        </p:spPr>
        <p:txBody>
          <a:bodyPr wrap="square" lIns="0" tIns="0" rIns="0" bIns="0">
            <a:noAutofit/>
          </a:bodyPr>
          <a:lstStyle/>
          <a:p>
            <a:r>
              <a:rPr lang="en-US" sz="800" dirty="0">
                <a:solidFill>
                  <a:schemeClr val="tx1"/>
                </a:solidFill>
              </a:rPr>
              <a:t>AD Server </a:t>
            </a:r>
            <a:r>
              <a:rPr lang="de-DE" sz="800" dirty="0">
                <a:solidFill>
                  <a:schemeClr val="tx1"/>
                </a:solidFill>
              </a:rPr>
              <a:t>Radius</a:t>
            </a:r>
            <a:endParaRPr lang="en-US" sz="800" dirty="0">
              <a:solidFill>
                <a:schemeClr val="tx1"/>
              </a:solidFill>
            </a:endParaRPr>
          </a:p>
        </p:txBody>
      </p:sp>
      <p:sp>
        <p:nvSpPr>
          <p:cNvPr id="181" name="Rechteck 80"/>
          <p:cNvSpPr>
            <a:spLocks/>
          </p:cNvSpPr>
          <p:nvPr/>
        </p:nvSpPr>
        <p:spPr bwMode="gray">
          <a:xfrm>
            <a:off x="1377704" y="2959478"/>
            <a:ext cx="554773" cy="278286"/>
          </a:xfrm>
          <a:prstGeom prst="rect">
            <a:avLst/>
          </a:prstGeom>
        </p:spPr>
        <p:txBody>
          <a:bodyPr wrap="square" lIns="0" tIns="0" rIns="0" bIns="0">
            <a:noAutofit/>
          </a:bodyPr>
          <a:lstStyle/>
          <a:p>
            <a:r>
              <a:rPr lang="en-US" sz="800" dirty="0">
                <a:solidFill>
                  <a:schemeClr val="tx1"/>
                </a:solidFill>
              </a:rPr>
              <a:t>Certificate Manager</a:t>
            </a:r>
          </a:p>
        </p:txBody>
      </p:sp>
      <p:cxnSp>
        <p:nvCxnSpPr>
          <p:cNvPr id="182" name="Gerade Verbindung 56"/>
          <p:cNvCxnSpPr/>
          <p:nvPr/>
        </p:nvCxnSpPr>
        <p:spPr bwMode="gray">
          <a:xfrm>
            <a:off x="1776472" y="2675742"/>
            <a:ext cx="511160" cy="2153"/>
          </a:xfrm>
          <a:prstGeom prst="line">
            <a:avLst/>
          </a:prstGeom>
          <a:solidFill>
            <a:schemeClr val="tx2"/>
          </a:solidFill>
          <a:ln w="28575" cap="flat" cmpd="sng" algn="ctr">
            <a:solidFill>
              <a:srgbClr val="DFE6ED"/>
            </a:solidFill>
            <a:prstDash val="solid"/>
            <a:round/>
            <a:headEnd type="triangle" w="lg" len="lg"/>
            <a:tailEnd type="triangl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18" name="Rechteck 79"/>
          <p:cNvSpPr>
            <a:spLocks/>
          </p:cNvSpPr>
          <p:nvPr/>
        </p:nvSpPr>
        <p:spPr bwMode="gray">
          <a:xfrm>
            <a:off x="779214" y="3607455"/>
            <a:ext cx="548604" cy="278286"/>
          </a:xfrm>
          <a:prstGeom prst="rect">
            <a:avLst/>
          </a:prstGeom>
        </p:spPr>
        <p:txBody>
          <a:bodyPr wrap="square" lIns="0" tIns="0" rIns="0" bIns="0" anchor="b">
            <a:noAutofit/>
          </a:bodyPr>
          <a:lstStyle/>
          <a:p>
            <a:r>
              <a:rPr lang="en-US" sz="800" dirty="0">
                <a:solidFill>
                  <a:schemeClr val="tx1"/>
                </a:solidFill>
              </a:rPr>
              <a:t>Service</a:t>
            </a:r>
            <a:br>
              <a:rPr lang="en-US" sz="800" dirty="0">
                <a:solidFill>
                  <a:schemeClr val="tx1"/>
                </a:solidFill>
              </a:rPr>
            </a:br>
            <a:r>
              <a:rPr lang="en-US" sz="800" dirty="0">
                <a:solidFill>
                  <a:schemeClr val="tx1"/>
                </a:solidFill>
              </a:rPr>
              <a:t>PC</a:t>
            </a:r>
          </a:p>
        </p:txBody>
      </p:sp>
      <p:sp>
        <p:nvSpPr>
          <p:cNvPr id="219" name="Rechteck 79"/>
          <p:cNvSpPr/>
          <p:nvPr/>
        </p:nvSpPr>
        <p:spPr bwMode="gray">
          <a:xfrm>
            <a:off x="1595037" y="3607455"/>
            <a:ext cx="511198" cy="278286"/>
          </a:xfrm>
          <a:prstGeom prst="rect">
            <a:avLst/>
          </a:prstGeom>
        </p:spPr>
        <p:txBody>
          <a:bodyPr wrap="square" lIns="0" tIns="0" rIns="0" bIns="0" anchor="b">
            <a:noAutofit/>
          </a:bodyPr>
          <a:lstStyle/>
          <a:p>
            <a:r>
              <a:rPr lang="en-US" sz="800" dirty="0">
                <a:solidFill>
                  <a:schemeClr val="tx1"/>
                </a:solidFill>
              </a:rPr>
              <a:t>AD Server RADIUS</a:t>
            </a:r>
          </a:p>
        </p:txBody>
      </p:sp>
      <p:sp>
        <p:nvSpPr>
          <p:cNvPr id="220" name="Rechteck 79"/>
          <p:cNvSpPr/>
          <p:nvPr/>
        </p:nvSpPr>
        <p:spPr bwMode="gray">
          <a:xfrm>
            <a:off x="2258774" y="3607455"/>
            <a:ext cx="549553" cy="278286"/>
          </a:xfrm>
          <a:prstGeom prst="rect">
            <a:avLst/>
          </a:prstGeom>
        </p:spPr>
        <p:txBody>
          <a:bodyPr wrap="square" lIns="0" tIns="0" rIns="0" bIns="0" anchor="b">
            <a:noAutofit/>
          </a:bodyPr>
          <a:lstStyle/>
          <a:p>
            <a:r>
              <a:rPr lang="en-US" sz="800" dirty="0" err="1">
                <a:solidFill>
                  <a:schemeClr val="tx1"/>
                </a:solidFill>
              </a:rPr>
              <a:t>Syslog</a:t>
            </a:r>
            <a:br>
              <a:rPr lang="en-US" sz="800" dirty="0">
                <a:solidFill>
                  <a:schemeClr val="tx1"/>
                </a:solidFill>
              </a:rPr>
            </a:br>
            <a:r>
              <a:rPr lang="en-US" sz="800" dirty="0">
                <a:solidFill>
                  <a:schemeClr val="tx1"/>
                </a:solidFill>
              </a:rPr>
              <a:t>Server</a:t>
            </a:r>
          </a:p>
        </p:txBody>
      </p:sp>
      <p:sp>
        <p:nvSpPr>
          <p:cNvPr id="249" name="Rechteck 39"/>
          <p:cNvSpPr>
            <a:spLocks/>
          </p:cNvSpPr>
          <p:nvPr/>
        </p:nvSpPr>
        <p:spPr bwMode="gray">
          <a:xfrm>
            <a:off x="3526592" y="5934621"/>
            <a:ext cx="692814" cy="139142"/>
          </a:xfrm>
          <a:prstGeom prst="rect">
            <a:avLst/>
          </a:prstGeom>
        </p:spPr>
        <p:txBody>
          <a:bodyPr wrap="none" lIns="0" tIns="0" rIns="0" bIns="0">
            <a:spAutoFit/>
          </a:bodyPr>
          <a:lstStyle/>
          <a:p>
            <a:pPr algn="r"/>
            <a:r>
              <a:rPr lang="en-US" sz="1000" dirty="0">
                <a:solidFill>
                  <a:schemeClr val="tx1"/>
                </a:solidFill>
              </a:rPr>
              <a:t>Merging units</a:t>
            </a:r>
          </a:p>
        </p:txBody>
      </p:sp>
      <p:sp>
        <p:nvSpPr>
          <p:cNvPr id="251" name="Rechteck 39"/>
          <p:cNvSpPr>
            <a:spLocks/>
          </p:cNvSpPr>
          <p:nvPr/>
        </p:nvSpPr>
        <p:spPr bwMode="gray">
          <a:xfrm>
            <a:off x="786751" y="5656335"/>
            <a:ext cx="742095" cy="417428"/>
          </a:xfrm>
          <a:prstGeom prst="rect">
            <a:avLst/>
          </a:prstGeom>
        </p:spPr>
        <p:txBody>
          <a:bodyPr wrap="none" lIns="0" tIns="0" rIns="0" bIns="0">
            <a:spAutoFit/>
          </a:bodyPr>
          <a:lstStyle/>
          <a:p>
            <a:pPr algn="r"/>
            <a:r>
              <a:rPr lang="en-US" sz="1000" dirty="0">
                <a:solidFill>
                  <a:schemeClr val="tx1"/>
                </a:solidFill>
              </a:rPr>
              <a:t>IEDs</a:t>
            </a:r>
            <a:br>
              <a:rPr lang="en-US" sz="1000" dirty="0">
                <a:solidFill>
                  <a:schemeClr val="tx1"/>
                </a:solidFill>
              </a:rPr>
            </a:br>
            <a:r>
              <a:rPr lang="en-US" sz="1000" dirty="0">
                <a:solidFill>
                  <a:schemeClr val="tx1"/>
                </a:solidFill>
              </a:rPr>
              <a:t>Protection and</a:t>
            </a:r>
            <a:br>
              <a:rPr lang="en-US" sz="1000" dirty="0">
                <a:solidFill>
                  <a:schemeClr val="tx1"/>
                </a:solidFill>
              </a:rPr>
            </a:br>
            <a:r>
              <a:rPr lang="en-US" sz="1000" dirty="0">
                <a:solidFill>
                  <a:schemeClr val="tx1"/>
                </a:solidFill>
              </a:rPr>
              <a:t>field devices</a:t>
            </a:r>
          </a:p>
        </p:txBody>
      </p:sp>
      <p:sp>
        <p:nvSpPr>
          <p:cNvPr id="256" name="Rechteck 39"/>
          <p:cNvSpPr/>
          <p:nvPr/>
        </p:nvSpPr>
        <p:spPr bwMode="gray">
          <a:xfrm>
            <a:off x="4503539" y="4876603"/>
            <a:ext cx="1482740" cy="139142"/>
          </a:xfrm>
          <a:prstGeom prst="rect">
            <a:avLst/>
          </a:prstGeom>
        </p:spPr>
        <p:txBody>
          <a:bodyPr wrap="none" lIns="0" tIns="0" rIns="0" bIns="0">
            <a:spAutoFit/>
          </a:bodyPr>
          <a:lstStyle/>
          <a:p>
            <a:r>
              <a:rPr lang="en-US" sz="1000" dirty="0">
                <a:solidFill>
                  <a:schemeClr val="tx1"/>
                </a:solidFill>
              </a:rPr>
              <a:t>Process Bus Communication</a:t>
            </a:r>
          </a:p>
        </p:txBody>
      </p:sp>
      <p:sp>
        <p:nvSpPr>
          <p:cNvPr id="259" name="Rechteck 79"/>
          <p:cNvSpPr>
            <a:spLocks/>
          </p:cNvSpPr>
          <p:nvPr/>
        </p:nvSpPr>
        <p:spPr bwMode="gray">
          <a:xfrm>
            <a:off x="4533104" y="3661430"/>
            <a:ext cx="548604" cy="278286"/>
          </a:xfrm>
          <a:prstGeom prst="rect">
            <a:avLst/>
          </a:prstGeom>
        </p:spPr>
        <p:txBody>
          <a:bodyPr wrap="square" lIns="0" tIns="0" rIns="0" bIns="0" anchor="b">
            <a:noAutofit/>
          </a:bodyPr>
          <a:lstStyle/>
          <a:p>
            <a:r>
              <a:rPr lang="en-US" sz="1000" dirty="0">
                <a:solidFill>
                  <a:schemeClr val="tx1"/>
                </a:solidFill>
              </a:rPr>
              <a:t>HMI </a:t>
            </a:r>
            <a:br>
              <a:rPr lang="en-US" sz="1000" dirty="0">
                <a:solidFill>
                  <a:schemeClr val="tx1"/>
                </a:solidFill>
              </a:rPr>
            </a:br>
            <a:r>
              <a:rPr lang="en-US" sz="1000" dirty="0">
                <a:solidFill>
                  <a:schemeClr val="tx1"/>
                </a:solidFill>
              </a:rPr>
              <a:t>PC</a:t>
            </a:r>
          </a:p>
        </p:txBody>
      </p:sp>
      <p:grpSp>
        <p:nvGrpSpPr>
          <p:cNvPr id="7" name="Gruppieren 259"/>
          <p:cNvGrpSpPr/>
          <p:nvPr/>
        </p:nvGrpSpPr>
        <p:grpSpPr bwMode="gray">
          <a:xfrm>
            <a:off x="5705456" y="4044997"/>
            <a:ext cx="1601119" cy="396071"/>
            <a:chOff x="6022491" y="3943206"/>
            <a:chExt cx="1261467" cy="312051"/>
          </a:xfrm>
        </p:grpSpPr>
        <p:pic>
          <p:nvPicPr>
            <p:cNvPr id="261" name="Picture 3"/>
            <p:cNvPicPr>
              <a:picLocks noChangeAspect="1" noChangeArrowheads="1"/>
            </p:cNvPicPr>
            <p:nvPr/>
          </p:nvPicPr>
          <p:blipFill>
            <a:blip r:embed="rId8" cstate="print"/>
            <a:srcRect/>
            <a:stretch>
              <a:fillRect/>
            </a:stretch>
          </p:blipFill>
          <p:spPr bwMode="gray">
            <a:xfrm>
              <a:off x="6947482" y="3964600"/>
              <a:ext cx="336476" cy="244710"/>
            </a:xfrm>
            <a:prstGeom prst="rect">
              <a:avLst/>
            </a:prstGeom>
            <a:noFill/>
            <a:ln w="9525">
              <a:noFill/>
              <a:miter lim="800000"/>
              <a:headEnd/>
              <a:tailEnd/>
            </a:ln>
            <a:effectLst/>
          </p:spPr>
        </p:pic>
        <p:pic>
          <p:nvPicPr>
            <p:cNvPr id="262" name="Picture 19"/>
            <p:cNvPicPr>
              <a:picLocks noChangeAspect="1" noChangeArrowheads="1"/>
            </p:cNvPicPr>
            <p:nvPr/>
          </p:nvPicPr>
          <p:blipFill>
            <a:blip r:embed="rId9" cstate="print"/>
            <a:srcRect/>
            <a:stretch>
              <a:fillRect/>
            </a:stretch>
          </p:blipFill>
          <p:spPr bwMode="gray">
            <a:xfrm>
              <a:off x="6022491" y="3943206"/>
              <a:ext cx="841591" cy="312051"/>
            </a:xfrm>
            <a:prstGeom prst="rect">
              <a:avLst/>
            </a:prstGeom>
            <a:noFill/>
            <a:ln w="9525">
              <a:noFill/>
              <a:miter lim="800000"/>
              <a:headEnd/>
              <a:tailEnd/>
            </a:ln>
          </p:spPr>
        </p:pic>
      </p:grpSp>
      <p:sp>
        <p:nvSpPr>
          <p:cNvPr id="263" name="Rechteck 79"/>
          <p:cNvSpPr/>
          <p:nvPr/>
        </p:nvSpPr>
        <p:spPr bwMode="gray">
          <a:xfrm>
            <a:off x="5705051" y="3661430"/>
            <a:ext cx="548604" cy="278286"/>
          </a:xfrm>
          <a:prstGeom prst="rect">
            <a:avLst/>
          </a:prstGeom>
        </p:spPr>
        <p:txBody>
          <a:bodyPr wrap="square" lIns="0" tIns="0" rIns="0" bIns="0">
            <a:noAutofit/>
          </a:bodyPr>
          <a:lstStyle/>
          <a:p>
            <a:r>
              <a:rPr lang="en-US" sz="1000" dirty="0">
                <a:solidFill>
                  <a:schemeClr val="tx1"/>
                </a:solidFill>
              </a:rPr>
              <a:t>Station controller</a:t>
            </a:r>
          </a:p>
        </p:txBody>
      </p:sp>
      <p:cxnSp>
        <p:nvCxnSpPr>
          <p:cNvPr id="264" name="Gerader Verbinder 263">
            <a:extLst>
              <a:ext uri="{FF2B5EF4-FFF2-40B4-BE49-F238E27FC236}">
                <a16:creationId xmlns:a16="http://schemas.microsoft.com/office/drawing/2014/main" id="{EEB6C9C0-6F3A-46D4-8009-5C976DC3DB7E}"/>
              </a:ext>
            </a:extLst>
          </p:cNvPr>
          <p:cNvCxnSpPr>
            <a:cxnSpLocks/>
          </p:cNvCxnSpPr>
          <p:nvPr/>
        </p:nvCxnSpPr>
        <p:spPr bwMode="gray">
          <a:xfrm>
            <a:off x="6255554" y="4463886"/>
            <a:ext cx="0" cy="70163"/>
          </a:xfrm>
          <a:prstGeom prst="line">
            <a:avLst/>
          </a:pr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5" name="Gerader Verbinder 264">
            <a:extLst>
              <a:ext uri="{FF2B5EF4-FFF2-40B4-BE49-F238E27FC236}">
                <a16:creationId xmlns:a16="http://schemas.microsoft.com/office/drawing/2014/main" id="{153ADD81-DF12-489D-AE0C-32442E05EBDF}"/>
              </a:ext>
            </a:extLst>
          </p:cNvPr>
          <p:cNvCxnSpPr>
            <a:cxnSpLocks/>
          </p:cNvCxnSpPr>
          <p:nvPr/>
        </p:nvCxnSpPr>
        <p:spPr bwMode="gray">
          <a:xfrm>
            <a:off x="6856741" y="4542613"/>
            <a:ext cx="0" cy="508341"/>
          </a:xfrm>
          <a:prstGeom prst="line">
            <a:avLst/>
          </a:pr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6" name="Gerader Verbinder 265">
            <a:extLst>
              <a:ext uri="{FF2B5EF4-FFF2-40B4-BE49-F238E27FC236}">
                <a16:creationId xmlns:a16="http://schemas.microsoft.com/office/drawing/2014/main" id="{1AE28869-CE0F-4A55-873F-5905D1836871}"/>
              </a:ext>
            </a:extLst>
          </p:cNvPr>
          <p:cNvCxnSpPr>
            <a:cxnSpLocks/>
          </p:cNvCxnSpPr>
          <p:nvPr/>
        </p:nvCxnSpPr>
        <p:spPr bwMode="gray">
          <a:xfrm>
            <a:off x="1799877" y="4463886"/>
            <a:ext cx="0" cy="120284"/>
          </a:xfrm>
          <a:prstGeom prst="line">
            <a:avLst/>
          </a:pr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0" name="Gerader Verbinder 269">
            <a:extLst>
              <a:ext uri="{FF2B5EF4-FFF2-40B4-BE49-F238E27FC236}">
                <a16:creationId xmlns:a16="http://schemas.microsoft.com/office/drawing/2014/main" id="{36B403E6-50EC-4A4D-9834-4ABFC9C39712}"/>
              </a:ext>
            </a:extLst>
          </p:cNvPr>
          <p:cNvCxnSpPr>
            <a:cxnSpLocks/>
          </p:cNvCxnSpPr>
          <p:nvPr/>
        </p:nvCxnSpPr>
        <p:spPr bwMode="gray">
          <a:xfrm>
            <a:off x="2402739" y="4463886"/>
            <a:ext cx="0" cy="120284"/>
          </a:xfrm>
          <a:prstGeom prst="line">
            <a:avLst/>
          </a:pr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74" name="Rechteck 38"/>
          <p:cNvSpPr/>
          <p:nvPr/>
        </p:nvSpPr>
        <p:spPr bwMode="gray">
          <a:xfrm>
            <a:off x="2342691" y="2571382"/>
            <a:ext cx="1051570" cy="184666"/>
          </a:xfrm>
          <a:prstGeom prst="rect">
            <a:avLst/>
          </a:prstGeom>
        </p:spPr>
        <p:txBody>
          <a:bodyPr wrap="none" lIns="0" tIns="0" rIns="0" bIns="0">
            <a:spAutoFit/>
          </a:bodyPr>
          <a:lstStyle/>
          <a:p>
            <a:pPr algn="ctr"/>
            <a:r>
              <a:rPr lang="en-US" sz="1200" b="1" dirty="0">
                <a:solidFill>
                  <a:schemeClr val="tx1"/>
                </a:solidFill>
              </a:rPr>
              <a:t>Control center</a:t>
            </a:r>
          </a:p>
        </p:txBody>
      </p:sp>
      <p:pic>
        <p:nvPicPr>
          <p:cNvPr id="281" name="Picture 22"/>
          <p:cNvPicPr>
            <a:picLocks noChangeAspect="1" noChangeArrowheads="1"/>
          </p:cNvPicPr>
          <p:nvPr/>
        </p:nvPicPr>
        <p:blipFill>
          <a:blip r:embed="rId10" cstate="print"/>
          <a:srcRect/>
          <a:stretch>
            <a:fillRect/>
          </a:stretch>
        </p:blipFill>
        <p:spPr bwMode="gray">
          <a:xfrm>
            <a:off x="1366248" y="2488442"/>
            <a:ext cx="265418" cy="443971"/>
          </a:xfrm>
          <a:prstGeom prst="rect">
            <a:avLst/>
          </a:prstGeom>
          <a:noFill/>
          <a:ln w="9525">
            <a:noFill/>
            <a:miter lim="800000"/>
            <a:headEnd/>
            <a:tailEnd/>
          </a:ln>
        </p:spPr>
      </p:pic>
      <p:pic>
        <p:nvPicPr>
          <p:cNvPr id="283" name="Picture 22"/>
          <p:cNvPicPr>
            <a:picLocks noChangeAspect="1" noChangeArrowheads="1"/>
          </p:cNvPicPr>
          <p:nvPr/>
        </p:nvPicPr>
        <p:blipFill>
          <a:blip r:embed="rId10" cstate="print"/>
          <a:srcRect/>
          <a:stretch>
            <a:fillRect/>
          </a:stretch>
        </p:blipFill>
        <p:spPr bwMode="gray">
          <a:xfrm>
            <a:off x="731587" y="2488442"/>
            <a:ext cx="265418" cy="443971"/>
          </a:xfrm>
          <a:prstGeom prst="rect">
            <a:avLst/>
          </a:prstGeom>
          <a:noFill/>
          <a:ln w="9525">
            <a:noFill/>
            <a:miter lim="800000"/>
            <a:headEnd/>
            <a:tailEnd/>
          </a:ln>
        </p:spPr>
      </p:pic>
      <p:grpSp>
        <p:nvGrpSpPr>
          <p:cNvPr id="8" name="Gruppieren 18"/>
          <p:cNvGrpSpPr>
            <a:grpSpLocks noChangeAspect="1"/>
          </p:cNvGrpSpPr>
          <p:nvPr/>
        </p:nvGrpSpPr>
        <p:grpSpPr bwMode="gray">
          <a:xfrm>
            <a:off x="2199252" y="2779284"/>
            <a:ext cx="1265225" cy="384641"/>
            <a:chOff x="7160175" y="4786086"/>
            <a:chExt cx="1425575" cy="433388"/>
          </a:xfrm>
          <a:solidFill>
            <a:schemeClr val="accent1"/>
          </a:solidFill>
        </p:grpSpPr>
        <p:sp>
          <p:nvSpPr>
            <p:cNvPr id="286" name="Freeform 426"/>
            <p:cNvSpPr>
              <a:spLocks noEditPoints="1"/>
            </p:cNvSpPr>
            <p:nvPr/>
          </p:nvSpPr>
          <p:spPr bwMode="gray">
            <a:xfrm>
              <a:off x="7609437" y="4786086"/>
              <a:ext cx="527050" cy="433388"/>
            </a:xfrm>
            <a:custGeom>
              <a:avLst/>
              <a:gdLst>
                <a:gd name="T0" fmla="*/ 0 w 160"/>
                <a:gd name="T1" fmla="*/ 126 h 131"/>
                <a:gd name="T2" fmla="*/ 160 w 160"/>
                <a:gd name="T3" fmla="*/ 126 h 131"/>
                <a:gd name="T4" fmla="*/ 154 w 160"/>
                <a:gd name="T5" fmla="*/ 131 h 131"/>
                <a:gd name="T6" fmla="*/ 5 w 160"/>
                <a:gd name="T7" fmla="*/ 131 h 131"/>
                <a:gd name="T8" fmla="*/ 0 w 160"/>
                <a:gd name="T9" fmla="*/ 126 h 131"/>
                <a:gd name="T10" fmla="*/ 64 w 160"/>
                <a:gd name="T11" fmla="*/ 94 h 131"/>
                <a:gd name="T12" fmla="*/ 96 w 160"/>
                <a:gd name="T13" fmla="*/ 94 h 131"/>
                <a:gd name="T14" fmla="*/ 96 w 160"/>
                <a:gd name="T15" fmla="*/ 103 h 131"/>
                <a:gd name="T16" fmla="*/ 64 w 160"/>
                <a:gd name="T17" fmla="*/ 103 h 131"/>
                <a:gd name="T18" fmla="*/ 64 w 160"/>
                <a:gd name="T19" fmla="*/ 94 h 131"/>
                <a:gd name="T20" fmla="*/ 18 w 160"/>
                <a:gd name="T21" fmla="*/ 106 h 131"/>
                <a:gd name="T22" fmla="*/ 142 w 160"/>
                <a:gd name="T23" fmla="*/ 106 h 131"/>
                <a:gd name="T24" fmla="*/ 160 w 160"/>
                <a:gd name="T25" fmla="*/ 123 h 131"/>
                <a:gd name="T26" fmla="*/ 0 w 160"/>
                <a:gd name="T27" fmla="*/ 123 h 131"/>
                <a:gd name="T28" fmla="*/ 18 w 160"/>
                <a:gd name="T29" fmla="*/ 106 h 131"/>
                <a:gd name="T30" fmla="*/ 21 w 160"/>
                <a:gd name="T31" fmla="*/ 11 h 131"/>
                <a:gd name="T32" fmla="*/ 138 w 160"/>
                <a:gd name="T33" fmla="*/ 11 h 131"/>
                <a:gd name="T34" fmla="*/ 138 w 160"/>
                <a:gd name="T35" fmla="*/ 80 h 131"/>
                <a:gd name="T36" fmla="*/ 21 w 160"/>
                <a:gd name="T37" fmla="*/ 80 h 131"/>
                <a:gd name="T38" fmla="*/ 21 w 160"/>
                <a:gd name="T39" fmla="*/ 11 h 131"/>
                <a:gd name="T40" fmla="*/ 10 w 160"/>
                <a:gd name="T41" fmla="*/ 4 h 131"/>
                <a:gd name="T42" fmla="*/ 14 w 160"/>
                <a:gd name="T43" fmla="*/ 0 h 131"/>
                <a:gd name="T44" fmla="*/ 145 w 160"/>
                <a:gd name="T45" fmla="*/ 0 h 131"/>
                <a:gd name="T46" fmla="*/ 149 w 160"/>
                <a:gd name="T47" fmla="*/ 4 h 131"/>
                <a:gd name="T48" fmla="*/ 149 w 160"/>
                <a:gd name="T49" fmla="*/ 87 h 131"/>
                <a:gd name="T50" fmla="*/ 145 w 160"/>
                <a:gd name="T51" fmla="*/ 91 h 131"/>
                <a:gd name="T52" fmla="*/ 14 w 160"/>
                <a:gd name="T53" fmla="*/ 91 h 131"/>
                <a:gd name="T54" fmla="*/ 10 w 160"/>
                <a:gd name="T55" fmla="*/ 87 h 131"/>
                <a:gd name="T56" fmla="*/ 10 w 160"/>
                <a:gd name="T5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131">
                  <a:moveTo>
                    <a:pt x="0" y="126"/>
                  </a:moveTo>
                  <a:cubicBezTo>
                    <a:pt x="160" y="126"/>
                    <a:pt x="160" y="126"/>
                    <a:pt x="160" y="126"/>
                  </a:cubicBezTo>
                  <a:cubicBezTo>
                    <a:pt x="160" y="129"/>
                    <a:pt x="157" y="131"/>
                    <a:pt x="154" y="131"/>
                  </a:cubicBezTo>
                  <a:cubicBezTo>
                    <a:pt x="5" y="131"/>
                    <a:pt x="5" y="131"/>
                    <a:pt x="5" y="131"/>
                  </a:cubicBezTo>
                  <a:cubicBezTo>
                    <a:pt x="2" y="131"/>
                    <a:pt x="0" y="129"/>
                    <a:pt x="0" y="126"/>
                  </a:cubicBezTo>
                  <a:close/>
                  <a:moveTo>
                    <a:pt x="64" y="94"/>
                  </a:moveTo>
                  <a:cubicBezTo>
                    <a:pt x="96" y="94"/>
                    <a:pt x="96" y="94"/>
                    <a:pt x="96" y="94"/>
                  </a:cubicBezTo>
                  <a:cubicBezTo>
                    <a:pt x="96" y="103"/>
                    <a:pt x="96" y="103"/>
                    <a:pt x="96" y="103"/>
                  </a:cubicBezTo>
                  <a:cubicBezTo>
                    <a:pt x="64" y="103"/>
                    <a:pt x="64" y="103"/>
                    <a:pt x="64" y="103"/>
                  </a:cubicBezTo>
                  <a:lnTo>
                    <a:pt x="64" y="94"/>
                  </a:lnTo>
                  <a:close/>
                  <a:moveTo>
                    <a:pt x="18" y="106"/>
                  </a:moveTo>
                  <a:cubicBezTo>
                    <a:pt x="142" y="106"/>
                    <a:pt x="142" y="106"/>
                    <a:pt x="142" y="106"/>
                  </a:cubicBezTo>
                  <a:cubicBezTo>
                    <a:pt x="160" y="123"/>
                    <a:pt x="160" y="123"/>
                    <a:pt x="160" y="123"/>
                  </a:cubicBezTo>
                  <a:cubicBezTo>
                    <a:pt x="0" y="123"/>
                    <a:pt x="0" y="123"/>
                    <a:pt x="0" y="123"/>
                  </a:cubicBezTo>
                  <a:lnTo>
                    <a:pt x="18" y="106"/>
                  </a:lnTo>
                  <a:close/>
                  <a:moveTo>
                    <a:pt x="21" y="11"/>
                  </a:moveTo>
                  <a:cubicBezTo>
                    <a:pt x="138" y="11"/>
                    <a:pt x="138" y="11"/>
                    <a:pt x="138" y="11"/>
                  </a:cubicBezTo>
                  <a:cubicBezTo>
                    <a:pt x="138" y="80"/>
                    <a:pt x="138" y="80"/>
                    <a:pt x="138" y="80"/>
                  </a:cubicBezTo>
                  <a:cubicBezTo>
                    <a:pt x="21" y="80"/>
                    <a:pt x="21" y="80"/>
                    <a:pt x="21" y="80"/>
                  </a:cubicBezTo>
                  <a:lnTo>
                    <a:pt x="21" y="11"/>
                  </a:lnTo>
                  <a:close/>
                  <a:moveTo>
                    <a:pt x="10" y="4"/>
                  </a:moveTo>
                  <a:cubicBezTo>
                    <a:pt x="10" y="2"/>
                    <a:pt x="12" y="0"/>
                    <a:pt x="14" y="0"/>
                  </a:cubicBezTo>
                  <a:cubicBezTo>
                    <a:pt x="145" y="0"/>
                    <a:pt x="145" y="0"/>
                    <a:pt x="145" y="0"/>
                  </a:cubicBezTo>
                  <a:cubicBezTo>
                    <a:pt x="147" y="0"/>
                    <a:pt x="149" y="2"/>
                    <a:pt x="149" y="4"/>
                  </a:cubicBezTo>
                  <a:cubicBezTo>
                    <a:pt x="149" y="87"/>
                    <a:pt x="149" y="87"/>
                    <a:pt x="149" y="87"/>
                  </a:cubicBezTo>
                  <a:cubicBezTo>
                    <a:pt x="149" y="89"/>
                    <a:pt x="147" y="91"/>
                    <a:pt x="145" y="91"/>
                  </a:cubicBezTo>
                  <a:cubicBezTo>
                    <a:pt x="14" y="91"/>
                    <a:pt x="14" y="91"/>
                    <a:pt x="14" y="91"/>
                  </a:cubicBezTo>
                  <a:cubicBezTo>
                    <a:pt x="12" y="91"/>
                    <a:pt x="10" y="89"/>
                    <a:pt x="10" y="87"/>
                  </a:cubicBez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427"/>
            <p:cNvSpPr>
              <a:spLocks noEditPoints="1"/>
            </p:cNvSpPr>
            <p:nvPr/>
          </p:nvSpPr>
          <p:spPr bwMode="gray">
            <a:xfrm>
              <a:off x="8126962" y="4786086"/>
              <a:ext cx="458788" cy="339725"/>
            </a:xfrm>
            <a:custGeom>
              <a:avLst/>
              <a:gdLst>
                <a:gd name="T0" fmla="*/ 53 w 139"/>
                <a:gd name="T1" fmla="*/ 94 h 103"/>
                <a:gd name="T2" fmla="*/ 85 w 139"/>
                <a:gd name="T3" fmla="*/ 94 h 103"/>
                <a:gd name="T4" fmla="*/ 85 w 139"/>
                <a:gd name="T5" fmla="*/ 103 h 103"/>
                <a:gd name="T6" fmla="*/ 53 w 139"/>
                <a:gd name="T7" fmla="*/ 103 h 103"/>
                <a:gd name="T8" fmla="*/ 53 w 139"/>
                <a:gd name="T9" fmla="*/ 94 h 103"/>
                <a:gd name="T10" fmla="*/ 11 w 139"/>
                <a:gd name="T11" fmla="*/ 11 h 103"/>
                <a:gd name="T12" fmla="*/ 128 w 139"/>
                <a:gd name="T13" fmla="*/ 11 h 103"/>
                <a:gd name="T14" fmla="*/ 128 w 139"/>
                <a:gd name="T15" fmla="*/ 80 h 103"/>
                <a:gd name="T16" fmla="*/ 11 w 139"/>
                <a:gd name="T17" fmla="*/ 80 h 103"/>
                <a:gd name="T18" fmla="*/ 11 w 139"/>
                <a:gd name="T19" fmla="*/ 11 h 103"/>
                <a:gd name="T20" fmla="*/ 0 w 139"/>
                <a:gd name="T21" fmla="*/ 4 h 103"/>
                <a:gd name="T22" fmla="*/ 4 w 139"/>
                <a:gd name="T23" fmla="*/ 0 h 103"/>
                <a:gd name="T24" fmla="*/ 135 w 139"/>
                <a:gd name="T25" fmla="*/ 0 h 103"/>
                <a:gd name="T26" fmla="*/ 139 w 139"/>
                <a:gd name="T27" fmla="*/ 4 h 103"/>
                <a:gd name="T28" fmla="*/ 139 w 139"/>
                <a:gd name="T29" fmla="*/ 87 h 103"/>
                <a:gd name="T30" fmla="*/ 135 w 139"/>
                <a:gd name="T31" fmla="*/ 91 h 103"/>
                <a:gd name="T32" fmla="*/ 4 w 139"/>
                <a:gd name="T33" fmla="*/ 91 h 103"/>
                <a:gd name="T34" fmla="*/ 0 w 139"/>
                <a:gd name="T35" fmla="*/ 87 h 103"/>
                <a:gd name="T36" fmla="*/ 0 w 139"/>
                <a:gd name="T37" fmla="*/ 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03">
                  <a:moveTo>
                    <a:pt x="53" y="94"/>
                  </a:moveTo>
                  <a:cubicBezTo>
                    <a:pt x="85" y="94"/>
                    <a:pt x="85" y="94"/>
                    <a:pt x="85" y="94"/>
                  </a:cubicBezTo>
                  <a:cubicBezTo>
                    <a:pt x="85" y="103"/>
                    <a:pt x="85" y="103"/>
                    <a:pt x="85" y="103"/>
                  </a:cubicBezTo>
                  <a:cubicBezTo>
                    <a:pt x="53" y="103"/>
                    <a:pt x="53" y="103"/>
                    <a:pt x="53" y="103"/>
                  </a:cubicBezTo>
                  <a:lnTo>
                    <a:pt x="53" y="94"/>
                  </a:lnTo>
                  <a:close/>
                  <a:moveTo>
                    <a:pt x="11" y="11"/>
                  </a:moveTo>
                  <a:cubicBezTo>
                    <a:pt x="128" y="11"/>
                    <a:pt x="128" y="11"/>
                    <a:pt x="128" y="11"/>
                  </a:cubicBezTo>
                  <a:cubicBezTo>
                    <a:pt x="128" y="80"/>
                    <a:pt x="128" y="80"/>
                    <a:pt x="128" y="80"/>
                  </a:cubicBezTo>
                  <a:cubicBezTo>
                    <a:pt x="11" y="80"/>
                    <a:pt x="11" y="80"/>
                    <a:pt x="11" y="80"/>
                  </a:cubicBezTo>
                  <a:lnTo>
                    <a:pt x="11" y="11"/>
                  </a:lnTo>
                  <a:close/>
                  <a:moveTo>
                    <a:pt x="0" y="4"/>
                  </a:moveTo>
                  <a:cubicBezTo>
                    <a:pt x="0" y="2"/>
                    <a:pt x="2" y="0"/>
                    <a:pt x="4" y="0"/>
                  </a:cubicBezTo>
                  <a:cubicBezTo>
                    <a:pt x="135" y="0"/>
                    <a:pt x="135" y="0"/>
                    <a:pt x="135" y="0"/>
                  </a:cubicBezTo>
                  <a:cubicBezTo>
                    <a:pt x="137" y="0"/>
                    <a:pt x="139" y="2"/>
                    <a:pt x="139" y="4"/>
                  </a:cubicBezTo>
                  <a:cubicBezTo>
                    <a:pt x="139" y="87"/>
                    <a:pt x="139" y="87"/>
                    <a:pt x="139" y="87"/>
                  </a:cubicBezTo>
                  <a:cubicBezTo>
                    <a:pt x="139" y="89"/>
                    <a:pt x="137" y="91"/>
                    <a:pt x="135" y="91"/>
                  </a:cubicBezTo>
                  <a:cubicBezTo>
                    <a:pt x="4" y="91"/>
                    <a:pt x="4" y="91"/>
                    <a:pt x="4" y="91"/>
                  </a:cubicBezTo>
                  <a:cubicBezTo>
                    <a:pt x="2" y="91"/>
                    <a:pt x="0" y="89"/>
                    <a:pt x="0" y="87"/>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428"/>
            <p:cNvSpPr>
              <a:spLocks noEditPoints="1"/>
            </p:cNvSpPr>
            <p:nvPr/>
          </p:nvSpPr>
          <p:spPr bwMode="gray">
            <a:xfrm>
              <a:off x="7160175" y="4786086"/>
              <a:ext cx="455613" cy="339725"/>
            </a:xfrm>
            <a:custGeom>
              <a:avLst/>
              <a:gdLst>
                <a:gd name="T0" fmla="*/ 53 w 138"/>
                <a:gd name="T1" fmla="*/ 94 h 103"/>
                <a:gd name="T2" fmla="*/ 85 w 138"/>
                <a:gd name="T3" fmla="*/ 94 h 103"/>
                <a:gd name="T4" fmla="*/ 85 w 138"/>
                <a:gd name="T5" fmla="*/ 103 h 103"/>
                <a:gd name="T6" fmla="*/ 53 w 138"/>
                <a:gd name="T7" fmla="*/ 103 h 103"/>
                <a:gd name="T8" fmla="*/ 53 w 138"/>
                <a:gd name="T9" fmla="*/ 94 h 103"/>
                <a:gd name="T10" fmla="*/ 10 w 138"/>
                <a:gd name="T11" fmla="*/ 11 h 103"/>
                <a:gd name="T12" fmla="*/ 128 w 138"/>
                <a:gd name="T13" fmla="*/ 11 h 103"/>
                <a:gd name="T14" fmla="*/ 128 w 138"/>
                <a:gd name="T15" fmla="*/ 80 h 103"/>
                <a:gd name="T16" fmla="*/ 10 w 138"/>
                <a:gd name="T17" fmla="*/ 80 h 103"/>
                <a:gd name="T18" fmla="*/ 10 w 138"/>
                <a:gd name="T19" fmla="*/ 11 h 103"/>
                <a:gd name="T20" fmla="*/ 0 w 138"/>
                <a:gd name="T21" fmla="*/ 4 h 103"/>
                <a:gd name="T22" fmla="*/ 4 w 138"/>
                <a:gd name="T23" fmla="*/ 0 h 103"/>
                <a:gd name="T24" fmla="*/ 134 w 138"/>
                <a:gd name="T25" fmla="*/ 0 h 103"/>
                <a:gd name="T26" fmla="*/ 138 w 138"/>
                <a:gd name="T27" fmla="*/ 4 h 103"/>
                <a:gd name="T28" fmla="*/ 138 w 138"/>
                <a:gd name="T29" fmla="*/ 87 h 103"/>
                <a:gd name="T30" fmla="*/ 134 w 138"/>
                <a:gd name="T31" fmla="*/ 91 h 103"/>
                <a:gd name="T32" fmla="*/ 4 w 138"/>
                <a:gd name="T33" fmla="*/ 91 h 103"/>
                <a:gd name="T34" fmla="*/ 0 w 138"/>
                <a:gd name="T35" fmla="*/ 87 h 103"/>
                <a:gd name="T36" fmla="*/ 0 w 138"/>
                <a:gd name="T37" fmla="*/ 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53" y="94"/>
                  </a:moveTo>
                  <a:cubicBezTo>
                    <a:pt x="85" y="94"/>
                    <a:pt x="85" y="94"/>
                    <a:pt x="85" y="94"/>
                  </a:cubicBezTo>
                  <a:cubicBezTo>
                    <a:pt x="85" y="103"/>
                    <a:pt x="85" y="103"/>
                    <a:pt x="85" y="103"/>
                  </a:cubicBezTo>
                  <a:cubicBezTo>
                    <a:pt x="53" y="103"/>
                    <a:pt x="53" y="103"/>
                    <a:pt x="53" y="103"/>
                  </a:cubicBezTo>
                  <a:lnTo>
                    <a:pt x="53" y="94"/>
                  </a:lnTo>
                  <a:close/>
                  <a:moveTo>
                    <a:pt x="10" y="11"/>
                  </a:moveTo>
                  <a:cubicBezTo>
                    <a:pt x="128" y="11"/>
                    <a:pt x="128" y="11"/>
                    <a:pt x="128" y="11"/>
                  </a:cubicBezTo>
                  <a:cubicBezTo>
                    <a:pt x="128" y="80"/>
                    <a:pt x="128" y="80"/>
                    <a:pt x="128" y="80"/>
                  </a:cubicBezTo>
                  <a:cubicBezTo>
                    <a:pt x="10" y="80"/>
                    <a:pt x="10" y="80"/>
                    <a:pt x="10" y="80"/>
                  </a:cubicBezTo>
                  <a:lnTo>
                    <a:pt x="10" y="11"/>
                  </a:lnTo>
                  <a:close/>
                  <a:moveTo>
                    <a:pt x="0" y="4"/>
                  </a:moveTo>
                  <a:cubicBezTo>
                    <a:pt x="0" y="2"/>
                    <a:pt x="1" y="0"/>
                    <a:pt x="4" y="0"/>
                  </a:cubicBezTo>
                  <a:cubicBezTo>
                    <a:pt x="134" y="0"/>
                    <a:pt x="134" y="0"/>
                    <a:pt x="134" y="0"/>
                  </a:cubicBezTo>
                  <a:cubicBezTo>
                    <a:pt x="137" y="0"/>
                    <a:pt x="138" y="2"/>
                    <a:pt x="138" y="4"/>
                  </a:cubicBezTo>
                  <a:cubicBezTo>
                    <a:pt x="138" y="87"/>
                    <a:pt x="138" y="87"/>
                    <a:pt x="138" y="87"/>
                  </a:cubicBezTo>
                  <a:cubicBezTo>
                    <a:pt x="138" y="89"/>
                    <a:pt x="137" y="91"/>
                    <a:pt x="134" y="91"/>
                  </a:cubicBezTo>
                  <a:cubicBezTo>
                    <a:pt x="4" y="91"/>
                    <a:pt x="4" y="91"/>
                    <a:pt x="4" y="91"/>
                  </a:cubicBezTo>
                  <a:cubicBezTo>
                    <a:pt x="1" y="91"/>
                    <a:pt x="0" y="89"/>
                    <a:pt x="0" y="87"/>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5" name="Picture 22"/>
          <p:cNvPicPr>
            <a:picLocks noChangeAspect="1" noChangeArrowheads="1"/>
          </p:cNvPicPr>
          <p:nvPr/>
        </p:nvPicPr>
        <p:blipFill>
          <a:blip r:embed="rId10" cstate="print"/>
          <a:srcRect/>
          <a:stretch>
            <a:fillRect/>
          </a:stretch>
        </p:blipFill>
        <p:spPr bwMode="gray">
          <a:xfrm>
            <a:off x="1669771" y="3996939"/>
            <a:ext cx="267469" cy="447403"/>
          </a:xfrm>
          <a:prstGeom prst="rect">
            <a:avLst/>
          </a:prstGeom>
          <a:noFill/>
          <a:ln w="9525">
            <a:noFill/>
            <a:miter lim="800000"/>
            <a:headEnd/>
            <a:tailEnd/>
          </a:ln>
        </p:spPr>
      </p:pic>
      <p:pic>
        <p:nvPicPr>
          <p:cNvPr id="296" name="Picture 22"/>
          <p:cNvPicPr>
            <a:picLocks noChangeAspect="1" noChangeArrowheads="1"/>
          </p:cNvPicPr>
          <p:nvPr/>
        </p:nvPicPr>
        <p:blipFill>
          <a:blip r:embed="rId10" cstate="print"/>
          <a:srcRect/>
          <a:stretch>
            <a:fillRect/>
          </a:stretch>
        </p:blipFill>
        <p:spPr bwMode="gray">
          <a:xfrm>
            <a:off x="2266287" y="3996939"/>
            <a:ext cx="267469" cy="447403"/>
          </a:xfrm>
          <a:prstGeom prst="rect">
            <a:avLst/>
          </a:prstGeom>
          <a:noFill/>
          <a:ln w="9525">
            <a:noFill/>
            <a:miter lim="800000"/>
            <a:headEnd/>
            <a:tailEnd/>
          </a:ln>
        </p:spPr>
      </p:pic>
      <p:sp>
        <p:nvSpPr>
          <p:cNvPr id="319" name="Freihandform 318"/>
          <p:cNvSpPr>
            <a:spLocks/>
          </p:cNvSpPr>
          <p:nvPr/>
        </p:nvSpPr>
        <p:spPr bwMode="gray">
          <a:xfrm>
            <a:off x="1074948" y="4451429"/>
            <a:ext cx="2706652" cy="132436"/>
          </a:xfrm>
          <a:custGeom>
            <a:avLst/>
            <a:gdLst>
              <a:gd name="connsiteX0" fmla="*/ 0 w 2443163"/>
              <a:gd name="connsiteY0" fmla="*/ 0 h 76200"/>
              <a:gd name="connsiteX1" fmla="*/ 0 w 2443163"/>
              <a:gd name="connsiteY1" fmla="*/ 76200 h 76200"/>
              <a:gd name="connsiteX2" fmla="*/ 2443163 w 2443163"/>
              <a:gd name="connsiteY2" fmla="*/ 76200 h 76200"/>
              <a:gd name="connsiteX3" fmla="*/ 2443163 w 2443163"/>
              <a:gd name="connsiteY3" fmla="*/ 4763 h 76200"/>
            </a:gdLst>
            <a:ahLst/>
            <a:cxnLst>
              <a:cxn ang="0">
                <a:pos x="connsiteX0" y="connsiteY0"/>
              </a:cxn>
              <a:cxn ang="0">
                <a:pos x="connsiteX1" y="connsiteY1"/>
              </a:cxn>
              <a:cxn ang="0">
                <a:pos x="connsiteX2" y="connsiteY2"/>
              </a:cxn>
              <a:cxn ang="0">
                <a:pos x="connsiteX3" y="connsiteY3"/>
              </a:cxn>
            </a:cxnLst>
            <a:rect l="l" t="t" r="r" b="b"/>
            <a:pathLst>
              <a:path w="2443163" h="76200">
                <a:moveTo>
                  <a:pt x="0" y="0"/>
                </a:moveTo>
                <a:lnTo>
                  <a:pt x="0" y="76200"/>
                </a:lnTo>
                <a:lnTo>
                  <a:pt x="2443163" y="76200"/>
                </a:lnTo>
                <a:lnTo>
                  <a:pt x="2443163" y="4763"/>
                </a:lnTo>
              </a:path>
            </a:pathLst>
          </a:cu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lIns="108000" tIns="72000" rIns="108000" bIns="72000" numCol="1" spcCol="72000" rtlCol="0" anchor="t">
            <a:noAutofit/>
          </a:bodyPr>
          <a:lstStyle/>
          <a:p>
            <a:pPr algn="r">
              <a:lnSpc>
                <a:spcPct val="110000"/>
              </a:lnSpc>
              <a:spcBef>
                <a:spcPct val="0"/>
              </a:spcBef>
            </a:pPr>
            <a:endParaRPr lang="en-GB" sz="1200" b="1">
              <a:solidFill>
                <a:srgbClr val="41AAAA"/>
              </a:solidFill>
            </a:endParaRPr>
          </a:p>
        </p:txBody>
      </p:sp>
      <p:sp>
        <p:nvSpPr>
          <p:cNvPr id="320" name="Rechteck 79"/>
          <p:cNvSpPr>
            <a:spLocks/>
          </p:cNvSpPr>
          <p:nvPr/>
        </p:nvSpPr>
        <p:spPr bwMode="gray">
          <a:xfrm>
            <a:off x="3676588" y="3726279"/>
            <a:ext cx="505722" cy="159462"/>
          </a:xfrm>
          <a:prstGeom prst="rect">
            <a:avLst/>
          </a:prstGeom>
          <a:solidFill>
            <a:srgbClr val="DFE6ED"/>
          </a:solidFill>
        </p:spPr>
        <p:txBody>
          <a:bodyPr wrap="square" lIns="0" tIns="36000" rIns="0" bIns="0" anchor="b">
            <a:spAutoFit/>
          </a:bodyPr>
          <a:lstStyle/>
          <a:p>
            <a:r>
              <a:rPr lang="en-US" sz="800" dirty="0">
                <a:solidFill>
                  <a:schemeClr val="tx1"/>
                </a:solidFill>
              </a:rPr>
              <a:t>Router</a:t>
            </a:r>
          </a:p>
        </p:txBody>
      </p:sp>
      <p:sp>
        <p:nvSpPr>
          <p:cNvPr id="321" name="Freihandform 320"/>
          <p:cNvSpPr>
            <a:spLocks/>
          </p:cNvSpPr>
          <p:nvPr/>
        </p:nvSpPr>
        <p:spPr bwMode="gray">
          <a:xfrm flipH="1" flipV="1">
            <a:off x="1892355" y="5312125"/>
            <a:ext cx="1027018" cy="391584"/>
          </a:xfrm>
          <a:custGeom>
            <a:avLst/>
            <a:gdLst>
              <a:gd name="connsiteX0" fmla="*/ 0 w 2443163"/>
              <a:gd name="connsiteY0" fmla="*/ 0 h 76200"/>
              <a:gd name="connsiteX1" fmla="*/ 0 w 2443163"/>
              <a:gd name="connsiteY1" fmla="*/ 76200 h 76200"/>
              <a:gd name="connsiteX2" fmla="*/ 2443163 w 2443163"/>
              <a:gd name="connsiteY2" fmla="*/ 76200 h 76200"/>
              <a:gd name="connsiteX3" fmla="*/ 2443163 w 2443163"/>
              <a:gd name="connsiteY3" fmla="*/ 4763 h 76200"/>
            </a:gdLst>
            <a:ahLst/>
            <a:cxnLst>
              <a:cxn ang="0">
                <a:pos x="connsiteX0" y="connsiteY0"/>
              </a:cxn>
              <a:cxn ang="0">
                <a:pos x="connsiteX1" y="connsiteY1"/>
              </a:cxn>
              <a:cxn ang="0">
                <a:pos x="connsiteX2" y="connsiteY2"/>
              </a:cxn>
              <a:cxn ang="0">
                <a:pos x="connsiteX3" y="connsiteY3"/>
              </a:cxn>
            </a:cxnLst>
            <a:rect l="l" t="t" r="r" b="b"/>
            <a:pathLst>
              <a:path w="2443163" h="76200">
                <a:moveTo>
                  <a:pt x="0" y="0"/>
                </a:moveTo>
                <a:lnTo>
                  <a:pt x="0" y="76200"/>
                </a:lnTo>
                <a:lnTo>
                  <a:pt x="2443163" y="76200"/>
                </a:lnTo>
                <a:lnTo>
                  <a:pt x="2443163" y="4763"/>
                </a:lnTo>
              </a:path>
            </a:pathLst>
          </a:cu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a:endParaRPr lang="en-GB"/>
          </a:p>
        </p:txBody>
      </p:sp>
      <p:cxnSp>
        <p:nvCxnSpPr>
          <p:cNvPr id="324" name="Gerader Verbinder 323">
            <a:extLst>
              <a:ext uri="{FF2B5EF4-FFF2-40B4-BE49-F238E27FC236}">
                <a16:creationId xmlns:a16="http://schemas.microsoft.com/office/drawing/2014/main" id="{1AE28869-CE0F-4A55-873F-5905D1836871}"/>
              </a:ext>
            </a:extLst>
          </p:cNvPr>
          <p:cNvCxnSpPr>
            <a:cxnSpLocks/>
          </p:cNvCxnSpPr>
          <p:nvPr/>
        </p:nvCxnSpPr>
        <p:spPr bwMode="gray">
          <a:xfrm>
            <a:off x="2405000" y="5368385"/>
            <a:ext cx="0" cy="339013"/>
          </a:xfrm>
          <a:prstGeom prst="line">
            <a:avLst/>
          </a:pr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26" name="Rechteck 325"/>
          <p:cNvSpPr>
            <a:spLocks/>
          </p:cNvSpPr>
          <p:nvPr/>
        </p:nvSpPr>
        <p:spPr bwMode="gray">
          <a:xfrm>
            <a:off x="4658461" y="5050953"/>
            <a:ext cx="2964163" cy="327465"/>
          </a:xfrm>
          <a:prstGeom prst="rect">
            <a:avLst/>
          </a:pr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lIns="108000" tIns="72000" rIns="108000" bIns="72000" numCol="1" spcCol="72000" rtlCol="0" anchor="t">
            <a:noAutofit/>
          </a:bodyPr>
          <a:lstStyle/>
          <a:p>
            <a:pPr algn="r">
              <a:lnSpc>
                <a:spcPct val="110000"/>
              </a:lnSpc>
              <a:spcBef>
                <a:spcPct val="0"/>
              </a:spcBef>
            </a:pPr>
            <a:endParaRPr lang="en-GB" sz="1200" b="1" dirty="0" err="1">
              <a:solidFill>
                <a:srgbClr val="41AAAA"/>
              </a:solidFill>
            </a:endParaRPr>
          </a:p>
        </p:txBody>
      </p:sp>
      <p:grpSp>
        <p:nvGrpSpPr>
          <p:cNvPr id="9" name="Gruppieren 326"/>
          <p:cNvGrpSpPr>
            <a:grpSpLocks/>
          </p:cNvGrpSpPr>
          <p:nvPr/>
        </p:nvGrpSpPr>
        <p:grpSpPr bwMode="gray">
          <a:xfrm>
            <a:off x="4658461" y="5558123"/>
            <a:ext cx="2938539" cy="92552"/>
            <a:chOff x="5085688" y="5490691"/>
            <a:chExt cx="3249950" cy="102360"/>
          </a:xfrm>
        </p:grpSpPr>
        <p:cxnSp>
          <p:nvCxnSpPr>
            <p:cNvPr id="328" name="Gerader Verbinder 327"/>
            <p:cNvCxnSpPr>
              <a:cxnSpLocks/>
            </p:cNvCxnSpPr>
            <p:nvPr/>
          </p:nvCxnSpPr>
          <p:spPr bwMode="gray">
            <a:xfrm flipH="1">
              <a:off x="5085688" y="5490691"/>
              <a:ext cx="0" cy="102360"/>
            </a:xfrm>
            <a:prstGeom prst="line">
              <a:avLst/>
            </a:pr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9" name="Gerader Verbinder 328"/>
            <p:cNvCxnSpPr>
              <a:cxnSpLocks/>
            </p:cNvCxnSpPr>
            <p:nvPr/>
          </p:nvCxnSpPr>
          <p:spPr bwMode="gray">
            <a:xfrm flipH="1">
              <a:off x="6169005" y="5490691"/>
              <a:ext cx="0" cy="102360"/>
            </a:xfrm>
            <a:prstGeom prst="line">
              <a:avLst/>
            </a:pr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31" name="Gerader Verbinder 330"/>
            <p:cNvCxnSpPr>
              <a:cxnSpLocks/>
            </p:cNvCxnSpPr>
            <p:nvPr/>
          </p:nvCxnSpPr>
          <p:spPr bwMode="gray">
            <a:xfrm flipH="1">
              <a:off x="7252322" y="5490691"/>
              <a:ext cx="0" cy="102360"/>
            </a:xfrm>
            <a:prstGeom prst="line">
              <a:avLst/>
            </a:pr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37" name="Gerader Verbinder 336"/>
            <p:cNvCxnSpPr>
              <a:cxnSpLocks/>
            </p:cNvCxnSpPr>
            <p:nvPr/>
          </p:nvCxnSpPr>
          <p:spPr bwMode="gray">
            <a:xfrm flipH="1">
              <a:off x="8335638" y="5490691"/>
              <a:ext cx="0" cy="102360"/>
            </a:xfrm>
            <a:prstGeom prst="line">
              <a:avLst/>
            </a:pr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340" name="Freihandform 339"/>
          <p:cNvSpPr/>
          <p:nvPr/>
        </p:nvSpPr>
        <p:spPr bwMode="gray">
          <a:xfrm>
            <a:off x="4882979" y="4473714"/>
            <a:ext cx="2209058" cy="68898"/>
          </a:xfrm>
          <a:custGeom>
            <a:avLst/>
            <a:gdLst>
              <a:gd name="connsiteX0" fmla="*/ 0 w 2443163"/>
              <a:gd name="connsiteY0" fmla="*/ 0 h 76200"/>
              <a:gd name="connsiteX1" fmla="*/ 0 w 2443163"/>
              <a:gd name="connsiteY1" fmla="*/ 76200 h 76200"/>
              <a:gd name="connsiteX2" fmla="*/ 2443163 w 2443163"/>
              <a:gd name="connsiteY2" fmla="*/ 76200 h 76200"/>
              <a:gd name="connsiteX3" fmla="*/ 2443163 w 2443163"/>
              <a:gd name="connsiteY3" fmla="*/ 4763 h 76200"/>
            </a:gdLst>
            <a:ahLst/>
            <a:cxnLst>
              <a:cxn ang="0">
                <a:pos x="connsiteX0" y="connsiteY0"/>
              </a:cxn>
              <a:cxn ang="0">
                <a:pos x="connsiteX1" y="connsiteY1"/>
              </a:cxn>
              <a:cxn ang="0">
                <a:pos x="connsiteX2" y="connsiteY2"/>
              </a:cxn>
              <a:cxn ang="0">
                <a:pos x="connsiteX3" y="connsiteY3"/>
              </a:cxn>
            </a:cxnLst>
            <a:rect l="l" t="t" r="r" b="b"/>
            <a:pathLst>
              <a:path w="2443163" h="76200">
                <a:moveTo>
                  <a:pt x="0" y="0"/>
                </a:moveTo>
                <a:lnTo>
                  <a:pt x="0" y="76200"/>
                </a:lnTo>
                <a:lnTo>
                  <a:pt x="2443163" y="76200"/>
                </a:lnTo>
                <a:lnTo>
                  <a:pt x="2443163" y="4763"/>
                </a:lnTo>
              </a:path>
            </a:pathLst>
          </a:cu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lIns="108000" tIns="72000" rIns="108000" bIns="72000" numCol="1" spcCol="72000" rtlCol="0" anchor="t">
            <a:noAutofit/>
          </a:bodyPr>
          <a:lstStyle/>
          <a:p>
            <a:pPr algn="r">
              <a:lnSpc>
                <a:spcPct val="110000"/>
              </a:lnSpc>
              <a:spcBef>
                <a:spcPct val="0"/>
              </a:spcBef>
            </a:pPr>
            <a:endParaRPr lang="en-GB" sz="1200" b="1">
              <a:solidFill>
                <a:srgbClr val="41AAAA"/>
              </a:solidFill>
            </a:endParaRPr>
          </a:p>
        </p:txBody>
      </p:sp>
      <p:sp>
        <p:nvSpPr>
          <p:cNvPr id="341" name="Freihandform 340"/>
          <p:cNvSpPr/>
          <p:nvPr/>
        </p:nvSpPr>
        <p:spPr bwMode="gray">
          <a:xfrm>
            <a:off x="3838019" y="4462305"/>
            <a:ext cx="2779468" cy="308081"/>
          </a:xfrm>
          <a:custGeom>
            <a:avLst/>
            <a:gdLst>
              <a:gd name="connsiteX0" fmla="*/ 0 w 3155950"/>
              <a:gd name="connsiteY0" fmla="*/ 0 h 349250"/>
              <a:gd name="connsiteX1" fmla="*/ 0 w 3155950"/>
              <a:gd name="connsiteY1" fmla="*/ 139700 h 349250"/>
              <a:gd name="connsiteX2" fmla="*/ 501650 w 3155950"/>
              <a:gd name="connsiteY2" fmla="*/ 139700 h 349250"/>
              <a:gd name="connsiteX3" fmla="*/ 501650 w 3155950"/>
              <a:gd name="connsiteY3" fmla="*/ 349250 h 349250"/>
              <a:gd name="connsiteX4" fmla="*/ 3155950 w 3155950"/>
              <a:gd name="connsiteY4" fmla="*/ 349250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950" h="349250">
                <a:moveTo>
                  <a:pt x="0" y="0"/>
                </a:moveTo>
                <a:lnTo>
                  <a:pt x="0" y="139700"/>
                </a:lnTo>
                <a:lnTo>
                  <a:pt x="501650" y="139700"/>
                </a:lnTo>
                <a:lnTo>
                  <a:pt x="501650" y="349250"/>
                </a:lnTo>
                <a:lnTo>
                  <a:pt x="3155950" y="349250"/>
                </a:lnTo>
              </a:path>
            </a:pathLst>
          </a:cu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lIns="108000" tIns="72000" rIns="108000" bIns="72000" numCol="1" spcCol="72000" rtlCol="0" anchor="t">
            <a:noAutofit/>
          </a:bodyPr>
          <a:lstStyle/>
          <a:p>
            <a:pPr algn="r">
              <a:lnSpc>
                <a:spcPct val="110000"/>
              </a:lnSpc>
              <a:spcBef>
                <a:spcPct val="0"/>
              </a:spcBef>
            </a:pPr>
            <a:endParaRPr lang="en-GB" sz="1200" b="1">
              <a:solidFill>
                <a:srgbClr val="41AAAA"/>
              </a:solidFill>
            </a:endParaRPr>
          </a:p>
        </p:txBody>
      </p:sp>
      <p:sp>
        <p:nvSpPr>
          <p:cNvPr id="359" name="Rechteck 358"/>
          <p:cNvSpPr/>
          <p:nvPr/>
        </p:nvSpPr>
        <p:spPr bwMode="gray">
          <a:xfrm>
            <a:off x="4309097" y="4750406"/>
            <a:ext cx="65101" cy="65101"/>
          </a:xfrm>
          <a:prstGeom prst="rect">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p>
        </p:txBody>
      </p:sp>
      <p:sp>
        <p:nvSpPr>
          <p:cNvPr id="360" name="Rechteck 10"/>
          <p:cNvSpPr>
            <a:spLocks/>
          </p:cNvSpPr>
          <p:nvPr/>
        </p:nvSpPr>
        <p:spPr bwMode="gray">
          <a:xfrm>
            <a:off x="4340842" y="3372556"/>
            <a:ext cx="3528164" cy="2821868"/>
          </a:xfrm>
          <a:prstGeom prst="rect">
            <a:avLst/>
          </a:prstGeom>
          <a:noFill/>
          <a:ln w="19050">
            <a:solidFill>
              <a:srgbClr val="AAB414"/>
            </a:solidFill>
          </a:ln>
          <a:effectLst/>
          <a:extLst/>
        </p:spPr>
        <p:txBody>
          <a:bodyPr wrap="square" lIns="108000" tIns="72000" rIns="108000" bIns="72000" numCol="1" spcCol="72000" rtlCol="0" anchor="t">
            <a:noAutofit/>
          </a:bodyPr>
          <a:lstStyle/>
          <a:p>
            <a:pPr algn="r">
              <a:lnSpc>
                <a:spcPct val="110000"/>
              </a:lnSpc>
              <a:spcBef>
                <a:spcPct val="0"/>
              </a:spcBef>
              <a:buFont typeface="Wingdings" charset="0"/>
              <a:buNone/>
            </a:pPr>
            <a:r>
              <a:rPr lang="en-US" sz="1200" b="1" dirty="0">
                <a:solidFill>
                  <a:srgbClr val="AAB414"/>
                </a:solidFill>
              </a:rPr>
              <a:t>Trusted zone</a:t>
            </a:r>
          </a:p>
        </p:txBody>
      </p:sp>
      <p:sp>
        <p:nvSpPr>
          <p:cNvPr id="361" name="Rechteck 360"/>
          <p:cNvSpPr/>
          <p:nvPr/>
        </p:nvSpPr>
        <p:spPr bwMode="gray">
          <a:xfrm>
            <a:off x="4178054" y="4566833"/>
            <a:ext cx="65101" cy="65101"/>
          </a:xfrm>
          <a:prstGeom prst="rect">
            <a:avLst/>
          </a:prstGeom>
          <a:solidFill>
            <a:srgbClr val="DFE6E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p>
        </p:txBody>
      </p:sp>
      <p:sp>
        <p:nvSpPr>
          <p:cNvPr id="362" name="Rechteck 20"/>
          <p:cNvSpPr>
            <a:spLocks/>
          </p:cNvSpPr>
          <p:nvPr/>
        </p:nvSpPr>
        <p:spPr bwMode="gray">
          <a:xfrm>
            <a:off x="627063" y="3372557"/>
            <a:ext cx="3583577" cy="1345473"/>
          </a:xfrm>
          <a:prstGeom prst="rect">
            <a:avLst/>
          </a:prstGeom>
          <a:noFill/>
          <a:ln w="19050">
            <a:solidFill>
              <a:srgbClr val="AAB414"/>
            </a:solidFill>
          </a:ln>
          <a:effectLst/>
          <a:extLst/>
        </p:spPr>
        <p:txBody>
          <a:bodyPr wrap="square" lIns="0" tIns="0" rIns="0" bIns="0" numCol="1" spcCol="72000" rtlCol="0" anchor="t">
            <a:noAutofit/>
          </a:bodyPr>
          <a:lstStyle/>
          <a:p>
            <a:pPr algn="r">
              <a:spcBef>
                <a:spcPct val="0"/>
              </a:spcBef>
              <a:buFont typeface="Wingdings" charset="0"/>
              <a:buNone/>
            </a:pPr>
            <a:r>
              <a:rPr lang="en-US" sz="1200" b="1" dirty="0">
                <a:solidFill>
                  <a:schemeClr val="tx1"/>
                </a:solidFill>
              </a:rPr>
              <a:t>                                                                               </a:t>
            </a:r>
            <a:endParaRPr lang="en-US" sz="1200" b="1" dirty="0">
              <a:solidFill>
                <a:srgbClr val="AAB414"/>
              </a:solidFill>
            </a:endParaRPr>
          </a:p>
        </p:txBody>
      </p:sp>
      <p:grpSp>
        <p:nvGrpSpPr>
          <p:cNvPr id="10" name="Gruppieren 378"/>
          <p:cNvGrpSpPr/>
          <p:nvPr/>
        </p:nvGrpSpPr>
        <p:grpSpPr bwMode="gray">
          <a:xfrm>
            <a:off x="3665938" y="3307289"/>
            <a:ext cx="65101" cy="130369"/>
            <a:chOff x="4067359" y="3001325"/>
            <a:chExt cx="72000" cy="144185"/>
          </a:xfrm>
        </p:grpSpPr>
        <p:sp>
          <p:nvSpPr>
            <p:cNvPr id="380" name="Rechteck 379"/>
            <p:cNvSpPr>
              <a:spLocks/>
            </p:cNvSpPr>
            <p:nvPr/>
          </p:nvSpPr>
          <p:spPr bwMode="gray">
            <a:xfrm>
              <a:off x="4067359" y="3073510"/>
              <a:ext cx="72000" cy="72000"/>
            </a:xfrm>
            <a:prstGeom prst="rect">
              <a:avLst/>
            </a:prstGeom>
            <a:solidFill>
              <a:srgbClr val="DFE6ED"/>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p>
          </p:txBody>
        </p:sp>
        <p:sp>
          <p:nvSpPr>
            <p:cNvPr id="381" name="Rechteck 380"/>
            <p:cNvSpPr>
              <a:spLocks/>
            </p:cNvSpPr>
            <p:nvPr/>
          </p:nvSpPr>
          <p:spPr bwMode="gray">
            <a:xfrm>
              <a:off x="4067359" y="3001325"/>
              <a:ext cx="72000" cy="72000"/>
            </a:xfrm>
            <a:prstGeom prst="rect">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p>
          </p:txBody>
        </p:sp>
      </p:grpSp>
      <p:pic>
        <p:nvPicPr>
          <p:cNvPr id="382" name="Picture 9"/>
          <p:cNvPicPr>
            <a:picLocks noChangeAspect="1" noChangeArrowheads="1"/>
          </p:cNvPicPr>
          <p:nvPr/>
        </p:nvPicPr>
        <p:blipFill>
          <a:blip r:embed="rId11" cstate="print"/>
          <a:srcRect/>
          <a:stretch>
            <a:fillRect/>
          </a:stretch>
        </p:blipFill>
        <p:spPr bwMode="gray">
          <a:xfrm flipH="1">
            <a:off x="4576259" y="5650675"/>
            <a:ext cx="164402" cy="504767"/>
          </a:xfrm>
          <a:prstGeom prst="rect">
            <a:avLst/>
          </a:prstGeom>
          <a:noFill/>
          <a:ln w="9525">
            <a:noFill/>
            <a:miter lim="800000"/>
            <a:headEnd/>
            <a:tailEnd/>
          </a:ln>
          <a:effectLst/>
        </p:spPr>
      </p:pic>
      <p:pic>
        <p:nvPicPr>
          <p:cNvPr id="383" name="Picture 9"/>
          <p:cNvPicPr>
            <a:picLocks noChangeAspect="1" noChangeArrowheads="1"/>
          </p:cNvPicPr>
          <p:nvPr/>
        </p:nvPicPr>
        <p:blipFill>
          <a:blip r:embed="rId11" cstate="print"/>
          <a:srcRect/>
          <a:stretch>
            <a:fillRect/>
          </a:stretch>
        </p:blipFill>
        <p:spPr bwMode="gray">
          <a:xfrm flipH="1">
            <a:off x="5555772" y="5650675"/>
            <a:ext cx="164402" cy="504767"/>
          </a:xfrm>
          <a:prstGeom prst="rect">
            <a:avLst/>
          </a:prstGeom>
          <a:noFill/>
          <a:ln w="9525">
            <a:noFill/>
            <a:miter lim="800000"/>
            <a:headEnd/>
            <a:tailEnd/>
          </a:ln>
          <a:effectLst/>
        </p:spPr>
      </p:pic>
      <p:pic>
        <p:nvPicPr>
          <p:cNvPr id="384" name="Picture 9"/>
          <p:cNvPicPr>
            <a:picLocks noChangeAspect="1" noChangeArrowheads="1"/>
          </p:cNvPicPr>
          <p:nvPr/>
        </p:nvPicPr>
        <p:blipFill>
          <a:blip r:embed="rId11" cstate="print"/>
          <a:srcRect/>
          <a:stretch>
            <a:fillRect/>
          </a:stretch>
        </p:blipFill>
        <p:spPr bwMode="gray">
          <a:xfrm flipH="1">
            <a:off x="6535285" y="5650675"/>
            <a:ext cx="164402" cy="504767"/>
          </a:xfrm>
          <a:prstGeom prst="rect">
            <a:avLst/>
          </a:prstGeom>
          <a:noFill/>
          <a:ln w="9525">
            <a:noFill/>
            <a:miter lim="800000"/>
            <a:headEnd/>
            <a:tailEnd/>
          </a:ln>
          <a:effectLst/>
        </p:spPr>
      </p:pic>
      <p:pic>
        <p:nvPicPr>
          <p:cNvPr id="385" name="Picture 9"/>
          <p:cNvPicPr>
            <a:picLocks noChangeAspect="1" noChangeArrowheads="1"/>
          </p:cNvPicPr>
          <p:nvPr/>
        </p:nvPicPr>
        <p:blipFill>
          <a:blip r:embed="rId11" cstate="print"/>
          <a:srcRect/>
          <a:stretch>
            <a:fillRect/>
          </a:stretch>
        </p:blipFill>
        <p:spPr bwMode="gray">
          <a:xfrm flipH="1">
            <a:off x="7514798" y="5650675"/>
            <a:ext cx="164402" cy="504767"/>
          </a:xfrm>
          <a:prstGeom prst="rect">
            <a:avLst/>
          </a:prstGeom>
          <a:noFill/>
          <a:ln w="9525">
            <a:noFill/>
            <a:miter lim="800000"/>
            <a:headEnd/>
            <a:tailEnd/>
          </a:ln>
          <a:effectLst/>
        </p:spPr>
      </p:pic>
      <p:pic>
        <p:nvPicPr>
          <p:cNvPr id="386" name="Picture 3" descr="C:\Temp\3Module_LargeDisplay.png"/>
          <p:cNvPicPr>
            <a:picLocks noChangeAspect="1" noChangeArrowheads="1"/>
          </p:cNvPicPr>
          <p:nvPr/>
        </p:nvPicPr>
        <p:blipFill>
          <a:blip r:embed="rId12" cstate="print"/>
          <a:srcRect/>
          <a:stretch>
            <a:fillRect/>
          </a:stretch>
        </p:blipFill>
        <p:spPr bwMode="gray">
          <a:xfrm>
            <a:off x="2798793" y="5493223"/>
            <a:ext cx="234736" cy="406029"/>
          </a:xfrm>
          <a:prstGeom prst="rect">
            <a:avLst/>
          </a:prstGeom>
          <a:noFill/>
        </p:spPr>
      </p:pic>
      <p:pic>
        <p:nvPicPr>
          <p:cNvPr id="387" name="Picture 3" descr="C:\Temp\3Module_LargeDisplay.png"/>
          <p:cNvPicPr>
            <a:picLocks noChangeAspect="1" noChangeArrowheads="1"/>
          </p:cNvPicPr>
          <p:nvPr/>
        </p:nvPicPr>
        <p:blipFill>
          <a:blip r:embed="rId12" cstate="print"/>
          <a:srcRect/>
          <a:stretch>
            <a:fillRect/>
          </a:stretch>
        </p:blipFill>
        <p:spPr bwMode="gray">
          <a:xfrm>
            <a:off x="1776472" y="5493223"/>
            <a:ext cx="234736" cy="406029"/>
          </a:xfrm>
          <a:prstGeom prst="rect">
            <a:avLst/>
          </a:prstGeom>
          <a:noFill/>
        </p:spPr>
      </p:pic>
      <p:pic>
        <p:nvPicPr>
          <p:cNvPr id="388" name="Picture 3" descr="C:\Temp\3Module_LargeDisplay.png"/>
          <p:cNvPicPr>
            <a:picLocks noChangeAspect="1" noChangeArrowheads="1"/>
          </p:cNvPicPr>
          <p:nvPr/>
        </p:nvPicPr>
        <p:blipFill>
          <a:blip r:embed="rId12" cstate="print"/>
          <a:srcRect/>
          <a:stretch>
            <a:fillRect/>
          </a:stretch>
        </p:blipFill>
        <p:spPr bwMode="gray">
          <a:xfrm>
            <a:off x="2287632" y="5493223"/>
            <a:ext cx="234736" cy="406029"/>
          </a:xfrm>
          <a:prstGeom prst="rect">
            <a:avLst/>
          </a:prstGeom>
          <a:noFill/>
        </p:spPr>
      </p:pic>
      <p:pic>
        <p:nvPicPr>
          <p:cNvPr id="389" name="Picture 3"/>
          <p:cNvPicPr>
            <a:picLocks noChangeAspect="1" noChangeArrowheads="1"/>
          </p:cNvPicPr>
          <p:nvPr/>
        </p:nvPicPr>
        <p:blipFill>
          <a:blip r:embed="rId13" cstate="print">
            <a:grayscl/>
            <a:extLst>
              <a:ext uri="{28A0092B-C50C-407E-A947-70E740481C1C}">
                <a14:useLocalDpi xmlns:a14="http://schemas.microsoft.com/office/drawing/2010/main" val="0"/>
              </a:ext>
            </a:extLst>
          </a:blip>
          <a:srcRect/>
          <a:stretch>
            <a:fillRect/>
          </a:stretch>
        </p:blipFill>
        <p:spPr bwMode="gray">
          <a:xfrm rot="5400000">
            <a:off x="2286981" y="5064401"/>
            <a:ext cx="242034" cy="48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0" name="Picture 3" descr="C:\Temp\3Module_LargeDisplay.png"/>
          <p:cNvPicPr>
            <a:picLocks noChangeAspect="1" noChangeArrowheads="1"/>
          </p:cNvPicPr>
          <p:nvPr/>
        </p:nvPicPr>
        <p:blipFill>
          <a:blip r:embed="rId12" cstate="print"/>
          <a:srcRect/>
          <a:stretch>
            <a:fillRect/>
          </a:stretch>
        </p:blipFill>
        <p:spPr bwMode="gray">
          <a:xfrm>
            <a:off x="5520606" y="5152094"/>
            <a:ext cx="234736" cy="406029"/>
          </a:xfrm>
          <a:prstGeom prst="rect">
            <a:avLst/>
          </a:prstGeom>
          <a:noFill/>
        </p:spPr>
      </p:pic>
      <p:pic>
        <p:nvPicPr>
          <p:cNvPr id="391" name="Picture 3" descr="C:\Temp\3Module_LargeDisplay.png"/>
          <p:cNvPicPr>
            <a:picLocks noChangeAspect="1" noChangeArrowheads="1"/>
          </p:cNvPicPr>
          <p:nvPr/>
        </p:nvPicPr>
        <p:blipFill>
          <a:blip r:embed="rId12" cstate="print"/>
          <a:srcRect/>
          <a:stretch>
            <a:fillRect/>
          </a:stretch>
        </p:blipFill>
        <p:spPr bwMode="gray">
          <a:xfrm>
            <a:off x="6500119" y="5151674"/>
            <a:ext cx="234736" cy="406029"/>
          </a:xfrm>
          <a:prstGeom prst="rect">
            <a:avLst/>
          </a:prstGeom>
          <a:noFill/>
        </p:spPr>
      </p:pic>
      <p:pic>
        <p:nvPicPr>
          <p:cNvPr id="392" name="Picture 3" descr="C:\Temp\3Module_LargeDisplay.png"/>
          <p:cNvPicPr>
            <a:picLocks noChangeAspect="1" noChangeArrowheads="1"/>
          </p:cNvPicPr>
          <p:nvPr/>
        </p:nvPicPr>
        <p:blipFill>
          <a:blip r:embed="rId12" cstate="print"/>
          <a:srcRect/>
          <a:stretch>
            <a:fillRect/>
          </a:stretch>
        </p:blipFill>
        <p:spPr bwMode="gray">
          <a:xfrm>
            <a:off x="7479631" y="5153912"/>
            <a:ext cx="234736" cy="406029"/>
          </a:xfrm>
          <a:prstGeom prst="rect">
            <a:avLst/>
          </a:prstGeom>
          <a:noFill/>
        </p:spPr>
      </p:pic>
      <p:pic>
        <p:nvPicPr>
          <p:cNvPr id="393" name="Picture 3" descr="C:\Temp\3Module_LargeDisplay.png"/>
          <p:cNvPicPr>
            <a:picLocks noChangeAspect="1" noChangeArrowheads="1"/>
          </p:cNvPicPr>
          <p:nvPr/>
        </p:nvPicPr>
        <p:blipFill>
          <a:blip r:embed="rId12" cstate="print"/>
          <a:srcRect/>
          <a:stretch>
            <a:fillRect/>
          </a:stretch>
        </p:blipFill>
        <p:spPr bwMode="gray">
          <a:xfrm>
            <a:off x="4541093" y="5152094"/>
            <a:ext cx="234736" cy="406029"/>
          </a:xfrm>
          <a:prstGeom prst="rect">
            <a:avLst/>
          </a:prstGeom>
          <a:noFill/>
        </p:spPr>
      </p:pic>
      <p:pic>
        <p:nvPicPr>
          <p:cNvPr id="394" name="Picture 3"/>
          <p:cNvPicPr>
            <a:picLocks noChangeAspect="1" noChangeArrowheads="1"/>
          </p:cNvPicPr>
          <p:nvPr/>
        </p:nvPicPr>
        <p:blipFill>
          <a:blip r:embed="rId13" cstate="print">
            <a:grayscl/>
            <a:extLst>
              <a:ext uri="{28A0092B-C50C-407E-A947-70E740481C1C}">
                <a14:useLocalDpi xmlns:a14="http://schemas.microsoft.com/office/drawing/2010/main" val="0"/>
              </a:ext>
            </a:extLst>
          </a:blip>
          <a:srcRect/>
          <a:stretch>
            <a:fillRect/>
          </a:stretch>
        </p:blipFill>
        <p:spPr bwMode="gray">
          <a:xfrm rot="5400000">
            <a:off x="6731039" y="4535218"/>
            <a:ext cx="242034" cy="48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5" name="Freihandform 394"/>
          <p:cNvSpPr>
            <a:spLocks/>
          </p:cNvSpPr>
          <p:nvPr/>
        </p:nvSpPr>
        <p:spPr bwMode="gray">
          <a:xfrm>
            <a:off x="3696639" y="2883888"/>
            <a:ext cx="384431" cy="865054"/>
          </a:xfrm>
          <a:custGeom>
            <a:avLst/>
            <a:gdLst>
              <a:gd name="connsiteX0" fmla="*/ 361950 w 361950"/>
              <a:gd name="connsiteY0" fmla="*/ 0 h 1016000"/>
              <a:gd name="connsiteX1" fmla="*/ 361950 w 361950"/>
              <a:gd name="connsiteY1" fmla="*/ 406400 h 1016000"/>
              <a:gd name="connsiteX2" fmla="*/ 0 w 361950"/>
              <a:gd name="connsiteY2" fmla="*/ 406400 h 1016000"/>
              <a:gd name="connsiteX3" fmla="*/ 0 w 361950"/>
              <a:gd name="connsiteY3" fmla="*/ 1016000 h 1016000"/>
            </a:gdLst>
            <a:ahLst/>
            <a:cxnLst>
              <a:cxn ang="0">
                <a:pos x="connsiteX0" y="connsiteY0"/>
              </a:cxn>
              <a:cxn ang="0">
                <a:pos x="connsiteX1" y="connsiteY1"/>
              </a:cxn>
              <a:cxn ang="0">
                <a:pos x="connsiteX2" y="connsiteY2"/>
              </a:cxn>
              <a:cxn ang="0">
                <a:pos x="connsiteX3" y="connsiteY3"/>
              </a:cxn>
            </a:cxnLst>
            <a:rect l="l" t="t" r="r" b="b"/>
            <a:pathLst>
              <a:path w="361950" h="1016000">
                <a:moveTo>
                  <a:pt x="361950" y="0"/>
                </a:moveTo>
                <a:lnTo>
                  <a:pt x="361950" y="406400"/>
                </a:lnTo>
                <a:lnTo>
                  <a:pt x="0" y="406400"/>
                </a:lnTo>
                <a:lnTo>
                  <a:pt x="0" y="1016000"/>
                </a:lnTo>
              </a:path>
            </a:pathLst>
          </a:custGeom>
          <a:noFill/>
          <a:ln w="19050">
            <a:solidFill>
              <a:schemeClr val="accent1"/>
            </a:solidFill>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lIns="108000" tIns="72000" rIns="108000" bIns="72000" numCol="1" spcCol="72000" rtlCol="0" anchor="t">
            <a:noAutofit/>
          </a:bodyPr>
          <a:lstStyle/>
          <a:p>
            <a:pPr algn="r">
              <a:lnSpc>
                <a:spcPct val="110000"/>
              </a:lnSpc>
              <a:spcBef>
                <a:spcPct val="0"/>
              </a:spcBef>
            </a:pPr>
            <a:endParaRPr lang="en-GB" sz="1200" b="1">
              <a:solidFill>
                <a:srgbClr val="41AAAA"/>
              </a:solidFill>
            </a:endParaRPr>
          </a:p>
        </p:txBody>
      </p:sp>
      <p:sp>
        <p:nvSpPr>
          <p:cNvPr id="404" name="Rechteck 403"/>
          <p:cNvSpPr>
            <a:spLocks/>
          </p:cNvSpPr>
          <p:nvPr/>
        </p:nvSpPr>
        <p:spPr bwMode="gray">
          <a:xfrm>
            <a:off x="3589488" y="2642101"/>
            <a:ext cx="65101" cy="65101"/>
          </a:xfrm>
          <a:prstGeom prst="rect">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p>
        </p:txBody>
      </p:sp>
      <p:sp>
        <p:nvSpPr>
          <p:cNvPr id="405" name="Rechteck 83"/>
          <p:cNvSpPr>
            <a:spLocks/>
          </p:cNvSpPr>
          <p:nvPr/>
        </p:nvSpPr>
        <p:spPr bwMode="gray">
          <a:xfrm>
            <a:off x="627063" y="2416034"/>
            <a:ext cx="2994976" cy="830763"/>
          </a:xfrm>
          <a:prstGeom prst="rect">
            <a:avLst/>
          </a:prstGeom>
          <a:noFill/>
          <a:ln w="19050">
            <a:solidFill>
              <a:srgbClr val="AAB414"/>
            </a:solidFill>
          </a:ln>
          <a:effectLst/>
          <a:extLst/>
        </p:spPr>
        <p:txBody>
          <a:bodyPr wrap="square" lIns="108000" tIns="72000" rIns="108000" bIns="72000" numCol="1" spcCol="72000" rtlCol="0" anchor="t">
            <a:noAutofit/>
          </a:bodyPr>
          <a:lstStyle/>
          <a:p>
            <a:pPr algn="r">
              <a:lnSpc>
                <a:spcPct val="110000"/>
              </a:lnSpc>
              <a:spcBef>
                <a:spcPct val="0"/>
              </a:spcBef>
              <a:buFont typeface="Wingdings" charset="0"/>
              <a:buNone/>
            </a:pPr>
            <a:endParaRPr lang="en-US" sz="1200" b="1" dirty="0">
              <a:solidFill>
                <a:srgbClr val="41AAAA"/>
              </a:solidFill>
            </a:endParaRPr>
          </a:p>
        </p:txBody>
      </p:sp>
      <p:pic>
        <p:nvPicPr>
          <p:cNvPr id="407" name="Picture 199" descr="RX1400.png"/>
          <p:cNvPicPr>
            <a:picLocks noChangeAspect="1"/>
          </p:cNvPicPr>
          <p:nvPr/>
        </p:nvPicPr>
        <p:blipFill>
          <a:blip r:embed="rId14" cstate="print">
            <a:grayscl/>
            <a:extLst>
              <a:ext uri="{28A0092B-C50C-407E-A947-70E740481C1C}">
                <a14:useLocalDpi xmlns:a14="http://schemas.microsoft.com/office/drawing/2010/main" val="0"/>
              </a:ext>
            </a:extLst>
          </a:blip>
          <a:stretch>
            <a:fillRect/>
          </a:stretch>
        </p:blipFill>
        <p:spPr bwMode="gray">
          <a:xfrm>
            <a:off x="3608313" y="3980021"/>
            <a:ext cx="271833" cy="467654"/>
          </a:xfrm>
          <a:prstGeom prst="rect">
            <a:avLst/>
          </a:prstGeom>
        </p:spPr>
      </p:pic>
      <p:pic>
        <p:nvPicPr>
          <p:cNvPr id="408" name="Picture 5"/>
          <p:cNvPicPr>
            <a:picLocks noChangeAspect="1" noChangeArrowheads="1"/>
          </p:cNvPicPr>
          <p:nvPr/>
        </p:nvPicPr>
        <p:blipFill rotWithShape="1">
          <a:blip r:embed="rId15">
            <a:extLst>
              <a:ext uri="{28A0092B-C50C-407E-A947-70E740481C1C}">
                <a14:useLocalDpi xmlns:a14="http://schemas.microsoft.com/office/drawing/2010/main" val="0"/>
              </a:ext>
            </a:extLst>
          </a:blip>
          <a:srcRect l="46774" t="24784" r="11384" b="42435"/>
          <a:stretch/>
        </p:blipFill>
        <p:spPr bwMode="gray">
          <a:xfrm>
            <a:off x="1104839" y="4116742"/>
            <a:ext cx="341829" cy="19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uppieren 408"/>
          <p:cNvGrpSpPr>
            <a:grpSpLocks/>
          </p:cNvGrpSpPr>
          <p:nvPr/>
        </p:nvGrpSpPr>
        <p:grpSpPr bwMode="gray">
          <a:xfrm>
            <a:off x="779217" y="3996939"/>
            <a:ext cx="710333" cy="447403"/>
            <a:chOff x="-1338621" y="3472455"/>
            <a:chExt cx="868634" cy="547107"/>
          </a:xfrm>
        </p:grpSpPr>
        <p:sp>
          <p:nvSpPr>
            <p:cNvPr id="410" name="Freeform 426"/>
            <p:cNvSpPr>
              <a:spLocks noEditPoints="1"/>
            </p:cNvSpPr>
            <p:nvPr/>
          </p:nvSpPr>
          <p:spPr bwMode="gray">
            <a:xfrm>
              <a:off x="-987324" y="3594159"/>
              <a:ext cx="517337" cy="425403"/>
            </a:xfrm>
            <a:custGeom>
              <a:avLst/>
              <a:gdLst>
                <a:gd name="T0" fmla="*/ 0 w 160"/>
                <a:gd name="T1" fmla="*/ 126 h 131"/>
                <a:gd name="T2" fmla="*/ 160 w 160"/>
                <a:gd name="T3" fmla="*/ 126 h 131"/>
                <a:gd name="T4" fmla="*/ 154 w 160"/>
                <a:gd name="T5" fmla="*/ 131 h 131"/>
                <a:gd name="T6" fmla="*/ 5 w 160"/>
                <a:gd name="T7" fmla="*/ 131 h 131"/>
                <a:gd name="T8" fmla="*/ 0 w 160"/>
                <a:gd name="T9" fmla="*/ 126 h 131"/>
                <a:gd name="T10" fmla="*/ 64 w 160"/>
                <a:gd name="T11" fmla="*/ 94 h 131"/>
                <a:gd name="T12" fmla="*/ 96 w 160"/>
                <a:gd name="T13" fmla="*/ 94 h 131"/>
                <a:gd name="T14" fmla="*/ 96 w 160"/>
                <a:gd name="T15" fmla="*/ 103 h 131"/>
                <a:gd name="T16" fmla="*/ 64 w 160"/>
                <a:gd name="T17" fmla="*/ 103 h 131"/>
                <a:gd name="T18" fmla="*/ 64 w 160"/>
                <a:gd name="T19" fmla="*/ 94 h 131"/>
                <a:gd name="T20" fmla="*/ 18 w 160"/>
                <a:gd name="T21" fmla="*/ 106 h 131"/>
                <a:gd name="T22" fmla="*/ 142 w 160"/>
                <a:gd name="T23" fmla="*/ 106 h 131"/>
                <a:gd name="T24" fmla="*/ 160 w 160"/>
                <a:gd name="T25" fmla="*/ 123 h 131"/>
                <a:gd name="T26" fmla="*/ 0 w 160"/>
                <a:gd name="T27" fmla="*/ 123 h 131"/>
                <a:gd name="T28" fmla="*/ 18 w 160"/>
                <a:gd name="T29" fmla="*/ 106 h 131"/>
                <a:gd name="T30" fmla="*/ 21 w 160"/>
                <a:gd name="T31" fmla="*/ 11 h 131"/>
                <a:gd name="T32" fmla="*/ 138 w 160"/>
                <a:gd name="T33" fmla="*/ 11 h 131"/>
                <a:gd name="T34" fmla="*/ 138 w 160"/>
                <a:gd name="T35" fmla="*/ 80 h 131"/>
                <a:gd name="T36" fmla="*/ 21 w 160"/>
                <a:gd name="T37" fmla="*/ 80 h 131"/>
                <a:gd name="T38" fmla="*/ 21 w 160"/>
                <a:gd name="T39" fmla="*/ 11 h 131"/>
                <a:gd name="T40" fmla="*/ 10 w 160"/>
                <a:gd name="T41" fmla="*/ 4 h 131"/>
                <a:gd name="T42" fmla="*/ 14 w 160"/>
                <a:gd name="T43" fmla="*/ 0 h 131"/>
                <a:gd name="T44" fmla="*/ 145 w 160"/>
                <a:gd name="T45" fmla="*/ 0 h 131"/>
                <a:gd name="T46" fmla="*/ 149 w 160"/>
                <a:gd name="T47" fmla="*/ 4 h 131"/>
                <a:gd name="T48" fmla="*/ 149 w 160"/>
                <a:gd name="T49" fmla="*/ 87 h 131"/>
                <a:gd name="T50" fmla="*/ 145 w 160"/>
                <a:gd name="T51" fmla="*/ 91 h 131"/>
                <a:gd name="T52" fmla="*/ 14 w 160"/>
                <a:gd name="T53" fmla="*/ 91 h 131"/>
                <a:gd name="T54" fmla="*/ 10 w 160"/>
                <a:gd name="T55" fmla="*/ 87 h 131"/>
                <a:gd name="T56" fmla="*/ 10 w 160"/>
                <a:gd name="T5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131">
                  <a:moveTo>
                    <a:pt x="0" y="126"/>
                  </a:moveTo>
                  <a:cubicBezTo>
                    <a:pt x="160" y="126"/>
                    <a:pt x="160" y="126"/>
                    <a:pt x="160" y="126"/>
                  </a:cubicBezTo>
                  <a:cubicBezTo>
                    <a:pt x="160" y="129"/>
                    <a:pt x="157" y="131"/>
                    <a:pt x="154" y="131"/>
                  </a:cubicBezTo>
                  <a:cubicBezTo>
                    <a:pt x="5" y="131"/>
                    <a:pt x="5" y="131"/>
                    <a:pt x="5" y="131"/>
                  </a:cubicBezTo>
                  <a:cubicBezTo>
                    <a:pt x="2" y="131"/>
                    <a:pt x="0" y="129"/>
                    <a:pt x="0" y="126"/>
                  </a:cubicBezTo>
                  <a:close/>
                  <a:moveTo>
                    <a:pt x="64" y="94"/>
                  </a:moveTo>
                  <a:cubicBezTo>
                    <a:pt x="96" y="94"/>
                    <a:pt x="96" y="94"/>
                    <a:pt x="96" y="94"/>
                  </a:cubicBezTo>
                  <a:cubicBezTo>
                    <a:pt x="96" y="103"/>
                    <a:pt x="96" y="103"/>
                    <a:pt x="96" y="103"/>
                  </a:cubicBezTo>
                  <a:cubicBezTo>
                    <a:pt x="64" y="103"/>
                    <a:pt x="64" y="103"/>
                    <a:pt x="64" y="103"/>
                  </a:cubicBezTo>
                  <a:lnTo>
                    <a:pt x="64" y="94"/>
                  </a:lnTo>
                  <a:close/>
                  <a:moveTo>
                    <a:pt x="18" y="106"/>
                  </a:moveTo>
                  <a:cubicBezTo>
                    <a:pt x="142" y="106"/>
                    <a:pt x="142" y="106"/>
                    <a:pt x="142" y="106"/>
                  </a:cubicBezTo>
                  <a:cubicBezTo>
                    <a:pt x="160" y="123"/>
                    <a:pt x="160" y="123"/>
                    <a:pt x="160" y="123"/>
                  </a:cubicBezTo>
                  <a:cubicBezTo>
                    <a:pt x="0" y="123"/>
                    <a:pt x="0" y="123"/>
                    <a:pt x="0" y="123"/>
                  </a:cubicBezTo>
                  <a:lnTo>
                    <a:pt x="18" y="106"/>
                  </a:lnTo>
                  <a:close/>
                  <a:moveTo>
                    <a:pt x="21" y="11"/>
                  </a:moveTo>
                  <a:cubicBezTo>
                    <a:pt x="138" y="11"/>
                    <a:pt x="138" y="11"/>
                    <a:pt x="138" y="11"/>
                  </a:cubicBezTo>
                  <a:cubicBezTo>
                    <a:pt x="138" y="80"/>
                    <a:pt x="138" y="80"/>
                    <a:pt x="138" y="80"/>
                  </a:cubicBezTo>
                  <a:cubicBezTo>
                    <a:pt x="21" y="80"/>
                    <a:pt x="21" y="80"/>
                    <a:pt x="21" y="80"/>
                  </a:cubicBezTo>
                  <a:lnTo>
                    <a:pt x="21" y="11"/>
                  </a:lnTo>
                  <a:close/>
                  <a:moveTo>
                    <a:pt x="10" y="4"/>
                  </a:moveTo>
                  <a:cubicBezTo>
                    <a:pt x="10" y="2"/>
                    <a:pt x="12" y="0"/>
                    <a:pt x="14" y="0"/>
                  </a:cubicBezTo>
                  <a:cubicBezTo>
                    <a:pt x="145" y="0"/>
                    <a:pt x="145" y="0"/>
                    <a:pt x="145" y="0"/>
                  </a:cubicBezTo>
                  <a:cubicBezTo>
                    <a:pt x="147" y="0"/>
                    <a:pt x="149" y="2"/>
                    <a:pt x="149" y="4"/>
                  </a:cubicBezTo>
                  <a:cubicBezTo>
                    <a:pt x="149" y="87"/>
                    <a:pt x="149" y="87"/>
                    <a:pt x="149" y="87"/>
                  </a:cubicBezTo>
                  <a:cubicBezTo>
                    <a:pt x="149" y="89"/>
                    <a:pt x="147" y="91"/>
                    <a:pt x="145" y="91"/>
                  </a:cubicBezTo>
                  <a:cubicBezTo>
                    <a:pt x="14" y="91"/>
                    <a:pt x="14" y="91"/>
                    <a:pt x="14" y="91"/>
                  </a:cubicBezTo>
                  <a:cubicBezTo>
                    <a:pt x="12" y="91"/>
                    <a:pt x="10" y="89"/>
                    <a:pt x="10" y="87"/>
                  </a:cubicBezTo>
                  <a:lnTo>
                    <a:pt x="10" y="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411" name="Picture 22"/>
            <p:cNvPicPr>
              <a:picLocks noChangeAspect="1" noChangeArrowheads="1"/>
            </p:cNvPicPr>
            <p:nvPr/>
          </p:nvPicPr>
          <p:blipFill>
            <a:blip r:embed="rId10" cstate="print"/>
            <a:srcRect/>
            <a:stretch>
              <a:fillRect/>
            </a:stretch>
          </p:blipFill>
          <p:spPr bwMode="gray">
            <a:xfrm>
              <a:off x="-1338621" y="3472455"/>
              <a:ext cx="327075" cy="547107"/>
            </a:xfrm>
            <a:prstGeom prst="rect">
              <a:avLst/>
            </a:prstGeom>
            <a:noFill/>
            <a:ln w="9525">
              <a:noFill/>
              <a:miter lim="800000"/>
              <a:headEnd/>
              <a:tailEnd/>
            </a:ln>
          </p:spPr>
        </p:pic>
      </p:grpSp>
      <p:pic>
        <p:nvPicPr>
          <p:cNvPr id="412" name="Picture 4"/>
          <p:cNvPicPr>
            <a:picLocks noChangeAspect="1" noChangeArrowheads="1"/>
          </p:cNvPicPr>
          <p:nvPr/>
        </p:nvPicPr>
        <p:blipFill rotWithShape="1">
          <a:blip r:embed="rId16">
            <a:extLst>
              <a:ext uri="{28A0092B-C50C-407E-A947-70E740481C1C}">
                <a14:useLocalDpi xmlns:a14="http://schemas.microsoft.com/office/drawing/2010/main" val="0"/>
              </a:ext>
            </a:extLst>
          </a:blip>
          <a:srcRect l="47364" t="23707" r="11477" b="40322"/>
          <a:stretch/>
        </p:blipFill>
        <p:spPr bwMode="gray">
          <a:xfrm>
            <a:off x="4869723" y="4120995"/>
            <a:ext cx="313530" cy="20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uppieren 412"/>
          <p:cNvGrpSpPr>
            <a:grpSpLocks/>
          </p:cNvGrpSpPr>
          <p:nvPr/>
        </p:nvGrpSpPr>
        <p:grpSpPr bwMode="gray">
          <a:xfrm>
            <a:off x="4533104" y="3996939"/>
            <a:ext cx="710333" cy="447403"/>
            <a:chOff x="-1338621" y="3472455"/>
            <a:chExt cx="868634" cy="547107"/>
          </a:xfrm>
        </p:grpSpPr>
        <p:sp>
          <p:nvSpPr>
            <p:cNvPr id="414" name="Freeform 426"/>
            <p:cNvSpPr>
              <a:spLocks noEditPoints="1"/>
            </p:cNvSpPr>
            <p:nvPr/>
          </p:nvSpPr>
          <p:spPr bwMode="gray">
            <a:xfrm>
              <a:off x="-987324" y="3594159"/>
              <a:ext cx="517337" cy="425403"/>
            </a:xfrm>
            <a:custGeom>
              <a:avLst/>
              <a:gdLst>
                <a:gd name="T0" fmla="*/ 0 w 160"/>
                <a:gd name="T1" fmla="*/ 126 h 131"/>
                <a:gd name="T2" fmla="*/ 160 w 160"/>
                <a:gd name="T3" fmla="*/ 126 h 131"/>
                <a:gd name="T4" fmla="*/ 154 w 160"/>
                <a:gd name="T5" fmla="*/ 131 h 131"/>
                <a:gd name="T6" fmla="*/ 5 w 160"/>
                <a:gd name="T7" fmla="*/ 131 h 131"/>
                <a:gd name="T8" fmla="*/ 0 w 160"/>
                <a:gd name="T9" fmla="*/ 126 h 131"/>
                <a:gd name="T10" fmla="*/ 64 w 160"/>
                <a:gd name="T11" fmla="*/ 94 h 131"/>
                <a:gd name="T12" fmla="*/ 96 w 160"/>
                <a:gd name="T13" fmla="*/ 94 h 131"/>
                <a:gd name="T14" fmla="*/ 96 w 160"/>
                <a:gd name="T15" fmla="*/ 103 h 131"/>
                <a:gd name="T16" fmla="*/ 64 w 160"/>
                <a:gd name="T17" fmla="*/ 103 h 131"/>
                <a:gd name="T18" fmla="*/ 64 w 160"/>
                <a:gd name="T19" fmla="*/ 94 h 131"/>
                <a:gd name="T20" fmla="*/ 18 w 160"/>
                <a:gd name="T21" fmla="*/ 106 h 131"/>
                <a:gd name="T22" fmla="*/ 142 w 160"/>
                <a:gd name="T23" fmla="*/ 106 h 131"/>
                <a:gd name="T24" fmla="*/ 160 w 160"/>
                <a:gd name="T25" fmla="*/ 123 h 131"/>
                <a:gd name="T26" fmla="*/ 0 w 160"/>
                <a:gd name="T27" fmla="*/ 123 h 131"/>
                <a:gd name="T28" fmla="*/ 18 w 160"/>
                <a:gd name="T29" fmla="*/ 106 h 131"/>
                <a:gd name="T30" fmla="*/ 21 w 160"/>
                <a:gd name="T31" fmla="*/ 11 h 131"/>
                <a:gd name="T32" fmla="*/ 138 w 160"/>
                <a:gd name="T33" fmla="*/ 11 h 131"/>
                <a:gd name="T34" fmla="*/ 138 w 160"/>
                <a:gd name="T35" fmla="*/ 80 h 131"/>
                <a:gd name="T36" fmla="*/ 21 w 160"/>
                <a:gd name="T37" fmla="*/ 80 h 131"/>
                <a:gd name="T38" fmla="*/ 21 w 160"/>
                <a:gd name="T39" fmla="*/ 11 h 131"/>
                <a:gd name="T40" fmla="*/ 10 w 160"/>
                <a:gd name="T41" fmla="*/ 4 h 131"/>
                <a:gd name="T42" fmla="*/ 14 w 160"/>
                <a:gd name="T43" fmla="*/ 0 h 131"/>
                <a:gd name="T44" fmla="*/ 145 w 160"/>
                <a:gd name="T45" fmla="*/ 0 h 131"/>
                <a:gd name="T46" fmla="*/ 149 w 160"/>
                <a:gd name="T47" fmla="*/ 4 h 131"/>
                <a:gd name="T48" fmla="*/ 149 w 160"/>
                <a:gd name="T49" fmla="*/ 87 h 131"/>
                <a:gd name="T50" fmla="*/ 145 w 160"/>
                <a:gd name="T51" fmla="*/ 91 h 131"/>
                <a:gd name="T52" fmla="*/ 14 w 160"/>
                <a:gd name="T53" fmla="*/ 91 h 131"/>
                <a:gd name="T54" fmla="*/ 10 w 160"/>
                <a:gd name="T55" fmla="*/ 87 h 131"/>
                <a:gd name="T56" fmla="*/ 10 w 160"/>
                <a:gd name="T5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131">
                  <a:moveTo>
                    <a:pt x="0" y="126"/>
                  </a:moveTo>
                  <a:cubicBezTo>
                    <a:pt x="160" y="126"/>
                    <a:pt x="160" y="126"/>
                    <a:pt x="160" y="126"/>
                  </a:cubicBezTo>
                  <a:cubicBezTo>
                    <a:pt x="160" y="129"/>
                    <a:pt x="157" y="131"/>
                    <a:pt x="154" y="131"/>
                  </a:cubicBezTo>
                  <a:cubicBezTo>
                    <a:pt x="5" y="131"/>
                    <a:pt x="5" y="131"/>
                    <a:pt x="5" y="131"/>
                  </a:cubicBezTo>
                  <a:cubicBezTo>
                    <a:pt x="2" y="131"/>
                    <a:pt x="0" y="129"/>
                    <a:pt x="0" y="126"/>
                  </a:cubicBezTo>
                  <a:close/>
                  <a:moveTo>
                    <a:pt x="64" y="94"/>
                  </a:moveTo>
                  <a:cubicBezTo>
                    <a:pt x="96" y="94"/>
                    <a:pt x="96" y="94"/>
                    <a:pt x="96" y="94"/>
                  </a:cubicBezTo>
                  <a:cubicBezTo>
                    <a:pt x="96" y="103"/>
                    <a:pt x="96" y="103"/>
                    <a:pt x="96" y="103"/>
                  </a:cubicBezTo>
                  <a:cubicBezTo>
                    <a:pt x="64" y="103"/>
                    <a:pt x="64" y="103"/>
                    <a:pt x="64" y="103"/>
                  </a:cubicBezTo>
                  <a:lnTo>
                    <a:pt x="64" y="94"/>
                  </a:lnTo>
                  <a:close/>
                  <a:moveTo>
                    <a:pt x="18" y="106"/>
                  </a:moveTo>
                  <a:cubicBezTo>
                    <a:pt x="142" y="106"/>
                    <a:pt x="142" y="106"/>
                    <a:pt x="142" y="106"/>
                  </a:cubicBezTo>
                  <a:cubicBezTo>
                    <a:pt x="160" y="123"/>
                    <a:pt x="160" y="123"/>
                    <a:pt x="160" y="123"/>
                  </a:cubicBezTo>
                  <a:cubicBezTo>
                    <a:pt x="0" y="123"/>
                    <a:pt x="0" y="123"/>
                    <a:pt x="0" y="123"/>
                  </a:cubicBezTo>
                  <a:lnTo>
                    <a:pt x="18" y="106"/>
                  </a:lnTo>
                  <a:close/>
                  <a:moveTo>
                    <a:pt x="21" y="11"/>
                  </a:moveTo>
                  <a:cubicBezTo>
                    <a:pt x="138" y="11"/>
                    <a:pt x="138" y="11"/>
                    <a:pt x="138" y="11"/>
                  </a:cubicBezTo>
                  <a:cubicBezTo>
                    <a:pt x="138" y="80"/>
                    <a:pt x="138" y="80"/>
                    <a:pt x="138" y="80"/>
                  </a:cubicBezTo>
                  <a:cubicBezTo>
                    <a:pt x="21" y="80"/>
                    <a:pt x="21" y="80"/>
                    <a:pt x="21" y="80"/>
                  </a:cubicBezTo>
                  <a:lnTo>
                    <a:pt x="21" y="11"/>
                  </a:lnTo>
                  <a:close/>
                  <a:moveTo>
                    <a:pt x="10" y="4"/>
                  </a:moveTo>
                  <a:cubicBezTo>
                    <a:pt x="10" y="2"/>
                    <a:pt x="12" y="0"/>
                    <a:pt x="14" y="0"/>
                  </a:cubicBezTo>
                  <a:cubicBezTo>
                    <a:pt x="145" y="0"/>
                    <a:pt x="145" y="0"/>
                    <a:pt x="145" y="0"/>
                  </a:cubicBezTo>
                  <a:cubicBezTo>
                    <a:pt x="147" y="0"/>
                    <a:pt x="149" y="2"/>
                    <a:pt x="149" y="4"/>
                  </a:cubicBezTo>
                  <a:cubicBezTo>
                    <a:pt x="149" y="87"/>
                    <a:pt x="149" y="87"/>
                    <a:pt x="149" y="87"/>
                  </a:cubicBezTo>
                  <a:cubicBezTo>
                    <a:pt x="149" y="89"/>
                    <a:pt x="147" y="91"/>
                    <a:pt x="145" y="91"/>
                  </a:cubicBezTo>
                  <a:cubicBezTo>
                    <a:pt x="14" y="91"/>
                    <a:pt x="14" y="91"/>
                    <a:pt x="14" y="91"/>
                  </a:cubicBezTo>
                  <a:cubicBezTo>
                    <a:pt x="12" y="91"/>
                    <a:pt x="10" y="89"/>
                    <a:pt x="10" y="87"/>
                  </a:cubicBezTo>
                  <a:lnTo>
                    <a:pt x="10" y="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415" name="Picture 22"/>
            <p:cNvPicPr>
              <a:picLocks noChangeAspect="1" noChangeArrowheads="1"/>
            </p:cNvPicPr>
            <p:nvPr/>
          </p:nvPicPr>
          <p:blipFill>
            <a:blip r:embed="rId10" cstate="print"/>
            <a:srcRect/>
            <a:stretch>
              <a:fillRect/>
            </a:stretch>
          </p:blipFill>
          <p:spPr bwMode="gray">
            <a:xfrm>
              <a:off x="-1338621" y="3472455"/>
              <a:ext cx="327075" cy="547107"/>
            </a:xfrm>
            <a:prstGeom prst="rect">
              <a:avLst/>
            </a:prstGeom>
            <a:noFill/>
            <a:ln w="9525">
              <a:noFill/>
              <a:miter lim="800000"/>
              <a:headEnd/>
              <a:tailEnd/>
            </a:ln>
          </p:spPr>
        </p:pic>
      </p:grpSp>
      <p:sp>
        <p:nvSpPr>
          <p:cNvPr id="416" name="Rechteck 79"/>
          <p:cNvSpPr/>
          <p:nvPr/>
        </p:nvSpPr>
        <p:spPr bwMode="gray">
          <a:xfrm>
            <a:off x="2962628" y="3607455"/>
            <a:ext cx="549553" cy="278286"/>
          </a:xfrm>
          <a:prstGeom prst="rect">
            <a:avLst/>
          </a:prstGeom>
        </p:spPr>
        <p:txBody>
          <a:bodyPr wrap="square" lIns="0" tIns="0" rIns="0" bIns="0" anchor="b">
            <a:noAutofit/>
          </a:bodyPr>
          <a:lstStyle/>
          <a:p>
            <a:r>
              <a:rPr lang="en-US" sz="800" dirty="0">
                <a:solidFill>
                  <a:schemeClr val="tx1"/>
                </a:solidFill>
              </a:rPr>
              <a:t>Certificate Manager</a:t>
            </a:r>
          </a:p>
        </p:txBody>
      </p:sp>
      <p:pic>
        <p:nvPicPr>
          <p:cNvPr id="417" name="Picture 22"/>
          <p:cNvPicPr>
            <a:picLocks noChangeAspect="1" noChangeArrowheads="1"/>
          </p:cNvPicPr>
          <p:nvPr/>
        </p:nvPicPr>
        <p:blipFill>
          <a:blip r:embed="rId10" cstate="print"/>
          <a:srcRect/>
          <a:stretch>
            <a:fillRect/>
          </a:stretch>
        </p:blipFill>
        <p:spPr bwMode="gray">
          <a:xfrm>
            <a:off x="2970141" y="3996939"/>
            <a:ext cx="267469" cy="447403"/>
          </a:xfrm>
          <a:prstGeom prst="rect">
            <a:avLst/>
          </a:prstGeom>
          <a:noFill/>
          <a:ln w="9525">
            <a:noFill/>
            <a:miter lim="800000"/>
            <a:headEnd/>
            <a:tailEnd/>
          </a:ln>
        </p:spPr>
      </p:pic>
      <p:sp>
        <p:nvSpPr>
          <p:cNvPr id="50" name="Rechteck 49"/>
          <p:cNvSpPr/>
          <p:nvPr/>
        </p:nvSpPr>
        <p:spPr bwMode="gray">
          <a:xfrm>
            <a:off x="3775603" y="3447508"/>
            <a:ext cx="333425" cy="184666"/>
          </a:xfrm>
          <a:prstGeom prst="rect">
            <a:avLst/>
          </a:prstGeom>
        </p:spPr>
        <p:txBody>
          <a:bodyPr wrap="none" lIns="0" tIns="0" rIns="0" bIns="0">
            <a:spAutoFit/>
          </a:bodyPr>
          <a:lstStyle/>
          <a:p>
            <a:pPr algn="r">
              <a:spcBef>
                <a:spcPct val="0"/>
              </a:spcBef>
              <a:buFont typeface="Wingdings" charset="0"/>
              <a:buNone/>
            </a:pPr>
            <a:r>
              <a:rPr lang="en-US" sz="1200" b="1" dirty="0">
                <a:solidFill>
                  <a:srgbClr val="AAB414"/>
                </a:solidFill>
              </a:rPr>
              <a:t>DMZ</a:t>
            </a:r>
          </a:p>
        </p:txBody>
      </p:sp>
      <p:sp>
        <p:nvSpPr>
          <p:cNvPr id="339" name="Freeform 5"/>
          <p:cNvSpPr>
            <a:spLocks noChangeAspect="1" noEditPoints="1"/>
          </p:cNvSpPr>
          <p:nvPr/>
        </p:nvSpPr>
        <p:spPr bwMode="gray">
          <a:xfrm>
            <a:off x="3820233" y="2410622"/>
            <a:ext cx="521791" cy="521791"/>
          </a:xfrm>
          <a:custGeom>
            <a:avLst/>
            <a:gdLst>
              <a:gd name="T0" fmla="*/ 219 w 800"/>
              <a:gd name="T1" fmla="*/ 738 h 800"/>
              <a:gd name="T2" fmla="*/ 252 w 800"/>
              <a:gd name="T3" fmla="*/ 431 h 800"/>
              <a:gd name="T4" fmla="*/ 206 w 800"/>
              <a:gd name="T5" fmla="*/ 496 h 800"/>
              <a:gd name="T6" fmla="*/ 252 w 800"/>
              <a:gd name="T7" fmla="*/ 431 h 800"/>
              <a:gd name="T8" fmla="*/ 215 w 800"/>
              <a:gd name="T9" fmla="*/ 376 h 800"/>
              <a:gd name="T10" fmla="*/ 131 w 800"/>
              <a:gd name="T11" fmla="*/ 302 h 800"/>
              <a:gd name="T12" fmla="*/ 192 w 800"/>
              <a:gd name="T13" fmla="*/ 252 h 800"/>
              <a:gd name="T14" fmla="*/ 347 w 800"/>
              <a:gd name="T15" fmla="*/ 132 h 800"/>
              <a:gd name="T16" fmla="*/ 325 w 800"/>
              <a:gd name="T17" fmla="*/ 431 h 800"/>
              <a:gd name="T18" fmla="*/ 231 w 800"/>
              <a:gd name="T19" fmla="*/ 379 h 800"/>
              <a:gd name="T20" fmla="*/ 208 w 800"/>
              <a:gd name="T21" fmla="*/ 751 h 800"/>
              <a:gd name="T22" fmla="*/ 188 w 800"/>
              <a:gd name="T23" fmla="*/ 581 h 800"/>
              <a:gd name="T24" fmla="*/ 230 w 800"/>
              <a:gd name="T25" fmla="*/ 762 h 800"/>
              <a:gd name="T26" fmla="*/ 340 w 800"/>
              <a:gd name="T27" fmla="*/ 662 h 800"/>
              <a:gd name="T28" fmla="*/ 437 w 800"/>
              <a:gd name="T29" fmla="*/ 798 h 800"/>
              <a:gd name="T30" fmla="*/ 360 w 800"/>
              <a:gd name="T31" fmla="*/ 696 h 800"/>
              <a:gd name="T32" fmla="*/ 437 w 800"/>
              <a:gd name="T33" fmla="*/ 798 h 800"/>
              <a:gd name="T34" fmla="*/ 407 w 800"/>
              <a:gd name="T35" fmla="*/ 692 h 800"/>
              <a:gd name="T36" fmla="*/ 669 w 800"/>
              <a:gd name="T37" fmla="*/ 522 h 800"/>
              <a:gd name="T38" fmla="*/ 780 w 800"/>
              <a:gd name="T39" fmla="*/ 525 h 800"/>
              <a:gd name="T40" fmla="*/ 380 w 800"/>
              <a:gd name="T41" fmla="*/ 622 h 800"/>
              <a:gd name="T42" fmla="*/ 332 w 800"/>
              <a:gd name="T43" fmla="*/ 446 h 800"/>
              <a:gd name="T44" fmla="*/ 500 w 800"/>
              <a:gd name="T45" fmla="*/ 464 h 800"/>
              <a:gd name="T46" fmla="*/ 800 w 800"/>
              <a:gd name="T47" fmla="*/ 412 h 800"/>
              <a:gd name="T48" fmla="*/ 502 w 800"/>
              <a:gd name="T49" fmla="*/ 451 h 800"/>
              <a:gd name="T50" fmla="*/ 339 w 800"/>
              <a:gd name="T51" fmla="*/ 434 h 800"/>
              <a:gd name="T52" fmla="*/ 800 w 800"/>
              <a:gd name="T53" fmla="*/ 412 h 800"/>
              <a:gd name="T54" fmla="*/ 736 w 800"/>
              <a:gd name="T55" fmla="*/ 404 h 800"/>
              <a:gd name="T56" fmla="*/ 622 w 800"/>
              <a:gd name="T57" fmla="*/ 220 h 800"/>
              <a:gd name="T58" fmla="*/ 710 w 800"/>
              <a:gd name="T59" fmla="*/ 147 h 800"/>
              <a:gd name="T60" fmla="*/ 652 w 800"/>
              <a:gd name="T61" fmla="*/ 154 h 800"/>
              <a:gd name="T62" fmla="*/ 583 w 800"/>
              <a:gd name="T63" fmla="*/ 188 h 800"/>
              <a:gd name="T64" fmla="*/ 415 w 800"/>
              <a:gd name="T65" fmla="*/ 118 h 800"/>
              <a:gd name="T66" fmla="*/ 494 w 800"/>
              <a:gd name="T67" fmla="*/ 11 h 800"/>
              <a:gd name="T68" fmla="*/ 417 w 800"/>
              <a:gd name="T69" fmla="*/ 105 h 800"/>
              <a:gd name="T70" fmla="*/ 377 w 800"/>
              <a:gd name="T71" fmla="*/ 1 h 800"/>
              <a:gd name="T72" fmla="*/ 400 w 800"/>
              <a:gd name="T73" fmla="*/ 73 h 800"/>
              <a:gd name="T74" fmla="*/ 374 w 800"/>
              <a:gd name="T75" fmla="*/ 43 h 800"/>
              <a:gd name="T76" fmla="*/ 363 w 800"/>
              <a:gd name="T77" fmla="*/ 2 h 800"/>
              <a:gd name="T78" fmla="*/ 339 w 800"/>
              <a:gd name="T79" fmla="*/ 92 h 800"/>
              <a:gd name="T80" fmla="*/ 218 w 800"/>
              <a:gd name="T81" fmla="*/ 44 h 800"/>
              <a:gd name="T82" fmla="*/ 218 w 800"/>
              <a:gd name="T83" fmla="*/ 44 h 800"/>
              <a:gd name="T84" fmla="*/ 273 w 800"/>
              <a:gd name="T85" fmla="*/ 85 h 800"/>
              <a:gd name="T86" fmla="*/ 117 w 800"/>
              <a:gd name="T87" fmla="*/ 272 h 800"/>
              <a:gd name="T88" fmla="*/ 5 w 800"/>
              <a:gd name="T89" fmla="*/ 338 h 800"/>
              <a:gd name="T90" fmla="*/ 9 w 800"/>
              <a:gd name="T91" fmla="*/ 355 h 800"/>
              <a:gd name="T92" fmla="*/ 199 w 800"/>
              <a:gd name="T93" fmla="*/ 453 h 800"/>
              <a:gd name="T94" fmla="*/ 0 w 800"/>
              <a:gd name="T95"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800">
                <a:moveTo>
                  <a:pt x="205" y="510"/>
                </a:moveTo>
                <a:cubicBezTo>
                  <a:pt x="226" y="522"/>
                  <a:pt x="246" y="534"/>
                  <a:pt x="265" y="549"/>
                </a:cubicBezTo>
                <a:cubicBezTo>
                  <a:pt x="241" y="608"/>
                  <a:pt x="225" y="672"/>
                  <a:pt x="219" y="738"/>
                </a:cubicBezTo>
                <a:cubicBezTo>
                  <a:pt x="207" y="687"/>
                  <a:pt x="201" y="635"/>
                  <a:pt x="201" y="581"/>
                </a:cubicBezTo>
                <a:cubicBezTo>
                  <a:pt x="201" y="557"/>
                  <a:pt x="202" y="534"/>
                  <a:pt x="205" y="510"/>
                </a:cubicBezTo>
                <a:close/>
                <a:moveTo>
                  <a:pt x="252" y="431"/>
                </a:moveTo>
                <a:cubicBezTo>
                  <a:pt x="274" y="435"/>
                  <a:pt x="296" y="440"/>
                  <a:pt x="317" y="444"/>
                </a:cubicBezTo>
                <a:cubicBezTo>
                  <a:pt x="300" y="473"/>
                  <a:pt x="284" y="504"/>
                  <a:pt x="270" y="536"/>
                </a:cubicBezTo>
                <a:cubicBezTo>
                  <a:pt x="250" y="521"/>
                  <a:pt x="229" y="508"/>
                  <a:pt x="206" y="496"/>
                </a:cubicBezTo>
                <a:cubicBezTo>
                  <a:pt x="208" y="483"/>
                  <a:pt x="210" y="469"/>
                  <a:pt x="212" y="456"/>
                </a:cubicBezTo>
                <a:cubicBezTo>
                  <a:pt x="213" y="456"/>
                  <a:pt x="214" y="456"/>
                  <a:pt x="215" y="456"/>
                </a:cubicBezTo>
                <a:cubicBezTo>
                  <a:pt x="232" y="456"/>
                  <a:pt x="246" y="446"/>
                  <a:pt x="252" y="431"/>
                </a:cubicBezTo>
                <a:close/>
                <a:moveTo>
                  <a:pt x="347" y="132"/>
                </a:moveTo>
                <a:cubicBezTo>
                  <a:pt x="289" y="203"/>
                  <a:pt x="245" y="286"/>
                  <a:pt x="218" y="376"/>
                </a:cubicBezTo>
                <a:cubicBezTo>
                  <a:pt x="217" y="376"/>
                  <a:pt x="216" y="376"/>
                  <a:pt x="215" y="376"/>
                </a:cubicBezTo>
                <a:cubicBezTo>
                  <a:pt x="199" y="376"/>
                  <a:pt x="185" y="385"/>
                  <a:pt x="179" y="399"/>
                </a:cubicBezTo>
                <a:cubicBezTo>
                  <a:pt x="128" y="385"/>
                  <a:pt x="79" y="368"/>
                  <a:pt x="31" y="349"/>
                </a:cubicBezTo>
                <a:cubicBezTo>
                  <a:pt x="67" y="338"/>
                  <a:pt x="101" y="323"/>
                  <a:pt x="131" y="302"/>
                </a:cubicBezTo>
                <a:cubicBezTo>
                  <a:pt x="138" y="308"/>
                  <a:pt x="147" y="312"/>
                  <a:pt x="157" y="312"/>
                </a:cubicBezTo>
                <a:cubicBezTo>
                  <a:pt x="179" y="312"/>
                  <a:pt x="197" y="294"/>
                  <a:pt x="197" y="272"/>
                </a:cubicBezTo>
                <a:cubicBezTo>
                  <a:pt x="197" y="265"/>
                  <a:pt x="195" y="258"/>
                  <a:pt x="192" y="252"/>
                </a:cubicBezTo>
                <a:cubicBezTo>
                  <a:pt x="236" y="208"/>
                  <a:pt x="269" y="152"/>
                  <a:pt x="286" y="90"/>
                </a:cubicBezTo>
                <a:cubicBezTo>
                  <a:pt x="302" y="96"/>
                  <a:pt x="320" y="101"/>
                  <a:pt x="337" y="105"/>
                </a:cubicBezTo>
                <a:cubicBezTo>
                  <a:pt x="337" y="115"/>
                  <a:pt x="341" y="125"/>
                  <a:pt x="347" y="132"/>
                </a:cubicBezTo>
                <a:close/>
                <a:moveTo>
                  <a:pt x="375" y="145"/>
                </a:moveTo>
                <a:cubicBezTo>
                  <a:pt x="390" y="197"/>
                  <a:pt x="415" y="244"/>
                  <a:pt x="449" y="284"/>
                </a:cubicBezTo>
                <a:cubicBezTo>
                  <a:pt x="401" y="327"/>
                  <a:pt x="360" y="377"/>
                  <a:pt x="325" y="431"/>
                </a:cubicBezTo>
                <a:cubicBezTo>
                  <a:pt x="301" y="427"/>
                  <a:pt x="278" y="423"/>
                  <a:pt x="255" y="418"/>
                </a:cubicBezTo>
                <a:cubicBezTo>
                  <a:pt x="255" y="417"/>
                  <a:pt x="255" y="417"/>
                  <a:pt x="255" y="416"/>
                </a:cubicBezTo>
                <a:cubicBezTo>
                  <a:pt x="255" y="400"/>
                  <a:pt x="245" y="385"/>
                  <a:pt x="231" y="379"/>
                </a:cubicBezTo>
                <a:cubicBezTo>
                  <a:pt x="257" y="291"/>
                  <a:pt x="301" y="210"/>
                  <a:pt x="357" y="140"/>
                </a:cubicBezTo>
                <a:cubicBezTo>
                  <a:pt x="363" y="143"/>
                  <a:pt x="369" y="145"/>
                  <a:pt x="375" y="145"/>
                </a:cubicBezTo>
                <a:close/>
                <a:moveTo>
                  <a:pt x="208" y="751"/>
                </a:moveTo>
                <a:cubicBezTo>
                  <a:pt x="99" y="691"/>
                  <a:pt x="22" y="583"/>
                  <a:pt x="4" y="456"/>
                </a:cubicBezTo>
                <a:cubicBezTo>
                  <a:pt x="71" y="458"/>
                  <a:pt x="135" y="475"/>
                  <a:pt x="192" y="504"/>
                </a:cubicBezTo>
                <a:cubicBezTo>
                  <a:pt x="189" y="529"/>
                  <a:pt x="188" y="555"/>
                  <a:pt x="188" y="581"/>
                </a:cubicBezTo>
                <a:cubicBezTo>
                  <a:pt x="188" y="640"/>
                  <a:pt x="195" y="697"/>
                  <a:pt x="208" y="751"/>
                </a:cubicBezTo>
                <a:close/>
                <a:moveTo>
                  <a:pt x="306" y="789"/>
                </a:moveTo>
                <a:cubicBezTo>
                  <a:pt x="280" y="783"/>
                  <a:pt x="254" y="773"/>
                  <a:pt x="230" y="762"/>
                </a:cubicBezTo>
                <a:cubicBezTo>
                  <a:pt x="235" y="690"/>
                  <a:pt x="251" y="621"/>
                  <a:pt x="276" y="557"/>
                </a:cubicBezTo>
                <a:cubicBezTo>
                  <a:pt x="304" y="580"/>
                  <a:pt x="330" y="605"/>
                  <a:pt x="353" y="634"/>
                </a:cubicBezTo>
                <a:cubicBezTo>
                  <a:pt x="345" y="641"/>
                  <a:pt x="340" y="651"/>
                  <a:pt x="340" y="662"/>
                </a:cubicBezTo>
                <a:cubicBezTo>
                  <a:pt x="340" y="672"/>
                  <a:pt x="344" y="681"/>
                  <a:pt x="349" y="688"/>
                </a:cubicBezTo>
                <a:cubicBezTo>
                  <a:pt x="330" y="719"/>
                  <a:pt x="316" y="753"/>
                  <a:pt x="306" y="789"/>
                </a:cubicBezTo>
                <a:close/>
                <a:moveTo>
                  <a:pt x="437" y="798"/>
                </a:moveTo>
                <a:cubicBezTo>
                  <a:pt x="425" y="799"/>
                  <a:pt x="412" y="800"/>
                  <a:pt x="400" y="800"/>
                </a:cubicBezTo>
                <a:cubicBezTo>
                  <a:pt x="372" y="800"/>
                  <a:pt x="345" y="797"/>
                  <a:pt x="319" y="792"/>
                </a:cubicBezTo>
                <a:cubicBezTo>
                  <a:pt x="328" y="758"/>
                  <a:pt x="342" y="726"/>
                  <a:pt x="360" y="696"/>
                </a:cubicBezTo>
                <a:cubicBezTo>
                  <a:pt x="366" y="700"/>
                  <a:pt x="373" y="702"/>
                  <a:pt x="380" y="702"/>
                </a:cubicBezTo>
                <a:cubicBezTo>
                  <a:pt x="386" y="702"/>
                  <a:pt x="391" y="701"/>
                  <a:pt x="396" y="699"/>
                </a:cubicBezTo>
                <a:cubicBezTo>
                  <a:pt x="413" y="730"/>
                  <a:pt x="427" y="763"/>
                  <a:pt x="437" y="798"/>
                </a:cubicBezTo>
                <a:close/>
                <a:moveTo>
                  <a:pt x="776" y="538"/>
                </a:moveTo>
                <a:cubicBezTo>
                  <a:pt x="725" y="676"/>
                  <a:pt x="601" y="778"/>
                  <a:pt x="450" y="797"/>
                </a:cubicBezTo>
                <a:cubicBezTo>
                  <a:pt x="440" y="760"/>
                  <a:pt x="426" y="725"/>
                  <a:pt x="407" y="692"/>
                </a:cubicBezTo>
                <a:cubicBezTo>
                  <a:pt x="415" y="685"/>
                  <a:pt x="420" y="674"/>
                  <a:pt x="420" y="662"/>
                </a:cubicBezTo>
                <a:cubicBezTo>
                  <a:pt x="420" y="651"/>
                  <a:pt x="416" y="641"/>
                  <a:pt x="408" y="633"/>
                </a:cubicBezTo>
                <a:cubicBezTo>
                  <a:pt x="474" y="565"/>
                  <a:pt x="566" y="522"/>
                  <a:pt x="669" y="522"/>
                </a:cubicBezTo>
                <a:cubicBezTo>
                  <a:pt x="706" y="522"/>
                  <a:pt x="742" y="527"/>
                  <a:pt x="776" y="538"/>
                </a:cubicBezTo>
                <a:close/>
                <a:moveTo>
                  <a:pt x="797" y="450"/>
                </a:moveTo>
                <a:cubicBezTo>
                  <a:pt x="794" y="476"/>
                  <a:pt x="788" y="501"/>
                  <a:pt x="780" y="525"/>
                </a:cubicBezTo>
                <a:cubicBezTo>
                  <a:pt x="745" y="514"/>
                  <a:pt x="708" y="508"/>
                  <a:pt x="669" y="508"/>
                </a:cubicBezTo>
                <a:cubicBezTo>
                  <a:pt x="562" y="508"/>
                  <a:pt x="465" y="554"/>
                  <a:pt x="397" y="626"/>
                </a:cubicBezTo>
                <a:cubicBezTo>
                  <a:pt x="392" y="624"/>
                  <a:pt x="386" y="622"/>
                  <a:pt x="380" y="622"/>
                </a:cubicBezTo>
                <a:cubicBezTo>
                  <a:pt x="374" y="622"/>
                  <a:pt x="369" y="624"/>
                  <a:pt x="364" y="626"/>
                </a:cubicBezTo>
                <a:cubicBezTo>
                  <a:pt x="339" y="596"/>
                  <a:pt x="312" y="568"/>
                  <a:pt x="281" y="544"/>
                </a:cubicBezTo>
                <a:cubicBezTo>
                  <a:pt x="296" y="510"/>
                  <a:pt x="312" y="477"/>
                  <a:pt x="332" y="446"/>
                </a:cubicBezTo>
                <a:cubicBezTo>
                  <a:pt x="362" y="451"/>
                  <a:pt x="392" y="455"/>
                  <a:pt x="423" y="458"/>
                </a:cubicBezTo>
                <a:cubicBezTo>
                  <a:pt x="426" y="477"/>
                  <a:pt x="442" y="492"/>
                  <a:pt x="462" y="492"/>
                </a:cubicBezTo>
                <a:cubicBezTo>
                  <a:pt x="480" y="492"/>
                  <a:pt x="495" y="480"/>
                  <a:pt x="500" y="464"/>
                </a:cubicBezTo>
                <a:cubicBezTo>
                  <a:pt x="526" y="465"/>
                  <a:pt x="552" y="466"/>
                  <a:pt x="578" y="466"/>
                </a:cubicBezTo>
                <a:cubicBezTo>
                  <a:pt x="653" y="466"/>
                  <a:pt x="726" y="461"/>
                  <a:pt x="797" y="450"/>
                </a:cubicBezTo>
                <a:close/>
                <a:moveTo>
                  <a:pt x="800" y="412"/>
                </a:moveTo>
                <a:cubicBezTo>
                  <a:pt x="800" y="420"/>
                  <a:pt x="799" y="428"/>
                  <a:pt x="798" y="437"/>
                </a:cubicBezTo>
                <a:cubicBezTo>
                  <a:pt x="727" y="447"/>
                  <a:pt x="653" y="453"/>
                  <a:pt x="578" y="453"/>
                </a:cubicBezTo>
                <a:cubicBezTo>
                  <a:pt x="553" y="453"/>
                  <a:pt x="527" y="452"/>
                  <a:pt x="502" y="451"/>
                </a:cubicBezTo>
                <a:cubicBezTo>
                  <a:pt x="502" y="429"/>
                  <a:pt x="484" y="412"/>
                  <a:pt x="462" y="412"/>
                </a:cubicBezTo>
                <a:cubicBezTo>
                  <a:pt x="443" y="412"/>
                  <a:pt x="426" y="426"/>
                  <a:pt x="423" y="445"/>
                </a:cubicBezTo>
                <a:cubicBezTo>
                  <a:pt x="395" y="442"/>
                  <a:pt x="367" y="438"/>
                  <a:pt x="339" y="434"/>
                </a:cubicBezTo>
                <a:cubicBezTo>
                  <a:pt x="373" y="382"/>
                  <a:pt x="413" y="335"/>
                  <a:pt x="458" y="294"/>
                </a:cubicBezTo>
                <a:cubicBezTo>
                  <a:pt x="526" y="370"/>
                  <a:pt x="625" y="417"/>
                  <a:pt x="736" y="417"/>
                </a:cubicBezTo>
                <a:cubicBezTo>
                  <a:pt x="758" y="417"/>
                  <a:pt x="779" y="415"/>
                  <a:pt x="800" y="412"/>
                </a:cubicBezTo>
                <a:close/>
                <a:moveTo>
                  <a:pt x="710" y="147"/>
                </a:moveTo>
                <a:cubicBezTo>
                  <a:pt x="766" y="215"/>
                  <a:pt x="800" y="303"/>
                  <a:pt x="800" y="398"/>
                </a:cubicBezTo>
                <a:cubicBezTo>
                  <a:pt x="779" y="402"/>
                  <a:pt x="758" y="404"/>
                  <a:pt x="736" y="404"/>
                </a:cubicBezTo>
                <a:cubicBezTo>
                  <a:pt x="629" y="404"/>
                  <a:pt x="534" y="358"/>
                  <a:pt x="468" y="285"/>
                </a:cubicBezTo>
                <a:cubicBezTo>
                  <a:pt x="504" y="253"/>
                  <a:pt x="545" y="225"/>
                  <a:pt x="587" y="201"/>
                </a:cubicBezTo>
                <a:cubicBezTo>
                  <a:pt x="594" y="212"/>
                  <a:pt x="607" y="220"/>
                  <a:pt x="622" y="220"/>
                </a:cubicBezTo>
                <a:cubicBezTo>
                  <a:pt x="644" y="220"/>
                  <a:pt x="662" y="203"/>
                  <a:pt x="662" y="180"/>
                </a:cubicBezTo>
                <a:cubicBezTo>
                  <a:pt x="662" y="175"/>
                  <a:pt x="661" y="170"/>
                  <a:pt x="659" y="166"/>
                </a:cubicBezTo>
                <a:cubicBezTo>
                  <a:pt x="676" y="159"/>
                  <a:pt x="693" y="152"/>
                  <a:pt x="710" y="147"/>
                </a:cubicBezTo>
                <a:close/>
                <a:moveTo>
                  <a:pt x="641" y="81"/>
                </a:moveTo>
                <a:cubicBezTo>
                  <a:pt x="663" y="97"/>
                  <a:pt x="683" y="116"/>
                  <a:pt x="700" y="136"/>
                </a:cubicBezTo>
                <a:cubicBezTo>
                  <a:pt x="684" y="141"/>
                  <a:pt x="668" y="148"/>
                  <a:pt x="652" y="154"/>
                </a:cubicBezTo>
                <a:cubicBezTo>
                  <a:pt x="645" y="146"/>
                  <a:pt x="634" y="140"/>
                  <a:pt x="622" y="140"/>
                </a:cubicBezTo>
                <a:cubicBezTo>
                  <a:pt x="600" y="140"/>
                  <a:pt x="582" y="158"/>
                  <a:pt x="582" y="180"/>
                </a:cubicBezTo>
                <a:cubicBezTo>
                  <a:pt x="582" y="183"/>
                  <a:pt x="582" y="186"/>
                  <a:pt x="583" y="188"/>
                </a:cubicBezTo>
                <a:cubicBezTo>
                  <a:pt x="538" y="213"/>
                  <a:pt x="497" y="242"/>
                  <a:pt x="459" y="275"/>
                </a:cubicBezTo>
                <a:cubicBezTo>
                  <a:pt x="427" y="237"/>
                  <a:pt x="403" y="192"/>
                  <a:pt x="389" y="143"/>
                </a:cubicBezTo>
                <a:cubicBezTo>
                  <a:pt x="401" y="140"/>
                  <a:pt x="411" y="130"/>
                  <a:pt x="415" y="118"/>
                </a:cubicBezTo>
                <a:cubicBezTo>
                  <a:pt x="427" y="119"/>
                  <a:pt x="440" y="119"/>
                  <a:pt x="452" y="119"/>
                </a:cubicBezTo>
                <a:cubicBezTo>
                  <a:pt x="519" y="119"/>
                  <a:pt x="583" y="106"/>
                  <a:pt x="641" y="81"/>
                </a:cubicBezTo>
                <a:close/>
                <a:moveTo>
                  <a:pt x="494" y="11"/>
                </a:moveTo>
                <a:cubicBezTo>
                  <a:pt x="543" y="23"/>
                  <a:pt x="589" y="44"/>
                  <a:pt x="629" y="72"/>
                </a:cubicBezTo>
                <a:cubicBezTo>
                  <a:pt x="574" y="94"/>
                  <a:pt x="515" y="106"/>
                  <a:pt x="452" y="106"/>
                </a:cubicBezTo>
                <a:cubicBezTo>
                  <a:pt x="440" y="106"/>
                  <a:pt x="429" y="105"/>
                  <a:pt x="417" y="105"/>
                </a:cubicBezTo>
                <a:cubicBezTo>
                  <a:pt x="417" y="96"/>
                  <a:pt x="414" y="88"/>
                  <a:pt x="410" y="82"/>
                </a:cubicBezTo>
                <a:cubicBezTo>
                  <a:pt x="436" y="56"/>
                  <a:pt x="464" y="33"/>
                  <a:pt x="494" y="11"/>
                </a:cubicBezTo>
                <a:close/>
                <a:moveTo>
                  <a:pt x="377" y="1"/>
                </a:moveTo>
                <a:cubicBezTo>
                  <a:pt x="385" y="0"/>
                  <a:pt x="392" y="0"/>
                  <a:pt x="400" y="0"/>
                </a:cubicBezTo>
                <a:cubicBezTo>
                  <a:pt x="426" y="0"/>
                  <a:pt x="452" y="3"/>
                  <a:pt x="476" y="7"/>
                </a:cubicBezTo>
                <a:cubicBezTo>
                  <a:pt x="450" y="27"/>
                  <a:pt x="424" y="49"/>
                  <a:pt x="400" y="73"/>
                </a:cubicBezTo>
                <a:cubicBezTo>
                  <a:pt x="394" y="68"/>
                  <a:pt x="386" y="65"/>
                  <a:pt x="377" y="65"/>
                </a:cubicBezTo>
                <a:cubicBezTo>
                  <a:pt x="376" y="65"/>
                  <a:pt x="376" y="65"/>
                  <a:pt x="375" y="65"/>
                </a:cubicBezTo>
                <a:cubicBezTo>
                  <a:pt x="375" y="58"/>
                  <a:pt x="374" y="50"/>
                  <a:pt x="374" y="43"/>
                </a:cubicBezTo>
                <a:cubicBezTo>
                  <a:pt x="374" y="28"/>
                  <a:pt x="375" y="14"/>
                  <a:pt x="377" y="1"/>
                </a:cubicBezTo>
                <a:close/>
                <a:moveTo>
                  <a:pt x="299" y="13"/>
                </a:moveTo>
                <a:cubicBezTo>
                  <a:pt x="320" y="7"/>
                  <a:pt x="341" y="4"/>
                  <a:pt x="363" y="2"/>
                </a:cubicBezTo>
                <a:cubicBezTo>
                  <a:pt x="362" y="15"/>
                  <a:pt x="361" y="29"/>
                  <a:pt x="361" y="43"/>
                </a:cubicBezTo>
                <a:cubicBezTo>
                  <a:pt x="361" y="51"/>
                  <a:pt x="361" y="60"/>
                  <a:pt x="362" y="68"/>
                </a:cubicBezTo>
                <a:cubicBezTo>
                  <a:pt x="351" y="72"/>
                  <a:pt x="343" y="81"/>
                  <a:pt x="339" y="92"/>
                </a:cubicBezTo>
                <a:cubicBezTo>
                  <a:pt x="322" y="88"/>
                  <a:pt x="305" y="83"/>
                  <a:pt x="289" y="77"/>
                </a:cubicBezTo>
                <a:cubicBezTo>
                  <a:pt x="294" y="56"/>
                  <a:pt x="297" y="35"/>
                  <a:pt x="299" y="13"/>
                </a:cubicBezTo>
                <a:close/>
                <a:moveTo>
                  <a:pt x="218" y="44"/>
                </a:moveTo>
                <a:cubicBezTo>
                  <a:pt x="239" y="33"/>
                  <a:pt x="262" y="24"/>
                  <a:pt x="285" y="17"/>
                </a:cubicBezTo>
                <a:cubicBezTo>
                  <a:pt x="284" y="36"/>
                  <a:pt x="281" y="54"/>
                  <a:pt x="277" y="72"/>
                </a:cubicBezTo>
                <a:cubicBezTo>
                  <a:pt x="256" y="64"/>
                  <a:pt x="237" y="55"/>
                  <a:pt x="218" y="44"/>
                </a:cubicBezTo>
                <a:close/>
                <a:moveTo>
                  <a:pt x="5" y="338"/>
                </a:moveTo>
                <a:cubicBezTo>
                  <a:pt x="24" y="215"/>
                  <a:pt x="99" y="110"/>
                  <a:pt x="204" y="51"/>
                </a:cubicBezTo>
                <a:cubicBezTo>
                  <a:pt x="226" y="64"/>
                  <a:pt x="249" y="76"/>
                  <a:pt x="273" y="85"/>
                </a:cubicBezTo>
                <a:cubicBezTo>
                  <a:pt x="257" y="145"/>
                  <a:pt x="226" y="199"/>
                  <a:pt x="184" y="242"/>
                </a:cubicBezTo>
                <a:cubicBezTo>
                  <a:pt x="176" y="236"/>
                  <a:pt x="167" y="232"/>
                  <a:pt x="157" y="232"/>
                </a:cubicBezTo>
                <a:cubicBezTo>
                  <a:pt x="135" y="232"/>
                  <a:pt x="117" y="250"/>
                  <a:pt x="117" y="272"/>
                </a:cubicBezTo>
                <a:cubicBezTo>
                  <a:pt x="117" y="279"/>
                  <a:pt x="119" y="286"/>
                  <a:pt x="123" y="292"/>
                </a:cubicBezTo>
                <a:cubicBezTo>
                  <a:pt x="89" y="314"/>
                  <a:pt x="51" y="331"/>
                  <a:pt x="10" y="341"/>
                </a:cubicBezTo>
                <a:lnTo>
                  <a:pt x="5" y="338"/>
                </a:lnTo>
                <a:close/>
                <a:moveTo>
                  <a:pt x="0" y="400"/>
                </a:moveTo>
                <a:cubicBezTo>
                  <a:pt x="0" y="385"/>
                  <a:pt x="1" y="371"/>
                  <a:pt x="2" y="356"/>
                </a:cubicBezTo>
                <a:cubicBezTo>
                  <a:pt x="5" y="356"/>
                  <a:pt x="7" y="355"/>
                  <a:pt x="9" y="355"/>
                </a:cubicBezTo>
                <a:cubicBezTo>
                  <a:pt x="63" y="377"/>
                  <a:pt x="118" y="396"/>
                  <a:pt x="175" y="411"/>
                </a:cubicBezTo>
                <a:cubicBezTo>
                  <a:pt x="175" y="413"/>
                  <a:pt x="175" y="415"/>
                  <a:pt x="175" y="416"/>
                </a:cubicBezTo>
                <a:cubicBezTo>
                  <a:pt x="175" y="433"/>
                  <a:pt x="185" y="447"/>
                  <a:pt x="199" y="453"/>
                </a:cubicBezTo>
                <a:cubicBezTo>
                  <a:pt x="197" y="465"/>
                  <a:pt x="195" y="477"/>
                  <a:pt x="194" y="490"/>
                </a:cubicBezTo>
                <a:cubicBezTo>
                  <a:pt x="135" y="462"/>
                  <a:pt x="71" y="445"/>
                  <a:pt x="2" y="442"/>
                </a:cubicBezTo>
                <a:cubicBezTo>
                  <a:pt x="1" y="428"/>
                  <a:pt x="0" y="414"/>
                  <a:pt x="0" y="40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200" dirty="0"/>
          </a:p>
        </p:txBody>
      </p:sp>
      <p:cxnSp>
        <p:nvCxnSpPr>
          <p:cNvPr id="129" name="Gerade Verbindung 128"/>
          <p:cNvCxnSpPr>
            <a:cxnSpLocks/>
          </p:cNvCxnSpPr>
          <p:nvPr/>
        </p:nvCxnSpPr>
        <p:spPr bwMode="gray">
          <a:xfrm flipH="1">
            <a:off x="4353559" y="3009117"/>
            <a:ext cx="1809744" cy="0"/>
          </a:xfrm>
          <a:prstGeom prst="line">
            <a:avLst/>
          </a:prstGeom>
          <a:solidFill>
            <a:schemeClr val="tx2"/>
          </a:solidFill>
          <a:ln w="28575" cap="flat" cmpd="sng" algn="ctr">
            <a:solidFill>
              <a:srgbClr val="DFE6ED"/>
            </a:solidFill>
            <a:prstDash val="solid"/>
            <a:round/>
            <a:headEnd type="triangle" w="lg" len="lg"/>
            <a:tailEnd type="triangl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0" name="Rechteck 40"/>
          <p:cNvSpPr>
            <a:spLocks/>
          </p:cNvSpPr>
          <p:nvPr/>
        </p:nvSpPr>
        <p:spPr bwMode="gray">
          <a:xfrm>
            <a:off x="6194102" y="2901395"/>
            <a:ext cx="1303241" cy="215444"/>
          </a:xfrm>
          <a:prstGeom prst="rect">
            <a:avLst/>
          </a:prstGeom>
        </p:spPr>
        <p:txBody>
          <a:bodyPr wrap="none" lIns="0" tIns="0" rIns="0" bIns="0">
            <a:spAutoFit/>
          </a:bodyPr>
          <a:lstStyle/>
          <a:p>
            <a:pPr algn="ctr"/>
            <a:r>
              <a:rPr lang="en-US" sz="1400" b="1" dirty="0">
                <a:solidFill>
                  <a:schemeClr val="tx1"/>
                </a:solidFill>
              </a:rPr>
              <a:t>Remote access</a:t>
            </a:r>
          </a:p>
        </p:txBody>
      </p:sp>
      <p:sp>
        <p:nvSpPr>
          <p:cNvPr id="131" name="Rechteck 39"/>
          <p:cNvSpPr>
            <a:spLocks/>
          </p:cNvSpPr>
          <p:nvPr/>
        </p:nvSpPr>
        <p:spPr bwMode="gray">
          <a:xfrm>
            <a:off x="4704305" y="2932173"/>
            <a:ext cx="1108253" cy="153888"/>
          </a:xfrm>
          <a:prstGeom prst="rect">
            <a:avLst/>
          </a:prstGeom>
          <a:solidFill>
            <a:schemeClr val="bg1"/>
          </a:solidFill>
        </p:spPr>
        <p:txBody>
          <a:bodyPr wrap="none" lIns="36005" tIns="0" rIns="36005" bIns="0">
            <a:spAutoFit/>
          </a:bodyPr>
          <a:lstStyle/>
          <a:p>
            <a:pPr algn="ctr"/>
            <a:r>
              <a:rPr lang="en-US" sz="1000" dirty="0">
                <a:solidFill>
                  <a:schemeClr val="tx1"/>
                </a:solidFill>
              </a:rPr>
              <a:t>Untrusted network</a:t>
            </a:r>
          </a:p>
        </p:txBody>
      </p:sp>
      <p:grpSp>
        <p:nvGrpSpPr>
          <p:cNvPr id="34" name="Gruppieren 131"/>
          <p:cNvGrpSpPr/>
          <p:nvPr/>
        </p:nvGrpSpPr>
        <p:grpSpPr bwMode="gray">
          <a:xfrm>
            <a:off x="7528143" y="2869564"/>
            <a:ext cx="313815" cy="258048"/>
            <a:chOff x="6042350" y="3403324"/>
            <a:chExt cx="313815" cy="258048"/>
          </a:xfrm>
        </p:grpSpPr>
        <p:sp>
          <p:nvSpPr>
            <p:cNvPr id="133" name="Freeform 426"/>
            <p:cNvSpPr>
              <a:spLocks noEditPoints="1"/>
            </p:cNvSpPr>
            <p:nvPr/>
          </p:nvSpPr>
          <p:spPr bwMode="gray">
            <a:xfrm>
              <a:off x="6042350" y="3403324"/>
              <a:ext cx="313815" cy="258048"/>
            </a:xfrm>
            <a:custGeom>
              <a:avLst/>
              <a:gdLst>
                <a:gd name="T0" fmla="*/ 0 w 160"/>
                <a:gd name="T1" fmla="*/ 126 h 131"/>
                <a:gd name="T2" fmla="*/ 160 w 160"/>
                <a:gd name="T3" fmla="*/ 126 h 131"/>
                <a:gd name="T4" fmla="*/ 154 w 160"/>
                <a:gd name="T5" fmla="*/ 131 h 131"/>
                <a:gd name="T6" fmla="*/ 5 w 160"/>
                <a:gd name="T7" fmla="*/ 131 h 131"/>
                <a:gd name="T8" fmla="*/ 0 w 160"/>
                <a:gd name="T9" fmla="*/ 126 h 131"/>
                <a:gd name="T10" fmla="*/ 64 w 160"/>
                <a:gd name="T11" fmla="*/ 94 h 131"/>
                <a:gd name="T12" fmla="*/ 96 w 160"/>
                <a:gd name="T13" fmla="*/ 94 h 131"/>
                <a:gd name="T14" fmla="*/ 96 w 160"/>
                <a:gd name="T15" fmla="*/ 103 h 131"/>
                <a:gd name="T16" fmla="*/ 64 w 160"/>
                <a:gd name="T17" fmla="*/ 103 h 131"/>
                <a:gd name="T18" fmla="*/ 64 w 160"/>
                <a:gd name="T19" fmla="*/ 94 h 131"/>
                <a:gd name="T20" fmla="*/ 18 w 160"/>
                <a:gd name="T21" fmla="*/ 106 h 131"/>
                <a:gd name="T22" fmla="*/ 142 w 160"/>
                <a:gd name="T23" fmla="*/ 106 h 131"/>
                <a:gd name="T24" fmla="*/ 160 w 160"/>
                <a:gd name="T25" fmla="*/ 123 h 131"/>
                <a:gd name="T26" fmla="*/ 0 w 160"/>
                <a:gd name="T27" fmla="*/ 123 h 131"/>
                <a:gd name="T28" fmla="*/ 18 w 160"/>
                <a:gd name="T29" fmla="*/ 106 h 131"/>
                <a:gd name="T30" fmla="*/ 21 w 160"/>
                <a:gd name="T31" fmla="*/ 11 h 131"/>
                <a:gd name="T32" fmla="*/ 138 w 160"/>
                <a:gd name="T33" fmla="*/ 11 h 131"/>
                <a:gd name="T34" fmla="*/ 138 w 160"/>
                <a:gd name="T35" fmla="*/ 80 h 131"/>
                <a:gd name="T36" fmla="*/ 21 w 160"/>
                <a:gd name="T37" fmla="*/ 80 h 131"/>
                <a:gd name="T38" fmla="*/ 21 w 160"/>
                <a:gd name="T39" fmla="*/ 11 h 131"/>
                <a:gd name="T40" fmla="*/ 10 w 160"/>
                <a:gd name="T41" fmla="*/ 4 h 131"/>
                <a:gd name="T42" fmla="*/ 14 w 160"/>
                <a:gd name="T43" fmla="*/ 0 h 131"/>
                <a:gd name="T44" fmla="*/ 145 w 160"/>
                <a:gd name="T45" fmla="*/ 0 h 131"/>
                <a:gd name="T46" fmla="*/ 149 w 160"/>
                <a:gd name="T47" fmla="*/ 4 h 131"/>
                <a:gd name="T48" fmla="*/ 149 w 160"/>
                <a:gd name="T49" fmla="*/ 87 h 131"/>
                <a:gd name="T50" fmla="*/ 145 w 160"/>
                <a:gd name="T51" fmla="*/ 91 h 131"/>
                <a:gd name="T52" fmla="*/ 14 w 160"/>
                <a:gd name="T53" fmla="*/ 91 h 131"/>
                <a:gd name="T54" fmla="*/ 10 w 160"/>
                <a:gd name="T55" fmla="*/ 87 h 131"/>
                <a:gd name="T56" fmla="*/ 10 w 160"/>
                <a:gd name="T5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131">
                  <a:moveTo>
                    <a:pt x="0" y="126"/>
                  </a:moveTo>
                  <a:cubicBezTo>
                    <a:pt x="160" y="126"/>
                    <a:pt x="160" y="126"/>
                    <a:pt x="160" y="126"/>
                  </a:cubicBezTo>
                  <a:cubicBezTo>
                    <a:pt x="160" y="129"/>
                    <a:pt x="157" y="131"/>
                    <a:pt x="154" y="131"/>
                  </a:cubicBezTo>
                  <a:cubicBezTo>
                    <a:pt x="5" y="131"/>
                    <a:pt x="5" y="131"/>
                    <a:pt x="5" y="131"/>
                  </a:cubicBezTo>
                  <a:cubicBezTo>
                    <a:pt x="2" y="131"/>
                    <a:pt x="0" y="129"/>
                    <a:pt x="0" y="126"/>
                  </a:cubicBezTo>
                  <a:close/>
                  <a:moveTo>
                    <a:pt x="64" y="94"/>
                  </a:moveTo>
                  <a:cubicBezTo>
                    <a:pt x="96" y="94"/>
                    <a:pt x="96" y="94"/>
                    <a:pt x="96" y="94"/>
                  </a:cubicBezTo>
                  <a:cubicBezTo>
                    <a:pt x="96" y="103"/>
                    <a:pt x="96" y="103"/>
                    <a:pt x="96" y="103"/>
                  </a:cubicBezTo>
                  <a:cubicBezTo>
                    <a:pt x="64" y="103"/>
                    <a:pt x="64" y="103"/>
                    <a:pt x="64" y="103"/>
                  </a:cubicBezTo>
                  <a:lnTo>
                    <a:pt x="64" y="94"/>
                  </a:lnTo>
                  <a:close/>
                  <a:moveTo>
                    <a:pt x="18" y="106"/>
                  </a:moveTo>
                  <a:cubicBezTo>
                    <a:pt x="142" y="106"/>
                    <a:pt x="142" y="106"/>
                    <a:pt x="142" y="106"/>
                  </a:cubicBezTo>
                  <a:cubicBezTo>
                    <a:pt x="160" y="123"/>
                    <a:pt x="160" y="123"/>
                    <a:pt x="160" y="123"/>
                  </a:cubicBezTo>
                  <a:cubicBezTo>
                    <a:pt x="0" y="123"/>
                    <a:pt x="0" y="123"/>
                    <a:pt x="0" y="123"/>
                  </a:cubicBezTo>
                  <a:lnTo>
                    <a:pt x="18" y="106"/>
                  </a:lnTo>
                  <a:close/>
                  <a:moveTo>
                    <a:pt x="21" y="11"/>
                  </a:moveTo>
                  <a:cubicBezTo>
                    <a:pt x="138" y="11"/>
                    <a:pt x="138" y="11"/>
                    <a:pt x="138" y="11"/>
                  </a:cubicBezTo>
                  <a:cubicBezTo>
                    <a:pt x="138" y="80"/>
                    <a:pt x="138" y="80"/>
                    <a:pt x="138" y="80"/>
                  </a:cubicBezTo>
                  <a:cubicBezTo>
                    <a:pt x="21" y="80"/>
                    <a:pt x="21" y="80"/>
                    <a:pt x="21" y="80"/>
                  </a:cubicBezTo>
                  <a:lnTo>
                    <a:pt x="21" y="11"/>
                  </a:lnTo>
                  <a:close/>
                  <a:moveTo>
                    <a:pt x="10" y="4"/>
                  </a:moveTo>
                  <a:cubicBezTo>
                    <a:pt x="10" y="2"/>
                    <a:pt x="12" y="0"/>
                    <a:pt x="14" y="0"/>
                  </a:cubicBezTo>
                  <a:cubicBezTo>
                    <a:pt x="145" y="0"/>
                    <a:pt x="145" y="0"/>
                    <a:pt x="145" y="0"/>
                  </a:cubicBezTo>
                  <a:cubicBezTo>
                    <a:pt x="147" y="0"/>
                    <a:pt x="149" y="2"/>
                    <a:pt x="149" y="4"/>
                  </a:cubicBezTo>
                  <a:cubicBezTo>
                    <a:pt x="149" y="87"/>
                    <a:pt x="149" y="87"/>
                    <a:pt x="149" y="87"/>
                  </a:cubicBezTo>
                  <a:cubicBezTo>
                    <a:pt x="149" y="89"/>
                    <a:pt x="147" y="91"/>
                    <a:pt x="145" y="91"/>
                  </a:cubicBezTo>
                  <a:cubicBezTo>
                    <a:pt x="14" y="91"/>
                    <a:pt x="14" y="91"/>
                    <a:pt x="14" y="91"/>
                  </a:cubicBezTo>
                  <a:cubicBezTo>
                    <a:pt x="12" y="91"/>
                    <a:pt x="10" y="89"/>
                    <a:pt x="10" y="87"/>
                  </a:cubicBezTo>
                  <a:lnTo>
                    <a:pt x="10" y="4"/>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4" name="SAGD, Siemens, schloss, locket, key, schlüssel, verschlossen, sicherheit, safety, verschlüsselt"/>
            <p:cNvSpPr>
              <a:spLocks noEditPoints="1"/>
            </p:cNvSpPr>
            <p:nvPr/>
          </p:nvSpPr>
          <p:spPr bwMode="gray">
            <a:xfrm>
              <a:off x="6150088" y="3441775"/>
              <a:ext cx="88787" cy="105909"/>
            </a:xfrm>
            <a:custGeom>
              <a:avLst/>
              <a:gdLst>
                <a:gd name="T0" fmla="*/ 581 w 643"/>
                <a:gd name="T1" fmla="*/ 332 h 767"/>
                <a:gd name="T2" fmla="*/ 581 w 643"/>
                <a:gd name="T3" fmla="*/ 126 h 767"/>
                <a:gd name="T4" fmla="*/ 455 w 643"/>
                <a:gd name="T5" fmla="*/ 0 h 767"/>
                <a:gd name="T6" fmla="*/ 189 w 643"/>
                <a:gd name="T7" fmla="*/ 0 h 767"/>
                <a:gd name="T8" fmla="*/ 63 w 643"/>
                <a:gd name="T9" fmla="*/ 126 h 767"/>
                <a:gd name="T10" fmla="*/ 63 w 643"/>
                <a:gd name="T11" fmla="*/ 332 h 767"/>
                <a:gd name="T12" fmla="*/ 0 w 643"/>
                <a:gd name="T13" fmla="*/ 332 h 767"/>
                <a:gd name="T14" fmla="*/ 0 w 643"/>
                <a:gd name="T15" fmla="*/ 767 h 767"/>
                <a:gd name="T16" fmla="*/ 643 w 643"/>
                <a:gd name="T17" fmla="*/ 767 h 767"/>
                <a:gd name="T18" fmla="*/ 643 w 643"/>
                <a:gd name="T19" fmla="*/ 332 h 767"/>
                <a:gd name="T20" fmla="*/ 581 w 643"/>
                <a:gd name="T21" fmla="*/ 332 h 767"/>
                <a:gd name="T22" fmla="*/ 373 w 643"/>
                <a:gd name="T23" fmla="*/ 539 h 767"/>
                <a:gd name="T24" fmla="*/ 352 w 643"/>
                <a:gd name="T25" fmla="*/ 539 h 767"/>
                <a:gd name="T26" fmla="*/ 352 w 643"/>
                <a:gd name="T27" fmla="*/ 664 h 767"/>
                <a:gd name="T28" fmla="*/ 290 w 643"/>
                <a:gd name="T29" fmla="*/ 664 h 767"/>
                <a:gd name="T30" fmla="*/ 290 w 643"/>
                <a:gd name="T31" fmla="*/ 539 h 767"/>
                <a:gd name="T32" fmla="*/ 269 w 643"/>
                <a:gd name="T33" fmla="*/ 539 h 767"/>
                <a:gd name="T34" fmla="*/ 269 w 643"/>
                <a:gd name="T35" fmla="*/ 436 h 767"/>
                <a:gd name="T36" fmla="*/ 373 w 643"/>
                <a:gd name="T37" fmla="*/ 436 h 767"/>
                <a:gd name="T38" fmla="*/ 373 w 643"/>
                <a:gd name="T39" fmla="*/ 539 h 767"/>
                <a:gd name="T40" fmla="*/ 187 w 643"/>
                <a:gd name="T41" fmla="*/ 332 h 767"/>
                <a:gd name="T42" fmla="*/ 187 w 643"/>
                <a:gd name="T43" fmla="*/ 187 h 767"/>
                <a:gd name="T44" fmla="*/ 249 w 643"/>
                <a:gd name="T45" fmla="*/ 124 h 767"/>
                <a:gd name="T46" fmla="*/ 393 w 643"/>
                <a:gd name="T47" fmla="*/ 124 h 767"/>
                <a:gd name="T48" fmla="*/ 456 w 643"/>
                <a:gd name="T49" fmla="*/ 187 h 767"/>
                <a:gd name="T50" fmla="*/ 456 w 643"/>
                <a:gd name="T51" fmla="*/ 332 h 767"/>
                <a:gd name="T52" fmla="*/ 187 w 643"/>
                <a:gd name="T53" fmla="*/ 33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3" h="767">
                  <a:moveTo>
                    <a:pt x="581" y="332"/>
                  </a:moveTo>
                  <a:lnTo>
                    <a:pt x="581" y="126"/>
                  </a:lnTo>
                  <a:lnTo>
                    <a:pt x="455" y="0"/>
                  </a:lnTo>
                  <a:lnTo>
                    <a:pt x="189" y="0"/>
                  </a:lnTo>
                  <a:lnTo>
                    <a:pt x="63" y="126"/>
                  </a:lnTo>
                  <a:lnTo>
                    <a:pt x="63" y="332"/>
                  </a:lnTo>
                  <a:lnTo>
                    <a:pt x="0" y="332"/>
                  </a:lnTo>
                  <a:lnTo>
                    <a:pt x="0" y="767"/>
                  </a:lnTo>
                  <a:lnTo>
                    <a:pt x="643" y="767"/>
                  </a:lnTo>
                  <a:lnTo>
                    <a:pt x="643" y="332"/>
                  </a:lnTo>
                  <a:lnTo>
                    <a:pt x="581" y="332"/>
                  </a:lnTo>
                  <a:close/>
                  <a:moveTo>
                    <a:pt x="373" y="539"/>
                  </a:moveTo>
                  <a:lnTo>
                    <a:pt x="352" y="539"/>
                  </a:lnTo>
                  <a:lnTo>
                    <a:pt x="352" y="664"/>
                  </a:lnTo>
                  <a:lnTo>
                    <a:pt x="290" y="664"/>
                  </a:lnTo>
                  <a:lnTo>
                    <a:pt x="290" y="539"/>
                  </a:lnTo>
                  <a:lnTo>
                    <a:pt x="269" y="539"/>
                  </a:lnTo>
                  <a:lnTo>
                    <a:pt x="269" y="436"/>
                  </a:lnTo>
                  <a:lnTo>
                    <a:pt x="373" y="436"/>
                  </a:lnTo>
                  <a:lnTo>
                    <a:pt x="373" y="539"/>
                  </a:lnTo>
                  <a:close/>
                  <a:moveTo>
                    <a:pt x="187" y="332"/>
                  </a:moveTo>
                  <a:lnTo>
                    <a:pt x="187" y="187"/>
                  </a:lnTo>
                  <a:lnTo>
                    <a:pt x="249" y="124"/>
                  </a:lnTo>
                  <a:lnTo>
                    <a:pt x="393" y="124"/>
                  </a:lnTo>
                  <a:lnTo>
                    <a:pt x="456" y="187"/>
                  </a:lnTo>
                  <a:lnTo>
                    <a:pt x="456" y="332"/>
                  </a:lnTo>
                  <a:lnTo>
                    <a:pt x="187" y="332"/>
                  </a:lnTo>
                  <a:close/>
                </a:path>
              </a:pathLst>
            </a:custGeom>
            <a:solidFill>
              <a:srgbClr val="3C464B"/>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7" name="Gruppieren 202"/>
          <p:cNvGrpSpPr/>
          <p:nvPr/>
        </p:nvGrpSpPr>
        <p:grpSpPr bwMode="gray">
          <a:xfrm>
            <a:off x="4574488" y="4467148"/>
            <a:ext cx="1473770" cy="351018"/>
            <a:chOff x="4932442" y="2846701"/>
            <a:chExt cx="1713749" cy="408176"/>
          </a:xfrm>
        </p:grpSpPr>
        <p:sp>
          <p:nvSpPr>
            <p:cNvPr id="204" name="Gleichschenkliges Dreieck 278"/>
            <p:cNvSpPr/>
            <p:nvPr/>
          </p:nvSpPr>
          <p:spPr bwMode="gray">
            <a:xfrm>
              <a:off x="4932442" y="2846701"/>
              <a:ext cx="1713749" cy="408176"/>
            </a:xfrm>
            <a:custGeom>
              <a:avLst/>
              <a:gdLst/>
              <a:ahLst/>
              <a:cxnLst/>
              <a:rect l="l" t="t" r="r" b="b"/>
              <a:pathLst>
                <a:path w="1713749" h="408176">
                  <a:moveTo>
                    <a:pt x="856874" y="0"/>
                  </a:moveTo>
                  <a:lnTo>
                    <a:pt x="896375" y="36696"/>
                  </a:lnTo>
                  <a:lnTo>
                    <a:pt x="1713749" y="36696"/>
                  </a:lnTo>
                  <a:lnTo>
                    <a:pt x="1713749" y="408176"/>
                  </a:lnTo>
                  <a:lnTo>
                    <a:pt x="0" y="408176"/>
                  </a:lnTo>
                  <a:lnTo>
                    <a:pt x="0" y="36696"/>
                  </a:lnTo>
                  <a:lnTo>
                    <a:pt x="817374" y="36696"/>
                  </a:lnTo>
                  <a:close/>
                </a:path>
              </a:pathLst>
            </a:custGeom>
            <a:solidFill>
              <a:srgbClr val="FFFFFF"/>
            </a:solidFill>
            <a:ln>
              <a:solidFill>
                <a:schemeClr val="accent1"/>
              </a:solid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nvGrpSpPr>
            <p:cNvPr id="47" name="Gruppieren 482"/>
            <p:cNvGrpSpPr>
              <a:grpSpLocks noChangeAspect="1"/>
            </p:cNvGrpSpPr>
            <p:nvPr/>
          </p:nvGrpSpPr>
          <p:grpSpPr bwMode="gray">
            <a:xfrm>
              <a:off x="5417918" y="2948778"/>
              <a:ext cx="164166" cy="265343"/>
              <a:chOff x="3971929" y="1792290"/>
              <a:chExt cx="469904" cy="817562"/>
            </a:xfrm>
            <a:solidFill>
              <a:schemeClr val="accent1"/>
            </a:solidFill>
          </p:grpSpPr>
          <p:sp>
            <p:nvSpPr>
              <p:cNvPr id="226" name="Freeform 5"/>
              <p:cNvSpPr>
                <a:spLocks noEditPoints="1"/>
              </p:cNvSpPr>
              <p:nvPr/>
            </p:nvSpPr>
            <p:spPr bwMode="gray">
              <a:xfrm>
                <a:off x="3971929" y="1792290"/>
                <a:ext cx="315913" cy="463551"/>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6"/>
              <p:cNvSpPr>
                <a:spLocks noEditPoints="1"/>
              </p:cNvSpPr>
              <p:nvPr/>
            </p:nvSpPr>
            <p:spPr bwMode="gray">
              <a:xfrm>
                <a:off x="4062420" y="1970089"/>
                <a:ext cx="379413" cy="639763"/>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uppieren 457"/>
            <p:cNvGrpSpPr>
              <a:grpSpLocks noChangeAspect="1"/>
            </p:cNvGrpSpPr>
            <p:nvPr/>
          </p:nvGrpSpPr>
          <p:grpSpPr bwMode="gray">
            <a:xfrm>
              <a:off x="4976957" y="2980251"/>
              <a:ext cx="322002" cy="202397"/>
              <a:chOff x="1874838" y="4900613"/>
              <a:chExt cx="1065212" cy="720725"/>
            </a:xfrm>
            <a:solidFill>
              <a:schemeClr val="accent1"/>
            </a:solidFill>
          </p:grpSpPr>
          <p:sp>
            <p:nvSpPr>
              <p:cNvPr id="224" name="Freeform 36"/>
              <p:cNvSpPr>
                <a:spLocks noEditPoints="1"/>
              </p:cNvSpPr>
              <p:nvPr/>
            </p:nvSpPr>
            <p:spPr bwMode="gray">
              <a:xfrm>
                <a:off x="1978025" y="4900613"/>
                <a:ext cx="962025" cy="619125"/>
              </a:xfrm>
              <a:custGeom>
                <a:avLst/>
                <a:gdLst>
                  <a:gd name="T0" fmla="*/ 193 w 800"/>
                  <a:gd name="T1" fmla="*/ 381 h 514"/>
                  <a:gd name="T2" fmla="*/ 143 w 800"/>
                  <a:gd name="T3" fmla="*/ 265 h 514"/>
                  <a:gd name="T4" fmla="*/ 400 w 800"/>
                  <a:gd name="T5" fmla="*/ 381 h 514"/>
                  <a:gd name="T6" fmla="*/ 87 w 800"/>
                  <a:gd name="T7" fmla="*/ 132 h 514"/>
                  <a:gd name="T8" fmla="*/ 258 w 800"/>
                  <a:gd name="T9" fmla="*/ 248 h 514"/>
                  <a:gd name="T10" fmla="*/ 667 w 800"/>
                  <a:gd name="T11" fmla="*/ 0 h 514"/>
                  <a:gd name="T12" fmla="*/ 418 w 800"/>
                  <a:gd name="T13" fmla="*/ 116 h 514"/>
                  <a:gd name="T14" fmla="*/ 667 w 800"/>
                  <a:gd name="T15" fmla="*/ 0 h 514"/>
                  <a:gd name="T16" fmla="*/ 143 w 800"/>
                  <a:gd name="T17" fmla="*/ 0 h 514"/>
                  <a:gd name="T18" fmla="*/ 400 w 800"/>
                  <a:gd name="T19" fmla="*/ 116 h 514"/>
                  <a:gd name="T20" fmla="*/ 276 w 800"/>
                  <a:gd name="T21" fmla="*/ 248 h 514"/>
                  <a:gd name="T22" fmla="*/ 524 w 800"/>
                  <a:gd name="T23" fmla="*/ 132 h 514"/>
                  <a:gd name="T24" fmla="*/ 276 w 800"/>
                  <a:gd name="T25" fmla="*/ 248 h 514"/>
                  <a:gd name="T26" fmla="*/ 667 w 800"/>
                  <a:gd name="T27" fmla="*/ 381 h 514"/>
                  <a:gd name="T28" fmla="*/ 418 w 800"/>
                  <a:gd name="T29" fmla="*/ 265 h 514"/>
                  <a:gd name="T30" fmla="*/ 96 w 800"/>
                  <a:gd name="T31" fmla="*/ 265 h 514"/>
                  <a:gd name="T32" fmla="*/ 117 w 800"/>
                  <a:gd name="T33" fmla="*/ 277 h 514"/>
                  <a:gd name="T34" fmla="*/ 124 w 800"/>
                  <a:gd name="T35" fmla="*/ 265 h 514"/>
                  <a:gd name="T36" fmla="*/ 41 w 800"/>
                  <a:gd name="T37" fmla="*/ 438 h 514"/>
                  <a:gd name="T38" fmla="*/ 16 w 800"/>
                  <a:gd name="T39" fmla="*/ 514 h 514"/>
                  <a:gd name="T40" fmla="*/ 41 w 800"/>
                  <a:gd name="T41" fmla="*/ 438 h 514"/>
                  <a:gd name="T42" fmla="*/ 800 w 800"/>
                  <a:gd name="T43" fmla="*/ 514 h 514"/>
                  <a:gd name="T44" fmla="*/ 543 w 800"/>
                  <a:gd name="T45" fmla="*/ 398 h 514"/>
                  <a:gd name="T46" fmla="*/ 543 w 800"/>
                  <a:gd name="T47" fmla="*/ 248 h 514"/>
                  <a:gd name="T48" fmla="*/ 800 w 800"/>
                  <a:gd name="T49" fmla="*/ 132 h 514"/>
                  <a:gd name="T50" fmla="*/ 543 w 800"/>
                  <a:gd name="T51" fmla="*/ 248 h 514"/>
                  <a:gd name="T52" fmla="*/ 800 w 800"/>
                  <a:gd name="T53" fmla="*/ 381 h 514"/>
                  <a:gd name="T54" fmla="*/ 684 w 800"/>
                  <a:gd name="T55" fmla="*/ 265 h 514"/>
                  <a:gd name="T56" fmla="*/ 684 w 800"/>
                  <a:gd name="T57" fmla="*/ 0 h 514"/>
                  <a:gd name="T58" fmla="*/ 800 w 800"/>
                  <a:gd name="T59" fmla="*/ 116 h 514"/>
                  <a:gd name="T60" fmla="*/ 684 w 800"/>
                  <a:gd name="T61" fmla="*/ 0 h 514"/>
                  <a:gd name="T62" fmla="*/ 191 w 800"/>
                  <a:gd name="T63" fmla="*/ 514 h 514"/>
                  <a:gd name="T64" fmla="*/ 258 w 800"/>
                  <a:gd name="T65" fmla="*/ 398 h 514"/>
                  <a:gd name="T66" fmla="*/ 195 w 800"/>
                  <a:gd name="T67" fmla="*/ 502 h 514"/>
                  <a:gd name="T68" fmla="*/ 524 w 800"/>
                  <a:gd name="T69" fmla="*/ 514 h 514"/>
                  <a:gd name="T70" fmla="*/ 276 w 800"/>
                  <a:gd name="T71" fmla="*/ 398 h 514"/>
                  <a:gd name="T72" fmla="*/ 16 w 800"/>
                  <a:gd name="T73" fmla="*/ 216 h 514"/>
                  <a:gd name="T74" fmla="*/ 61 w 800"/>
                  <a:gd name="T75" fmla="*/ 132 h 514"/>
                  <a:gd name="T76" fmla="*/ 0 w 800"/>
                  <a:gd name="T77" fmla="*/ 238 h 514"/>
                  <a:gd name="T78" fmla="*/ 67 w 800"/>
                  <a:gd name="T79" fmla="*/ 83 h 514"/>
                  <a:gd name="T80" fmla="*/ 124 w 800"/>
                  <a:gd name="T81" fmla="*/ 116 h 514"/>
                  <a:gd name="T82" fmla="*/ 0 w 800"/>
                  <a:gd name="T83" fmla="*/ 0 h 514"/>
                  <a:gd name="T84" fmla="*/ 63 w 800"/>
                  <a:gd name="T85" fmla="*/ 11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514">
                    <a:moveTo>
                      <a:pt x="400" y="381"/>
                    </a:moveTo>
                    <a:cubicBezTo>
                      <a:pt x="193" y="381"/>
                      <a:pt x="193" y="381"/>
                      <a:pt x="193" y="381"/>
                    </a:cubicBezTo>
                    <a:cubicBezTo>
                      <a:pt x="181" y="346"/>
                      <a:pt x="162" y="314"/>
                      <a:pt x="143" y="283"/>
                    </a:cubicBezTo>
                    <a:cubicBezTo>
                      <a:pt x="143" y="265"/>
                      <a:pt x="143" y="265"/>
                      <a:pt x="143" y="265"/>
                    </a:cubicBezTo>
                    <a:cubicBezTo>
                      <a:pt x="400" y="265"/>
                      <a:pt x="400" y="265"/>
                      <a:pt x="400" y="265"/>
                    </a:cubicBezTo>
                    <a:lnTo>
                      <a:pt x="400" y="381"/>
                    </a:lnTo>
                    <a:close/>
                    <a:moveTo>
                      <a:pt x="258" y="132"/>
                    </a:moveTo>
                    <a:cubicBezTo>
                      <a:pt x="87" y="132"/>
                      <a:pt x="87" y="132"/>
                      <a:pt x="87" y="132"/>
                    </a:cubicBezTo>
                    <a:cubicBezTo>
                      <a:pt x="106" y="180"/>
                      <a:pt x="103" y="217"/>
                      <a:pt x="99" y="248"/>
                    </a:cubicBezTo>
                    <a:cubicBezTo>
                      <a:pt x="258" y="248"/>
                      <a:pt x="258" y="248"/>
                      <a:pt x="258" y="248"/>
                    </a:cubicBezTo>
                    <a:lnTo>
                      <a:pt x="258" y="132"/>
                    </a:lnTo>
                    <a:close/>
                    <a:moveTo>
                      <a:pt x="667" y="0"/>
                    </a:moveTo>
                    <a:cubicBezTo>
                      <a:pt x="418" y="0"/>
                      <a:pt x="418" y="0"/>
                      <a:pt x="418" y="0"/>
                    </a:cubicBezTo>
                    <a:cubicBezTo>
                      <a:pt x="418" y="116"/>
                      <a:pt x="418" y="116"/>
                      <a:pt x="418" y="116"/>
                    </a:cubicBezTo>
                    <a:cubicBezTo>
                      <a:pt x="667" y="116"/>
                      <a:pt x="667" y="116"/>
                      <a:pt x="667" y="116"/>
                    </a:cubicBezTo>
                    <a:lnTo>
                      <a:pt x="667" y="0"/>
                    </a:lnTo>
                    <a:close/>
                    <a:moveTo>
                      <a:pt x="400" y="0"/>
                    </a:moveTo>
                    <a:cubicBezTo>
                      <a:pt x="143" y="0"/>
                      <a:pt x="143" y="0"/>
                      <a:pt x="143" y="0"/>
                    </a:cubicBezTo>
                    <a:cubicBezTo>
                      <a:pt x="143" y="116"/>
                      <a:pt x="143" y="116"/>
                      <a:pt x="143" y="116"/>
                    </a:cubicBezTo>
                    <a:cubicBezTo>
                      <a:pt x="400" y="116"/>
                      <a:pt x="400" y="116"/>
                      <a:pt x="400" y="116"/>
                    </a:cubicBezTo>
                    <a:lnTo>
                      <a:pt x="400" y="0"/>
                    </a:lnTo>
                    <a:close/>
                    <a:moveTo>
                      <a:pt x="276" y="248"/>
                    </a:moveTo>
                    <a:cubicBezTo>
                      <a:pt x="524" y="248"/>
                      <a:pt x="524" y="248"/>
                      <a:pt x="524" y="248"/>
                    </a:cubicBezTo>
                    <a:cubicBezTo>
                      <a:pt x="524" y="132"/>
                      <a:pt x="524" y="132"/>
                      <a:pt x="524" y="132"/>
                    </a:cubicBezTo>
                    <a:cubicBezTo>
                      <a:pt x="276" y="132"/>
                      <a:pt x="276" y="132"/>
                      <a:pt x="276" y="132"/>
                    </a:cubicBezTo>
                    <a:lnTo>
                      <a:pt x="276" y="248"/>
                    </a:lnTo>
                    <a:close/>
                    <a:moveTo>
                      <a:pt x="418" y="381"/>
                    </a:moveTo>
                    <a:cubicBezTo>
                      <a:pt x="667" y="381"/>
                      <a:pt x="667" y="381"/>
                      <a:pt x="667" y="381"/>
                    </a:cubicBezTo>
                    <a:cubicBezTo>
                      <a:pt x="667" y="265"/>
                      <a:pt x="667" y="265"/>
                      <a:pt x="667" y="265"/>
                    </a:cubicBezTo>
                    <a:cubicBezTo>
                      <a:pt x="418" y="265"/>
                      <a:pt x="418" y="265"/>
                      <a:pt x="418" y="265"/>
                    </a:cubicBezTo>
                    <a:lnTo>
                      <a:pt x="418" y="381"/>
                    </a:lnTo>
                    <a:close/>
                    <a:moveTo>
                      <a:pt x="96" y="265"/>
                    </a:moveTo>
                    <a:cubicBezTo>
                      <a:pt x="94" y="284"/>
                      <a:pt x="92" y="300"/>
                      <a:pt x="96" y="316"/>
                    </a:cubicBezTo>
                    <a:cubicBezTo>
                      <a:pt x="103" y="301"/>
                      <a:pt x="110" y="286"/>
                      <a:pt x="117" y="277"/>
                    </a:cubicBezTo>
                    <a:cubicBezTo>
                      <a:pt x="124" y="267"/>
                      <a:pt x="124" y="267"/>
                      <a:pt x="124" y="267"/>
                    </a:cubicBezTo>
                    <a:cubicBezTo>
                      <a:pt x="124" y="265"/>
                      <a:pt x="124" y="265"/>
                      <a:pt x="124" y="265"/>
                    </a:cubicBezTo>
                    <a:lnTo>
                      <a:pt x="96" y="265"/>
                    </a:lnTo>
                    <a:close/>
                    <a:moveTo>
                      <a:pt x="41" y="438"/>
                    </a:moveTo>
                    <a:cubicBezTo>
                      <a:pt x="34" y="448"/>
                      <a:pt x="28" y="460"/>
                      <a:pt x="24" y="473"/>
                    </a:cubicBezTo>
                    <a:cubicBezTo>
                      <a:pt x="20" y="484"/>
                      <a:pt x="16" y="498"/>
                      <a:pt x="16" y="514"/>
                    </a:cubicBezTo>
                    <a:cubicBezTo>
                      <a:pt x="62" y="514"/>
                      <a:pt x="62" y="514"/>
                      <a:pt x="62" y="514"/>
                    </a:cubicBezTo>
                    <a:cubicBezTo>
                      <a:pt x="51" y="492"/>
                      <a:pt x="43" y="464"/>
                      <a:pt x="41" y="438"/>
                    </a:cubicBezTo>
                    <a:close/>
                    <a:moveTo>
                      <a:pt x="543" y="514"/>
                    </a:moveTo>
                    <a:cubicBezTo>
                      <a:pt x="800" y="514"/>
                      <a:pt x="800" y="514"/>
                      <a:pt x="800" y="514"/>
                    </a:cubicBezTo>
                    <a:cubicBezTo>
                      <a:pt x="800" y="398"/>
                      <a:pt x="800" y="398"/>
                      <a:pt x="800" y="398"/>
                    </a:cubicBezTo>
                    <a:cubicBezTo>
                      <a:pt x="543" y="398"/>
                      <a:pt x="543" y="398"/>
                      <a:pt x="543" y="398"/>
                    </a:cubicBezTo>
                    <a:lnTo>
                      <a:pt x="543" y="514"/>
                    </a:lnTo>
                    <a:close/>
                    <a:moveTo>
                      <a:pt x="543" y="248"/>
                    </a:moveTo>
                    <a:cubicBezTo>
                      <a:pt x="800" y="248"/>
                      <a:pt x="800" y="248"/>
                      <a:pt x="800" y="248"/>
                    </a:cubicBezTo>
                    <a:cubicBezTo>
                      <a:pt x="800" y="132"/>
                      <a:pt x="800" y="132"/>
                      <a:pt x="800" y="132"/>
                    </a:cubicBezTo>
                    <a:cubicBezTo>
                      <a:pt x="543" y="132"/>
                      <a:pt x="543" y="132"/>
                      <a:pt x="543" y="132"/>
                    </a:cubicBezTo>
                    <a:lnTo>
                      <a:pt x="543" y="248"/>
                    </a:lnTo>
                    <a:close/>
                    <a:moveTo>
                      <a:pt x="684" y="381"/>
                    </a:moveTo>
                    <a:cubicBezTo>
                      <a:pt x="800" y="381"/>
                      <a:pt x="800" y="381"/>
                      <a:pt x="800" y="381"/>
                    </a:cubicBezTo>
                    <a:cubicBezTo>
                      <a:pt x="800" y="265"/>
                      <a:pt x="800" y="265"/>
                      <a:pt x="800" y="265"/>
                    </a:cubicBezTo>
                    <a:cubicBezTo>
                      <a:pt x="684" y="265"/>
                      <a:pt x="684" y="265"/>
                      <a:pt x="684" y="265"/>
                    </a:cubicBezTo>
                    <a:lnTo>
                      <a:pt x="684" y="381"/>
                    </a:lnTo>
                    <a:close/>
                    <a:moveTo>
                      <a:pt x="684" y="0"/>
                    </a:moveTo>
                    <a:cubicBezTo>
                      <a:pt x="684" y="116"/>
                      <a:pt x="684" y="116"/>
                      <a:pt x="684" y="116"/>
                    </a:cubicBezTo>
                    <a:cubicBezTo>
                      <a:pt x="800" y="116"/>
                      <a:pt x="800" y="116"/>
                      <a:pt x="800" y="116"/>
                    </a:cubicBezTo>
                    <a:cubicBezTo>
                      <a:pt x="800" y="0"/>
                      <a:pt x="800" y="0"/>
                      <a:pt x="800" y="0"/>
                    </a:cubicBezTo>
                    <a:lnTo>
                      <a:pt x="684" y="0"/>
                    </a:lnTo>
                    <a:close/>
                    <a:moveTo>
                      <a:pt x="195" y="502"/>
                    </a:moveTo>
                    <a:cubicBezTo>
                      <a:pt x="194" y="506"/>
                      <a:pt x="193" y="510"/>
                      <a:pt x="191" y="514"/>
                    </a:cubicBezTo>
                    <a:cubicBezTo>
                      <a:pt x="258" y="514"/>
                      <a:pt x="258" y="514"/>
                      <a:pt x="258" y="514"/>
                    </a:cubicBezTo>
                    <a:cubicBezTo>
                      <a:pt x="258" y="398"/>
                      <a:pt x="258" y="398"/>
                      <a:pt x="258" y="398"/>
                    </a:cubicBezTo>
                    <a:cubicBezTo>
                      <a:pt x="198" y="398"/>
                      <a:pt x="198" y="398"/>
                      <a:pt x="198" y="398"/>
                    </a:cubicBezTo>
                    <a:cubicBezTo>
                      <a:pt x="206" y="429"/>
                      <a:pt x="207" y="464"/>
                      <a:pt x="195" y="502"/>
                    </a:cubicBezTo>
                    <a:close/>
                    <a:moveTo>
                      <a:pt x="276" y="514"/>
                    </a:moveTo>
                    <a:cubicBezTo>
                      <a:pt x="524" y="514"/>
                      <a:pt x="524" y="514"/>
                      <a:pt x="524" y="514"/>
                    </a:cubicBezTo>
                    <a:cubicBezTo>
                      <a:pt x="524" y="398"/>
                      <a:pt x="524" y="398"/>
                      <a:pt x="524" y="398"/>
                    </a:cubicBezTo>
                    <a:cubicBezTo>
                      <a:pt x="276" y="398"/>
                      <a:pt x="276" y="398"/>
                      <a:pt x="276" y="398"/>
                    </a:cubicBezTo>
                    <a:lnTo>
                      <a:pt x="276" y="514"/>
                    </a:lnTo>
                    <a:close/>
                    <a:moveTo>
                      <a:pt x="16" y="216"/>
                    </a:moveTo>
                    <a:cubicBezTo>
                      <a:pt x="39" y="184"/>
                      <a:pt x="57" y="159"/>
                      <a:pt x="61" y="134"/>
                    </a:cubicBezTo>
                    <a:cubicBezTo>
                      <a:pt x="61" y="132"/>
                      <a:pt x="61" y="132"/>
                      <a:pt x="61" y="132"/>
                    </a:cubicBezTo>
                    <a:cubicBezTo>
                      <a:pt x="0" y="132"/>
                      <a:pt x="0" y="132"/>
                      <a:pt x="0" y="132"/>
                    </a:cubicBezTo>
                    <a:cubicBezTo>
                      <a:pt x="0" y="238"/>
                      <a:pt x="0" y="238"/>
                      <a:pt x="0" y="238"/>
                    </a:cubicBezTo>
                    <a:cubicBezTo>
                      <a:pt x="6" y="230"/>
                      <a:pt x="11" y="223"/>
                      <a:pt x="16" y="216"/>
                    </a:cubicBezTo>
                    <a:close/>
                    <a:moveTo>
                      <a:pt x="67" y="83"/>
                    </a:moveTo>
                    <a:cubicBezTo>
                      <a:pt x="80" y="116"/>
                      <a:pt x="80" y="116"/>
                      <a:pt x="80" y="116"/>
                    </a:cubicBezTo>
                    <a:cubicBezTo>
                      <a:pt x="124" y="116"/>
                      <a:pt x="124" y="116"/>
                      <a:pt x="124" y="116"/>
                    </a:cubicBezTo>
                    <a:cubicBezTo>
                      <a:pt x="124" y="0"/>
                      <a:pt x="124" y="0"/>
                      <a:pt x="124" y="0"/>
                    </a:cubicBezTo>
                    <a:cubicBezTo>
                      <a:pt x="0" y="0"/>
                      <a:pt x="0" y="0"/>
                      <a:pt x="0" y="0"/>
                    </a:cubicBezTo>
                    <a:cubicBezTo>
                      <a:pt x="0" y="116"/>
                      <a:pt x="0" y="116"/>
                      <a:pt x="0" y="116"/>
                    </a:cubicBezTo>
                    <a:cubicBezTo>
                      <a:pt x="63" y="116"/>
                      <a:pt x="63" y="116"/>
                      <a:pt x="63" y="116"/>
                    </a:cubicBezTo>
                    <a:lnTo>
                      <a:pt x="6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7"/>
              <p:cNvSpPr>
                <a:spLocks/>
              </p:cNvSpPr>
              <p:nvPr/>
            </p:nvSpPr>
            <p:spPr bwMode="gray">
              <a:xfrm>
                <a:off x="1874838" y="5062538"/>
                <a:ext cx="354012" cy="558800"/>
              </a:xfrm>
              <a:custGeom>
                <a:avLst/>
                <a:gdLst>
                  <a:gd name="T0" fmla="*/ 160 w 294"/>
                  <a:gd name="T1" fmla="*/ 0 h 464"/>
                  <a:gd name="T2" fmla="*/ 37 w 294"/>
                  <a:gd name="T3" fmla="*/ 222 h 464"/>
                  <a:gd name="T4" fmla="*/ 104 w 294"/>
                  <a:gd name="T5" fmla="*/ 433 h 464"/>
                  <a:gd name="T6" fmla="*/ 141 w 294"/>
                  <a:gd name="T7" fmla="*/ 266 h 464"/>
                  <a:gd name="T8" fmla="*/ 165 w 294"/>
                  <a:gd name="T9" fmla="*/ 382 h 464"/>
                  <a:gd name="T10" fmla="*/ 185 w 294"/>
                  <a:gd name="T11" fmla="*/ 338 h 464"/>
                  <a:gd name="T12" fmla="*/ 155 w 294"/>
                  <a:gd name="T13" fmla="*/ 464 h 464"/>
                  <a:gd name="T14" fmla="*/ 269 w 294"/>
                  <a:gd name="T15" fmla="*/ 363 h 464"/>
                  <a:gd name="T16" fmla="*/ 214 w 294"/>
                  <a:gd name="T17" fmla="*/ 150 h 464"/>
                  <a:gd name="T18" fmla="*/ 185 w 294"/>
                  <a:gd name="T19" fmla="*/ 214 h 464"/>
                  <a:gd name="T20" fmla="*/ 160 w 29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464">
                    <a:moveTo>
                      <a:pt x="160" y="0"/>
                    </a:moveTo>
                    <a:cubicBezTo>
                      <a:pt x="152" y="58"/>
                      <a:pt x="78" y="112"/>
                      <a:pt x="37" y="222"/>
                    </a:cubicBezTo>
                    <a:cubicBezTo>
                      <a:pt x="0" y="322"/>
                      <a:pt x="31" y="408"/>
                      <a:pt x="104" y="433"/>
                    </a:cubicBezTo>
                    <a:cubicBezTo>
                      <a:pt x="63" y="367"/>
                      <a:pt x="114" y="287"/>
                      <a:pt x="141" y="266"/>
                    </a:cubicBezTo>
                    <a:cubicBezTo>
                      <a:pt x="135" y="295"/>
                      <a:pt x="144" y="349"/>
                      <a:pt x="165" y="382"/>
                    </a:cubicBezTo>
                    <a:cubicBezTo>
                      <a:pt x="173" y="375"/>
                      <a:pt x="182" y="357"/>
                      <a:pt x="185" y="338"/>
                    </a:cubicBezTo>
                    <a:cubicBezTo>
                      <a:pt x="185" y="338"/>
                      <a:pt x="240" y="412"/>
                      <a:pt x="155" y="464"/>
                    </a:cubicBezTo>
                    <a:cubicBezTo>
                      <a:pt x="155" y="464"/>
                      <a:pt x="243" y="451"/>
                      <a:pt x="269" y="363"/>
                    </a:cubicBezTo>
                    <a:cubicBezTo>
                      <a:pt x="294" y="276"/>
                      <a:pt x="254" y="215"/>
                      <a:pt x="214" y="150"/>
                    </a:cubicBezTo>
                    <a:cubicBezTo>
                      <a:pt x="204" y="163"/>
                      <a:pt x="189" y="193"/>
                      <a:pt x="185" y="214"/>
                    </a:cubicBezTo>
                    <a:cubicBezTo>
                      <a:pt x="136" y="152"/>
                      <a:pt x="202" y="106"/>
                      <a:pt x="1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SAGD, Siemens, cd, disk"/>
            <p:cNvGrpSpPr>
              <a:grpSpLocks/>
            </p:cNvGrpSpPr>
            <p:nvPr/>
          </p:nvGrpSpPr>
          <p:grpSpPr bwMode="gray">
            <a:xfrm>
              <a:off x="5999939" y="2940498"/>
              <a:ext cx="281902" cy="281902"/>
              <a:chOff x="320675" y="6391275"/>
              <a:chExt cx="3068638" cy="3068638"/>
            </a:xfrm>
            <a:solidFill>
              <a:schemeClr val="accent1"/>
            </a:solidFill>
          </p:grpSpPr>
          <p:sp>
            <p:nvSpPr>
              <p:cNvPr id="211" name="Freeform 47"/>
              <p:cNvSpPr>
                <a:spLocks noEditPoints="1"/>
              </p:cNvSpPr>
              <p:nvPr/>
            </p:nvSpPr>
            <p:spPr bwMode="gray">
              <a:xfrm>
                <a:off x="1649413" y="7720013"/>
                <a:ext cx="412750" cy="412750"/>
              </a:xfrm>
              <a:custGeom>
                <a:avLst/>
                <a:gdLst>
                  <a:gd name="T0" fmla="*/ 36 w 110"/>
                  <a:gd name="T1" fmla="*/ 4 h 110"/>
                  <a:gd name="T2" fmla="*/ 32 w 110"/>
                  <a:gd name="T3" fmla="*/ 6 h 110"/>
                  <a:gd name="T4" fmla="*/ 29 w 110"/>
                  <a:gd name="T5" fmla="*/ 7 h 110"/>
                  <a:gd name="T6" fmla="*/ 26 w 110"/>
                  <a:gd name="T7" fmla="*/ 9 h 110"/>
                  <a:gd name="T8" fmla="*/ 23 w 110"/>
                  <a:gd name="T9" fmla="*/ 11 h 110"/>
                  <a:gd name="T10" fmla="*/ 21 w 110"/>
                  <a:gd name="T11" fmla="*/ 13 h 110"/>
                  <a:gd name="T12" fmla="*/ 18 w 110"/>
                  <a:gd name="T13" fmla="*/ 15 h 110"/>
                  <a:gd name="T14" fmla="*/ 16 w 110"/>
                  <a:gd name="T15" fmla="*/ 17 h 110"/>
                  <a:gd name="T16" fmla="*/ 13 w 110"/>
                  <a:gd name="T17" fmla="*/ 20 h 110"/>
                  <a:gd name="T18" fmla="*/ 11 w 110"/>
                  <a:gd name="T19" fmla="*/ 23 h 110"/>
                  <a:gd name="T20" fmla="*/ 9 w 110"/>
                  <a:gd name="T21" fmla="*/ 26 h 110"/>
                  <a:gd name="T22" fmla="*/ 7 w 110"/>
                  <a:gd name="T23" fmla="*/ 29 h 110"/>
                  <a:gd name="T24" fmla="*/ 6 w 110"/>
                  <a:gd name="T25" fmla="*/ 32 h 110"/>
                  <a:gd name="T26" fmla="*/ 4 w 110"/>
                  <a:gd name="T27" fmla="*/ 35 h 110"/>
                  <a:gd name="T28" fmla="*/ 3 w 110"/>
                  <a:gd name="T29" fmla="*/ 37 h 110"/>
                  <a:gd name="T30" fmla="*/ 1 w 110"/>
                  <a:gd name="T31" fmla="*/ 47 h 110"/>
                  <a:gd name="T32" fmla="*/ 55 w 110"/>
                  <a:gd name="T33" fmla="*/ 110 h 110"/>
                  <a:gd name="T34" fmla="*/ 76 w 110"/>
                  <a:gd name="T35" fmla="*/ 106 h 110"/>
                  <a:gd name="T36" fmla="*/ 80 w 110"/>
                  <a:gd name="T37" fmla="*/ 104 h 110"/>
                  <a:gd name="T38" fmla="*/ 83 w 110"/>
                  <a:gd name="T39" fmla="*/ 103 h 110"/>
                  <a:gd name="T40" fmla="*/ 86 w 110"/>
                  <a:gd name="T41" fmla="*/ 101 h 110"/>
                  <a:gd name="T42" fmla="*/ 89 w 110"/>
                  <a:gd name="T43" fmla="*/ 99 h 110"/>
                  <a:gd name="T44" fmla="*/ 91 w 110"/>
                  <a:gd name="T45" fmla="*/ 97 h 110"/>
                  <a:gd name="T46" fmla="*/ 94 w 110"/>
                  <a:gd name="T47" fmla="*/ 94 h 110"/>
                  <a:gd name="T48" fmla="*/ 96 w 110"/>
                  <a:gd name="T49" fmla="*/ 92 h 110"/>
                  <a:gd name="T50" fmla="*/ 99 w 110"/>
                  <a:gd name="T51" fmla="*/ 88 h 110"/>
                  <a:gd name="T52" fmla="*/ 101 w 110"/>
                  <a:gd name="T53" fmla="*/ 85 h 110"/>
                  <a:gd name="T54" fmla="*/ 103 w 110"/>
                  <a:gd name="T55" fmla="*/ 82 h 110"/>
                  <a:gd name="T56" fmla="*/ 105 w 110"/>
                  <a:gd name="T57" fmla="*/ 79 h 110"/>
                  <a:gd name="T58" fmla="*/ 106 w 110"/>
                  <a:gd name="T59" fmla="*/ 76 h 110"/>
                  <a:gd name="T60" fmla="*/ 110 w 110"/>
                  <a:gd name="T61" fmla="*/ 64 h 110"/>
                  <a:gd name="T62" fmla="*/ 55 w 110"/>
                  <a:gd name="T63" fmla="*/ 0 h 110"/>
                  <a:gd name="T64" fmla="*/ 85 w 110"/>
                  <a:gd name="T65" fmla="*/ 60 h 110"/>
                  <a:gd name="T66" fmla="*/ 83 w 110"/>
                  <a:gd name="T67" fmla="*/ 64 h 110"/>
                  <a:gd name="T68" fmla="*/ 82 w 110"/>
                  <a:gd name="T69" fmla="*/ 68 h 110"/>
                  <a:gd name="T70" fmla="*/ 80 w 110"/>
                  <a:gd name="T71" fmla="*/ 71 h 110"/>
                  <a:gd name="T72" fmla="*/ 78 w 110"/>
                  <a:gd name="T73" fmla="*/ 74 h 110"/>
                  <a:gd name="T74" fmla="*/ 75 w 110"/>
                  <a:gd name="T75" fmla="*/ 77 h 110"/>
                  <a:gd name="T76" fmla="*/ 73 w 110"/>
                  <a:gd name="T77" fmla="*/ 79 h 110"/>
                  <a:gd name="T78" fmla="*/ 70 w 110"/>
                  <a:gd name="T79" fmla="*/ 81 h 110"/>
                  <a:gd name="T80" fmla="*/ 66 w 110"/>
                  <a:gd name="T81" fmla="*/ 83 h 110"/>
                  <a:gd name="T82" fmla="*/ 26 w 110"/>
                  <a:gd name="T83" fmla="*/ 55 h 110"/>
                  <a:gd name="T84" fmla="*/ 27 w 110"/>
                  <a:gd name="T85" fmla="*/ 47 h 110"/>
                  <a:gd name="T86" fmla="*/ 28 w 110"/>
                  <a:gd name="T87" fmla="*/ 44 h 110"/>
                  <a:gd name="T88" fmla="*/ 30 w 110"/>
                  <a:gd name="T89" fmla="*/ 40 h 110"/>
                  <a:gd name="T90" fmla="*/ 32 w 110"/>
                  <a:gd name="T91" fmla="*/ 37 h 110"/>
                  <a:gd name="T92" fmla="*/ 34 w 110"/>
                  <a:gd name="T93" fmla="*/ 34 h 110"/>
                  <a:gd name="T94" fmla="*/ 37 w 110"/>
                  <a:gd name="T95" fmla="*/ 32 h 110"/>
                  <a:gd name="T96" fmla="*/ 40 w 110"/>
                  <a:gd name="T97" fmla="*/ 30 h 110"/>
                  <a:gd name="T98" fmla="*/ 44 w 110"/>
                  <a:gd name="T99" fmla="*/ 28 h 110"/>
                  <a:gd name="T100" fmla="*/ 55 w 110"/>
                  <a:gd name="T101" fmla="*/ 26 h 110"/>
                  <a:gd name="T102" fmla="*/ 85 w 110"/>
                  <a:gd name="T103"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10">
                    <a:moveTo>
                      <a:pt x="55" y="0"/>
                    </a:moveTo>
                    <a:cubicBezTo>
                      <a:pt x="48" y="0"/>
                      <a:pt x="42" y="2"/>
                      <a:pt x="36" y="4"/>
                    </a:cubicBezTo>
                    <a:cubicBezTo>
                      <a:pt x="36" y="4"/>
                      <a:pt x="35" y="4"/>
                      <a:pt x="35" y="4"/>
                    </a:cubicBezTo>
                    <a:cubicBezTo>
                      <a:pt x="34" y="5"/>
                      <a:pt x="33" y="5"/>
                      <a:pt x="32" y="6"/>
                    </a:cubicBezTo>
                    <a:cubicBezTo>
                      <a:pt x="32" y="6"/>
                      <a:pt x="31" y="6"/>
                      <a:pt x="31" y="6"/>
                    </a:cubicBezTo>
                    <a:cubicBezTo>
                      <a:pt x="30" y="6"/>
                      <a:pt x="30" y="7"/>
                      <a:pt x="29" y="7"/>
                    </a:cubicBezTo>
                    <a:cubicBezTo>
                      <a:pt x="28" y="7"/>
                      <a:pt x="28" y="8"/>
                      <a:pt x="28" y="8"/>
                    </a:cubicBezTo>
                    <a:cubicBezTo>
                      <a:pt x="27" y="8"/>
                      <a:pt x="27" y="8"/>
                      <a:pt x="26" y="9"/>
                    </a:cubicBezTo>
                    <a:cubicBezTo>
                      <a:pt x="26" y="9"/>
                      <a:pt x="25" y="9"/>
                      <a:pt x="25" y="10"/>
                    </a:cubicBezTo>
                    <a:cubicBezTo>
                      <a:pt x="24" y="10"/>
                      <a:pt x="24" y="10"/>
                      <a:pt x="23" y="11"/>
                    </a:cubicBezTo>
                    <a:cubicBezTo>
                      <a:pt x="23" y="11"/>
                      <a:pt x="22" y="11"/>
                      <a:pt x="22" y="12"/>
                    </a:cubicBezTo>
                    <a:cubicBezTo>
                      <a:pt x="22" y="12"/>
                      <a:pt x="21" y="12"/>
                      <a:pt x="21" y="13"/>
                    </a:cubicBezTo>
                    <a:cubicBezTo>
                      <a:pt x="20" y="13"/>
                      <a:pt x="20" y="13"/>
                      <a:pt x="19" y="14"/>
                    </a:cubicBezTo>
                    <a:cubicBezTo>
                      <a:pt x="19" y="14"/>
                      <a:pt x="19" y="14"/>
                      <a:pt x="18" y="15"/>
                    </a:cubicBezTo>
                    <a:cubicBezTo>
                      <a:pt x="18" y="15"/>
                      <a:pt x="17" y="16"/>
                      <a:pt x="17" y="16"/>
                    </a:cubicBezTo>
                    <a:cubicBezTo>
                      <a:pt x="17" y="16"/>
                      <a:pt x="16" y="17"/>
                      <a:pt x="16" y="17"/>
                    </a:cubicBezTo>
                    <a:cubicBezTo>
                      <a:pt x="15" y="18"/>
                      <a:pt x="15" y="18"/>
                      <a:pt x="15" y="18"/>
                    </a:cubicBezTo>
                    <a:cubicBezTo>
                      <a:pt x="14" y="19"/>
                      <a:pt x="14" y="19"/>
                      <a:pt x="13" y="20"/>
                    </a:cubicBezTo>
                    <a:cubicBezTo>
                      <a:pt x="13" y="21"/>
                      <a:pt x="12" y="21"/>
                      <a:pt x="12" y="22"/>
                    </a:cubicBezTo>
                    <a:cubicBezTo>
                      <a:pt x="11" y="23"/>
                      <a:pt x="11" y="23"/>
                      <a:pt x="11" y="23"/>
                    </a:cubicBezTo>
                    <a:cubicBezTo>
                      <a:pt x="10" y="24"/>
                      <a:pt x="10" y="24"/>
                      <a:pt x="10" y="25"/>
                    </a:cubicBezTo>
                    <a:cubicBezTo>
                      <a:pt x="9" y="25"/>
                      <a:pt x="9" y="26"/>
                      <a:pt x="9" y="26"/>
                    </a:cubicBezTo>
                    <a:cubicBezTo>
                      <a:pt x="8" y="27"/>
                      <a:pt x="8" y="27"/>
                      <a:pt x="8" y="28"/>
                    </a:cubicBezTo>
                    <a:cubicBezTo>
                      <a:pt x="8" y="28"/>
                      <a:pt x="7" y="28"/>
                      <a:pt x="7" y="29"/>
                    </a:cubicBezTo>
                    <a:cubicBezTo>
                      <a:pt x="7" y="29"/>
                      <a:pt x="6" y="30"/>
                      <a:pt x="6" y="31"/>
                    </a:cubicBezTo>
                    <a:cubicBezTo>
                      <a:pt x="6" y="31"/>
                      <a:pt x="6" y="31"/>
                      <a:pt x="6" y="32"/>
                    </a:cubicBezTo>
                    <a:cubicBezTo>
                      <a:pt x="5" y="32"/>
                      <a:pt x="5" y="33"/>
                      <a:pt x="5" y="34"/>
                    </a:cubicBezTo>
                    <a:cubicBezTo>
                      <a:pt x="5" y="34"/>
                      <a:pt x="5" y="34"/>
                      <a:pt x="4" y="35"/>
                    </a:cubicBezTo>
                    <a:cubicBezTo>
                      <a:pt x="4" y="35"/>
                      <a:pt x="4" y="36"/>
                      <a:pt x="4" y="37"/>
                    </a:cubicBezTo>
                    <a:cubicBezTo>
                      <a:pt x="3" y="37"/>
                      <a:pt x="3" y="37"/>
                      <a:pt x="3" y="37"/>
                    </a:cubicBezTo>
                    <a:cubicBezTo>
                      <a:pt x="3" y="39"/>
                      <a:pt x="2" y="41"/>
                      <a:pt x="2" y="43"/>
                    </a:cubicBezTo>
                    <a:cubicBezTo>
                      <a:pt x="1" y="44"/>
                      <a:pt x="1" y="46"/>
                      <a:pt x="1" y="47"/>
                    </a:cubicBezTo>
                    <a:cubicBezTo>
                      <a:pt x="1" y="49"/>
                      <a:pt x="0" y="52"/>
                      <a:pt x="0" y="55"/>
                    </a:cubicBezTo>
                    <a:cubicBezTo>
                      <a:pt x="0" y="85"/>
                      <a:pt x="25" y="110"/>
                      <a:pt x="55" y="110"/>
                    </a:cubicBezTo>
                    <a:cubicBezTo>
                      <a:pt x="62" y="110"/>
                      <a:pt x="69" y="109"/>
                      <a:pt x="75" y="106"/>
                    </a:cubicBezTo>
                    <a:cubicBezTo>
                      <a:pt x="75" y="106"/>
                      <a:pt x="75" y="106"/>
                      <a:pt x="76" y="106"/>
                    </a:cubicBezTo>
                    <a:cubicBezTo>
                      <a:pt x="77" y="106"/>
                      <a:pt x="78" y="105"/>
                      <a:pt x="79" y="105"/>
                    </a:cubicBezTo>
                    <a:cubicBezTo>
                      <a:pt x="79" y="105"/>
                      <a:pt x="79" y="104"/>
                      <a:pt x="80" y="104"/>
                    </a:cubicBezTo>
                    <a:cubicBezTo>
                      <a:pt x="80" y="104"/>
                      <a:pt x="81" y="104"/>
                      <a:pt x="82" y="103"/>
                    </a:cubicBezTo>
                    <a:cubicBezTo>
                      <a:pt x="82" y="103"/>
                      <a:pt x="83" y="103"/>
                      <a:pt x="83" y="103"/>
                    </a:cubicBezTo>
                    <a:cubicBezTo>
                      <a:pt x="83" y="102"/>
                      <a:pt x="84" y="102"/>
                      <a:pt x="85" y="102"/>
                    </a:cubicBezTo>
                    <a:cubicBezTo>
                      <a:pt x="85" y="101"/>
                      <a:pt x="85" y="101"/>
                      <a:pt x="86" y="101"/>
                    </a:cubicBezTo>
                    <a:cubicBezTo>
                      <a:pt x="86" y="100"/>
                      <a:pt x="87" y="100"/>
                      <a:pt x="87" y="100"/>
                    </a:cubicBezTo>
                    <a:cubicBezTo>
                      <a:pt x="88" y="99"/>
                      <a:pt x="88" y="99"/>
                      <a:pt x="89" y="99"/>
                    </a:cubicBezTo>
                    <a:cubicBezTo>
                      <a:pt x="89" y="98"/>
                      <a:pt x="90" y="98"/>
                      <a:pt x="90" y="98"/>
                    </a:cubicBezTo>
                    <a:cubicBezTo>
                      <a:pt x="90" y="97"/>
                      <a:pt x="91" y="97"/>
                      <a:pt x="91" y="97"/>
                    </a:cubicBezTo>
                    <a:cubicBezTo>
                      <a:pt x="92" y="96"/>
                      <a:pt x="92" y="96"/>
                      <a:pt x="92" y="95"/>
                    </a:cubicBezTo>
                    <a:cubicBezTo>
                      <a:pt x="93" y="95"/>
                      <a:pt x="93" y="95"/>
                      <a:pt x="94" y="94"/>
                    </a:cubicBezTo>
                    <a:cubicBezTo>
                      <a:pt x="94" y="94"/>
                      <a:pt x="94" y="94"/>
                      <a:pt x="95" y="93"/>
                    </a:cubicBezTo>
                    <a:cubicBezTo>
                      <a:pt x="95" y="93"/>
                      <a:pt x="96" y="92"/>
                      <a:pt x="96" y="92"/>
                    </a:cubicBezTo>
                    <a:cubicBezTo>
                      <a:pt x="96" y="92"/>
                      <a:pt x="96" y="91"/>
                      <a:pt x="97" y="91"/>
                    </a:cubicBezTo>
                    <a:cubicBezTo>
                      <a:pt x="98" y="90"/>
                      <a:pt x="99" y="89"/>
                      <a:pt x="99" y="88"/>
                    </a:cubicBezTo>
                    <a:cubicBezTo>
                      <a:pt x="100" y="88"/>
                      <a:pt x="100" y="87"/>
                      <a:pt x="100" y="87"/>
                    </a:cubicBezTo>
                    <a:cubicBezTo>
                      <a:pt x="100" y="86"/>
                      <a:pt x="101" y="86"/>
                      <a:pt x="101" y="85"/>
                    </a:cubicBezTo>
                    <a:cubicBezTo>
                      <a:pt x="101" y="85"/>
                      <a:pt x="102" y="85"/>
                      <a:pt x="102" y="84"/>
                    </a:cubicBezTo>
                    <a:cubicBezTo>
                      <a:pt x="102" y="84"/>
                      <a:pt x="103" y="83"/>
                      <a:pt x="103" y="82"/>
                    </a:cubicBezTo>
                    <a:cubicBezTo>
                      <a:pt x="103" y="82"/>
                      <a:pt x="103" y="82"/>
                      <a:pt x="103" y="82"/>
                    </a:cubicBezTo>
                    <a:cubicBezTo>
                      <a:pt x="104" y="81"/>
                      <a:pt x="104" y="80"/>
                      <a:pt x="105" y="79"/>
                    </a:cubicBezTo>
                    <a:cubicBezTo>
                      <a:pt x="105" y="79"/>
                      <a:pt x="105" y="79"/>
                      <a:pt x="105" y="79"/>
                    </a:cubicBezTo>
                    <a:cubicBezTo>
                      <a:pt x="105" y="78"/>
                      <a:pt x="106" y="77"/>
                      <a:pt x="106" y="76"/>
                    </a:cubicBezTo>
                    <a:cubicBezTo>
                      <a:pt x="106" y="76"/>
                      <a:pt x="106" y="76"/>
                      <a:pt x="106" y="76"/>
                    </a:cubicBezTo>
                    <a:cubicBezTo>
                      <a:pt x="108" y="72"/>
                      <a:pt x="109" y="68"/>
                      <a:pt x="110" y="64"/>
                    </a:cubicBezTo>
                    <a:cubicBezTo>
                      <a:pt x="110" y="61"/>
                      <a:pt x="110" y="58"/>
                      <a:pt x="110" y="55"/>
                    </a:cubicBezTo>
                    <a:cubicBezTo>
                      <a:pt x="110" y="25"/>
                      <a:pt x="86" y="0"/>
                      <a:pt x="55" y="0"/>
                    </a:cubicBezTo>
                    <a:close/>
                    <a:moveTo>
                      <a:pt x="85" y="60"/>
                    </a:moveTo>
                    <a:cubicBezTo>
                      <a:pt x="85" y="60"/>
                      <a:pt x="85" y="60"/>
                      <a:pt x="85" y="60"/>
                    </a:cubicBezTo>
                    <a:cubicBezTo>
                      <a:pt x="84" y="61"/>
                      <a:pt x="84" y="62"/>
                      <a:pt x="84" y="63"/>
                    </a:cubicBezTo>
                    <a:cubicBezTo>
                      <a:pt x="84" y="64"/>
                      <a:pt x="83" y="64"/>
                      <a:pt x="83" y="64"/>
                    </a:cubicBezTo>
                    <a:cubicBezTo>
                      <a:pt x="83" y="65"/>
                      <a:pt x="83" y="66"/>
                      <a:pt x="82" y="67"/>
                    </a:cubicBezTo>
                    <a:cubicBezTo>
                      <a:pt x="82" y="67"/>
                      <a:pt x="82" y="68"/>
                      <a:pt x="82" y="68"/>
                    </a:cubicBezTo>
                    <a:cubicBezTo>
                      <a:pt x="81" y="69"/>
                      <a:pt x="81" y="69"/>
                      <a:pt x="81" y="70"/>
                    </a:cubicBezTo>
                    <a:cubicBezTo>
                      <a:pt x="81" y="70"/>
                      <a:pt x="80" y="71"/>
                      <a:pt x="80" y="71"/>
                    </a:cubicBezTo>
                    <a:cubicBezTo>
                      <a:pt x="80" y="72"/>
                      <a:pt x="79" y="72"/>
                      <a:pt x="79" y="73"/>
                    </a:cubicBezTo>
                    <a:cubicBezTo>
                      <a:pt x="78" y="73"/>
                      <a:pt x="78" y="74"/>
                      <a:pt x="78" y="74"/>
                    </a:cubicBezTo>
                    <a:cubicBezTo>
                      <a:pt x="77" y="75"/>
                      <a:pt x="77" y="75"/>
                      <a:pt x="76" y="76"/>
                    </a:cubicBezTo>
                    <a:cubicBezTo>
                      <a:pt x="76" y="76"/>
                      <a:pt x="76" y="76"/>
                      <a:pt x="75" y="77"/>
                    </a:cubicBezTo>
                    <a:cubicBezTo>
                      <a:pt x="75" y="77"/>
                      <a:pt x="74" y="78"/>
                      <a:pt x="74" y="78"/>
                    </a:cubicBezTo>
                    <a:cubicBezTo>
                      <a:pt x="73" y="78"/>
                      <a:pt x="73" y="79"/>
                      <a:pt x="73" y="79"/>
                    </a:cubicBezTo>
                    <a:cubicBezTo>
                      <a:pt x="72" y="80"/>
                      <a:pt x="71" y="80"/>
                      <a:pt x="71" y="80"/>
                    </a:cubicBezTo>
                    <a:cubicBezTo>
                      <a:pt x="70" y="81"/>
                      <a:pt x="70" y="81"/>
                      <a:pt x="70" y="81"/>
                    </a:cubicBezTo>
                    <a:cubicBezTo>
                      <a:pt x="68" y="82"/>
                      <a:pt x="67" y="82"/>
                      <a:pt x="66" y="83"/>
                    </a:cubicBezTo>
                    <a:cubicBezTo>
                      <a:pt x="66" y="83"/>
                      <a:pt x="66" y="83"/>
                      <a:pt x="66" y="83"/>
                    </a:cubicBezTo>
                    <a:cubicBezTo>
                      <a:pt x="63" y="84"/>
                      <a:pt x="59" y="85"/>
                      <a:pt x="55" y="85"/>
                    </a:cubicBezTo>
                    <a:cubicBezTo>
                      <a:pt x="39" y="85"/>
                      <a:pt x="26" y="71"/>
                      <a:pt x="26" y="55"/>
                    </a:cubicBezTo>
                    <a:cubicBezTo>
                      <a:pt x="26" y="54"/>
                      <a:pt x="26" y="52"/>
                      <a:pt x="26" y="51"/>
                    </a:cubicBezTo>
                    <a:cubicBezTo>
                      <a:pt x="26" y="49"/>
                      <a:pt x="27" y="48"/>
                      <a:pt x="27" y="47"/>
                    </a:cubicBezTo>
                    <a:cubicBezTo>
                      <a:pt x="27" y="46"/>
                      <a:pt x="27" y="46"/>
                      <a:pt x="28" y="45"/>
                    </a:cubicBezTo>
                    <a:cubicBezTo>
                      <a:pt x="28" y="45"/>
                      <a:pt x="28" y="44"/>
                      <a:pt x="28" y="44"/>
                    </a:cubicBezTo>
                    <a:cubicBezTo>
                      <a:pt x="28" y="43"/>
                      <a:pt x="29" y="43"/>
                      <a:pt x="29" y="42"/>
                    </a:cubicBezTo>
                    <a:cubicBezTo>
                      <a:pt x="29" y="41"/>
                      <a:pt x="29" y="41"/>
                      <a:pt x="30" y="40"/>
                    </a:cubicBezTo>
                    <a:cubicBezTo>
                      <a:pt x="30" y="40"/>
                      <a:pt x="30" y="39"/>
                      <a:pt x="31" y="39"/>
                    </a:cubicBezTo>
                    <a:cubicBezTo>
                      <a:pt x="31" y="38"/>
                      <a:pt x="31" y="38"/>
                      <a:pt x="32" y="37"/>
                    </a:cubicBezTo>
                    <a:cubicBezTo>
                      <a:pt x="32" y="37"/>
                      <a:pt x="32" y="36"/>
                      <a:pt x="33" y="36"/>
                    </a:cubicBezTo>
                    <a:cubicBezTo>
                      <a:pt x="33" y="36"/>
                      <a:pt x="34" y="35"/>
                      <a:pt x="34" y="34"/>
                    </a:cubicBezTo>
                    <a:cubicBezTo>
                      <a:pt x="35" y="34"/>
                      <a:pt x="35" y="34"/>
                      <a:pt x="35" y="34"/>
                    </a:cubicBezTo>
                    <a:cubicBezTo>
                      <a:pt x="36" y="33"/>
                      <a:pt x="36" y="32"/>
                      <a:pt x="37" y="32"/>
                    </a:cubicBezTo>
                    <a:cubicBezTo>
                      <a:pt x="37" y="32"/>
                      <a:pt x="38" y="31"/>
                      <a:pt x="38" y="31"/>
                    </a:cubicBezTo>
                    <a:cubicBezTo>
                      <a:pt x="39" y="31"/>
                      <a:pt x="39" y="30"/>
                      <a:pt x="40" y="30"/>
                    </a:cubicBezTo>
                    <a:cubicBezTo>
                      <a:pt x="40" y="30"/>
                      <a:pt x="41" y="29"/>
                      <a:pt x="41" y="29"/>
                    </a:cubicBezTo>
                    <a:cubicBezTo>
                      <a:pt x="42" y="29"/>
                      <a:pt x="43" y="28"/>
                      <a:pt x="44" y="28"/>
                    </a:cubicBezTo>
                    <a:cubicBezTo>
                      <a:pt x="45" y="28"/>
                      <a:pt x="45" y="28"/>
                      <a:pt x="45" y="28"/>
                    </a:cubicBezTo>
                    <a:cubicBezTo>
                      <a:pt x="48" y="26"/>
                      <a:pt x="52" y="26"/>
                      <a:pt x="55" y="26"/>
                    </a:cubicBezTo>
                    <a:cubicBezTo>
                      <a:pt x="72" y="26"/>
                      <a:pt x="85" y="39"/>
                      <a:pt x="85" y="55"/>
                    </a:cubicBezTo>
                    <a:cubicBezTo>
                      <a:pt x="85" y="57"/>
                      <a:pt x="85" y="58"/>
                      <a:pt x="8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48"/>
              <p:cNvSpPr>
                <a:spLocks/>
              </p:cNvSpPr>
              <p:nvPr/>
            </p:nvSpPr>
            <p:spPr bwMode="gray">
              <a:xfrm>
                <a:off x="714375" y="74533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49"/>
              <p:cNvSpPr>
                <a:spLocks/>
              </p:cNvSpPr>
              <p:nvPr/>
            </p:nvSpPr>
            <p:spPr bwMode="gray">
              <a:xfrm>
                <a:off x="887413" y="6850063"/>
                <a:ext cx="742950" cy="730250"/>
              </a:xfrm>
              <a:custGeom>
                <a:avLst/>
                <a:gdLst>
                  <a:gd name="T0" fmla="*/ 198 w 198"/>
                  <a:gd name="T1" fmla="*/ 128 h 195"/>
                  <a:gd name="T2" fmla="*/ 195 w 198"/>
                  <a:gd name="T3" fmla="*/ 129 h 195"/>
                  <a:gd name="T4" fmla="*/ 186 w 198"/>
                  <a:gd name="T5" fmla="*/ 133 h 195"/>
                  <a:gd name="T6" fmla="*/ 183 w 198"/>
                  <a:gd name="T7" fmla="*/ 135 h 195"/>
                  <a:gd name="T8" fmla="*/ 176 w 198"/>
                  <a:gd name="T9" fmla="*/ 138 h 195"/>
                  <a:gd name="T10" fmla="*/ 173 w 198"/>
                  <a:gd name="T11" fmla="*/ 140 h 195"/>
                  <a:gd name="T12" fmla="*/ 168 w 198"/>
                  <a:gd name="T13" fmla="*/ 143 h 195"/>
                  <a:gd name="T14" fmla="*/ 164 w 198"/>
                  <a:gd name="T15" fmla="*/ 146 h 195"/>
                  <a:gd name="T16" fmla="*/ 159 w 198"/>
                  <a:gd name="T17" fmla="*/ 149 h 195"/>
                  <a:gd name="T18" fmla="*/ 155 w 198"/>
                  <a:gd name="T19" fmla="*/ 152 h 195"/>
                  <a:gd name="T20" fmla="*/ 151 w 198"/>
                  <a:gd name="T21" fmla="*/ 156 h 195"/>
                  <a:gd name="T22" fmla="*/ 147 w 198"/>
                  <a:gd name="T23" fmla="*/ 159 h 195"/>
                  <a:gd name="T24" fmla="*/ 143 w 198"/>
                  <a:gd name="T25" fmla="*/ 162 h 195"/>
                  <a:gd name="T26" fmla="*/ 140 w 198"/>
                  <a:gd name="T27" fmla="*/ 165 h 195"/>
                  <a:gd name="T28" fmla="*/ 135 w 198"/>
                  <a:gd name="T29" fmla="*/ 170 h 195"/>
                  <a:gd name="T30" fmla="*/ 132 w 198"/>
                  <a:gd name="T31" fmla="*/ 173 h 195"/>
                  <a:gd name="T32" fmla="*/ 126 w 198"/>
                  <a:gd name="T33" fmla="*/ 180 h 195"/>
                  <a:gd name="T34" fmla="*/ 123 w 198"/>
                  <a:gd name="T35" fmla="*/ 184 h 195"/>
                  <a:gd name="T36" fmla="*/ 120 w 198"/>
                  <a:gd name="T37" fmla="*/ 189 h 195"/>
                  <a:gd name="T38" fmla="*/ 117 w 198"/>
                  <a:gd name="T39" fmla="*/ 193 h 195"/>
                  <a:gd name="T40" fmla="*/ 115 w 198"/>
                  <a:gd name="T41" fmla="*/ 195 h 195"/>
                  <a:gd name="T42" fmla="*/ 0 w 198"/>
                  <a:gd name="T43" fmla="*/ 122 h 195"/>
                  <a:gd name="T44" fmla="*/ 150 w 198"/>
                  <a:gd name="T45" fmla="*/ 0 h 195"/>
                  <a:gd name="T46" fmla="*/ 198 w 198"/>
                  <a:gd name="T47"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128"/>
                    </a:moveTo>
                    <a:cubicBezTo>
                      <a:pt x="197" y="128"/>
                      <a:pt x="196" y="129"/>
                      <a:pt x="195" y="129"/>
                    </a:cubicBezTo>
                    <a:cubicBezTo>
                      <a:pt x="192" y="130"/>
                      <a:pt x="189" y="132"/>
                      <a:pt x="186" y="133"/>
                    </a:cubicBezTo>
                    <a:cubicBezTo>
                      <a:pt x="185" y="134"/>
                      <a:pt x="184" y="134"/>
                      <a:pt x="183" y="135"/>
                    </a:cubicBezTo>
                    <a:cubicBezTo>
                      <a:pt x="180" y="136"/>
                      <a:pt x="178" y="137"/>
                      <a:pt x="176" y="138"/>
                    </a:cubicBezTo>
                    <a:cubicBezTo>
                      <a:pt x="175" y="139"/>
                      <a:pt x="174" y="140"/>
                      <a:pt x="173" y="140"/>
                    </a:cubicBezTo>
                    <a:cubicBezTo>
                      <a:pt x="171" y="141"/>
                      <a:pt x="169" y="142"/>
                      <a:pt x="168" y="143"/>
                    </a:cubicBezTo>
                    <a:cubicBezTo>
                      <a:pt x="166" y="144"/>
                      <a:pt x="165" y="145"/>
                      <a:pt x="164" y="146"/>
                    </a:cubicBezTo>
                    <a:cubicBezTo>
                      <a:pt x="162" y="147"/>
                      <a:pt x="161" y="148"/>
                      <a:pt x="159" y="149"/>
                    </a:cubicBezTo>
                    <a:cubicBezTo>
                      <a:pt x="158" y="150"/>
                      <a:pt x="157" y="151"/>
                      <a:pt x="155" y="152"/>
                    </a:cubicBezTo>
                    <a:cubicBezTo>
                      <a:pt x="154" y="153"/>
                      <a:pt x="152" y="154"/>
                      <a:pt x="151" y="156"/>
                    </a:cubicBezTo>
                    <a:cubicBezTo>
                      <a:pt x="150" y="157"/>
                      <a:pt x="148" y="157"/>
                      <a:pt x="147" y="159"/>
                    </a:cubicBezTo>
                    <a:cubicBezTo>
                      <a:pt x="146" y="160"/>
                      <a:pt x="144" y="161"/>
                      <a:pt x="143" y="162"/>
                    </a:cubicBezTo>
                    <a:cubicBezTo>
                      <a:pt x="142" y="163"/>
                      <a:pt x="141" y="164"/>
                      <a:pt x="140" y="165"/>
                    </a:cubicBezTo>
                    <a:cubicBezTo>
                      <a:pt x="138" y="167"/>
                      <a:pt x="137" y="168"/>
                      <a:pt x="135" y="170"/>
                    </a:cubicBezTo>
                    <a:cubicBezTo>
                      <a:pt x="134" y="171"/>
                      <a:pt x="133" y="172"/>
                      <a:pt x="132" y="173"/>
                    </a:cubicBezTo>
                    <a:cubicBezTo>
                      <a:pt x="130" y="175"/>
                      <a:pt x="128" y="178"/>
                      <a:pt x="126" y="180"/>
                    </a:cubicBezTo>
                    <a:cubicBezTo>
                      <a:pt x="125" y="182"/>
                      <a:pt x="124" y="183"/>
                      <a:pt x="123" y="184"/>
                    </a:cubicBezTo>
                    <a:cubicBezTo>
                      <a:pt x="122" y="185"/>
                      <a:pt x="121" y="187"/>
                      <a:pt x="120" y="189"/>
                    </a:cubicBezTo>
                    <a:cubicBezTo>
                      <a:pt x="119" y="190"/>
                      <a:pt x="118" y="191"/>
                      <a:pt x="117" y="193"/>
                    </a:cubicBezTo>
                    <a:cubicBezTo>
                      <a:pt x="116" y="194"/>
                      <a:pt x="116" y="195"/>
                      <a:pt x="115" y="195"/>
                    </a:cubicBezTo>
                    <a:cubicBezTo>
                      <a:pt x="0" y="122"/>
                      <a:pt x="0" y="122"/>
                      <a:pt x="0" y="122"/>
                    </a:cubicBezTo>
                    <a:cubicBezTo>
                      <a:pt x="35" y="67"/>
                      <a:pt x="88" y="24"/>
                      <a:pt x="150" y="0"/>
                    </a:cubicBezTo>
                    <a:lnTo>
                      <a:pt x="19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50"/>
              <p:cNvSpPr>
                <a:spLocks/>
              </p:cNvSpPr>
              <p:nvPr/>
            </p:nvSpPr>
            <p:spPr bwMode="gray">
              <a:xfrm>
                <a:off x="749300" y="7486650"/>
                <a:ext cx="517525" cy="266700"/>
              </a:xfrm>
              <a:custGeom>
                <a:avLst/>
                <a:gdLst>
                  <a:gd name="T0" fmla="*/ 138 w 138"/>
                  <a:gd name="T1" fmla="*/ 52 h 71"/>
                  <a:gd name="T2" fmla="*/ 137 w 138"/>
                  <a:gd name="T3" fmla="*/ 55 h 71"/>
                  <a:gd name="T4" fmla="*/ 135 w 138"/>
                  <a:gd name="T5" fmla="*/ 60 h 71"/>
                  <a:gd name="T6" fmla="*/ 134 w 138"/>
                  <a:gd name="T7" fmla="*/ 65 h 71"/>
                  <a:gd name="T8" fmla="*/ 132 w 138"/>
                  <a:gd name="T9" fmla="*/ 70 h 71"/>
                  <a:gd name="T10" fmla="*/ 132 w 138"/>
                  <a:gd name="T11" fmla="*/ 71 h 71"/>
                  <a:gd name="T12" fmla="*/ 0 w 138"/>
                  <a:gd name="T13" fmla="*/ 33 h 71"/>
                  <a:gd name="T14" fmla="*/ 12 w 138"/>
                  <a:gd name="T15" fmla="*/ 0 h 71"/>
                  <a:gd name="T16" fmla="*/ 138 w 138"/>
                  <a:gd name="T17" fmla="*/ 5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71">
                    <a:moveTo>
                      <a:pt x="138" y="52"/>
                    </a:moveTo>
                    <a:cubicBezTo>
                      <a:pt x="138" y="53"/>
                      <a:pt x="137" y="54"/>
                      <a:pt x="137" y="55"/>
                    </a:cubicBezTo>
                    <a:cubicBezTo>
                      <a:pt x="136" y="57"/>
                      <a:pt x="136" y="58"/>
                      <a:pt x="135" y="60"/>
                    </a:cubicBezTo>
                    <a:cubicBezTo>
                      <a:pt x="135" y="62"/>
                      <a:pt x="134" y="63"/>
                      <a:pt x="134" y="65"/>
                    </a:cubicBezTo>
                    <a:cubicBezTo>
                      <a:pt x="133" y="67"/>
                      <a:pt x="132" y="68"/>
                      <a:pt x="132" y="70"/>
                    </a:cubicBezTo>
                    <a:cubicBezTo>
                      <a:pt x="132" y="70"/>
                      <a:pt x="132" y="70"/>
                      <a:pt x="132" y="71"/>
                    </a:cubicBezTo>
                    <a:cubicBezTo>
                      <a:pt x="0" y="33"/>
                      <a:pt x="0" y="33"/>
                      <a:pt x="0" y="33"/>
                    </a:cubicBezTo>
                    <a:cubicBezTo>
                      <a:pt x="3" y="22"/>
                      <a:pt x="7" y="11"/>
                      <a:pt x="12" y="0"/>
                    </a:cubicBezTo>
                    <a:lnTo>
                      <a:pt x="13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51"/>
              <p:cNvSpPr>
                <a:spLocks/>
              </p:cNvSpPr>
              <p:nvPr/>
            </p:nvSpPr>
            <p:spPr bwMode="gray">
              <a:xfrm>
                <a:off x="2444750" y="8102600"/>
                <a:ext cx="517525" cy="261938"/>
              </a:xfrm>
              <a:custGeom>
                <a:avLst/>
                <a:gdLst>
                  <a:gd name="T0" fmla="*/ 138 w 138"/>
                  <a:gd name="T1" fmla="*/ 37 h 70"/>
                  <a:gd name="T2" fmla="*/ 127 w 138"/>
                  <a:gd name="T3" fmla="*/ 70 h 70"/>
                  <a:gd name="T4" fmla="*/ 0 w 138"/>
                  <a:gd name="T5" fmla="*/ 18 h 70"/>
                  <a:gd name="T6" fmla="*/ 0 w 138"/>
                  <a:gd name="T7" fmla="*/ 18 h 70"/>
                  <a:gd name="T8" fmla="*/ 1 w 138"/>
                  <a:gd name="T9" fmla="*/ 15 h 70"/>
                  <a:gd name="T10" fmla="*/ 3 w 138"/>
                  <a:gd name="T11" fmla="*/ 10 h 70"/>
                  <a:gd name="T12" fmla="*/ 5 w 138"/>
                  <a:gd name="T13" fmla="*/ 6 h 70"/>
                  <a:gd name="T14" fmla="*/ 7 w 138"/>
                  <a:gd name="T15" fmla="*/ 0 h 70"/>
                  <a:gd name="T16" fmla="*/ 7 w 138"/>
                  <a:gd name="T17" fmla="*/ 0 h 70"/>
                  <a:gd name="T18" fmla="*/ 138 w 138"/>
                  <a:gd name="T19"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70">
                    <a:moveTo>
                      <a:pt x="138" y="37"/>
                    </a:moveTo>
                    <a:cubicBezTo>
                      <a:pt x="135" y="48"/>
                      <a:pt x="131" y="59"/>
                      <a:pt x="127" y="70"/>
                    </a:cubicBezTo>
                    <a:cubicBezTo>
                      <a:pt x="0" y="18"/>
                      <a:pt x="0" y="18"/>
                      <a:pt x="0" y="18"/>
                    </a:cubicBezTo>
                    <a:cubicBezTo>
                      <a:pt x="0" y="18"/>
                      <a:pt x="0" y="18"/>
                      <a:pt x="0" y="18"/>
                    </a:cubicBezTo>
                    <a:cubicBezTo>
                      <a:pt x="1" y="17"/>
                      <a:pt x="1" y="16"/>
                      <a:pt x="1" y="15"/>
                    </a:cubicBezTo>
                    <a:cubicBezTo>
                      <a:pt x="2" y="14"/>
                      <a:pt x="3" y="12"/>
                      <a:pt x="3" y="10"/>
                    </a:cubicBezTo>
                    <a:cubicBezTo>
                      <a:pt x="4" y="9"/>
                      <a:pt x="4" y="7"/>
                      <a:pt x="5" y="6"/>
                    </a:cubicBezTo>
                    <a:cubicBezTo>
                      <a:pt x="6" y="4"/>
                      <a:pt x="6" y="2"/>
                      <a:pt x="7" y="0"/>
                    </a:cubicBezTo>
                    <a:cubicBezTo>
                      <a:pt x="7" y="0"/>
                      <a:pt x="7" y="0"/>
                      <a:pt x="7" y="0"/>
                    </a:cubicBezTo>
                    <a:lnTo>
                      <a:pt x="13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52"/>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53"/>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54"/>
              <p:cNvSpPr>
                <a:spLocks noEditPoints="1"/>
              </p:cNvSpPr>
              <p:nvPr/>
            </p:nvSpPr>
            <p:spPr bwMode="gray">
              <a:xfrm>
                <a:off x="1397000" y="7467600"/>
                <a:ext cx="919163" cy="919163"/>
              </a:xfrm>
              <a:custGeom>
                <a:avLst/>
                <a:gdLst>
                  <a:gd name="T0" fmla="*/ 111 w 245"/>
                  <a:gd name="T1" fmla="*/ 0 h 245"/>
                  <a:gd name="T2" fmla="*/ 99 w 245"/>
                  <a:gd name="T3" fmla="*/ 2 h 245"/>
                  <a:gd name="T4" fmla="*/ 89 w 245"/>
                  <a:gd name="T5" fmla="*/ 4 h 245"/>
                  <a:gd name="T6" fmla="*/ 79 w 245"/>
                  <a:gd name="T7" fmla="*/ 8 h 245"/>
                  <a:gd name="T8" fmla="*/ 63 w 245"/>
                  <a:gd name="T9" fmla="*/ 15 h 245"/>
                  <a:gd name="T10" fmla="*/ 51 w 245"/>
                  <a:gd name="T11" fmla="*/ 23 h 245"/>
                  <a:gd name="T12" fmla="*/ 39 w 245"/>
                  <a:gd name="T13" fmla="*/ 32 h 245"/>
                  <a:gd name="T14" fmla="*/ 27 w 245"/>
                  <a:gd name="T15" fmla="*/ 45 h 245"/>
                  <a:gd name="T16" fmla="*/ 18 w 245"/>
                  <a:gd name="T17" fmla="*/ 57 h 245"/>
                  <a:gd name="T18" fmla="*/ 11 w 245"/>
                  <a:gd name="T19" fmla="*/ 70 h 245"/>
                  <a:gd name="T20" fmla="*/ 6 w 245"/>
                  <a:gd name="T21" fmla="*/ 84 h 245"/>
                  <a:gd name="T22" fmla="*/ 3 w 245"/>
                  <a:gd name="T23" fmla="*/ 96 h 245"/>
                  <a:gd name="T24" fmla="*/ 128 w 245"/>
                  <a:gd name="T25" fmla="*/ 244 h 245"/>
                  <a:gd name="T26" fmla="*/ 140 w 245"/>
                  <a:gd name="T27" fmla="*/ 243 h 245"/>
                  <a:gd name="T28" fmla="*/ 151 w 245"/>
                  <a:gd name="T29" fmla="*/ 241 h 245"/>
                  <a:gd name="T30" fmla="*/ 162 w 245"/>
                  <a:gd name="T31" fmla="*/ 238 h 245"/>
                  <a:gd name="T32" fmla="*/ 175 w 245"/>
                  <a:gd name="T33" fmla="*/ 233 h 245"/>
                  <a:gd name="T34" fmla="*/ 188 w 245"/>
                  <a:gd name="T35" fmla="*/ 226 h 245"/>
                  <a:gd name="T36" fmla="*/ 200 w 245"/>
                  <a:gd name="T37" fmla="*/ 217 h 245"/>
                  <a:gd name="T38" fmla="*/ 211 w 245"/>
                  <a:gd name="T39" fmla="*/ 206 h 245"/>
                  <a:gd name="T40" fmla="*/ 222 w 245"/>
                  <a:gd name="T41" fmla="*/ 193 h 245"/>
                  <a:gd name="T42" fmla="*/ 230 w 245"/>
                  <a:gd name="T43" fmla="*/ 180 h 245"/>
                  <a:gd name="T44" fmla="*/ 236 w 245"/>
                  <a:gd name="T45" fmla="*/ 167 h 245"/>
                  <a:gd name="T46" fmla="*/ 240 w 245"/>
                  <a:gd name="T47" fmla="*/ 156 h 245"/>
                  <a:gd name="T48" fmla="*/ 245 w 245"/>
                  <a:gd name="T49" fmla="*/ 122 h 245"/>
                  <a:gd name="T50" fmla="*/ 209 w 245"/>
                  <a:gd name="T51" fmla="*/ 142 h 245"/>
                  <a:gd name="T52" fmla="*/ 205 w 245"/>
                  <a:gd name="T53" fmla="*/ 155 h 245"/>
                  <a:gd name="T54" fmla="*/ 203 w 245"/>
                  <a:gd name="T55" fmla="*/ 160 h 245"/>
                  <a:gd name="T56" fmla="*/ 198 w 245"/>
                  <a:gd name="T57" fmla="*/ 169 h 245"/>
                  <a:gd name="T58" fmla="*/ 192 w 245"/>
                  <a:gd name="T59" fmla="*/ 178 h 245"/>
                  <a:gd name="T60" fmla="*/ 183 w 245"/>
                  <a:gd name="T61" fmla="*/ 187 h 245"/>
                  <a:gd name="T62" fmla="*/ 175 w 245"/>
                  <a:gd name="T63" fmla="*/ 194 h 245"/>
                  <a:gd name="T64" fmla="*/ 165 w 245"/>
                  <a:gd name="T65" fmla="*/ 200 h 245"/>
                  <a:gd name="T66" fmla="*/ 155 w 245"/>
                  <a:gd name="T67" fmla="*/ 205 h 245"/>
                  <a:gd name="T68" fmla="*/ 145 w 245"/>
                  <a:gd name="T69" fmla="*/ 208 h 245"/>
                  <a:gd name="T70" fmla="*/ 137 w 245"/>
                  <a:gd name="T71" fmla="*/ 210 h 245"/>
                  <a:gd name="T72" fmla="*/ 131 w 245"/>
                  <a:gd name="T73" fmla="*/ 211 h 245"/>
                  <a:gd name="T74" fmla="*/ 127 w 245"/>
                  <a:gd name="T75" fmla="*/ 211 h 245"/>
                  <a:gd name="T76" fmla="*/ 35 w 245"/>
                  <a:gd name="T77" fmla="*/ 103 h 245"/>
                  <a:gd name="T78" fmla="*/ 38 w 245"/>
                  <a:gd name="T79" fmla="*/ 94 h 245"/>
                  <a:gd name="T80" fmla="*/ 42 w 245"/>
                  <a:gd name="T81" fmla="*/ 84 h 245"/>
                  <a:gd name="T82" fmla="*/ 47 w 245"/>
                  <a:gd name="T83" fmla="*/ 75 h 245"/>
                  <a:gd name="T84" fmla="*/ 54 w 245"/>
                  <a:gd name="T85" fmla="*/ 65 h 245"/>
                  <a:gd name="T86" fmla="*/ 61 w 245"/>
                  <a:gd name="T87" fmla="*/ 58 h 245"/>
                  <a:gd name="T88" fmla="*/ 68 w 245"/>
                  <a:gd name="T89" fmla="*/ 51 h 245"/>
                  <a:gd name="T90" fmla="*/ 78 w 245"/>
                  <a:gd name="T91" fmla="*/ 45 h 245"/>
                  <a:gd name="T92" fmla="*/ 84 w 245"/>
                  <a:gd name="T93" fmla="*/ 42 h 245"/>
                  <a:gd name="T94" fmla="*/ 94 w 245"/>
                  <a:gd name="T95" fmla="*/ 38 h 245"/>
                  <a:gd name="T96" fmla="*/ 108 w 245"/>
                  <a:gd name="T97" fmla="*/ 34 h 245"/>
                  <a:gd name="T98" fmla="*/ 114 w 245"/>
                  <a:gd name="T99" fmla="*/ 33 h 245"/>
                  <a:gd name="T100" fmla="*/ 211 w 245"/>
                  <a:gd name="T101" fmla="*/ 12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45">
                    <a:moveTo>
                      <a:pt x="122" y="0"/>
                    </a:moveTo>
                    <a:cubicBezTo>
                      <a:pt x="120" y="0"/>
                      <a:pt x="118" y="0"/>
                      <a:pt x="116" y="0"/>
                    </a:cubicBezTo>
                    <a:cubicBezTo>
                      <a:pt x="116" y="0"/>
                      <a:pt x="115" y="0"/>
                      <a:pt x="115" y="0"/>
                    </a:cubicBezTo>
                    <a:cubicBezTo>
                      <a:pt x="113" y="0"/>
                      <a:pt x="112" y="0"/>
                      <a:pt x="111" y="0"/>
                    </a:cubicBezTo>
                    <a:cubicBezTo>
                      <a:pt x="110" y="0"/>
                      <a:pt x="109" y="0"/>
                      <a:pt x="108" y="1"/>
                    </a:cubicBezTo>
                    <a:cubicBezTo>
                      <a:pt x="107" y="1"/>
                      <a:pt x="106" y="1"/>
                      <a:pt x="105" y="1"/>
                    </a:cubicBezTo>
                    <a:cubicBezTo>
                      <a:pt x="104" y="1"/>
                      <a:pt x="103" y="1"/>
                      <a:pt x="103" y="1"/>
                    </a:cubicBezTo>
                    <a:cubicBezTo>
                      <a:pt x="101" y="2"/>
                      <a:pt x="100" y="2"/>
                      <a:pt x="99" y="2"/>
                    </a:cubicBezTo>
                    <a:cubicBezTo>
                      <a:pt x="99" y="2"/>
                      <a:pt x="98" y="2"/>
                      <a:pt x="97" y="2"/>
                    </a:cubicBezTo>
                    <a:cubicBezTo>
                      <a:pt x="96" y="3"/>
                      <a:pt x="95" y="3"/>
                      <a:pt x="94" y="3"/>
                    </a:cubicBezTo>
                    <a:cubicBezTo>
                      <a:pt x="93" y="3"/>
                      <a:pt x="92" y="4"/>
                      <a:pt x="91" y="4"/>
                    </a:cubicBezTo>
                    <a:cubicBezTo>
                      <a:pt x="90" y="4"/>
                      <a:pt x="89" y="4"/>
                      <a:pt x="89" y="4"/>
                    </a:cubicBezTo>
                    <a:cubicBezTo>
                      <a:pt x="88" y="5"/>
                      <a:pt x="86" y="5"/>
                      <a:pt x="85" y="6"/>
                    </a:cubicBezTo>
                    <a:cubicBezTo>
                      <a:pt x="85" y="6"/>
                      <a:pt x="84" y="6"/>
                      <a:pt x="84" y="6"/>
                    </a:cubicBezTo>
                    <a:cubicBezTo>
                      <a:pt x="82" y="6"/>
                      <a:pt x="81" y="7"/>
                      <a:pt x="79" y="8"/>
                    </a:cubicBezTo>
                    <a:cubicBezTo>
                      <a:pt x="79" y="8"/>
                      <a:pt x="79" y="8"/>
                      <a:pt x="79" y="8"/>
                    </a:cubicBezTo>
                    <a:cubicBezTo>
                      <a:pt x="78" y="8"/>
                      <a:pt x="78" y="8"/>
                      <a:pt x="77" y="8"/>
                    </a:cubicBezTo>
                    <a:cubicBezTo>
                      <a:pt x="75" y="9"/>
                      <a:pt x="72" y="10"/>
                      <a:pt x="70" y="11"/>
                    </a:cubicBezTo>
                    <a:cubicBezTo>
                      <a:pt x="69" y="12"/>
                      <a:pt x="69" y="12"/>
                      <a:pt x="68" y="13"/>
                    </a:cubicBezTo>
                    <a:cubicBezTo>
                      <a:pt x="66" y="13"/>
                      <a:pt x="65" y="14"/>
                      <a:pt x="63" y="15"/>
                    </a:cubicBezTo>
                    <a:cubicBezTo>
                      <a:pt x="63" y="15"/>
                      <a:pt x="62" y="16"/>
                      <a:pt x="61" y="16"/>
                    </a:cubicBezTo>
                    <a:cubicBezTo>
                      <a:pt x="59" y="17"/>
                      <a:pt x="58" y="18"/>
                      <a:pt x="57" y="19"/>
                    </a:cubicBezTo>
                    <a:cubicBezTo>
                      <a:pt x="56" y="19"/>
                      <a:pt x="55" y="20"/>
                      <a:pt x="54" y="20"/>
                    </a:cubicBezTo>
                    <a:cubicBezTo>
                      <a:pt x="53" y="21"/>
                      <a:pt x="52" y="22"/>
                      <a:pt x="51" y="23"/>
                    </a:cubicBezTo>
                    <a:cubicBezTo>
                      <a:pt x="50" y="24"/>
                      <a:pt x="49" y="24"/>
                      <a:pt x="48" y="25"/>
                    </a:cubicBezTo>
                    <a:cubicBezTo>
                      <a:pt x="47" y="26"/>
                      <a:pt x="46" y="27"/>
                      <a:pt x="45" y="27"/>
                    </a:cubicBezTo>
                    <a:cubicBezTo>
                      <a:pt x="44" y="28"/>
                      <a:pt x="43" y="29"/>
                      <a:pt x="42" y="30"/>
                    </a:cubicBezTo>
                    <a:cubicBezTo>
                      <a:pt x="41" y="30"/>
                      <a:pt x="40" y="31"/>
                      <a:pt x="39" y="32"/>
                    </a:cubicBezTo>
                    <a:cubicBezTo>
                      <a:pt x="38" y="33"/>
                      <a:pt x="38" y="34"/>
                      <a:pt x="37" y="35"/>
                    </a:cubicBezTo>
                    <a:cubicBezTo>
                      <a:pt x="36" y="36"/>
                      <a:pt x="35" y="37"/>
                      <a:pt x="34" y="38"/>
                    </a:cubicBezTo>
                    <a:cubicBezTo>
                      <a:pt x="33" y="38"/>
                      <a:pt x="32" y="39"/>
                      <a:pt x="32" y="40"/>
                    </a:cubicBezTo>
                    <a:cubicBezTo>
                      <a:pt x="30" y="42"/>
                      <a:pt x="29" y="43"/>
                      <a:pt x="27" y="45"/>
                    </a:cubicBezTo>
                    <a:cubicBezTo>
                      <a:pt x="26" y="46"/>
                      <a:pt x="26" y="47"/>
                      <a:pt x="25" y="48"/>
                    </a:cubicBezTo>
                    <a:cubicBezTo>
                      <a:pt x="24" y="49"/>
                      <a:pt x="23" y="50"/>
                      <a:pt x="23" y="51"/>
                    </a:cubicBezTo>
                    <a:cubicBezTo>
                      <a:pt x="22" y="52"/>
                      <a:pt x="21" y="53"/>
                      <a:pt x="21" y="54"/>
                    </a:cubicBezTo>
                    <a:cubicBezTo>
                      <a:pt x="20" y="55"/>
                      <a:pt x="19" y="56"/>
                      <a:pt x="18" y="57"/>
                    </a:cubicBezTo>
                    <a:cubicBezTo>
                      <a:pt x="18" y="58"/>
                      <a:pt x="17" y="60"/>
                      <a:pt x="17" y="61"/>
                    </a:cubicBezTo>
                    <a:cubicBezTo>
                      <a:pt x="16" y="62"/>
                      <a:pt x="15" y="63"/>
                      <a:pt x="15" y="64"/>
                    </a:cubicBezTo>
                    <a:cubicBezTo>
                      <a:pt x="14" y="65"/>
                      <a:pt x="14" y="66"/>
                      <a:pt x="13" y="67"/>
                    </a:cubicBezTo>
                    <a:cubicBezTo>
                      <a:pt x="12" y="68"/>
                      <a:pt x="12" y="69"/>
                      <a:pt x="11" y="70"/>
                    </a:cubicBezTo>
                    <a:cubicBezTo>
                      <a:pt x="11" y="72"/>
                      <a:pt x="10" y="73"/>
                      <a:pt x="10" y="74"/>
                    </a:cubicBezTo>
                    <a:cubicBezTo>
                      <a:pt x="9" y="75"/>
                      <a:pt x="9" y="76"/>
                      <a:pt x="8" y="77"/>
                    </a:cubicBezTo>
                    <a:cubicBezTo>
                      <a:pt x="8" y="79"/>
                      <a:pt x="7" y="80"/>
                      <a:pt x="7" y="81"/>
                    </a:cubicBezTo>
                    <a:cubicBezTo>
                      <a:pt x="7" y="82"/>
                      <a:pt x="6" y="83"/>
                      <a:pt x="6" y="84"/>
                    </a:cubicBezTo>
                    <a:cubicBezTo>
                      <a:pt x="5" y="86"/>
                      <a:pt x="5" y="87"/>
                      <a:pt x="5" y="88"/>
                    </a:cubicBezTo>
                    <a:cubicBezTo>
                      <a:pt x="5" y="88"/>
                      <a:pt x="5" y="88"/>
                      <a:pt x="5" y="89"/>
                    </a:cubicBezTo>
                    <a:cubicBezTo>
                      <a:pt x="4" y="90"/>
                      <a:pt x="4" y="91"/>
                      <a:pt x="4" y="92"/>
                    </a:cubicBezTo>
                    <a:cubicBezTo>
                      <a:pt x="3" y="93"/>
                      <a:pt x="3" y="94"/>
                      <a:pt x="3" y="96"/>
                    </a:cubicBezTo>
                    <a:cubicBezTo>
                      <a:pt x="2" y="98"/>
                      <a:pt x="2" y="101"/>
                      <a:pt x="1" y="103"/>
                    </a:cubicBezTo>
                    <a:cubicBezTo>
                      <a:pt x="0" y="109"/>
                      <a:pt x="0" y="116"/>
                      <a:pt x="0" y="122"/>
                    </a:cubicBezTo>
                    <a:cubicBezTo>
                      <a:pt x="0" y="190"/>
                      <a:pt x="55" y="245"/>
                      <a:pt x="122" y="245"/>
                    </a:cubicBezTo>
                    <a:cubicBezTo>
                      <a:pt x="124" y="245"/>
                      <a:pt x="126" y="245"/>
                      <a:pt x="128" y="244"/>
                    </a:cubicBezTo>
                    <a:cubicBezTo>
                      <a:pt x="129" y="244"/>
                      <a:pt x="129" y="244"/>
                      <a:pt x="130" y="244"/>
                    </a:cubicBezTo>
                    <a:cubicBezTo>
                      <a:pt x="131" y="244"/>
                      <a:pt x="133" y="244"/>
                      <a:pt x="134" y="244"/>
                    </a:cubicBezTo>
                    <a:cubicBezTo>
                      <a:pt x="135" y="244"/>
                      <a:pt x="135" y="244"/>
                      <a:pt x="136" y="244"/>
                    </a:cubicBezTo>
                    <a:cubicBezTo>
                      <a:pt x="137" y="244"/>
                      <a:pt x="138" y="244"/>
                      <a:pt x="140" y="243"/>
                    </a:cubicBezTo>
                    <a:cubicBezTo>
                      <a:pt x="140" y="243"/>
                      <a:pt x="141" y="243"/>
                      <a:pt x="142" y="243"/>
                    </a:cubicBezTo>
                    <a:cubicBezTo>
                      <a:pt x="143" y="243"/>
                      <a:pt x="144" y="243"/>
                      <a:pt x="145" y="242"/>
                    </a:cubicBezTo>
                    <a:cubicBezTo>
                      <a:pt x="146" y="242"/>
                      <a:pt x="147" y="242"/>
                      <a:pt x="147" y="242"/>
                    </a:cubicBezTo>
                    <a:cubicBezTo>
                      <a:pt x="148" y="242"/>
                      <a:pt x="150" y="242"/>
                      <a:pt x="151" y="241"/>
                    </a:cubicBezTo>
                    <a:cubicBezTo>
                      <a:pt x="151" y="241"/>
                      <a:pt x="152" y="241"/>
                      <a:pt x="153" y="241"/>
                    </a:cubicBezTo>
                    <a:cubicBezTo>
                      <a:pt x="154" y="240"/>
                      <a:pt x="155" y="240"/>
                      <a:pt x="156" y="240"/>
                    </a:cubicBezTo>
                    <a:cubicBezTo>
                      <a:pt x="157" y="240"/>
                      <a:pt x="157" y="239"/>
                      <a:pt x="158" y="239"/>
                    </a:cubicBezTo>
                    <a:cubicBezTo>
                      <a:pt x="159" y="239"/>
                      <a:pt x="161" y="238"/>
                      <a:pt x="162" y="238"/>
                    </a:cubicBezTo>
                    <a:cubicBezTo>
                      <a:pt x="162" y="238"/>
                      <a:pt x="163" y="238"/>
                      <a:pt x="163" y="238"/>
                    </a:cubicBezTo>
                    <a:cubicBezTo>
                      <a:pt x="164" y="237"/>
                      <a:pt x="165" y="237"/>
                      <a:pt x="166" y="237"/>
                    </a:cubicBezTo>
                    <a:cubicBezTo>
                      <a:pt x="166" y="236"/>
                      <a:pt x="167" y="236"/>
                      <a:pt x="168" y="236"/>
                    </a:cubicBezTo>
                    <a:cubicBezTo>
                      <a:pt x="170" y="235"/>
                      <a:pt x="172" y="234"/>
                      <a:pt x="175" y="233"/>
                    </a:cubicBezTo>
                    <a:cubicBezTo>
                      <a:pt x="175" y="233"/>
                      <a:pt x="176" y="232"/>
                      <a:pt x="177" y="232"/>
                    </a:cubicBezTo>
                    <a:cubicBezTo>
                      <a:pt x="178" y="231"/>
                      <a:pt x="180" y="230"/>
                      <a:pt x="181" y="229"/>
                    </a:cubicBezTo>
                    <a:cubicBezTo>
                      <a:pt x="182" y="229"/>
                      <a:pt x="183" y="228"/>
                      <a:pt x="184" y="228"/>
                    </a:cubicBezTo>
                    <a:cubicBezTo>
                      <a:pt x="185" y="227"/>
                      <a:pt x="186" y="226"/>
                      <a:pt x="188" y="226"/>
                    </a:cubicBezTo>
                    <a:cubicBezTo>
                      <a:pt x="189" y="225"/>
                      <a:pt x="189" y="225"/>
                      <a:pt x="190" y="224"/>
                    </a:cubicBezTo>
                    <a:cubicBezTo>
                      <a:pt x="191" y="223"/>
                      <a:pt x="193" y="222"/>
                      <a:pt x="194" y="221"/>
                    </a:cubicBezTo>
                    <a:cubicBezTo>
                      <a:pt x="195" y="221"/>
                      <a:pt x="196" y="220"/>
                      <a:pt x="196" y="220"/>
                    </a:cubicBezTo>
                    <a:cubicBezTo>
                      <a:pt x="198" y="219"/>
                      <a:pt x="199" y="218"/>
                      <a:pt x="200" y="217"/>
                    </a:cubicBezTo>
                    <a:cubicBezTo>
                      <a:pt x="201" y="216"/>
                      <a:pt x="201" y="216"/>
                      <a:pt x="202" y="215"/>
                    </a:cubicBezTo>
                    <a:cubicBezTo>
                      <a:pt x="203" y="214"/>
                      <a:pt x="205" y="213"/>
                      <a:pt x="206" y="212"/>
                    </a:cubicBezTo>
                    <a:cubicBezTo>
                      <a:pt x="206" y="211"/>
                      <a:pt x="207" y="210"/>
                      <a:pt x="208" y="210"/>
                    </a:cubicBezTo>
                    <a:cubicBezTo>
                      <a:pt x="209" y="209"/>
                      <a:pt x="210" y="207"/>
                      <a:pt x="211" y="206"/>
                    </a:cubicBezTo>
                    <a:cubicBezTo>
                      <a:pt x="212" y="205"/>
                      <a:pt x="212" y="205"/>
                      <a:pt x="213" y="205"/>
                    </a:cubicBezTo>
                    <a:cubicBezTo>
                      <a:pt x="214" y="203"/>
                      <a:pt x="216" y="201"/>
                      <a:pt x="218" y="199"/>
                    </a:cubicBezTo>
                    <a:cubicBezTo>
                      <a:pt x="218" y="198"/>
                      <a:pt x="218" y="198"/>
                      <a:pt x="219" y="198"/>
                    </a:cubicBezTo>
                    <a:cubicBezTo>
                      <a:pt x="220" y="196"/>
                      <a:pt x="221" y="195"/>
                      <a:pt x="222" y="193"/>
                    </a:cubicBezTo>
                    <a:cubicBezTo>
                      <a:pt x="223" y="192"/>
                      <a:pt x="223" y="191"/>
                      <a:pt x="224" y="191"/>
                    </a:cubicBezTo>
                    <a:cubicBezTo>
                      <a:pt x="225" y="189"/>
                      <a:pt x="225" y="188"/>
                      <a:pt x="226" y="187"/>
                    </a:cubicBezTo>
                    <a:cubicBezTo>
                      <a:pt x="227" y="186"/>
                      <a:pt x="227" y="185"/>
                      <a:pt x="228" y="184"/>
                    </a:cubicBezTo>
                    <a:cubicBezTo>
                      <a:pt x="229" y="183"/>
                      <a:pt x="229" y="182"/>
                      <a:pt x="230" y="180"/>
                    </a:cubicBezTo>
                    <a:cubicBezTo>
                      <a:pt x="231" y="179"/>
                      <a:pt x="231" y="178"/>
                      <a:pt x="232" y="177"/>
                    </a:cubicBezTo>
                    <a:cubicBezTo>
                      <a:pt x="232" y="176"/>
                      <a:pt x="233" y="175"/>
                      <a:pt x="233" y="174"/>
                    </a:cubicBezTo>
                    <a:cubicBezTo>
                      <a:pt x="234" y="173"/>
                      <a:pt x="234" y="171"/>
                      <a:pt x="235" y="170"/>
                    </a:cubicBezTo>
                    <a:cubicBezTo>
                      <a:pt x="235" y="169"/>
                      <a:pt x="236" y="168"/>
                      <a:pt x="236" y="167"/>
                    </a:cubicBezTo>
                    <a:cubicBezTo>
                      <a:pt x="237" y="166"/>
                      <a:pt x="237" y="164"/>
                      <a:pt x="238" y="163"/>
                    </a:cubicBezTo>
                    <a:cubicBezTo>
                      <a:pt x="238" y="162"/>
                      <a:pt x="238" y="161"/>
                      <a:pt x="239" y="160"/>
                    </a:cubicBezTo>
                    <a:cubicBezTo>
                      <a:pt x="239" y="159"/>
                      <a:pt x="240" y="157"/>
                      <a:pt x="240" y="156"/>
                    </a:cubicBezTo>
                    <a:cubicBezTo>
                      <a:pt x="240" y="156"/>
                      <a:pt x="240" y="156"/>
                      <a:pt x="240" y="156"/>
                    </a:cubicBezTo>
                    <a:cubicBezTo>
                      <a:pt x="240" y="155"/>
                      <a:pt x="240" y="154"/>
                      <a:pt x="241" y="153"/>
                    </a:cubicBezTo>
                    <a:cubicBezTo>
                      <a:pt x="241" y="152"/>
                      <a:pt x="241" y="150"/>
                      <a:pt x="242" y="149"/>
                    </a:cubicBezTo>
                    <a:cubicBezTo>
                      <a:pt x="242" y="146"/>
                      <a:pt x="243" y="144"/>
                      <a:pt x="243" y="141"/>
                    </a:cubicBezTo>
                    <a:cubicBezTo>
                      <a:pt x="244" y="135"/>
                      <a:pt x="245" y="129"/>
                      <a:pt x="245" y="122"/>
                    </a:cubicBezTo>
                    <a:cubicBezTo>
                      <a:pt x="245" y="55"/>
                      <a:pt x="190" y="0"/>
                      <a:pt x="122" y="0"/>
                    </a:cubicBezTo>
                    <a:close/>
                    <a:moveTo>
                      <a:pt x="210" y="136"/>
                    </a:moveTo>
                    <a:cubicBezTo>
                      <a:pt x="210" y="136"/>
                      <a:pt x="210" y="136"/>
                      <a:pt x="210" y="136"/>
                    </a:cubicBezTo>
                    <a:cubicBezTo>
                      <a:pt x="210" y="138"/>
                      <a:pt x="210" y="140"/>
                      <a:pt x="209" y="142"/>
                    </a:cubicBezTo>
                    <a:cubicBezTo>
                      <a:pt x="209" y="142"/>
                      <a:pt x="209" y="143"/>
                      <a:pt x="208" y="145"/>
                    </a:cubicBezTo>
                    <a:cubicBezTo>
                      <a:pt x="208" y="145"/>
                      <a:pt x="208" y="145"/>
                      <a:pt x="208" y="146"/>
                    </a:cubicBezTo>
                    <a:cubicBezTo>
                      <a:pt x="206" y="152"/>
                      <a:pt x="206" y="152"/>
                      <a:pt x="206" y="152"/>
                    </a:cubicBezTo>
                    <a:cubicBezTo>
                      <a:pt x="206" y="153"/>
                      <a:pt x="206" y="154"/>
                      <a:pt x="205" y="155"/>
                    </a:cubicBezTo>
                    <a:cubicBezTo>
                      <a:pt x="205" y="155"/>
                      <a:pt x="205" y="155"/>
                      <a:pt x="205" y="155"/>
                    </a:cubicBezTo>
                    <a:cubicBezTo>
                      <a:pt x="205" y="156"/>
                      <a:pt x="205" y="156"/>
                      <a:pt x="204" y="157"/>
                    </a:cubicBezTo>
                    <a:cubicBezTo>
                      <a:pt x="204" y="158"/>
                      <a:pt x="204" y="159"/>
                      <a:pt x="203" y="159"/>
                    </a:cubicBezTo>
                    <a:cubicBezTo>
                      <a:pt x="203" y="160"/>
                      <a:pt x="203" y="160"/>
                      <a:pt x="203" y="160"/>
                    </a:cubicBezTo>
                    <a:cubicBezTo>
                      <a:pt x="203" y="161"/>
                      <a:pt x="202" y="161"/>
                      <a:pt x="202" y="162"/>
                    </a:cubicBezTo>
                    <a:cubicBezTo>
                      <a:pt x="201" y="163"/>
                      <a:pt x="201" y="164"/>
                      <a:pt x="201" y="165"/>
                    </a:cubicBezTo>
                    <a:cubicBezTo>
                      <a:pt x="200" y="165"/>
                      <a:pt x="200" y="166"/>
                      <a:pt x="199" y="167"/>
                    </a:cubicBezTo>
                    <a:cubicBezTo>
                      <a:pt x="198" y="169"/>
                      <a:pt x="198" y="169"/>
                      <a:pt x="198" y="169"/>
                    </a:cubicBezTo>
                    <a:cubicBezTo>
                      <a:pt x="197" y="170"/>
                      <a:pt x="197" y="171"/>
                      <a:pt x="196" y="172"/>
                    </a:cubicBezTo>
                    <a:cubicBezTo>
                      <a:pt x="196" y="173"/>
                      <a:pt x="195" y="173"/>
                      <a:pt x="195" y="174"/>
                    </a:cubicBezTo>
                    <a:cubicBezTo>
                      <a:pt x="194" y="175"/>
                      <a:pt x="193" y="176"/>
                      <a:pt x="192" y="178"/>
                    </a:cubicBezTo>
                    <a:cubicBezTo>
                      <a:pt x="192" y="178"/>
                      <a:pt x="192" y="178"/>
                      <a:pt x="192" y="178"/>
                    </a:cubicBezTo>
                    <a:cubicBezTo>
                      <a:pt x="190" y="179"/>
                      <a:pt x="189" y="181"/>
                      <a:pt x="188" y="182"/>
                    </a:cubicBezTo>
                    <a:cubicBezTo>
                      <a:pt x="188" y="182"/>
                      <a:pt x="188" y="182"/>
                      <a:pt x="188" y="183"/>
                    </a:cubicBezTo>
                    <a:cubicBezTo>
                      <a:pt x="186" y="184"/>
                      <a:pt x="185" y="185"/>
                      <a:pt x="184" y="186"/>
                    </a:cubicBezTo>
                    <a:cubicBezTo>
                      <a:pt x="183" y="187"/>
                      <a:pt x="183" y="187"/>
                      <a:pt x="183" y="187"/>
                    </a:cubicBezTo>
                    <a:cubicBezTo>
                      <a:pt x="182" y="188"/>
                      <a:pt x="181" y="189"/>
                      <a:pt x="180" y="190"/>
                    </a:cubicBezTo>
                    <a:cubicBezTo>
                      <a:pt x="179" y="191"/>
                      <a:pt x="179" y="191"/>
                      <a:pt x="179" y="191"/>
                    </a:cubicBezTo>
                    <a:cubicBezTo>
                      <a:pt x="178" y="192"/>
                      <a:pt x="177" y="192"/>
                      <a:pt x="176" y="193"/>
                    </a:cubicBezTo>
                    <a:cubicBezTo>
                      <a:pt x="176" y="194"/>
                      <a:pt x="175" y="194"/>
                      <a:pt x="175" y="194"/>
                    </a:cubicBezTo>
                    <a:cubicBezTo>
                      <a:pt x="174" y="195"/>
                      <a:pt x="173" y="196"/>
                      <a:pt x="171" y="196"/>
                    </a:cubicBezTo>
                    <a:cubicBezTo>
                      <a:pt x="171" y="197"/>
                      <a:pt x="170" y="197"/>
                      <a:pt x="170" y="197"/>
                    </a:cubicBezTo>
                    <a:cubicBezTo>
                      <a:pt x="169" y="198"/>
                      <a:pt x="168" y="198"/>
                      <a:pt x="167" y="199"/>
                    </a:cubicBezTo>
                    <a:cubicBezTo>
                      <a:pt x="165" y="200"/>
                      <a:pt x="165" y="200"/>
                      <a:pt x="165" y="200"/>
                    </a:cubicBezTo>
                    <a:cubicBezTo>
                      <a:pt x="164" y="201"/>
                      <a:pt x="163" y="201"/>
                      <a:pt x="162" y="202"/>
                    </a:cubicBezTo>
                    <a:cubicBezTo>
                      <a:pt x="160" y="203"/>
                      <a:pt x="160" y="203"/>
                      <a:pt x="160" y="203"/>
                    </a:cubicBezTo>
                    <a:cubicBezTo>
                      <a:pt x="159" y="203"/>
                      <a:pt x="157" y="204"/>
                      <a:pt x="155" y="205"/>
                    </a:cubicBezTo>
                    <a:cubicBezTo>
                      <a:pt x="155" y="205"/>
                      <a:pt x="155" y="205"/>
                      <a:pt x="155" y="205"/>
                    </a:cubicBezTo>
                    <a:cubicBezTo>
                      <a:pt x="155" y="205"/>
                      <a:pt x="155" y="205"/>
                      <a:pt x="154" y="205"/>
                    </a:cubicBezTo>
                    <a:cubicBezTo>
                      <a:pt x="154" y="205"/>
                      <a:pt x="154" y="205"/>
                      <a:pt x="154" y="205"/>
                    </a:cubicBezTo>
                    <a:cubicBezTo>
                      <a:pt x="151" y="206"/>
                      <a:pt x="149" y="207"/>
                      <a:pt x="146" y="208"/>
                    </a:cubicBezTo>
                    <a:cubicBezTo>
                      <a:pt x="146" y="208"/>
                      <a:pt x="146" y="208"/>
                      <a:pt x="145" y="208"/>
                    </a:cubicBezTo>
                    <a:cubicBezTo>
                      <a:pt x="143" y="209"/>
                      <a:pt x="143" y="209"/>
                      <a:pt x="143" y="209"/>
                    </a:cubicBezTo>
                    <a:cubicBezTo>
                      <a:pt x="143" y="209"/>
                      <a:pt x="142" y="209"/>
                      <a:pt x="142" y="209"/>
                    </a:cubicBezTo>
                    <a:cubicBezTo>
                      <a:pt x="139" y="210"/>
                      <a:pt x="139" y="210"/>
                      <a:pt x="139" y="210"/>
                    </a:cubicBezTo>
                    <a:cubicBezTo>
                      <a:pt x="138" y="210"/>
                      <a:pt x="137" y="210"/>
                      <a:pt x="137" y="210"/>
                    </a:cubicBezTo>
                    <a:cubicBezTo>
                      <a:pt x="136" y="210"/>
                      <a:pt x="135" y="210"/>
                      <a:pt x="135" y="210"/>
                    </a:cubicBezTo>
                    <a:cubicBezTo>
                      <a:pt x="134" y="210"/>
                      <a:pt x="134" y="210"/>
                      <a:pt x="134" y="210"/>
                    </a:cubicBezTo>
                    <a:cubicBezTo>
                      <a:pt x="133" y="211"/>
                      <a:pt x="133" y="211"/>
                      <a:pt x="132" y="211"/>
                    </a:cubicBezTo>
                    <a:cubicBezTo>
                      <a:pt x="132" y="211"/>
                      <a:pt x="131" y="211"/>
                      <a:pt x="131" y="211"/>
                    </a:cubicBezTo>
                    <a:cubicBezTo>
                      <a:pt x="130" y="211"/>
                      <a:pt x="129" y="211"/>
                      <a:pt x="129" y="211"/>
                    </a:cubicBezTo>
                    <a:cubicBezTo>
                      <a:pt x="128" y="211"/>
                      <a:pt x="128" y="211"/>
                      <a:pt x="128" y="211"/>
                    </a:cubicBezTo>
                    <a:cubicBezTo>
                      <a:pt x="128" y="211"/>
                      <a:pt x="127" y="211"/>
                      <a:pt x="127" y="211"/>
                    </a:cubicBezTo>
                    <a:cubicBezTo>
                      <a:pt x="127" y="211"/>
                      <a:pt x="127" y="211"/>
                      <a:pt x="127" y="211"/>
                    </a:cubicBezTo>
                    <a:cubicBezTo>
                      <a:pt x="125" y="211"/>
                      <a:pt x="124" y="211"/>
                      <a:pt x="122" y="211"/>
                    </a:cubicBezTo>
                    <a:cubicBezTo>
                      <a:pt x="73" y="211"/>
                      <a:pt x="33" y="171"/>
                      <a:pt x="33" y="122"/>
                    </a:cubicBezTo>
                    <a:cubicBezTo>
                      <a:pt x="33" y="118"/>
                      <a:pt x="34" y="113"/>
                      <a:pt x="34" y="108"/>
                    </a:cubicBezTo>
                    <a:cubicBezTo>
                      <a:pt x="35" y="107"/>
                      <a:pt x="35" y="105"/>
                      <a:pt x="35" y="103"/>
                    </a:cubicBezTo>
                    <a:cubicBezTo>
                      <a:pt x="36" y="101"/>
                      <a:pt x="36" y="100"/>
                      <a:pt x="36" y="98"/>
                    </a:cubicBezTo>
                    <a:cubicBezTo>
                      <a:pt x="37" y="98"/>
                      <a:pt x="37" y="98"/>
                      <a:pt x="37" y="97"/>
                    </a:cubicBezTo>
                    <a:cubicBezTo>
                      <a:pt x="37" y="97"/>
                      <a:pt x="37" y="96"/>
                      <a:pt x="37" y="95"/>
                    </a:cubicBezTo>
                    <a:cubicBezTo>
                      <a:pt x="38" y="94"/>
                      <a:pt x="38" y="94"/>
                      <a:pt x="38" y="94"/>
                    </a:cubicBezTo>
                    <a:cubicBezTo>
                      <a:pt x="38" y="93"/>
                      <a:pt x="38" y="93"/>
                      <a:pt x="38" y="92"/>
                    </a:cubicBezTo>
                    <a:cubicBezTo>
                      <a:pt x="39" y="91"/>
                      <a:pt x="39" y="90"/>
                      <a:pt x="40" y="89"/>
                    </a:cubicBezTo>
                    <a:cubicBezTo>
                      <a:pt x="40" y="88"/>
                      <a:pt x="40" y="88"/>
                      <a:pt x="40" y="87"/>
                    </a:cubicBezTo>
                    <a:cubicBezTo>
                      <a:pt x="41" y="86"/>
                      <a:pt x="41" y="85"/>
                      <a:pt x="42" y="84"/>
                    </a:cubicBezTo>
                    <a:cubicBezTo>
                      <a:pt x="43" y="82"/>
                      <a:pt x="43" y="82"/>
                      <a:pt x="43" y="82"/>
                    </a:cubicBezTo>
                    <a:cubicBezTo>
                      <a:pt x="43" y="81"/>
                      <a:pt x="44" y="80"/>
                      <a:pt x="44" y="80"/>
                    </a:cubicBezTo>
                    <a:cubicBezTo>
                      <a:pt x="46" y="77"/>
                      <a:pt x="46" y="77"/>
                      <a:pt x="46" y="77"/>
                    </a:cubicBezTo>
                    <a:cubicBezTo>
                      <a:pt x="46" y="76"/>
                      <a:pt x="46" y="76"/>
                      <a:pt x="47" y="75"/>
                    </a:cubicBezTo>
                    <a:cubicBezTo>
                      <a:pt x="48" y="73"/>
                      <a:pt x="48" y="73"/>
                      <a:pt x="48" y="73"/>
                    </a:cubicBezTo>
                    <a:cubicBezTo>
                      <a:pt x="49" y="72"/>
                      <a:pt x="49" y="71"/>
                      <a:pt x="50" y="71"/>
                    </a:cubicBezTo>
                    <a:cubicBezTo>
                      <a:pt x="50" y="70"/>
                      <a:pt x="51" y="69"/>
                      <a:pt x="51" y="68"/>
                    </a:cubicBezTo>
                    <a:cubicBezTo>
                      <a:pt x="52" y="67"/>
                      <a:pt x="53" y="66"/>
                      <a:pt x="54" y="65"/>
                    </a:cubicBezTo>
                    <a:cubicBezTo>
                      <a:pt x="55" y="64"/>
                      <a:pt x="56" y="63"/>
                      <a:pt x="56" y="62"/>
                    </a:cubicBezTo>
                    <a:cubicBezTo>
                      <a:pt x="57" y="62"/>
                      <a:pt x="57" y="62"/>
                      <a:pt x="57" y="61"/>
                    </a:cubicBezTo>
                    <a:cubicBezTo>
                      <a:pt x="60" y="58"/>
                      <a:pt x="60" y="58"/>
                      <a:pt x="60" y="58"/>
                    </a:cubicBezTo>
                    <a:cubicBezTo>
                      <a:pt x="60" y="58"/>
                      <a:pt x="61" y="58"/>
                      <a:pt x="61" y="58"/>
                    </a:cubicBezTo>
                    <a:cubicBezTo>
                      <a:pt x="62" y="57"/>
                      <a:pt x="62" y="57"/>
                      <a:pt x="62" y="57"/>
                    </a:cubicBezTo>
                    <a:cubicBezTo>
                      <a:pt x="63" y="56"/>
                      <a:pt x="63" y="56"/>
                      <a:pt x="64" y="55"/>
                    </a:cubicBezTo>
                    <a:cubicBezTo>
                      <a:pt x="66" y="53"/>
                      <a:pt x="66" y="53"/>
                      <a:pt x="66" y="53"/>
                    </a:cubicBezTo>
                    <a:cubicBezTo>
                      <a:pt x="67" y="53"/>
                      <a:pt x="68" y="52"/>
                      <a:pt x="68" y="51"/>
                    </a:cubicBezTo>
                    <a:cubicBezTo>
                      <a:pt x="69" y="51"/>
                      <a:pt x="70" y="50"/>
                      <a:pt x="71" y="50"/>
                    </a:cubicBezTo>
                    <a:cubicBezTo>
                      <a:pt x="71" y="49"/>
                      <a:pt x="72" y="49"/>
                      <a:pt x="73" y="48"/>
                    </a:cubicBezTo>
                    <a:cubicBezTo>
                      <a:pt x="75" y="47"/>
                      <a:pt x="75" y="47"/>
                      <a:pt x="75" y="47"/>
                    </a:cubicBezTo>
                    <a:cubicBezTo>
                      <a:pt x="76" y="46"/>
                      <a:pt x="76" y="46"/>
                      <a:pt x="78" y="45"/>
                    </a:cubicBezTo>
                    <a:cubicBezTo>
                      <a:pt x="78" y="45"/>
                      <a:pt x="79" y="44"/>
                      <a:pt x="80" y="44"/>
                    </a:cubicBezTo>
                    <a:cubicBezTo>
                      <a:pt x="80" y="44"/>
                      <a:pt x="81" y="43"/>
                      <a:pt x="82" y="43"/>
                    </a:cubicBezTo>
                    <a:cubicBezTo>
                      <a:pt x="83" y="42"/>
                      <a:pt x="83" y="42"/>
                      <a:pt x="83" y="42"/>
                    </a:cubicBezTo>
                    <a:cubicBezTo>
                      <a:pt x="83" y="42"/>
                      <a:pt x="84" y="42"/>
                      <a:pt x="84" y="42"/>
                    </a:cubicBezTo>
                    <a:cubicBezTo>
                      <a:pt x="86" y="41"/>
                      <a:pt x="88" y="40"/>
                      <a:pt x="89" y="39"/>
                    </a:cubicBezTo>
                    <a:cubicBezTo>
                      <a:pt x="90" y="39"/>
                      <a:pt x="90" y="39"/>
                      <a:pt x="90" y="39"/>
                    </a:cubicBezTo>
                    <a:cubicBezTo>
                      <a:pt x="91" y="39"/>
                      <a:pt x="91" y="39"/>
                      <a:pt x="91" y="39"/>
                    </a:cubicBezTo>
                    <a:cubicBezTo>
                      <a:pt x="92" y="38"/>
                      <a:pt x="93" y="38"/>
                      <a:pt x="94" y="38"/>
                    </a:cubicBezTo>
                    <a:cubicBezTo>
                      <a:pt x="100" y="36"/>
                      <a:pt x="100" y="36"/>
                      <a:pt x="100" y="36"/>
                    </a:cubicBezTo>
                    <a:cubicBezTo>
                      <a:pt x="101" y="36"/>
                      <a:pt x="101" y="36"/>
                      <a:pt x="102" y="35"/>
                    </a:cubicBezTo>
                    <a:cubicBezTo>
                      <a:pt x="106" y="35"/>
                      <a:pt x="106" y="35"/>
                      <a:pt x="106" y="35"/>
                    </a:cubicBezTo>
                    <a:cubicBezTo>
                      <a:pt x="106" y="35"/>
                      <a:pt x="107" y="34"/>
                      <a:pt x="108" y="34"/>
                    </a:cubicBezTo>
                    <a:cubicBezTo>
                      <a:pt x="108" y="34"/>
                      <a:pt x="108" y="34"/>
                      <a:pt x="108" y="34"/>
                    </a:cubicBezTo>
                    <a:cubicBezTo>
                      <a:pt x="109" y="34"/>
                      <a:pt x="109" y="34"/>
                      <a:pt x="110" y="34"/>
                    </a:cubicBezTo>
                    <a:cubicBezTo>
                      <a:pt x="112" y="34"/>
                      <a:pt x="112" y="34"/>
                      <a:pt x="112" y="34"/>
                    </a:cubicBezTo>
                    <a:cubicBezTo>
                      <a:pt x="113" y="34"/>
                      <a:pt x="113" y="34"/>
                      <a:pt x="114" y="33"/>
                    </a:cubicBezTo>
                    <a:cubicBezTo>
                      <a:pt x="115" y="33"/>
                      <a:pt x="116" y="33"/>
                      <a:pt x="117" y="33"/>
                    </a:cubicBezTo>
                    <a:cubicBezTo>
                      <a:pt x="118" y="33"/>
                      <a:pt x="118" y="33"/>
                      <a:pt x="118" y="33"/>
                    </a:cubicBezTo>
                    <a:cubicBezTo>
                      <a:pt x="119" y="33"/>
                      <a:pt x="121" y="33"/>
                      <a:pt x="122" y="33"/>
                    </a:cubicBezTo>
                    <a:cubicBezTo>
                      <a:pt x="171" y="33"/>
                      <a:pt x="211" y="73"/>
                      <a:pt x="211" y="122"/>
                    </a:cubicBezTo>
                    <a:cubicBezTo>
                      <a:pt x="211" y="127"/>
                      <a:pt x="211" y="132"/>
                      <a:pt x="21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55"/>
              <p:cNvSpPr>
                <a:spLocks/>
              </p:cNvSpPr>
              <p:nvPr/>
            </p:nvSpPr>
            <p:spPr bwMode="gray">
              <a:xfrm>
                <a:off x="2079625" y="8270875"/>
                <a:ext cx="742950" cy="731838"/>
              </a:xfrm>
              <a:custGeom>
                <a:avLst/>
                <a:gdLst>
                  <a:gd name="T0" fmla="*/ 198 w 198"/>
                  <a:gd name="T1" fmla="*/ 74 h 195"/>
                  <a:gd name="T2" fmla="*/ 49 w 198"/>
                  <a:gd name="T3" fmla="*/ 195 h 195"/>
                  <a:gd name="T4" fmla="*/ 0 w 198"/>
                  <a:gd name="T5" fmla="*/ 67 h 195"/>
                  <a:gd name="T6" fmla="*/ 3 w 198"/>
                  <a:gd name="T7" fmla="*/ 66 h 195"/>
                  <a:gd name="T8" fmla="*/ 13 w 198"/>
                  <a:gd name="T9" fmla="*/ 62 h 195"/>
                  <a:gd name="T10" fmla="*/ 16 w 198"/>
                  <a:gd name="T11" fmla="*/ 60 h 195"/>
                  <a:gd name="T12" fmla="*/ 22 w 198"/>
                  <a:gd name="T13" fmla="*/ 57 h 195"/>
                  <a:gd name="T14" fmla="*/ 26 w 198"/>
                  <a:gd name="T15" fmla="*/ 55 h 195"/>
                  <a:gd name="T16" fmla="*/ 31 w 198"/>
                  <a:gd name="T17" fmla="*/ 52 h 195"/>
                  <a:gd name="T18" fmla="*/ 35 w 198"/>
                  <a:gd name="T19" fmla="*/ 50 h 195"/>
                  <a:gd name="T20" fmla="*/ 40 w 198"/>
                  <a:gd name="T21" fmla="*/ 46 h 195"/>
                  <a:gd name="T22" fmla="*/ 43 w 198"/>
                  <a:gd name="T23" fmla="*/ 44 h 195"/>
                  <a:gd name="T24" fmla="*/ 48 w 198"/>
                  <a:gd name="T25" fmla="*/ 39 h 195"/>
                  <a:gd name="T26" fmla="*/ 51 w 198"/>
                  <a:gd name="T27" fmla="*/ 37 h 195"/>
                  <a:gd name="T28" fmla="*/ 56 w 198"/>
                  <a:gd name="T29" fmla="*/ 32 h 195"/>
                  <a:gd name="T30" fmla="*/ 59 w 198"/>
                  <a:gd name="T31" fmla="*/ 30 h 195"/>
                  <a:gd name="T32" fmla="*/ 64 w 198"/>
                  <a:gd name="T33" fmla="*/ 25 h 195"/>
                  <a:gd name="T34" fmla="*/ 66 w 198"/>
                  <a:gd name="T35" fmla="*/ 23 h 195"/>
                  <a:gd name="T36" fmla="*/ 73 w 198"/>
                  <a:gd name="T37" fmla="*/ 15 h 195"/>
                  <a:gd name="T38" fmla="*/ 74 w 198"/>
                  <a:gd name="T39" fmla="*/ 13 h 195"/>
                  <a:gd name="T40" fmla="*/ 79 w 198"/>
                  <a:gd name="T41" fmla="*/ 7 h 195"/>
                  <a:gd name="T42" fmla="*/ 81 w 198"/>
                  <a:gd name="T43" fmla="*/ 3 h 195"/>
                  <a:gd name="T44" fmla="*/ 83 w 198"/>
                  <a:gd name="T45" fmla="*/ 0 h 195"/>
                  <a:gd name="T46" fmla="*/ 198 w 198"/>
                  <a:gd name="T47" fmla="*/ 7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74"/>
                    </a:moveTo>
                    <a:cubicBezTo>
                      <a:pt x="163" y="129"/>
                      <a:pt x="111" y="172"/>
                      <a:pt x="49" y="195"/>
                    </a:cubicBezTo>
                    <a:cubicBezTo>
                      <a:pt x="0" y="67"/>
                      <a:pt x="0" y="67"/>
                      <a:pt x="0" y="67"/>
                    </a:cubicBezTo>
                    <a:cubicBezTo>
                      <a:pt x="1" y="67"/>
                      <a:pt x="2" y="66"/>
                      <a:pt x="3" y="66"/>
                    </a:cubicBezTo>
                    <a:cubicBezTo>
                      <a:pt x="7" y="65"/>
                      <a:pt x="10" y="63"/>
                      <a:pt x="13" y="62"/>
                    </a:cubicBezTo>
                    <a:cubicBezTo>
                      <a:pt x="14" y="61"/>
                      <a:pt x="15" y="61"/>
                      <a:pt x="16" y="60"/>
                    </a:cubicBezTo>
                    <a:cubicBezTo>
                      <a:pt x="18" y="59"/>
                      <a:pt x="20" y="58"/>
                      <a:pt x="22" y="57"/>
                    </a:cubicBezTo>
                    <a:cubicBezTo>
                      <a:pt x="23" y="57"/>
                      <a:pt x="24" y="56"/>
                      <a:pt x="26" y="55"/>
                    </a:cubicBezTo>
                    <a:cubicBezTo>
                      <a:pt x="27" y="54"/>
                      <a:pt x="29" y="53"/>
                      <a:pt x="31" y="52"/>
                    </a:cubicBezTo>
                    <a:cubicBezTo>
                      <a:pt x="32" y="51"/>
                      <a:pt x="33" y="50"/>
                      <a:pt x="35" y="50"/>
                    </a:cubicBezTo>
                    <a:cubicBezTo>
                      <a:pt x="36" y="48"/>
                      <a:pt x="38" y="47"/>
                      <a:pt x="40" y="46"/>
                    </a:cubicBezTo>
                    <a:cubicBezTo>
                      <a:pt x="41" y="45"/>
                      <a:pt x="42" y="44"/>
                      <a:pt x="43" y="44"/>
                    </a:cubicBezTo>
                    <a:cubicBezTo>
                      <a:pt x="45" y="42"/>
                      <a:pt x="47" y="41"/>
                      <a:pt x="48" y="39"/>
                    </a:cubicBezTo>
                    <a:cubicBezTo>
                      <a:pt x="49" y="39"/>
                      <a:pt x="50" y="38"/>
                      <a:pt x="51" y="37"/>
                    </a:cubicBezTo>
                    <a:cubicBezTo>
                      <a:pt x="53" y="36"/>
                      <a:pt x="55" y="34"/>
                      <a:pt x="56" y="32"/>
                    </a:cubicBezTo>
                    <a:cubicBezTo>
                      <a:pt x="57" y="32"/>
                      <a:pt x="58" y="31"/>
                      <a:pt x="59" y="30"/>
                    </a:cubicBezTo>
                    <a:cubicBezTo>
                      <a:pt x="61" y="28"/>
                      <a:pt x="62" y="26"/>
                      <a:pt x="64" y="25"/>
                    </a:cubicBezTo>
                    <a:cubicBezTo>
                      <a:pt x="65" y="24"/>
                      <a:pt x="65" y="23"/>
                      <a:pt x="66" y="23"/>
                    </a:cubicBezTo>
                    <a:cubicBezTo>
                      <a:pt x="68" y="20"/>
                      <a:pt x="71" y="17"/>
                      <a:pt x="73" y="15"/>
                    </a:cubicBezTo>
                    <a:cubicBezTo>
                      <a:pt x="73" y="14"/>
                      <a:pt x="74" y="14"/>
                      <a:pt x="74" y="13"/>
                    </a:cubicBezTo>
                    <a:cubicBezTo>
                      <a:pt x="76" y="11"/>
                      <a:pt x="77" y="9"/>
                      <a:pt x="79" y="7"/>
                    </a:cubicBezTo>
                    <a:cubicBezTo>
                      <a:pt x="80" y="5"/>
                      <a:pt x="80" y="4"/>
                      <a:pt x="81" y="3"/>
                    </a:cubicBezTo>
                    <a:cubicBezTo>
                      <a:pt x="82" y="2"/>
                      <a:pt x="83" y="1"/>
                      <a:pt x="83" y="0"/>
                    </a:cubicBezTo>
                    <a:lnTo>
                      <a:pt x="19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8" name="SAGD, Siemens, schloss, locket, key, schlüssel, verschlossen, sicherheit, safety, verschlüsselt"/>
            <p:cNvSpPr>
              <a:spLocks noEditPoints="1"/>
            </p:cNvSpPr>
            <p:nvPr/>
          </p:nvSpPr>
          <p:spPr bwMode="gray">
            <a:xfrm>
              <a:off x="5701042" y="2974130"/>
              <a:ext cx="179938" cy="214638"/>
            </a:xfrm>
            <a:custGeom>
              <a:avLst/>
              <a:gdLst>
                <a:gd name="T0" fmla="*/ 581 w 643"/>
                <a:gd name="T1" fmla="*/ 332 h 767"/>
                <a:gd name="T2" fmla="*/ 581 w 643"/>
                <a:gd name="T3" fmla="*/ 126 h 767"/>
                <a:gd name="T4" fmla="*/ 455 w 643"/>
                <a:gd name="T5" fmla="*/ 0 h 767"/>
                <a:gd name="T6" fmla="*/ 189 w 643"/>
                <a:gd name="T7" fmla="*/ 0 h 767"/>
                <a:gd name="T8" fmla="*/ 63 w 643"/>
                <a:gd name="T9" fmla="*/ 126 h 767"/>
                <a:gd name="T10" fmla="*/ 63 w 643"/>
                <a:gd name="T11" fmla="*/ 332 h 767"/>
                <a:gd name="T12" fmla="*/ 0 w 643"/>
                <a:gd name="T13" fmla="*/ 332 h 767"/>
                <a:gd name="T14" fmla="*/ 0 w 643"/>
                <a:gd name="T15" fmla="*/ 767 h 767"/>
                <a:gd name="T16" fmla="*/ 643 w 643"/>
                <a:gd name="T17" fmla="*/ 767 h 767"/>
                <a:gd name="T18" fmla="*/ 643 w 643"/>
                <a:gd name="T19" fmla="*/ 332 h 767"/>
                <a:gd name="T20" fmla="*/ 581 w 643"/>
                <a:gd name="T21" fmla="*/ 332 h 767"/>
                <a:gd name="T22" fmla="*/ 373 w 643"/>
                <a:gd name="T23" fmla="*/ 539 h 767"/>
                <a:gd name="T24" fmla="*/ 352 w 643"/>
                <a:gd name="T25" fmla="*/ 539 h 767"/>
                <a:gd name="T26" fmla="*/ 352 w 643"/>
                <a:gd name="T27" fmla="*/ 664 h 767"/>
                <a:gd name="T28" fmla="*/ 290 w 643"/>
                <a:gd name="T29" fmla="*/ 664 h 767"/>
                <a:gd name="T30" fmla="*/ 290 w 643"/>
                <a:gd name="T31" fmla="*/ 539 h 767"/>
                <a:gd name="T32" fmla="*/ 269 w 643"/>
                <a:gd name="T33" fmla="*/ 539 h 767"/>
                <a:gd name="T34" fmla="*/ 269 w 643"/>
                <a:gd name="T35" fmla="*/ 436 h 767"/>
                <a:gd name="T36" fmla="*/ 373 w 643"/>
                <a:gd name="T37" fmla="*/ 436 h 767"/>
                <a:gd name="T38" fmla="*/ 373 w 643"/>
                <a:gd name="T39" fmla="*/ 539 h 767"/>
                <a:gd name="T40" fmla="*/ 187 w 643"/>
                <a:gd name="T41" fmla="*/ 332 h 767"/>
                <a:gd name="T42" fmla="*/ 187 w 643"/>
                <a:gd name="T43" fmla="*/ 187 h 767"/>
                <a:gd name="T44" fmla="*/ 249 w 643"/>
                <a:gd name="T45" fmla="*/ 124 h 767"/>
                <a:gd name="T46" fmla="*/ 393 w 643"/>
                <a:gd name="T47" fmla="*/ 124 h 767"/>
                <a:gd name="T48" fmla="*/ 456 w 643"/>
                <a:gd name="T49" fmla="*/ 187 h 767"/>
                <a:gd name="T50" fmla="*/ 456 w 643"/>
                <a:gd name="T51" fmla="*/ 332 h 767"/>
                <a:gd name="T52" fmla="*/ 187 w 643"/>
                <a:gd name="T53" fmla="*/ 33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3" h="767">
                  <a:moveTo>
                    <a:pt x="581" y="332"/>
                  </a:moveTo>
                  <a:lnTo>
                    <a:pt x="581" y="126"/>
                  </a:lnTo>
                  <a:lnTo>
                    <a:pt x="455" y="0"/>
                  </a:lnTo>
                  <a:lnTo>
                    <a:pt x="189" y="0"/>
                  </a:lnTo>
                  <a:lnTo>
                    <a:pt x="63" y="126"/>
                  </a:lnTo>
                  <a:lnTo>
                    <a:pt x="63" y="332"/>
                  </a:lnTo>
                  <a:lnTo>
                    <a:pt x="0" y="332"/>
                  </a:lnTo>
                  <a:lnTo>
                    <a:pt x="0" y="767"/>
                  </a:lnTo>
                  <a:lnTo>
                    <a:pt x="643" y="767"/>
                  </a:lnTo>
                  <a:lnTo>
                    <a:pt x="643" y="332"/>
                  </a:lnTo>
                  <a:lnTo>
                    <a:pt x="581" y="332"/>
                  </a:lnTo>
                  <a:close/>
                  <a:moveTo>
                    <a:pt x="373" y="539"/>
                  </a:moveTo>
                  <a:lnTo>
                    <a:pt x="352" y="539"/>
                  </a:lnTo>
                  <a:lnTo>
                    <a:pt x="352" y="664"/>
                  </a:lnTo>
                  <a:lnTo>
                    <a:pt x="290" y="664"/>
                  </a:lnTo>
                  <a:lnTo>
                    <a:pt x="290" y="539"/>
                  </a:lnTo>
                  <a:lnTo>
                    <a:pt x="269" y="539"/>
                  </a:lnTo>
                  <a:lnTo>
                    <a:pt x="269" y="436"/>
                  </a:lnTo>
                  <a:lnTo>
                    <a:pt x="373" y="436"/>
                  </a:lnTo>
                  <a:lnTo>
                    <a:pt x="373" y="539"/>
                  </a:lnTo>
                  <a:close/>
                  <a:moveTo>
                    <a:pt x="187" y="332"/>
                  </a:moveTo>
                  <a:lnTo>
                    <a:pt x="187" y="187"/>
                  </a:lnTo>
                  <a:lnTo>
                    <a:pt x="249" y="124"/>
                  </a:lnTo>
                  <a:lnTo>
                    <a:pt x="393" y="124"/>
                  </a:lnTo>
                  <a:lnTo>
                    <a:pt x="456" y="187"/>
                  </a:lnTo>
                  <a:lnTo>
                    <a:pt x="456" y="332"/>
                  </a:lnTo>
                  <a:lnTo>
                    <a:pt x="187" y="3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SAGD, Siemens, Dokument, papier, report, paper"/>
            <p:cNvSpPr>
              <a:spLocks noChangeAspect="1" noEditPoints="1"/>
            </p:cNvSpPr>
            <p:nvPr/>
          </p:nvSpPr>
          <p:spPr bwMode="gray">
            <a:xfrm>
              <a:off x="6400800" y="2959478"/>
              <a:ext cx="179055" cy="243942"/>
            </a:xfrm>
            <a:custGeom>
              <a:avLst/>
              <a:gdLst>
                <a:gd name="T0" fmla="*/ 35 w 436"/>
                <a:gd name="T1" fmla="*/ 559 h 594"/>
                <a:gd name="T2" fmla="*/ 367 w 436"/>
                <a:gd name="T3" fmla="*/ 559 h 594"/>
                <a:gd name="T4" fmla="*/ 367 w 436"/>
                <a:gd name="T5" fmla="*/ 594 h 594"/>
                <a:gd name="T6" fmla="*/ 0 w 436"/>
                <a:gd name="T7" fmla="*/ 594 h 594"/>
                <a:gd name="T8" fmla="*/ 0 w 436"/>
                <a:gd name="T9" fmla="*/ 70 h 594"/>
                <a:gd name="T10" fmla="*/ 35 w 436"/>
                <a:gd name="T11" fmla="*/ 70 h 594"/>
                <a:gd name="T12" fmla="*/ 35 w 436"/>
                <a:gd name="T13" fmla="*/ 559 h 594"/>
                <a:gd name="T14" fmla="*/ 279 w 436"/>
                <a:gd name="T15" fmla="*/ 0 h 594"/>
                <a:gd name="T16" fmla="*/ 70 w 436"/>
                <a:gd name="T17" fmla="*/ 0 h 594"/>
                <a:gd name="T18" fmla="*/ 70 w 436"/>
                <a:gd name="T19" fmla="*/ 524 h 594"/>
                <a:gd name="T20" fmla="*/ 436 w 436"/>
                <a:gd name="T21" fmla="*/ 524 h 594"/>
                <a:gd name="T22" fmla="*/ 436 w 436"/>
                <a:gd name="T23" fmla="*/ 157 h 594"/>
                <a:gd name="T24" fmla="*/ 279 w 436"/>
                <a:gd name="T25" fmla="*/ 157 h 594"/>
                <a:gd name="T26" fmla="*/ 279 w 436"/>
                <a:gd name="T27" fmla="*/ 0 h 594"/>
                <a:gd name="T28" fmla="*/ 314 w 436"/>
                <a:gd name="T29" fmla="*/ 0 h 594"/>
                <a:gd name="T30" fmla="*/ 314 w 436"/>
                <a:gd name="T31" fmla="*/ 122 h 594"/>
                <a:gd name="T32" fmla="*/ 436 w 436"/>
                <a:gd name="T33" fmla="*/ 122 h 594"/>
                <a:gd name="T34" fmla="*/ 314 w 436"/>
                <a:gd name="T35"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6" h="594">
                  <a:moveTo>
                    <a:pt x="35" y="559"/>
                  </a:moveTo>
                  <a:lnTo>
                    <a:pt x="367" y="559"/>
                  </a:lnTo>
                  <a:lnTo>
                    <a:pt x="367" y="594"/>
                  </a:lnTo>
                  <a:lnTo>
                    <a:pt x="0" y="594"/>
                  </a:lnTo>
                  <a:lnTo>
                    <a:pt x="0" y="70"/>
                  </a:lnTo>
                  <a:lnTo>
                    <a:pt x="35" y="70"/>
                  </a:lnTo>
                  <a:lnTo>
                    <a:pt x="35" y="559"/>
                  </a:lnTo>
                  <a:close/>
                  <a:moveTo>
                    <a:pt x="279" y="0"/>
                  </a:moveTo>
                  <a:lnTo>
                    <a:pt x="70" y="0"/>
                  </a:lnTo>
                  <a:lnTo>
                    <a:pt x="70" y="524"/>
                  </a:lnTo>
                  <a:lnTo>
                    <a:pt x="436" y="524"/>
                  </a:lnTo>
                  <a:lnTo>
                    <a:pt x="436" y="157"/>
                  </a:lnTo>
                  <a:lnTo>
                    <a:pt x="279" y="157"/>
                  </a:lnTo>
                  <a:lnTo>
                    <a:pt x="279" y="0"/>
                  </a:lnTo>
                  <a:close/>
                  <a:moveTo>
                    <a:pt x="314" y="0"/>
                  </a:moveTo>
                  <a:lnTo>
                    <a:pt x="314" y="122"/>
                  </a:lnTo>
                  <a:lnTo>
                    <a:pt x="436" y="122"/>
                  </a:lnTo>
                  <a:lnTo>
                    <a:pt x="314" y="0"/>
                  </a:lnTo>
                  <a:close/>
                </a:path>
              </a:pathLst>
            </a:custGeom>
            <a:solidFill>
              <a:schemeClr val="accent1"/>
            </a:solidFill>
            <a:ln>
              <a:noFill/>
            </a:ln>
          </p:spPr>
          <p:txBody>
            <a:bodyPr vert="horz" wrap="square" lIns="36000" tIns="0" rIns="0" bIns="0" numCol="1" anchor="ctr" anchorCtr="0" compatLnSpc="1">
              <a:prstTxWarp prst="textNoShape">
                <a:avLst/>
              </a:prstTxWarp>
            </a:bodyPr>
            <a:lstStyle/>
            <a:p>
              <a:pPr algn="ctr"/>
              <a:r>
                <a:rPr lang="en-US" sz="400" b="1" dirty="0">
                  <a:solidFill>
                    <a:schemeClr val="bg1"/>
                  </a:solidFill>
                </a:rPr>
                <a:t>LOG</a:t>
              </a:r>
            </a:p>
          </p:txBody>
        </p:sp>
      </p:grpSp>
      <p:grpSp>
        <p:nvGrpSpPr>
          <p:cNvPr id="52" name="Gruppieren 227"/>
          <p:cNvGrpSpPr/>
          <p:nvPr/>
        </p:nvGrpSpPr>
        <p:grpSpPr bwMode="gray">
          <a:xfrm>
            <a:off x="1891632" y="4467148"/>
            <a:ext cx="1473770" cy="351018"/>
            <a:chOff x="4932442" y="2846701"/>
            <a:chExt cx="1713749" cy="408176"/>
          </a:xfrm>
        </p:grpSpPr>
        <p:sp>
          <p:nvSpPr>
            <p:cNvPr id="229" name="Gleichschenkliges Dreieck 278"/>
            <p:cNvSpPr/>
            <p:nvPr/>
          </p:nvSpPr>
          <p:spPr bwMode="gray">
            <a:xfrm>
              <a:off x="4932442" y="2846701"/>
              <a:ext cx="1713749" cy="408176"/>
            </a:xfrm>
            <a:custGeom>
              <a:avLst/>
              <a:gdLst/>
              <a:ahLst/>
              <a:cxnLst/>
              <a:rect l="l" t="t" r="r" b="b"/>
              <a:pathLst>
                <a:path w="1713749" h="408176">
                  <a:moveTo>
                    <a:pt x="856874" y="0"/>
                  </a:moveTo>
                  <a:lnTo>
                    <a:pt x="896375" y="36696"/>
                  </a:lnTo>
                  <a:lnTo>
                    <a:pt x="1713749" y="36696"/>
                  </a:lnTo>
                  <a:lnTo>
                    <a:pt x="1713749" y="408176"/>
                  </a:lnTo>
                  <a:lnTo>
                    <a:pt x="0" y="408176"/>
                  </a:lnTo>
                  <a:lnTo>
                    <a:pt x="0" y="36696"/>
                  </a:lnTo>
                  <a:lnTo>
                    <a:pt x="817374" y="36696"/>
                  </a:lnTo>
                  <a:close/>
                </a:path>
              </a:pathLst>
            </a:custGeom>
            <a:solidFill>
              <a:srgbClr val="FFFFFF"/>
            </a:solidFill>
            <a:ln>
              <a:solidFill>
                <a:schemeClr val="accent1"/>
              </a:solid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nvGrpSpPr>
            <p:cNvPr id="53" name="Gruppieren 482"/>
            <p:cNvGrpSpPr>
              <a:grpSpLocks noChangeAspect="1"/>
            </p:cNvGrpSpPr>
            <p:nvPr/>
          </p:nvGrpSpPr>
          <p:grpSpPr bwMode="gray">
            <a:xfrm>
              <a:off x="5417918" y="2948778"/>
              <a:ext cx="164166" cy="265343"/>
              <a:chOff x="3971929" y="1792290"/>
              <a:chExt cx="469904" cy="817562"/>
            </a:xfrm>
            <a:solidFill>
              <a:schemeClr val="accent1"/>
            </a:solidFill>
          </p:grpSpPr>
          <p:sp>
            <p:nvSpPr>
              <p:cNvPr id="246" name="Freeform 5"/>
              <p:cNvSpPr>
                <a:spLocks noEditPoints="1"/>
              </p:cNvSpPr>
              <p:nvPr/>
            </p:nvSpPr>
            <p:spPr bwMode="gray">
              <a:xfrm>
                <a:off x="3971929" y="1792290"/>
                <a:ext cx="315913" cy="463551"/>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6"/>
              <p:cNvSpPr>
                <a:spLocks noEditPoints="1"/>
              </p:cNvSpPr>
              <p:nvPr/>
            </p:nvSpPr>
            <p:spPr bwMode="gray">
              <a:xfrm>
                <a:off x="4062420" y="1970089"/>
                <a:ext cx="379413" cy="639763"/>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uppieren 457"/>
            <p:cNvGrpSpPr>
              <a:grpSpLocks noChangeAspect="1"/>
            </p:cNvGrpSpPr>
            <p:nvPr/>
          </p:nvGrpSpPr>
          <p:grpSpPr bwMode="gray">
            <a:xfrm>
              <a:off x="4976957" y="2980251"/>
              <a:ext cx="322002" cy="202397"/>
              <a:chOff x="1874838" y="4900613"/>
              <a:chExt cx="1065212" cy="720725"/>
            </a:xfrm>
            <a:solidFill>
              <a:schemeClr val="accent1"/>
            </a:solidFill>
          </p:grpSpPr>
          <p:sp>
            <p:nvSpPr>
              <p:cNvPr id="244" name="Freeform 36"/>
              <p:cNvSpPr>
                <a:spLocks noEditPoints="1"/>
              </p:cNvSpPr>
              <p:nvPr/>
            </p:nvSpPr>
            <p:spPr bwMode="gray">
              <a:xfrm>
                <a:off x="1978025" y="4900613"/>
                <a:ext cx="962025" cy="619125"/>
              </a:xfrm>
              <a:custGeom>
                <a:avLst/>
                <a:gdLst>
                  <a:gd name="T0" fmla="*/ 193 w 800"/>
                  <a:gd name="T1" fmla="*/ 381 h 514"/>
                  <a:gd name="T2" fmla="*/ 143 w 800"/>
                  <a:gd name="T3" fmla="*/ 265 h 514"/>
                  <a:gd name="T4" fmla="*/ 400 w 800"/>
                  <a:gd name="T5" fmla="*/ 381 h 514"/>
                  <a:gd name="T6" fmla="*/ 87 w 800"/>
                  <a:gd name="T7" fmla="*/ 132 h 514"/>
                  <a:gd name="T8" fmla="*/ 258 w 800"/>
                  <a:gd name="T9" fmla="*/ 248 h 514"/>
                  <a:gd name="T10" fmla="*/ 667 w 800"/>
                  <a:gd name="T11" fmla="*/ 0 h 514"/>
                  <a:gd name="T12" fmla="*/ 418 w 800"/>
                  <a:gd name="T13" fmla="*/ 116 h 514"/>
                  <a:gd name="T14" fmla="*/ 667 w 800"/>
                  <a:gd name="T15" fmla="*/ 0 h 514"/>
                  <a:gd name="T16" fmla="*/ 143 w 800"/>
                  <a:gd name="T17" fmla="*/ 0 h 514"/>
                  <a:gd name="T18" fmla="*/ 400 w 800"/>
                  <a:gd name="T19" fmla="*/ 116 h 514"/>
                  <a:gd name="T20" fmla="*/ 276 w 800"/>
                  <a:gd name="T21" fmla="*/ 248 h 514"/>
                  <a:gd name="T22" fmla="*/ 524 w 800"/>
                  <a:gd name="T23" fmla="*/ 132 h 514"/>
                  <a:gd name="T24" fmla="*/ 276 w 800"/>
                  <a:gd name="T25" fmla="*/ 248 h 514"/>
                  <a:gd name="T26" fmla="*/ 667 w 800"/>
                  <a:gd name="T27" fmla="*/ 381 h 514"/>
                  <a:gd name="T28" fmla="*/ 418 w 800"/>
                  <a:gd name="T29" fmla="*/ 265 h 514"/>
                  <a:gd name="T30" fmla="*/ 96 w 800"/>
                  <a:gd name="T31" fmla="*/ 265 h 514"/>
                  <a:gd name="T32" fmla="*/ 117 w 800"/>
                  <a:gd name="T33" fmla="*/ 277 h 514"/>
                  <a:gd name="T34" fmla="*/ 124 w 800"/>
                  <a:gd name="T35" fmla="*/ 265 h 514"/>
                  <a:gd name="T36" fmla="*/ 41 w 800"/>
                  <a:gd name="T37" fmla="*/ 438 h 514"/>
                  <a:gd name="T38" fmla="*/ 16 w 800"/>
                  <a:gd name="T39" fmla="*/ 514 h 514"/>
                  <a:gd name="T40" fmla="*/ 41 w 800"/>
                  <a:gd name="T41" fmla="*/ 438 h 514"/>
                  <a:gd name="T42" fmla="*/ 800 w 800"/>
                  <a:gd name="T43" fmla="*/ 514 h 514"/>
                  <a:gd name="T44" fmla="*/ 543 w 800"/>
                  <a:gd name="T45" fmla="*/ 398 h 514"/>
                  <a:gd name="T46" fmla="*/ 543 w 800"/>
                  <a:gd name="T47" fmla="*/ 248 h 514"/>
                  <a:gd name="T48" fmla="*/ 800 w 800"/>
                  <a:gd name="T49" fmla="*/ 132 h 514"/>
                  <a:gd name="T50" fmla="*/ 543 w 800"/>
                  <a:gd name="T51" fmla="*/ 248 h 514"/>
                  <a:gd name="T52" fmla="*/ 800 w 800"/>
                  <a:gd name="T53" fmla="*/ 381 h 514"/>
                  <a:gd name="T54" fmla="*/ 684 w 800"/>
                  <a:gd name="T55" fmla="*/ 265 h 514"/>
                  <a:gd name="T56" fmla="*/ 684 w 800"/>
                  <a:gd name="T57" fmla="*/ 0 h 514"/>
                  <a:gd name="T58" fmla="*/ 800 w 800"/>
                  <a:gd name="T59" fmla="*/ 116 h 514"/>
                  <a:gd name="T60" fmla="*/ 684 w 800"/>
                  <a:gd name="T61" fmla="*/ 0 h 514"/>
                  <a:gd name="T62" fmla="*/ 191 w 800"/>
                  <a:gd name="T63" fmla="*/ 514 h 514"/>
                  <a:gd name="T64" fmla="*/ 258 w 800"/>
                  <a:gd name="T65" fmla="*/ 398 h 514"/>
                  <a:gd name="T66" fmla="*/ 195 w 800"/>
                  <a:gd name="T67" fmla="*/ 502 h 514"/>
                  <a:gd name="T68" fmla="*/ 524 w 800"/>
                  <a:gd name="T69" fmla="*/ 514 h 514"/>
                  <a:gd name="T70" fmla="*/ 276 w 800"/>
                  <a:gd name="T71" fmla="*/ 398 h 514"/>
                  <a:gd name="T72" fmla="*/ 16 w 800"/>
                  <a:gd name="T73" fmla="*/ 216 h 514"/>
                  <a:gd name="T74" fmla="*/ 61 w 800"/>
                  <a:gd name="T75" fmla="*/ 132 h 514"/>
                  <a:gd name="T76" fmla="*/ 0 w 800"/>
                  <a:gd name="T77" fmla="*/ 238 h 514"/>
                  <a:gd name="T78" fmla="*/ 67 w 800"/>
                  <a:gd name="T79" fmla="*/ 83 h 514"/>
                  <a:gd name="T80" fmla="*/ 124 w 800"/>
                  <a:gd name="T81" fmla="*/ 116 h 514"/>
                  <a:gd name="T82" fmla="*/ 0 w 800"/>
                  <a:gd name="T83" fmla="*/ 0 h 514"/>
                  <a:gd name="T84" fmla="*/ 63 w 800"/>
                  <a:gd name="T85" fmla="*/ 11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514">
                    <a:moveTo>
                      <a:pt x="400" y="381"/>
                    </a:moveTo>
                    <a:cubicBezTo>
                      <a:pt x="193" y="381"/>
                      <a:pt x="193" y="381"/>
                      <a:pt x="193" y="381"/>
                    </a:cubicBezTo>
                    <a:cubicBezTo>
                      <a:pt x="181" y="346"/>
                      <a:pt x="162" y="314"/>
                      <a:pt x="143" y="283"/>
                    </a:cubicBezTo>
                    <a:cubicBezTo>
                      <a:pt x="143" y="265"/>
                      <a:pt x="143" y="265"/>
                      <a:pt x="143" y="265"/>
                    </a:cubicBezTo>
                    <a:cubicBezTo>
                      <a:pt x="400" y="265"/>
                      <a:pt x="400" y="265"/>
                      <a:pt x="400" y="265"/>
                    </a:cubicBezTo>
                    <a:lnTo>
                      <a:pt x="400" y="381"/>
                    </a:lnTo>
                    <a:close/>
                    <a:moveTo>
                      <a:pt x="258" y="132"/>
                    </a:moveTo>
                    <a:cubicBezTo>
                      <a:pt x="87" y="132"/>
                      <a:pt x="87" y="132"/>
                      <a:pt x="87" y="132"/>
                    </a:cubicBezTo>
                    <a:cubicBezTo>
                      <a:pt x="106" y="180"/>
                      <a:pt x="103" y="217"/>
                      <a:pt x="99" y="248"/>
                    </a:cubicBezTo>
                    <a:cubicBezTo>
                      <a:pt x="258" y="248"/>
                      <a:pt x="258" y="248"/>
                      <a:pt x="258" y="248"/>
                    </a:cubicBezTo>
                    <a:lnTo>
                      <a:pt x="258" y="132"/>
                    </a:lnTo>
                    <a:close/>
                    <a:moveTo>
                      <a:pt x="667" y="0"/>
                    </a:moveTo>
                    <a:cubicBezTo>
                      <a:pt x="418" y="0"/>
                      <a:pt x="418" y="0"/>
                      <a:pt x="418" y="0"/>
                    </a:cubicBezTo>
                    <a:cubicBezTo>
                      <a:pt x="418" y="116"/>
                      <a:pt x="418" y="116"/>
                      <a:pt x="418" y="116"/>
                    </a:cubicBezTo>
                    <a:cubicBezTo>
                      <a:pt x="667" y="116"/>
                      <a:pt x="667" y="116"/>
                      <a:pt x="667" y="116"/>
                    </a:cubicBezTo>
                    <a:lnTo>
                      <a:pt x="667" y="0"/>
                    </a:lnTo>
                    <a:close/>
                    <a:moveTo>
                      <a:pt x="400" y="0"/>
                    </a:moveTo>
                    <a:cubicBezTo>
                      <a:pt x="143" y="0"/>
                      <a:pt x="143" y="0"/>
                      <a:pt x="143" y="0"/>
                    </a:cubicBezTo>
                    <a:cubicBezTo>
                      <a:pt x="143" y="116"/>
                      <a:pt x="143" y="116"/>
                      <a:pt x="143" y="116"/>
                    </a:cubicBezTo>
                    <a:cubicBezTo>
                      <a:pt x="400" y="116"/>
                      <a:pt x="400" y="116"/>
                      <a:pt x="400" y="116"/>
                    </a:cubicBezTo>
                    <a:lnTo>
                      <a:pt x="400" y="0"/>
                    </a:lnTo>
                    <a:close/>
                    <a:moveTo>
                      <a:pt x="276" y="248"/>
                    </a:moveTo>
                    <a:cubicBezTo>
                      <a:pt x="524" y="248"/>
                      <a:pt x="524" y="248"/>
                      <a:pt x="524" y="248"/>
                    </a:cubicBezTo>
                    <a:cubicBezTo>
                      <a:pt x="524" y="132"/>
                      <a:pt x="524" y="132"/>
                      <a:pt x="524" y="132"/>
                    </a:cubicBezTo>
                    <a:cubicBezTo>
                      <a:pt x="276" y="132"/>
                      <a:pt x="276" y="132"/>
                      <a:pt x="276" y="132"/>
                    </a:cubicBezTo>
                    <a:lnTo>
                      <a:pt x="276" y="248"/>
                    </a:lnTo>
                    <a:close/>
                    <a:moveTo>
                      <a:pt x="418" y="381"/>
                    </a:moveTo>
                    <a:cubicBezTo>
                      <a:pt x="667" y="381"/>
                      <a:pt x="667" y="381"/>
                      <a:pt x="667" y="381"/>
                    </a:cubicBezTo>
                    <a:cubicBezTo>
                      <a:pt x="667" y="265"/>
                      <a:pt x="667" y="265"/>
                      <a:pt x="667" y="265"/>
                    </a:cubicBezTo>
                    <a:cubicBezTo>
                      <a:pt x="418" y="265"/>
                      <a:pt x="418" y="265"/>
                      <a:pt x="418" y="265"/>
                    </a:cubicBezTo>
                    <a:lnTo>
                      <a:pt x="418" y="381"/>
                    </a:lnTo>
                    <a:close/>
                    <a:moveTo>
                      <a:pt x="96" y="265"/>
                    </a:moveTo>
                    <a:cubicBezTo>
                      <a:pt x="94" y="284"/>
                      <a:pt x="92" y="300"/>
                      <a:pt x="96" y="316"/>
                    </a:cubicBezTo>
                    <a:cubicBezTo>
                      <a:pt x="103" y="301"/>
                      <a:pt x="110" y="286"/>
                      <a:pt x="117" y="277"/>
                    </a:cubicBezTo>
                    <a:cubicBezTo>
                      <a:pt x="124" y="267"/>
                      <a:pt x="124" y="267"/>
                      <a:pt x="124" y="267"/>
                    </a:cubicBezTo>
                    <a:cubicBezTo>
                      <a:pt x="124" y="265"/>
                      <a:pt x="124" y="265"/>
                      <a:pt x="124" y="265"/>
                    </a:cubicBezTo>
                    <a:lnTo>
                      <a:pt x="96" y="265"/>
                    </a:lnTo>
                    <a:close/>
                    <a:moveTo>
                      <a:pt x="41" y="438"/>
                    </a:moveTo>
                    <a:cubicBezTo>
                      <a:pt x="34" y="448"/>
                      <a:pt x="28" y="460"/>
                      <a:pt x="24" y="473"/>
                    </a:cubicBezTo>
                    <a:cubicBezTo>
                      <a:pt x="20" y="484"/>
                      <a:pt x="16" y="498"/>
                      <a:pt x="16" y="514"/>
                    </a:cubicBezTo>
                    <a:cubicBezTo>
                      <a:pt x="62" y="514"/>
                      <a:pt x="62" y="514"/>
                      <a:pt x="62" y="514"/>
                    </a:cubicBezTo>
                    <a:cubicBezTo>
                      <a:pt x="51" y="492"/>
                      <a:pt x="43" y="464"/>
                      <a:pt x="41" y="438"/>
                    </a:cubicBezTo>
                    <a:close/>
                    <a:moveTo>
                      <a:pt x="543" y="514"/>
                    </a:moveTo>
                    <a:cubicBezTo>
                      <a:pt x="800" y="514"/>
                      <a:pt x="800" y="514"/>
                      <a:pt x="800" y="514"/>
                    </a:cubicBezTo>
                    <a:cubicBezTo>
                      <a:pt x="800" y="398"/>
                      <a:pt x="800" y="398"/>
                      <a:pt x="800" y="398"/>
                    </a:cubicBezTo>
                    <a:cubicBezTo>
                      <a:pt x="543" y="398"/>
                      <a:pt x="543" y="398"/>
                      <a:pt x="543" y="398"/>
                    </a:cubicBezTo>
                    <a:lnTo>
                      <a:pt x="543" y="514"/>
                    </a:lnTo>
                    <a:close/>
                    <a:moveTo>
                      <a:pt x="543" y="248"/>
                    </a:moveTo>
                    <a:cubicBezTo>
                      <a:pt x="800" y="248"/>
                      <a:pt x="800" y="248"/>
                      <a:pt x="800" y="248"/>
                    </a:cubicBezTo>
                    <a:cubicBezTo>
                      <a:pt x="800" y="132"/>
                      <a:pt x="800" y="132"/>
                      <a:pt x="800" y="132"/>
                    </a:cubicBezTo>
                    <a:cubicBezTo>
                      <a:pt x="543" y="132"/>
                      <a:pt x="543" y="132"/>
                      <a:pt x="543" y="132"/>
                    </a:cubicBezTo>
                    <a:lnTo>
                      <a:pt x="543" y="248"/>
                    </a:lnTo>
                    <a:close/>
                    <a:moveTo>
                      <a:pt x="684" y="381"/>
                    </a:moveTo>
                    <a:cubicBezTo>
                      <a:pt x="800" y="381"/>
                      <a:pt x="800" y="381"/>
                      <a:pt x="800" y="381"/>
                    </a:cubicBezTo>
                    <a:cubicBezTo>
                      <a:pt x="800" y="265"/>
                      <a:pt x="800" y="265"/>
                      <a:pt x="800" y="265"/>
                    </a:cubicBezTo>
                    <a:cubicBezTo>
                      <a:pt x="684" y="265"/>
                      <a:pt x="684" y="265"/>
                      <a:pt x="684" y="265"/>
                    </a:cubicBezTo>
                    <a:lnTo>
                      <a:pt x="684" y="381"/>
                    </a:lnTo>
                    <a:close/>
                    <a:moveTo>
                      <a:pt x="684" y="0"/>
                    </a:moveTo>
                    <a:cubicBezTo>
                      <a:pt x="684" y="116"/>
                      <a:pt x="684" y="116"/>
                      <a:pt x="684" y="116"/>
                    </a:cubicBezTo>
                    <a:cubicBezTo>
                      <a:pt x="800" y="116"/>
                      <a:pt x="800" y="116"/>
                      <a:pt x="800" y="116"/>
                    </a:cubicBezTo>
                    <a:cubicBezTo>
                      <a:pt x="800" y="0"/>
                      <a:pt x="800" y="0"/>
                      <a:pt x="800" y="0"/>
                    </a:cubicBezTo>
                    <a:lnTo>
                      <a:pt x="684" y="0"/>
                    </a:lnTo>
                    <a:close/>
                    <a:moveTo>
                      <a:pt x="195" y="502"/>
                    </a:moveTo>
                    <a:cubicBezTo>
                      <a:pt x="194" y="506"/>
                      <a:pt x="193" y="510"/>
                      <a:pt x="191" y="514"/>
                    </a:cubicBezTo>
                    <a:cubicBezTo>
                      <a:pt x="258" y="514"/>
                      <a:pt x="258" y="514"/>
                      <a:pt x="258" y="514"/>
                    </a:cubicBezTo>
                    <a:cubicBezTo>
                      <a:pt x="258" y="398"/>
                      <a:pt x="258" y="398"/>
                      <a:pt x="258" y="398"/>
                    </a:cubicBezTo>
                    <a:cubicBezTo>
                      <a:pt x="198" y="398"/>
                      <a:pt x="198" y="398"/>
                      <a:pt x="198" y="398"/>
                    </a:cubicBezTo>
                    <a:cubicBezTo>
                      <a:pt x="206" y="429"/>
                      <a:pt x="207" y="464"/>
                      <a:pt x="195" y="502"/>
                    </a:cubicBezTo>
                    <a:close/>
                    <a:moveTo>
                      <a:pt x="276" y="514"/>
                    </a:moveTo>
                    <a:cubicBezTo>
                      <a:pt x="524" y="514"/>
                      <a:pt x="524" y="514"/>
                      <a:pt x="524" y="514"/>
                    </a:cubicBezTo>
                    <a:cubicBezTo>
                      <a:pt x="524" y="398"/>
                      <a:pt x="524" y="398"/>
                      <a:pt x="524" y="398"/>
                    </a:cubicBezTo>
                    <a:cubicBezTo>
                      <a:pt x="276" y="398"/>
                      <a:pt x="276" y="398"/>
                      <a:pt x="276" y="398"/>
                    </a:cubicBezTo>
                    <a:lnTo>
                      <a:pt x="276" y="514"/>
                    </a:lnTo>
                    <a:close/>
                    <a:moveTo>
                      <a:pt x="16" y="216"/>
                    </a:moveTo>
                    <a:cubicBezTo>
                      <a:pt x="39" y="184"/>
                      <a:pt x="57" y="159"/>
                      <a:pt x="61" y="134"/>
                    </a:cubicBezTo>
                    <a:cubicBezTo>
                      <a:pt x="61" y="132"/>
                      <a:pt x="61" y="132"/>
                      <a:pt x="61" y="132"/>
                    </a:cubicBezTo>
                    <a:cubicBezTo>
                      <a:pt x="0" y="132"/>
                      <a:pt x="0" y="132"/>
                      <a:pt x="0" y="132"/>
                    </a:cubicBezTo>
                    <a:cubicBezTo>
                      <a:pt x="0" y="238"/>
                      <a:pt x="0" y="238"/>
                      <a:pt x="0" y="238"/>
                    </a:cubicBezTo>
                    <a:cubicBezTo>
                      <a:pt x="6" y="230"/>
                      <a:pt x="11" y="223"/>
                      <a:pt x="16" y="216"/>
                    </a:cubicBezTo>
                    <a:close/>
                    <a:moveTo>
                      <a:pt x="67" y="83"/>
                    </a:moveTo>
                    <a:cubicBezTo>
                      <a:pt x="80" y="116"/>
                      <a:pt x="80" y="116"/>
                      <a:pt x="80" y="116"/>
                    </a:cubicBezTo>
                    <a:cubicBezTo>
                      <a:pt x="124" y="116"/>
                      <a:pt x="124" y="116"/>
                      <a:pt x="124" y="116"/>
                    </a:cubicBezTo>
                    <a:cubicBezTo>
                      <a:pt x="124" y="0"/>
                      <a:pt x="124" y="0"/>
                      <a:pt x="124" y="0"/>
                    </a:cubicBezTo>
                    <a:cubicBezTo>
                      <a:pt x="0" y="0"/>
                      <a:pt x="0" y="0"/>
                      <a:pt x="0" y="0"/>
                    </a:cubicBezTo>
                    <a:cubicBezTo>
                      <a:pt x="0" y="116"/>
                      <a:pt x="0" y="116"/>
                      <a:pt x="0" y="116"/>
                    </a:cubicBezTo>
                    <a:cubicBezTo>
                      <a:pt x="63" y="116"/>
                      <a:pt x="63" y="116"/>
                      <a:pt x="63" y="116"/>
                    </a:cubicBezTo>
                    <a:lnTo>
                      <a:pt x="6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37"/>
              <p:cNvSpPr>
                <a:spLocks/>
              </p:cNvSpPr>
              <p:nvPr/>
            </p:nvSpPr>
            <p:spPr bwMode="gray">
              <a:xfrm>
                <a:off x="1874838" y="5062538"/>
                <a:ext cx="354012" cy="558800"/>
              </a:xfrm>
              <a:custGeom>
                <a:avLst/>
                <a:gdLst>
                  <a:gd name="T0" fmla="*/ 160 w 294"/>
                  <a:gd name="T1" fmla="*/ 0 h 464"/>
                  <a:gd name="T2" fmla="*/ 37 w 294"/>
                  <a:gd name="T3" fmla="*/ 222 h 464"/>
                  <a:gd name="T4" fmla="*/ 104 w 294"/>
                  <a:gd name="T5" fmla="*/ 433 h 464"/>
                  <a:gd name="T6" fmla="*/ 141 w 294"/>
                  <a:gd name="T7" fmla="*/ 266 h 464"/>
                  <a:gd name="T8" fmla="*/ 165 w 294"/>
                  <a:gd name="T9" fmla="*/ 382 h 464"/>
                  <a:gd name="T10" fmla="*/ 185 w 294"/>
                  <a:gd name="T11" fmla="*/ 338 h 464"/>
                  <a:gd name="T12" fmla="*/ 155 w 294"/>
                  <a:gd name="T13" fmla="*/ 464 h 464"/>
                  <a:gd name="T14" fmla="*/ 269 w 294"/>
                  <a:gd name="T15" fmla="*/ 363 h 464"/>
                  <a:gd name="T16" fmla="*/ 214 w 294"/>
                  <a:gd name="T17" fmla="*/ 150 h 464"/>
                  <a:gd name="T18" fmla="*/ 185 w 294"/>
                  <a:gd name="T19" fmla="*/ 214 h 464"/>
                  <a:gd name="T20" fmla="*/ 160 w 29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464">
                    <a:moveTo>
                      <a:pt x="160" y="0"/>
                    </a:moveTo>
                    <a:cubicBezTo>
                      <a:pt x="152" y="58"/>
                      <a:pt x="78" y="112"/>
                      <a:pt x="37" y="222"/>
                    </a:cubicBezTo>
                    <a:cubicBezTo>
                      <a:pt x="0" y="322"/>
                      <a:pt x="31" y="408"/>
                      <a:pt x="104" y="433"/>
                    </a:cubicBezTo>
                    <a:cubicBezTo>
                      <a:pt x="63" y="367"/>
                      <a:pt x="114" y="287"/>
                      <a:pt x="141" y="266"/>
                    </a:cubicBezTo>
                    <a:cubicBezTo>
                      <a:pt x="135" y="295"/>
                      <a:pt x="144" y="349"/>
                      <a:pt x="165" y="382"/>
                    </a:cubicBezTo>
                    <a:cubicBezTo>
                      <a:pt x="173" y="375"/>
                      <a:pt x="182" y="357"/>
                      <a:pt x="185" y="338"/>
                    </a:cubicBezTo>
                    <a:cubicBezTo>
                      <a:pt x="185" y="338"/>
                      <a:pt x="240" y="412"/>
                      <a:pt x="155" y="464"/>
                    </a:cubicBezTo>
                    <a:cubicBezTo>
                      <a:pt x="155" y="464"/>
                      <a:pt x="243" y="451"/>
                      <a:pt x="269" y="363"/>
                    </a:cubicBezTo>
                    <a:cubicBezTo>
                      <a:pt x="294" y="276"/>
                      <a:pt x="254" y="215"/>
                      <a:pt x="214" y="150"/>
                    </a:cubicBezTo>
                    <a:cubicBezTo>
                      <a:pt x="204" y="163"/>
                      <a:pt x="189" y="193"/>
                      <a:pt x="185" y="214"/>
                    </a:cubicBezTo>
                    <a:cubicBezTo>
                      <a:pt x="136" y="152"/>
                      <a:pt x="202" y="106"/>
                      <a:pt x="1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SAGD, Siemens, cd, disk"/>
            <p:cNvGrpSpPr>
              <a:grpSpLocks/>
            </p:cNvGrpSpPr>
            <p:nvPr/>
          </p:nvGrpSpPr>
          <p:grpSpPr bwMode="gray">
            <a:xfrm>
              <a:off x="5999939" y="2940498"/>
              <a:ext cx="281902" cy="281902"/>
              <a:chOff x="320675" y="6391275"/>
              <a:chExt cx="3068638" cy="3068638"/>
            </a:xfrm>
            <a:solidFill>
              <a:schemeClr val="accent1"/>
            </a:solidFill>
          </p:grpSpPr>
          <p:sp>
            <p:nvSpPr>
              <p:cNvPr id="235" name="Freeform 47"/>
              <p:cNvSpPr>
                <a:spLocks noEditPoints="1"/>
              </p:cNvSpPr>
              <p:nvPr/>
            </p:nvSpPr>
            <p:spPr bwMode="gray">
              <a:xfrm>
                <a:off x="1649413" y="7720013"/>
                <a:ext cx="412750" cy="412750"/>
              </a:xfrm>
              <a:custGeom>
                <a:avLst/>
                <a:gdLst>
                  <a:gd name="T0" fmla="*/ 36 w 110"/>
                  <a:gd name="T1" fmla="*/ 4 h 110"/>
                  <a:gd name="T2" fmla="*/ 32 w 110"/>
                  <a:gd name="T3" fmla="*/ 6 h 110"/>
                  <a:gd name="T4" fmla="*/ 29 w 110"/>
                  <a:gd name="T5" fmla="*/ 7 h 110"/>
                  <a:gd name="T6" fmla="*/ 26 w 110"/>
                  <a:gd name="T7" fmla="*/ 9 h 110"/>
                  <a:gd name="T8" fmla="*/ 23 w 110"/>
                  <a:gd name="T9" fmla="*/ 11 h 110"/>
                  <a:gd name="T10" fmla="*/ 21 w 110"/>
                  <a:gd name="T11" fmla="*/ 13 h 110"/>
                  <a:gd name="T12" fmla="*/ 18 w 110"/>
                  <a:gd name="T13" fmla="*/ 15 h 110"/>
                  <a:gd name="T14" fmla="*/ 16 w 110"/>
                  <a:gd name="T15" fmla="*/ 17 h 110"/>
                  <a:gd name="T16" fmla="*/ 13 w 110"/>
                  <a:gd name="T17" fmla="*/ 20 h 110"/>
                  <a:gd name="T18" fmla="*/ 11 w 110"/>
                  <a:gd name="T19" fmla="*/ 23 h 110"/>
                  <a:gd name="T20" fmla="*/ 9 w 110"/>
                  <a:gd name="T21" fmla="*/ 26 h 110"/>
                  <a:gd name="T22" fmla="*/ 7 w 110"/>
                  <a:gd name="T23" fmla="*/ 29 h 110"/>
                  <a:gd name="T24" fmla="*/ 6 w 110"/>
                  <a:gd name="T25" fmla="*/ 32 h 110"/>
                  <a:gd name="T26" fmla="*/ 4 w 110"/>
                  <a:gd name="T27" fmla="*/ 35 h 110"/>
                  <a:gd name="T28" fmla="*/ 3 w 110"/>
                  <a:gd name="T29" fmla="*/ 37 h 110"/>
                  <a:gd name="T30" fmla="*/ 1 w 110"/>
                  <a:gd name="T31" fmla="*/ 47 h 110"/>
                  <a:gd name="T32" fmla="*/ 55 w 110"/>
                  <a:gd name="T33" fmla="*/ 110 h 110"/>
                  <a:gd name="T34" fmla="*/ 76 w 110"/>
                  <a:gd name="T35" fmla="*/ 106 h 110"/>
                  <a:gd name="T36" fmla="*/ 80 w 110"/>
                  <a:gd name="T37" fmla="*/ 104 h 110"/>
                  <a:gd name="T38" fmla="*/ 83 w 110"/>
                  <a:gd name="T39" fmla="*/ 103 h 110"/>
                  <a:gd name="T40" fmla="*/ 86 w 110"/>
                  <a:gd name="T41" fmla="*/ 101 h 110"/>
                  <a:gd name="T42" fmla="*/ 89 w 110"/>
                  <a:gd name="T43" fmla="*/ 99 h 110"/>
                  <a:gd name="T44" fmla="*/ 91 w 110"/>
                  <a:gd name="T45" fmla="*/ 97 h 110"/>
                  <a:gd name="T46" fmla="*/ 94 w 110"/>
                  <a:gd name="T47" fmla="*/ 94 h 110"/>
                  <a:gd name="T48" fmla="*/ 96 w 110"/>
                  <a:gd name="T49" fmla="*/ 92 h 110"/>
                  <a:gd name="T50" fmla="*/ 99 w 110"/>
                  <a:gd name="T51" fmla="*/ 88 h 110"/>
                  <a:gd name="T52" fmla="*/ 101 w 110"/>
                  <a:gd name="T53" fmla="*/ 85 h 110"/>
                  <a:gd name="T54" fmla="*/ 103 w 110"/>
                  <a:gd name="T55" fmla="*/ 82 h 110"/>
                  <a:gd name="T56" fmla="*/ 105 w 110"/>
                  <a:gd name="T57" fmla="*/ 79 h 110"/>
                  <a:gd name="T58" fmla="*/ 106 w 110"/>
                  <a:gd name="T59" fmla="*/ 76 h 110"/>
                  <a:gd name="T60" fmla="*/ 110 w 110"/>
                  <a:gd name="T61" fmla="*/ 64 h 110"/>
                  <a:gd name="T62" fmla="*/ 55 w 110"/>
                  <a:gd name="T63" fmla="*/ 0 h 110"/>
                  <a:gd name="T64" fmla="*/ 85 w 110"/>
                  <a:gd name="T65" fmla="*/ 60 h 110"/>
                  <a:gd name="T66" fmla="*/ 83 w 110"/>
                  <a:gd name="T67" fmla="*/ 64 h 110"/>
                  <a:gd name="T68" fmla="*/ 82 w 110"/>
                  <a:gd name="T69" fmla="*/ 68 h 110"/>
                  <a:gd name="T70" fmla="*/ 80 w 110"/>
                  <a:gd name="T71" fmla="*/ 71 h 110"/>
                  <a:gd name="T72" fmla="*/ 78 w 110"/>
                  <a:gd name="T73" fmla="*/ 74 h 110"/>
                  <a:gd name="T74" fmla="*/ 75 w 110"/>
                  <a:gd name="T75" fmla="*/ 77 h 110"/>
                  <a:gd name="T76" fmla="*/ 73 w 110"/>
                  <a:gd name="T77" fmla="*/ 79 h 110"/>
                  <a:gd name="T78" fmla="*/ 70 w 110"/>
                  <a:gd name="T79" fmla="*/ 81 h 110"/>
                  <a:gd name="T80" fmla="*/ 66 w 110"/>
                  <a:gd name="T81" fmla="*/ 83 h 110"/>
                  <a:gd name="T82" fmla="*/ 26 w 110"/>
                  <a:gd name="T83" fmla="*/ 55 h 110"/>
                  <a:gd name="T84" fmla="*/ 27 w 110"/>
                  <a:gd name="T85" fmla="*/ 47 h 110"/>
                  <a:gd name="T86" fmla="*/ 28 w 110"/>
                  <a:gd name="T87" fmla="*/ 44 h 110"/>
                  <a:gd name="T88" fmla="*/ 30 w 110"/>
                  <a:gd name="T89" fmla="*/ 40 h 110"/>
                  <a:gd name="T90" fmla="*/ 32 w 110"/>
                  <a:gd name="T91" fmla="*/ 37 h 110"/>
                  <a:gd name="T92" fmla="*/ 34 w 110"/>
                  <a:gd name="T93" fmla="*/ 34 h 110"/>
                  <a:gd name="T94" fmla="*/ 37 w 110"/>
                  <a:gd name="T95" fmla="*/ 32 h 110"/>
                  <a:gd name="T96" fmla="*/ 40 w 110"/>
                  <a:gd name="T97" fmla="*/ 30 h 110"/>
                  <a:gd name="T98" fmla="*/ 44 w 110"/>
                  <a:gd name="T99" fmla="*/ 28 h 110"/>
                  <a:gd name="T100" fmla="*/ 55 w 110"/>
                  <a:gd name="T101" fmla="*/ 26 h 110"/>
                  <a:gd name="T102" fmla="*/ 85 w 110"/>
                  <a:gd name="T103"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10">
                    <a:moveTo>
                      <a:pt x="55" y="0"/>
                    </a:moveTo>
                    <a:cubicBezTo>
                      <a:pt x="48" y="0"/>
                      <a:pt x="42" y="2"/>
                      <a:pt x="36" y="4"/>
                    </a:cubicBezTo>
                    <a:cubicBezTo>
                      <a:pt x="36" y="4"/>
                      <a:pt x="35" y="4"/>
                      <a:pt x="35" y="4"/>
                    </a:cubicBezTo>
                    <a:cubicBezTo>
                      <a:pt x="34" y="5"/>
                      <a:pt x="33" y="5"/>
                      <a:pt x="32" y="6"/>
                    </a:cubicBezTo>
                    <a:cubicBezTo>
                      <a:pt x="32" y="6"/>
                      <a:pt x="31" y="6"/>
                      <a:pt x="31" y="6"/>
                    </a:cubicBezTo>
                    <a:cubicBezTo>
                      <a:pt x="30" y="6"/>
                      <a:pt x="30" y="7"/>
                      <a:pt x="29" y="7"/>
                    </a:cubicBezTo>
                    <a:cubicBezTo>
                      <a:pt x="28" y="7"/>
                      <a:pt x="28" y="8"/>
                      <a:pt x="28" y="8"/>
                    </a:cubicBezTo>
                    <a:cubicBezTo>
                      <a:pt x="27" y="8"/>
                      <a:pt x="27" y="8"/>
                      <a:pt x="26" y="9"/>
                    </a:cubicBezTo>
                    <a:cubicBezTo>
                      <a:pt x="26" y="9"/>
                      <a:pt x="25" y="9"/>
                      <a:pt x="25" y="10"/>
                    </a:cubicBezTo>
                    <a:cubicBezTo>
                      <a:pt x="24" y="10"/>
                      <a:pt x="24" y="10"/>
                      <a:pt x="23" y="11"/>
                    </a:cubicBezTo>
                    <a:cubicBezTo>
                      <a:pt x="23" y="11"/>
                      <a:pt x="22" y="11"/>
                      <a:pt x="22" y="12"/>
                    </a:cubicBezTo>
                    <a:cubicBezTo>
                      <a:pt x="22" y="12"/>
                      <a:pt x="21" y="12"/>
                      <a:pt x="21" y="13"/>
                    </a:cubicBezTo>
                    <a:cubicBezTo>
                      <a:pt x="20" y="13"/>
                      <a:pt x="20" y="13"/>
                      <a:pt x="19" y="14"/>
                    </a:cubicBezTo>
                    <a:cubicBezTo>
                      <a:pt x="19" y="14"/>
                      <a:pt x="19" y="14"/>
                      <a:pt x="18" y="15"/>
                    </a:cubicBezTo>
                    <a:cubicBezTo>
                      <a:pt x="18" y="15"/>
                      <a:pt x="17" y="16"/>
                      <a:pt x="17" y="16"/>
                    </a:cubicBezTo>
                    <a:cubicBezTo>
                      <a:pt x="17" y="16"/>
                      <a:pt x="16" y="17"/>
                      <a:pt x="16" y="17"/>
                    </a:cubicBezTo>
                    <a:cubicBezTo>
                      <a:pt x="15" y="18"/>
                      <a:pt x="15" y="18"/>
                      <a:pt x="15" y="18"/>
                    </a:cubicBezTo>
                    <a:cubicBezTo>
                      <a:pt x="14" y="19"/>
                      <a:pt x="14" y="19"/>
                      <a:pt x="13" y="20"/>
                    </a:cubicBezTo>
                    <a:cubicBezTo>
                      <a:pt x="13" y="21"/>
                      <a:pt x="12" y="21"/>
                      <a:pt x="12" y="22"/>
                    </a:cubicBezTo>
                    <a:cubicBezTo>
                      <a:pt x="11" y="23"/>
                      <a:pt x="11" y="23"/>
                      <a:pt x="11" y="23"/>
                    </a:cubicBezTo>
                    <a:cubicBezTo>
                      <a:pt x="10" y="24"/>
                      <a:pt x="10" y="24"/>
                      <a:pt x="10" y="25"/>
                    </a:cubicBezTo>
                    <a:cubicBezTo>
                      <a:pt x="9" y="25"/>
                      <a:pt x="9" y="26"/>
                      <a:pt x="9" y="26"/>
                    </a:cubicBezTo>
                    <a:cubicBezTo>
                      <a:pt x="8" y="27"/>
                      <a:pt x="8" y="27"/>
                      <a:pt x="8" y="28"/>
                    </a:cubicBezTo>
                    <a:cubicBezTo>
                      <a:pt x="8" y="28"/>
                      <a:pt x="7" y="28"/>
                      <a:pt x="7" y="29"/>
                    </a:cubicBezTo>
                    <a:cubicBezTo>
                      <a:pt x="7" y="29"/>
                      <a:pt x="6" y="30"/>
                      <a:pt x="6" y="31"/>
                    </a:cubicBezTo>
                    <a:cubicBezTo>
                      <a:pt x="6" y="31"/>
                      <a:pt x="6" y="31"/>
                      <a:pt x="6" y="32"/>
                    </a:cubicBezTo>
                    <a:cubicBezTo>
                      <a:pt x="5" y="32"/>
                      <a:pt x="5" y="33"/>
                      <a:pt x="5" y="34"/>
                    </a:cubicBezTo>
                    <a:cubicBezTo>
                      <a:pt x="5" y="34"/>
                      <a:pt x="5" y="34"/>
                      <a:pt x="4" y="35"/>
                    </a:cubicBezTo>
                    <a:cubicBezTo>
                      <a:pt x="4" y="35"/>
                      <a:pt x="4" y="36"/>
                      <a:pt x="4" y="37"/>
                    </a:cubicBezTo>
                    <a:cubicBezTo>
                      <a:pt x="3" y="37"/>
                      <a:pt x="3" y="37"/>
                      <a:pt x="3" y="37"/>
                    </a:cubicBezTo>
                    <a:cubicBezTo>
                      <a:pt x="3" y="39"/>
                      <a:pt x="2" y="41"/>
                      <a:pt x="2" y="43"/>
                    </a:cubicBezTo>
                    <a:cubicBezTo>
                      <a:pt x="1" y="44"/>
                      <a:pt x="1" y="46"/>
                      <a:pt x="1" y="47"/>
                    </a:cubicBezTo>
                    <a:cubicBezTo>
                      <a:pt x="1" y="49"/>
                      <a:pt x="0" y="52"/>
                      <a:pt x="0" y="55"/>
                    </a:cubicBezTo>
                    <a:cubicBezTo>
                      <a:pt x="0" y="85"/>
                      <a:pt x="25" y="110"/>
                      <a:pt x="55" y="110"/>
                    </a:cubicBezTo>
                    <a:cubicBezTo>
                      <a:pt x="62" y="110"/>
                      <a:pt x="69" y="109"/>
                      <a:pt x="75" y="106"/>
                    </a:cubicBezTo>
                    <a:cubicBezTo>
                      <a:pt x="75" y="106"/>
                      <a:pt x="75" y="106"/>
                      <a:pt x="76" y="106"/>
                    </a:cubicBezTo>
                    <a:cubicBezTo>
                      <a:pt x="77" y="106"/>
                      <a:pt x="78" y="105"/>
                      <a:pt x="79" y="105"/>
                    </a:cubicBezTo>
                    <a:cubicBezTo>
                      <a:pt x="79" y="105"/>
                      <a:pt x="79" y="104"/>
                      <a:pt x="80" y="104"/>
                    </a:cubicBezTo>
                    <a:cubicBezTo>
                      <a:pt x="80" y="104"/>
                      <a:pt x="81" y="104"/>
                      <a:pt x="82" y="103"/>
                    </a:cubicBezTo>
                    <a:cubicBezTo>
                      <a:pt x="82" y="103"/>
                      <a:pt x="83" y="103"/>
                      <a:pt x="83" y="103"/>
                    </a:cubicBezTo>
                    <a:cubicBezTo>
                      <a:pt x="83" y="102"/>
                      <a:pt x="84" y="102"/>
                      <a:pt x="85" y="102"/>
                    </a:cubicBezTo>
                    <a:cubicBezTo>
                      <a:pt x="85" y="101"/>
                      <a:pt x="85" y="101"/>
                      <a:pt x="86" y="101"/>
                    </a:cubicBezTo>
                    <a:cubicBezTo>
                      <a:pt x="86" y="100"/>
                      <a:pt x="87" y="100"/>
                      <a:pt x="87" y="100"/>
                    </a:cubicBezTo>
                    <a:cubicBezTo>
                      <a:pt x="88" y="99"/>
                      <a:pt x="88" y="99"/>
                      <a:pt x="89" y="99"/>
                    </a:cubicBezTo>
                    <a:cubicBezTo>
                      <a:pt x="89" y="98"/>
                      <a:pt x="90" y="98"/>
                      <a:pt x="90" y="98"/>
                    </a:cubicBezTo>
                    <a:cubicBezTo>
                      <a:pt x="90" y="97"/>
                      <a:pt x="91" y="97"/>
                      <a:pt x="91" y="97"/>
                    </a:cubicBezTo>
                    <a:cubicBezTo>
                      <a:pt x="92" y="96"/>
                      <a:pt x="92" y="96"/>
                      <a:pt x="92" y="95"/>
                    </a:cubicBezTo>
                    <a:cubicBezTo>
                      <a:pt x="93" y="95"/>
                      <a:pt x="93" y="95"/>
                      <a:pt x="94" y="94"/>
                    </a:cubicBezTo>
                    <a:cubicBezTo>
                      <a:pt x="94" y="94"/>
                      <a:pt x="94" y="94"/>
                      <a:pt x="95" y="93"/>
                    </a:cubicBezTo>
                    <a:cubicBezTo>
                      <a:pt x="95" y="93"/>
                      <a:pt x="96" y="92"/>
                      <a:pt x="96" y="92"/>
                    </a:cubicBezTo>
                    <a:cubicBezTo>
                      <a:pt x="96" y="92"/>
                      <a:pt x="96" y="91"/>
                      <a:pt x="97" y="91"/>
                    </a:cubicBezTo>
                    <a:cubicBezTo>
                      <a:pt x="98" y="90"/>
                      <a:pt x="99" y="89"/>
                      <a:pt x="99" y="88"/>
                    </a:cubicBezTo>
                    <a:cubicBezTo>
                      <a:pt x="100" y="88"/>
                      <a:pt x="100" y="87"/>
                      <a:pt x="100" y="87"/>
                    </a:cubicBezTo>
                    <a:cubicBezTo>
                      <a:pt x="100" y="86"/>
                      <a:pt x="101" y="86"/>
                      <a:pt x="101" y="85"/>
                    </a:cubicBezTo>
                    <a:cubicBezTo>
                      <a:pt x="101" y="85"/>
                      <a:pt x="102" y="85"/>
                      <a:pt x="102" y="84"/>
                    </a:cubicBezTo>
                    <a:cubicBezTo>
                      <a:pt x="102" y="84"/>
                      <a:pt x="103" y="83"/>
                      <a:pt x="103" y="82"/>
                    </a:cubicBezTo>
                    <a:cubicBezTo>
                      <a:pt x="103" y="82"/>
                      <a:pt x="103" y="82"/>
                      <a:pt x="103" y="82"/>
                    </a:cubicBezTo>
                    <a:cubicBezTo>
                      <a:pt x="104" y="81"/>
                      <a:pt x="104" y="80"/>
                      <a:pt x="105" y="79"/>
                    </a:cubicBezTo>
                    <a:cubicBezTo>
                      <a:pt x="105" y="79"/>
                      <a:pt x="105" y="79"/>
                      <a:pt x="105" y="79"/>
                    </a:cubicBezTo>
                    <a:cubicBezTo>
                      <a:pt x="105" y="78"/>
                      <a:pt x="106" y="77"/>
                      <a:pt x="106" y="76"/>
                    </a:cubicBezTo>
                    <a:cubicBezTo>
                      <a:pt x="106" y="76"/>
                      <a:pt x="106" y="76"/>
                      <a:pt x="106" y="76"/>
                    </a:cubicBezTo>
                    <a:cubicBezTo>
                      <a:pt x="108" y="72"/>
                      <a:pt x="109" y="68"/>
                      <a:pt x="110" y="64"/>
                    </a:cubicBezTo>
                    <a:cubicBezTo>
                      <a:pt x="110" y="61"/>
                      <a:pt x="110" y="58"/>
                      <a:pt x="110" y="55"/>
                    </a:cubicBezTo>
                    <a:cubicBezTo>
                      <a:pt x="110" y="25"/>
                      <a:pt x="86" y="0"/>
                      <a:pt x="55" y="0"/>
                    </a:cubicBezTo>
                    <a:close/>
                    <a:moveTo>
                      <a:pt x="85" y="60"/>
                    </a:moveTo>
                    <a:cubicBezTo>
                      <a:pt x="85" y="60"/>
                      <a:pt x="85" y="60"/>
                      <a:pt x="85" y="60"/>
                    </a:cubicBezTo>
                    <a:cubicBezTo>
                      <a:pt x="84" y="61"/>
                      <a:pt x="84" y="62"/>
                      <a:pt x="84" y="63"/>
                    </a:cubicBezTo>
                    <a:cubicBezTo>
                      <a:pt x="84" y="64"/>
                      <a:pt x="83" y="64"/>
                      <a:pt x="83" y="64"/>
                    </a:cubicBezTo>
                    <a:cubicBezTo>
                      <a:pt x="83" y="65"/>
                      <a:pt x="83" y="66"/>
                      <a:pt x="82" y="67"/>
                    </a:cubicBezTo>
                    <a:cubicBezTo>
                      <a:pt x="82" y="67"/>
                      <a:pt x="82" y="68"/>
                      <a:pt x="82" y="68"/>
                    </a:cubicBezTo>
                    <a:cubicBezTo>
                      <a:pt x="81" y="69"/>
                      <a:pt x="81" y="69"/>
                      <a:pt x="81" y="70"/>
                    </a:cubicBezTo>
                    <a:cubicBezTo>
                      <a:pt x="81" y="70"/>
                      <a:pt x="80" y="71"/>
                      <a:pt x="80" y="71"/>
                    </a:cubicBezTo>
                    <a:cubicBezTo>
                      <a:pt x="80" y="72"/>
                      <a:pt x="79" y="72"/>
                      <a:pt x="79" y="73"/>
                    </a:cubicBezTo>
                    <a:cubicBezTo>
                      <a:pt x="78" y="73"/>
                      <a:pt x="78" y="74"/>
                      <a:pt x="78" y="74"/>
                    </a:cubicBezTo>
                    <a:cubicBezTo>
                      <a:pt x="77" y="75"/>
                      <a:pt x="77" y="75"/>
                      <a:pt x="76" y="76"/>
                    </a:cubicBezTo>
                    <a:cubicBezTo>
                      <a:pt x="76" y="76"/>
                      <a:pt x="76" y="76"/>
                      <a:pt x="75" y="77"/>
                    </a:cubicBezTo>
                    <a:cubicBezTo>
                      <a:pt x="75" y="77"/>
                      <a:pt x="74" y="78"/>
                      <a:pt x="74" y="78"/>
                    </a:cubicBezTo>
                    <a:cubicBezTo>
                      <a:pt x="73" y="78"/>
                      <a:pt x="73" y="79"/>
                      <a:pt x="73" y="79"/>
                    </a:cubicBezTo>
                    <a:cubicBezTo>
                      <a:pt x="72" y="80"/>
                      <a:pt x="71" y="80"/>
                      <a:pt x="71" y="80"/>
                    </a:cubicBezTo>
                    <a:cubicBezTo>
                      <a:pt x="70" y="81"/>
                      <a:pt x="70" y="81"/>
                      <a:pt x="70" y="81"/>
                    </a:cubicBezTo>
                    <a:cubicBezTo>
                      <a:pt x="68" y="82"/>
                      <a:pt x="67" y="82"/>
                      <a:pt x="66" y="83"/>
                    </a:cubicBezTo>
                    <a:cubicBezTo>
                      <a:pt x="66" y="83"/>
                      <a:pt x="66" y="83"/>
                      <a:pt x="66" y="83"/>
                    </a:cubicBezTo>
                    <a:cubicBezTo>
                      <a:pt x="63" y="84"/>
                      <a:pt x="59" y="85"/>
                      <a:pt x="55" y="85"/>
                    </a:cubicBezTo>
                    <a:cubicBezTo>
                      <a:pt x="39" y="85"/>
                      <a:pt x="26" y="71"/>
                      <a:pt x="26" y="55"/>
                    </a:cubicBezTo>
                    <a:cubicBezTo>
                      <a:pt x="26" y="54"/>
                      <a:pt x="26" y="52"/>
                      <a:pt x="26" y="51"/>
                    </a:cubicBezTo>
                    <a:cubicBezTo>
                      <a:pt x="26" y="49"/>
                      <a:pt x="27" y="48"/>
                      <a:pt x="27" y="47"/>
                    </a:cubicBezTo>
                    <a:cubicBezTo>
                      <a:pt x="27" y="46"/>
                      <a:pt x="27" y="46"/>
                      <a:pt x="28" y="45"/>
                    </a:cubicBezTo>
                    <a:cubicBezTo>
                      <a:pt x="28" y="45"/>
                      <a:pt x="28" y="44"/>
                      <a:pt x="28" y="44"/>
                    </a:cubicBezTo>
                    <a:cubicBezTo>
                      <a:pt x="28" y="43"/>
                      <a:pt x="29" y="43"/>
                      <a:pt x="29" y="42"/>
                    </a:cubicBezTo>
                    <a:cubicBezTo>
                      <a:pt x="29" y="41"/>
                      <a:pt x="29" y="41"/>
                      <a:pt x="30" y="40"/>
                    </a:cubicBezTo>
                    <a:cubicBezTo>
                      <a:pt x="30" y="40"/>
                      <a:pt x="30" y="39"/>
                      <a:pt x="31" y="39"/>
                    </a:cubicBezTo>
                    <a:cubicBezTo>
                      <a:pt x="31" y="38"/>
                      <a:pt x="31" y="38"/>
                      <a:pt x="32" y="37"/>
                    </a:cubicBezTo>
                    <a:cubicBezTo>
                      <a:pt x="32" y="37"/>
                      <a:pt x="32" y="36"/>
                      <a:pt x="33" y="36"/>
                    </a:cubicBezTo>
                    <a:cubicBezTo>
                      <a:pt x="33" y="36"/>
                      <a:pt x="34" y="35"/>
                      <a:pt x="34" y="34"/>
                    </a:cubicBezTo>
                    <a:cubicBezTo>
                      <a:pt x="35" y="34"/>
                      <a:pt x="35" y="34"/>
                      <a:pt x="35" y="34"/>
                    </a:cubicBezTo>
                    <a:cubicBezTo>
                      <a:pt x="36" y="33"/>
                      <a:pt x="36" y="32"/>
                      <a:pt x="37" y="32"/>
                    </a:cubicBezTo>
                    <a:cubicBezTo>
                      <a:pt x="37" y="32"/>
                      <a:pt x="38" y="31"/>
                      <a:pt x="38" y="31"/>
                    </a:cubicBezTo>
                    <a:cubicBezTo>
                      <a:pt x="39" y="31"/>
                      <a:pt x="39" y="30"/>
                      <a:pt x="40" y="30"/>
                    </a:cubicBezTo>
                    <a:cubicBezTo>
                      <a:pt x="40" y="30"/>
                      <a:pt x="41" y="29"/>
                      <a:pt x="41" y="29"/>
                    </a:cubicBezTo>
                    <a:cubicBezTo>
                      <a:pt x="42" y="29"/>
                      <a:pt x="43" y="28"/>
                      <a:pt x="44" y="28"/>
                    </a:cubicBezTo>
                    <a:cubicBezTo>
                      <a:pt x="45" y="28"/>
                      <a:pt x="45" y="28"/>
                      <a:pt x="45" y="28"/>
                    </a:cubicBezTo>
                    <a:cubicBezTo>
                      <a:pt x="48" y="26"/>
                      <a:pt x="52" y="26"/>
                      <a:pt x="55" y="26"/>
                    </a:cubicBezTo>
                    <a:cubicBezTo>
                      <a:pt x="72" y="26"/>
                      <a:pt x="85" y="39"/>
                      <a:pt x="85" y="55"/>
                    </a:cubicBezTo>
                    <a:cubicBezTo>
                      <a:pt x="85" y="57"/>
                      <a:pt x="85" y="58"/>
                      <a:pt x="8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48"/>
              <p:cNvSpPr>
                <a:spLocks/>
              </p:cNvSpPr>
              <p:nvPr/>
            </p:nvSpPr>
            <p:spPr bwMode="gray">
              <a:xfrm>
                <a:off x="714375" y="74533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49"/>
              <p:cNvSpPr>
                <a:spLocks/>
              </p:cNvSpPr>
              <p:nvPr/>
            </p:nvSpPr>
            <p:spPr bwMode="gray">
              <a:xfrm>
                <a:off x="887413" y="6850063"/>
                <a:ext cx="742950" cy="730250"/>
              </a:xfrm>
              <a:custGeom>
                <a:avLst/>
                <a:gdLst>
                  <a:gd name="T0" fmla="*/ 198 w 198"/>
                  <a:gd name="T1" fmla="*/ 128 h 195"/>
                  <a:gd name="T2" fmla="*/ 195 w 198"/>
                  <a:gd name="T3" fmla="*/ 129 h 195"/>
                  <a:gd name="T4" fmla="*/ 186 w 198"/>
                  <a:gd name="T5" fmla="*/ 133 h 195"/>
                  <a:gd name="T6" fmla="*/ 183 w 198"/>
                  <a:gd name="T7" fmla="*/ 135 h 195"/>
                  <a:gd name="T8" fmla="*/ 176 w 198"/>
                  <a:gd name="T9" fmla="*/ 138 h 195"/>
                  <a:gd name="T10" fmla="*/ 173 w 198"/>
                  <a:gd name="T11" fmla="*/ 140 h 195"/>
                  <a:gd name="T12" fmla="*/ 168 w 198"/>
                  <a:gd name="T13" fmla="*/ 143 h 195"/>
                  <a:gd name="T14" fmla="*/ 164 w 198"/>
                  <a:gd name="T15" fmla="*/ 146 h 195"/>
                  <a:gd name="T16" fmla="*/ 159 w 198"/>
                  <a:gd name="T17" fmla="*/ 149 h 195"/>
                  <a:gd name="T18" fmla="*/ 155 w 198"/>
                  <a:gd name="T19" fmla="*/ 152 h 195"/>
                  <a:gd name="T20" fmla="*/ 151 w 198"/>
                  <a:gd name="T21" fmla="*/ 156 h 195"/>
                  <a:gd name="T22" fmla="*/ 147 w 198"/>
                  <a:gd name="T23" fmla="*/ 159 h 195"/>
                  <a:gd name="T24" fmla="*/ 143 w 198"/>
                  <a:gd name="T25" fmla="*/ 162 h 195"/>
                  <a:gd name="T26" fmla="*/ 140 w 198"/>
                  <a:gd name="T27" fmla="*/ 165 h 195"/>
                  <a:gd name="T28" fmla="*/ 135 w 198"/>
                  <a:gd name="T29" fmla="*/ 170 h 195"/>
                  <a:gd name="T30" fmla="*/ 132 w 198"/>
                  <a:gd name="T31" fmla="*/ 173 h 195"/>
                  <a:gd name="T32" fmla="*/ 126 w 198"/>
                  <a:gd name="T33" fmla="*/ 180 h 195"/>
                  <a:gd name="T34" fmla="*/ 123 w 198"/>
                  <a:gd name="T35" fmla="*/ 184 h 195"/>
                  <a:gd name="T36" fmla="*/ 120 w 198"/>
                  <a:gd name="T37" fmla="*/ 189 h 195"/>
                  <a:gd name="T38" fmla="*/ 117 w 198"/>
                  <a:gd name="T39" fmla="*/ 193 h 195"/>
                  <a:gd name="T40" fmla="*/ 115 w 198"/>
                  <a:gd name="T41" fmla="*/ 195 h 195"/>
                  <a:gd name="T42" fmla="*/ 0 w 198"/>
                  <a:gd name="T43" fmla="*/ 122 h 195"/>
                  <a:gd name="T44" fmla="*/ 150 w 198"/>
                  <a:gd name="T45" fmla="*/ 0 h 195"/>
                  <a:gd name="T46" fmla="*/ 198 w 198"/>
                  <a:gd name="T47"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128"/>
                    </a:moveTo>
                    <a:cubicBezTo>
                      <a:pt x="197" y="128"/>
                      <a:pt x="196" y="129"/>
                      <a:pt x="195" y="129"/>
                    </a:cubicBezTo>
                    <a:cubicBezTo>
                      <a:pt x="192" y="130"/>
                      <a:pt x="189" y="132"/>
                      <a:pt x="186" y="133"/>
                    </a:cubicBezTo>
                    <a:cubicBezTo>
                      <a:pt x="185" y="134"/>
                      <a:pt x="184" y="134"/>
                      <a:pt x="183" y="135"/>
                    </a:cubicBezTo>
                    <a:cubicBezTo>
                      <a:pt x="180" y="136"/>
                      <a:pt x="178" y="137"/>
                      <a:pt x="176" y="138"/>
                    </a:cubicBezTo>
                    <a:cubicBezTo>
                      <a:pt x="175" y="139"/>
                      <a:pt x="174" y="140"/>
                      <a:pt x="173" y="140"/>
                    </a:cubicBezTo>
                    <a:cubicBezTo>
                      <a:pt x="171" y="141"/>
                      <a:pt x="169" y="142"/>
                      <a:pt x="168" y="143"/>
                    </a:cubicBezTo>
                    <a:cubicBezTo>
                      <a:pt x="166" y="144"/>
                      <a:pt x="165" y="145"/>
                      <a:pt x="164" y="146"/>
                    </a:cubicBezTo>
                    <a:cubicBezTo>
                      <a:pt x="162" y="147"/>
                      <a:pt x="161" y="148"/>
                      <a:pt x="159" y="149"/>
                    </a:cubicBezTo>
                    <a:cubicBezTo>
                      <a:pt x="158" y="150"/>
                      <a:pt x="157" y="151"/>
                      <a:pt x="155" y="152"/>
                    </a:cubicBezTo>
                    <a:cubicBezTo>
                      <a:pt x="154" y="153"/>
                      <a:pt x="152" y="154"/>
                      <a:pt x="151" y="156"/>
                    </a:cubicBezTo>
                    <a:cubicBezTo>
                      <a:pt x="150" y="157"/>
                      <a:pt x="148" y="157"/>
                      <a:pt x="147" y="159"/>
                    </a:cubicBezTo>
                    <a:cubicBezTo>
                      <a:pt x="146" y="160"/>
                      <a:pt x="144" y="161"/>
                      <a:pt x="143" y="162"/>
                    </a:cubicBezTo>
                    <a:cubicBezTo>
                      <a:pt x="142" y="163"/>
                      <a:pt x="141" y="164"/>
                      <a:pt x="140" y="165"/>
                    </a:cubicBezTo>
                    <a:cubicBezTo>
                      <a:pt x="138" y="167"/>
                      <a:pt x="137" y="168"/>
                      <a:pt x="135" y="170"/>
                    </a:cubicBezTo>
                    <a:cubicBezTo>
                      <a:pt x="134" y="171"/>
                      <a:pt x="133" y="172"/>
                      <a:pt x="132" y="173"/>
                    </a:cubicBezTo>
                    <a:cubicBezTo>
                      <a:pt x="130" y="175"/>
                      <a:pt x="128" y="178"/>
                      <a:pt x="126" y="180"/>
                    </a:cubicBezTo>
                    <a:cubicBezTo>
                      <a:pt x="125" y="182"/>
                      <a:pt x="124" y="183"/>
                      <a:pt x="123" y="184"/>
                    </a:cubicBezTo>
                    <a:cubicBezTo>
                      <a:pt x="122" y="185"/>
                      <a:pt x="121" y="187"/>
                      <a:pt x="120" y="189"/>
                    </a:cubicBezTo>
                    <a:cubicBezTo>
                      <a:pt x="119" y="190"/>
                      <a:pt x="118" y="191"/>
                      <a:pt x="117" y="193"/>
                    </a:cubicBezTo>
                    <a:cubicBezTo>
                      <a:pt x="116" y="194"/>
                      <a:pt x="116" y="195"/>
                      <a:pt x="115" y="195"/>
                    </a:cubicBezTo>
                    <a:cubicBezTo>
                      <a:pt x="0" y="122"/>
                      <a:pt x="0" y="122"/>
                      <a:pt x="0" y="122"/>
                    </a:cubicBezTo>
                    <a:cubicBezTo>
                      <a:pt x="35" y="67"/>
                      <a:pt x="88" y="24"/>
                      <a:pt x="150" y="0"/>
                    </a:cubicBezTo>
                    <a:lnTo>
                      <a:pt x="19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50"/>
              <p:cNvSpPr>
                <a:spLocks/>
              </p:cNvSpPr>
              <p:nvPr/>
            </p:nvSpPr>
            <p:spPr bwMode="gray">
              <a:xfrm>
                <a:off x="749300" y="7486650"/>
                <a:ext cx="517525" cy="266700"/>
              </a:xfrm>
              <a:custGeom>
                <a:avLst/>
                <a:gdLst>
                  <a:gd name="T0" fmla="*/ 138 w 138"/>
                  <a:gd name="T1" fmla="*/ 52 h 71"/>
                  <a:gd name="T2" fmla="*/ 137 w 138"/>
                  <a:gd name="T3" fmla="*/ 55 h 71"/>
                  <a:gd name="T4" fmla="*/ 135 w 138"/>
                  <a:gd name="T5" fmla="*/ 60 h 71"/>
                  <a:gd name="T6" fmla="*/ 134 w 138"/>
                  <a:gd name="T7" fmla="*/ 65 h 71"/>
                  <a:gd name="T8" fmla="*/ 132 w 138"/>
                  <a:gd name="T9" fmla="*/ 70 h 71"/>
                  <a:gd name="T10" fmla="*/ 132 w 138"/>
                  <a:gd name="T11" fmla="*/ 71 h 71"/>
                  <a:gd name="T12" fmla="*/ 0 w 138"/>
                  <a:gd name="T13" fmla="*/ 33 h 71"/>
                  <a:gd name="T14" fmla="*/ 12 w 138"/>
                  <a:gd name="T15" fmla="*/ 0 h 71"/>
                  <a:gd name="T16" fmla="*/ 138 w 138"/>
                  <a:gd name="T17" fmla="*/ 5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71">
                    <a:moveTo>
                      <a:pt x="138" y="52"/>
                    </a:moveTo>
                    <a:cubicBezTo>
                      <a:pt x="138" y="53"/>
                      <a:pt x="137" y="54"/>
                      <a:pt x="137" y="55"/>
                    </a:cubicBezTo>
                    <a:cubicBezTo>
                      <a:pt x="136" y="57"/>
                      <a:pt x="136" y="58"/>
                      <a:pt x="135" y="60"/>
                    </a:cubicBezTo>
                    <a:cubicBezTo>
                      <a:pt x="135" y="62"/>
                      <a:pt x="134" y="63"/>
                      <a:pt x="134" y="65"/>
                    </a:cubicBezTo>
                    <a:cubicBezTo>
                      <a:pt x="133" y="67"/>
                      <a:pt x="132" y="68"/>
                      <a:pt x="132" y="70"/>
                    </a:cubicBezTo>
                    <a:cubicBezTo>
                      <a:pt x="132" y="70"/>
                      <a:pt x="132" y="70"/>
                      <a:pt x="132" y="71"/>
                    </a:cubicBezTo>
                    <a:cubicBezTo>
                      <a:pt x="0" y="33"/>
                      <a:pt x="0" y="33"/>
                      <a:pt x="0" y="33"/>
                    </a:cubicBezTo>
                    <a:cubicBezTo>
                      <a:pt x="3" y="22"/>
                      <a:pt x="7" y="11"/>
                      <a:pt x="12" y="0"/>
                    </a:cubicBezTo>
                    <a:lnTo>
                      <a:pt x="13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51"/>
              <p:cNvSpPr>
                <a:spLocks/>
              </p:cNvSpPr>
              <p:nvPr/>
            </p:nvSpPr>
            <p:spPr bwMode="gray">
              <a:xfrm>
                <a:off x="2444750" y="8102600"/>
                <a:ext cx="517525" cy="261938"/>
              </a:xfrm>
              <a:custGeom>
                <a:avLst/>
                <a:gdLst>
                  <a:gd name="T0" fmla="*/ 138 w 138"/>
                  <a:gd name="T1" fmla="*/ 37 h 70"/>
                  <a:gd name="T2" fmla="*/ 127 w 138"/>
                  <a:gd name="T3" fmla="*/ 70 h 70"/>
                  <a:gd name="T4" fmla="*/ 0 w 138"/>
                  <a:gd name="T5" fmla="*/ 18 h 70"/>
                  <a:gd name="T6" fmla="*/ 0 w 138"/>
                  <a:gd name="T7" fmla="*/ 18 h 70"/>
                  <a:gd name="T8" fmla="*/ 1 w 138"/>
                  <a:gd name="T9" fmla="*/ 15 h 70"/>
                  <a:gd name="T10" fmla="*/ 3 w 138"/>
                  <a:gd name="T11" fmla="*/ 10 h 70"/>
                  <a:gd name="T12" fmla="*/ 5 w 138"/>
                  <a:gd name="T13" fmla="*/ 6 h 70"/>
                  <a:gd name="T14" fmla="*/ 7 w 138"/>
                  <a:gd name="T15" fmla="*/ 0 h 70"/>
                  <a:gd name="T16" fmla="*/ 7 w 138"/>
                  <a:gd name="T17" fmla="*/ 0 h 70"/>
                  <a:gd name="T18" fmla="*/ 138 w 138"/>
                  <a:gd name="T19"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70">
                    <a:moveTo>
                      <a:pt x="138" y="37"/>
                    </a:moveTo>
                    <a:cubicBezTo>
                      <a:pt x="135" y="48"/>
                      <a:pt x="131" y="59"/>
                      <a:pt x="127" y="70"/>
                    </a:cubicBezTo>
                    <a:cubicBezTo>
                      <a:pt x="0" y="18"/>
                      <a:pt x="0" y="18"/>
                      <a:pt x="0" y="18"/>
                    </a:cubicBezTo>
                    <a:cubicBezTo>
                      <a:pt x="0" y="18"/>
                      <a:pt x="0" y="18"/>
                      <a:pt x="0" y="18"/>
                    </a:cubicBezTo>
                    <a:cubicBezTo>
                      <a:pt x="1" y="17"/>
                      <a:pt x="1" y="16"/>
                      <a:pt x="1" y="15"/>
                    </a:cubicBezTo>
                    <a:cubicBezTo>
                      <a:pt x="2" y="14"/>
                      <a:pt x="3" y="12"/>
                      <a:pt x="3" y="10"/>
                    </a:cubicBezTo>
                    <a:cubicBezTo>
                      <a:pt x="4" y="9"/>
                      <a:pt x="4" y="7"/>
                      <a:pt x="5" y="6"/>
                    </a:cubicBezTo>
                    <a:cubicBezTo>
                      <a:pt x="6" y="4"/>
                      <a:pt x="6" y="2"/>
                      <a:pt x="7" y="0"/>
                    </a:cubicBezTo>
                    <a:cubicBezTo>
                      <a:pt x="7" y="0"/>
                      <a:pt x="7" y="0"/>
                      <a:pt x="7" y="0"/>
                    </a:cubicBezTo>
                    <a:lnTo>
                      <a:pt x="13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52"/>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53"/>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54"/>
              <p:cNvSpPr>
                <a:spLocks noEditPoints="1"/>
              </p:cNvSpPr>
              <p:nvPr/>
            </p:nvSpPr>
            <p:spPr bwMode="gray">
              <a:xfrm>
                <a:off x="1397000" y="7467600"/>
                <a:ext cx="919163" cy="919163"/>
              </a:xfrm>
              <a:custGeom>
                <a:avLst/>
                <a:gdLst>
                  <a:gd name="T0" fmla="*/ 111 w 245"/>
                  <a:gd name="T1" fmla="*/ 0 h 245"/>
                  <a:gd name="T2" fmla="*/ 99 w 245"/>
                  <a:gd name="T3" fmla="*/ 2 h 245"/>
                  <a:gd name="T4" fmla="*/ 89 w 245"/>
                  <a:gd name="T5" fmla="*/ 4 h 245"/>
                  <a:gd name="T6" fmla="*/ 79 w 245"/>
                  <a:gd name="T7" fmla="*/ 8 h 245"/>
                  <a:gd name="T8" fmla="*/ 63 w 245"/>
                  <a:gd name="T9" fmla="*/ 15 h 245"/>
                  <a:gd name="T10" fmla="*/ 51 w 245"/>
                  <a:gd name="T11" fmla="*/ 23 h 245"/>
                  <a:gd name="T12" fmla="*/ 39 w 245"/>
                  <a:gd name="T13" fmla="*/ 32 h 245"/>
                  <a:gd name="T14" fmla="*/ 27 w 245"/>
                  <a:gd name="T15" fmla="*/ 45 h 245"/>
                  <a:gd name="T16" fmla="*/ 18 w 245"/>
                  <a:gd name="T17" fmla="*/ 57 h 245"/>
                  <a:gd name="T18" fmla="*/ 11 w 245"/>
                  <a:gd name="T19" fmla="*/ 70 h 245"/>
                  <a:gd name="T20" fmla="*/ 6 w 245"/>
                  <a:gd name="T21" fmla="*/ 84 h 245"/>
                  <a:gd name="T22" fmla="*/ 3 w 245"/>
                  <a:gd name="T23" fmla="*/ 96 h 245"/>
                  <a:gd name="T24" fmla="*/ 128 w 245"/>
                  <a:gd name="T25" fmla="*/ 244 h 245"/>
                  <a:gd name="T26" fmla="*/ 140 w 245"/>
                  <a:gd name="T27" fmla="*/ 243 h 245"/>
                  <a:gd name="T28" fmla="*/ 151 w 245"/>
                  <a:gd name="T29" fmla="*/ 241 h 245"/>
                  <a:gd name="T30" fmla="*/ 162 w 245"/>
                  <a:gd name="T31" fmla="*/ 238 h 245"/>
                  <a:gd name="T32" fmla="*/ 175 w 245"/>
                  <a:gd name="T33" fmla="*/ 233 h 245"/>
                  <a:gd name="T34" fmla="*/ 188 w 245"/>
                  <a:gd name="T35" fmla="*/ 226 h 245"/>
                  <a:gd name="T36" fmla="*/ 200 w 245"/>
                  <a:gd name="T37" fmla="*/ 217 h 245"/>
                  <a:gd name="T38" fmla="*/ 211 w 245"/>
                  <a:gd name="T39" fmla="*/ 206 h 245"/>
                  <a:gd name="T40" fmla="*/ 222 w 245"/>
                  <a:gd name="T41" fmla="*/ 193 h 245"/>
                  <a:gd name="T42" fmla="*/ 230 w 245"/>
                  <a:gd name="T43" fmla="*/ 180 h 245"/>
                  <a:gd name="T44" fmla="*/ 236 w 245"/>
                  <a:gd name="T45" fmla="*/ 167 h 245"/>
                  <a:gd name="T46" fmla="*/ 240 w 245"/>
                  <a:gd name="T47" fmla="*/ 156 h 245"/>
                  <a:gd name="T48" fmla="*/ 245 w 245"/>
                  <a:gd name="T49" fmla="*/ 122 h 245"/>
                  <a:gd name="T50" fmla="*/ 209 w 245"/>
                  <a:gd name="T51" fmla="*/ 142 h 245"/>
                  <a:gd name="T52" fmla="*/ 205 w 245"/>
                  <a:gd name="T53" fmla="*/ 155 h 245"/>
                  <a:gd name="T54" fmla="*/ 203 w 245"/>
                  <a:gd name="T55" fmla="*/ 160 h 245"/>
                  <a:gd name="T56" fmla="*/ 198 w 245"/>
                  <a:gd name="T57" fmla="*/ 169 h 245"/>
                  <a:gd name="T58" fmla="*/ 192 w 245"/>
                  <a:gd name="T59" fmla="*/ 178 h 245"/>
                  <a:gd name="T60" fmla="*/ 183 w 245"/>
                  <a:gd name="T61" fmla="*/ 187 h 245"/>
                  <a:gd name="T62" fmla="*/ 175 w 245"/>
                  <a:gd name="T63" fmla="*/ 194 h 245"/>
                  <a:gd name="T64" fmla="*/ 165 w 245"/>
                  <a:gd name="T65" fmla="*/ 200 h 245"/>
                  <a:gd name="T66" fmla="*/ 155 w 245"/>
                  <a:gd name="T67" fmla="*/ 205 h 245"/>
                  <a:gd name="T68" fmla="*/ 145 w 245"/>
                  <a:gd name="T69" fmla="*/ 208 h 245"/>
                  <a:gd name="T70" fmla="*/ 137 w 245"/>
                  <a:gd name="T71" fmla="*/ 210 h 245"/>
                  <a:gd name="T72" fmla="*/ 131 w 245"/>
                  <a:gd name="T73" fmla="*/ 211 h 245"/>
                  <a:gd name="T74" fmla="*/ 127 w 245"/>
                  <a:gd name="T75" fmla="*/ 211 h 245"/>
                  <a:gd name="T76" fmla="*/ 35 w 245"/>
                  <a:gd name="T77" fmla="*/ 103 h 245"/>
                  <a:gd name="T78" fmla="*/ 38 w 245"/>
                  <a:gd name="T79" fmla="*/ 94 h 245"/>
                  <a:gd name="T80" fmla="*/ 42 w 245"/>
                  <a:gd name="T81" fmla="*/ 84 h 245"/>
                  <a:gd name="T82" fmla="*/ 47 w 245"/>
                  <a:gd name="T83" fmla="*/ 75 h 245"/>
                  <a:gd name="T84" fmla="*/ 54 w 245"/>
                  <a:gd name="T85" fmla="*/ 65 h 245"/>
                  <a:gd name="T86" fmla="*/ 61 w 245"/>
                  <a:gd name="T87" fmla="*/ 58 h 245"/>
                  <a:gd name="T88" fmla="*/ 68 w 245"/>
                  <a:gd name="T89" fmla="*/ 51 h 245"/>
                  <a:gd name="T90" fmla="*/ 78 w 245"/>
                  <a:gd name="T91" fmla="*/ 45 h 245"/>
                  <a:gd name="T92" fmla="*/ 84 w 245"/>
                  <a:gd name="T93" fmla="*/ 42 h 245"/>
                  <a:gd name="T94" fmla="*/ 94 w 245"/>
                  <a:gd name="T95" fmla="*/ 38 h 245"/>
                  <a:gd name="T96" fmla="*/ 108 w 245"/>
                  <a:gd name="T97" fmla="*/ 34 h 245"/>
                  <a:gd name="T98" fmla="*/ 114 w 245"/>
                  <a:gd name="T99" fmla="*/ 33 h 245"/>
                  <a:gd name="T100" fmla="*/ 211 w 245"/>
                  <a:gd name="T101" fmla="*/ 12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45">
                    <a:moveTo>
                      <a:pt x="122" y="0"/>
                    </a:moveTo>
                    <a:cubicBezTo>
                      <a:pt x="120" y="0"/>
                      <a:pt x="118" y="0"/>
                      <a:pt x="116" y="0"/>
                    </a:cubicBezTo>
                    <a:cubicBezTo>
                      <a:pt x="116" y="0"/>
                      <a:pt x="115" y="0"/>
                      <a:pt x="115" y="0"/>
                    </a:cubicBezTo>
                    <a:cubicBezTo>
                      <a:pt x="113" y="0"/>
                      <a:pt x="112" y="0"/>
                      <a:pt x="111" y="0"/>
                    </a:cubicBezTo>
                    <a:cubicBezTo>
                      <a:pt x="110" y="0"/>
                      <a:pt x="109" y="0"/>
                      <a:pt x="108" y="1"/>
                    </a:cubicBezTo>
                    <a:cubicBezTo>
                      <a:pt x="107" y="1"/>
                      <a:pt x="106" y="1"/>
                      <a:pt x="105" y="1"/>
                    </a:cubicBezTo>
                    <a:cubicBezTo>
                      <a:pt x="104" y="1"/>
                      <a:pt x="103" y="1"/>
                      <a:pt x="103" y="1"/>
                    </a:cubicBezTo>
                    <a:cubicBezTo>
                      <a:pt x="101" y="2"/>
                      <a:pt x="100" y="2"/>
                      <a:pt x="99" y="2"/>
                    </a:cubicBezTo>
                    <a:cubicBezTo>
                      <a:pt x="99" y="2"/>
                      <a:pt x="98" y="2"/>
                      <a:pt x="97" y="2"/>
                    </a:cubicBezTo>
                    <a:cubicBezTo>
                      <a:pt x="96" y="3"/>
                      <a:pt x="95" y="3"/>
                      <a:pt x="94" y="3"/>
                    </a:cubicBezTo>
                    <a:cubicBezTo>
                      <a:pt x="93" y="3"/>
                      <a:pt x="92" y="4"/>
                      <a:pt x="91" y="4"/>
                    </a:cubicBezTo>
                    <a:cubicBezTo>
                      <a:pt x="90" y="4"/>
                      <a:pt x="89" y="4"/>
                      <a:pt x="89" y="4"/>
                    </a:cubicBezTo>
                    <a:cubicBezTo>
                      <a:pt x="88" y="5"/>
                      <a:pt x="86" y="5"/>
                      <a:pt x="85" y="6"/>
                    </a:cubicBezTo>
                    <a:cubicBezTo>
                      <a:pt x="85" y="6"/>
                      <a:pt x="84" y="6"/>
                      <a:pt x="84" y="6"/>
                    </a:cubicBezTo>
                    <a:cubicBezTo>
                      <a:pt x="82" y="6"/>
                      <a:pt x="81" y="7"/>
                      <a:pt x="79" y="8"/>
                    </a:cubicBezTo>
                    <a:cubicBezTo>
                      <a:pt x="79" y="8"/>
                      <a:pt x="79" y="8"/>
                      <a:pt x="79" y="8"/>
                    </a:cubicBezTo>
                    <a:cubicBezTo>
                      <a:pt x="78" y="8"/>
                      <a:pt x="78" y="8"/>
                      <a:pt x="77" y="8"/>
                    </a:cubicBezTo>
                    <a:cubicBezTo>
                      <a:pt x="75" y="9"/>
                      <a:pt x="72" y="10"/>
                      <a:pt x="70" y="11"/>
                    </a:cubicBezTo>
                    <a:cubicBezTo>
                      <a:pt x="69" y="12"/>
                      <a:pt x="69" y="12"/>
                      <a:pt x="68" y="13"/>
                    </a:cubicBezTo>
                    <a:cubicBezTo>
                      <a:pt x="66" y="13"/>
                      <a:pt x="65" y="14"/>
                      <a:pt x="63" y="15"/>
                    </a:cubicBezTo>
                    <a:cubicBezTo>
                      <a:pt x="63" y="15"/>
                      <a:pt x="62" y="16"/>
                      <a:pt x="61" y="16"/>
                    </a:cubicBezTo>
                    <a:cubicBezTo>
                      <a:pt x="59" y="17"/>
                      <a:pt x="58" y="18"/>
                      <a:pt x="57" y="19"/>
                    </a:cubicBezTo>
                    <a:cubicBezTo>
                      <a:pt x="56" y="19"/>
                      <a:pt x="55" y="20"/>
                      <a:pt x="54" y="20"/>
                    </a:cubicBezTo>
                    <a:cubicBezTo>
                      <a:pt x="53" y="21"/>
                      <a:pt x="52" y="22"/>
                      <a:pt x="51" y="23"/>
                    </a:cubicBezTo>
                    <a:cubicBezTo>
                      <a:pt x="50" y="24"/>
                      <a:pt x="49" y="24"/>
                      <a:pt x="48" y="25"/>
                    </a:cubicBezTo>
                    <a:cubicBezTo>
                      <a:pt x="47" y="26"/>
                      <a:pt x="46" y="27"/>
                      <a:pt x="45" y="27"/>
                    </a:cubicBezTo>
                    <a:cubicBezTo>
                      <a:pt x="44" y="28"/>
                      <a:pt x="43" y="29"/>
                      <a:pt x="42" y="30"/>
                    </a:cubicBezTo>
                    <a:cubicBezTo>
                      <a:pt x="41" y="30"/>
                      <a:pt x="40" y="31"/>
                      <a:pt x="39" y="32"/>
                    </a:cubicBezTo>
                    <a:cubicBezTo>
                      <a:pt x="38" y="33"/>
                      <a:pt x="38" y="34"/>
                      <a:pt x="37" y="35"/>
                    </a:cubicBezTo>
                    <a:cubicBezTo>
                      <a:pt x="36" y="36"/>
                      <a:pt x="35" y="37"/>
                      <a:pt x="34" y="38"/>
                    </a:cubicBezTo>
                    <a:cubicBezTo>
                      <a:pt x="33" y="38"/>
                      <a:pt x="32" y="39"/>
                      <a:pt x="32" y="40"/>
                    </a:cubicBezTo>
                    <a:cubicBezTo>
                      <a:pt x="30" y="42"/>
                      <a:pt x="29" y="43"/>
                      <a:pt x="27" y="45"/>
                    </a:cubicBezTo>
                    <a:cubicBezTo>
                      <a:pt x="26" y="46"/>
                      <a:pt x="26" y="47"/>
                      <a:pt x="25" y="48"/>
                    </a:cubicBezTo>
                    <a:cubicBezTo>
                      <a:pt x="24" y="49"/>
                      <a:pt x="23" y="50"/>
                      <a:pt x="23" y="51"/>
                    </a:cubicBezTo>
                    <a:cubicBezTo>
                      <a:pt x="22" y="52"/>
                      <a:pt x="21" y="53"/>
                      <a:pt x="21" y="54"/>
                    </a:cubicBezTo>
                    <a:cubicBezTo>
                      <a:pt x="20" y="55"/>
                      <a:pt x="19" y="56"/>
                      <a:pt x="18" y="57"/>
                    </a:cubicBezTo>
                    <a:cubicBezTo>
                      <a:pt x="18" y="58"/>
                      <a:pt x="17" y="60"/>
                      <a:pt x="17" y="61"/>
                    </a:cubicBezTo>
                    <a:cubicBezTo>
                      <a:pt x="16" y="62"/>
                      <a:pt x="15" y="63"/>
                      <a:pt x="15" y="64"/>
                    </a:cubicBezTo>
                    <a:cubicBezTo>
                      <a:pt x="14" y="65"/>
                      <a:pt x="14" y="66"/>
                      <a:pt x="13" y="67"/>
                    </a:cubicBezTo>
                    <a:cubicBezTo>
                      <a:pt x="12" y="68"/>
                      <a:pt x="12" y="69"/>
                      <a:pt x="11" y="70"/>
                    </a:cubicBezTo>
                    <a:cubicBezTo>
                      <a:pt x="11" y="72"/>
                      <a:pt x="10" y="73"/>
                      <a:pt x="10" y="74"/>
                    </a:cubicBezTo>
                    <a:cubicBezTo>
                      <a:pt x="9" y="75"/>
                      <a:pt x="9" y="76"/>
                      <a:pt x="8" y="77"/>
                    </a:cubicBezTo>
                    <a:cubicBezTo>
                      <a:pt x="8" y="79"/>
                      <a:pt x="7" y="80"/>
                      <a:pt x="7" y="81"/>
                    </a:cubicBezTo>
                    <a:cubicBezTo>
                      <a:pt x="7" y="82"/>
                      <a:pt x="6" y="83"/>
                      <a:pt x="6" y="84"/>
                    </a:cubicBezTo>
                    <a:cubicBezTo>
                      <a:pt x="5" y="86"/>
                      <a:pt x="5" y="87"/>
                      <a:pt x="5" y="88"/>
                    </a:cubicBezTo>
                    <a:cubicBezTo>
                      <a:pt x="5" y="88"/>
                      <a:pt x="5" y="88"/>
                      <a:pt x="5" y="89"/>
                    </a:cubicBezTo>
                    <a:cubicBezTo>
                      <a:pt x="4" y="90"/>
                      <a:pt x="4" y="91"/>
                      <a:pt x="4" y="92"/>
                    </a:cubicBezTo>
                    <a:cubicBezTo>
                      <a:pt x="3" y="93"/>
                      <a:pt x="3" y="94"/>
                      <a:pt x="3" y="96"/>
                    </a:cubicBezTo>
                    <a:cubicBezTo>
                      <a:pt x="2" y="98"/>
                      <a:pt x="2" y="101"/>
                      <a:pt x="1" y="103"/>
                    </a:cubicBezTo>
                    <a:cubicBezTo>
                      <a:pt x="0" y="109"/>
                      <a:pt x="0" y="116"/>
                      <a:pt x="0" y="122"/>
                    </a:cubicBezTo>
                    <a:cubicBezTo>
                      <a:pt x="0" y="190"/>
                      <a:pt x="55" y="245"/>
                      <a:pt x="122" y="245"/>
                    </a:cubicBezTo>
                    <a:cubicBezTo>
                      <a:pt x="124" y="245"/>
                      <a:pt x="126" y="245"/>
                      <a:pt x="128" y="244"/>
                    </a:cubicBezTo>
                    <a:cubicBezTo>
                      <a:pt x="129" y="244"/>
                      <a:pt x="129" y="244"/>
                      <a:pt x="130" y="244"/>
                    </a:cubicBezTo>
                    <a:cubicBezTo>
                      <a:pt x="131" y="244"/>
                      <a:pt x="133" y="244"/>
                      <a:pt x="134" y="244"/>
                    </a:cubicBezTo>
                    <a:cubicBezTo>
                      <a:pt x="135" y="244"/>
                      <a:pt x="135" y="244"/>
                      <a:pt x="136" y="244"/>
                    </a:cubicBezTo>
                    <a:cubicBezTo>
                      <a:pt x="137" y="244"/>
                      <a:pt x="138" y="244"/>
                      <a:pt x="140" y="243"/>
                    </a:cubicBezTo>
                    <a:cubicBezTo>
                      <a:pt x="140" y="243"/>
                      <a:pt x="141" y="243"/>
                      <a:pt x="142" y="243"/>
                    </a:cubicBezTo>
                    <a:cubicBezTo>
                      <a:pt x="143" y="243"/>
                      <a:pt x="144" y="243"/>
                      <a:pt x="145" y="242"/>
                    </a:cubicBezTo>
                    <a:cubicBezTo>
                      <a:pt x="146" y="242"/>
                      <a:pt x="147" y="242"/>
                      <a:pt x="147" y="242"/>
                    </a:cubicBezTo>
                    <a:cubicBezTo>
                      <a:pt x="148" y="242"/>
                      <a:pt x="150" y="242"/>
                      <a:pt x="151" y="241"/>
                    </a:cubicBezTo>
                    <a:cubicBezTo>
                      <a:pt x="151" y="241"/>
                      <a:pt x="152" y="241"/>
                      <a:pt x="153" y="241"/>
                    </a:cubicBezTo>
                    <a:cubicBezTo>
                      <a:pt x="154" y="240"/>
                      <a:pt x="155" y="240"/>
                      <a:pt x="156" y="240"/>
                    </a:cubicBezTo>
                    <a:cubicBezTo>
                      <a:pt x="157" y="240"/>
                      <a:pt x="157" y="239"/>
                      <a:pt x="158" y="239"/>
                    </a:cubicBezTo>
                    <a:cubicBezTo>
                      <a:pt x="159" y="239"/>
                      <a:pt x="161" y="238"/>
                      <a:pt x="162" y="238"/>
                    </a:cubicBezTo>
                    <a:cubicBezTo>
                      <a:pt x="162" y="238"/>
                      <a:pt x="163" y="238"/>
                      <a:pt x="163" y="238"/>
                    </a:cubicBezTo>
                    <a:cubicBezTo>
                      <a:pt x="164" y="237"/>
                      <a:pt x="165" y="237"/>
                      <a:pt x="166" y="237"/>
                    </a:cubicBezTo>
                    <a:cubicBezTo>
                      <a:pt x="166" y="236"/>
                      <a:pt x="167" y="236"/>
                      <a:pt x="168" y="236"/>
                    </a:cubicBezTo>
                    <a:cubicBezTo>
                      <a:pt x="170" y="235"/>
                      <a:pt x="172" y="234"/>
                      <a:pt x="175" y="233"/>
                    </a:cubicBezTo>
                    <a:cubicBezTo>
                      <a:pt x="175" y="233"/>
                      <a:pt x="176" y="232"/>
                      <a:pt x="177" y="232"/>
                    </a:cubicBezTo>
                    <a:cubicBezTo>
                      <a:pt x="178" y="231"/>
                      <a:pt x="180" y="230"/>
                      <a:pt x="181" y="229"/>
                    </a:cubicBezTo>
                    <a:cubicBezTo>
                      <a:pt x="182" y="229"/>
                      <a:pt x="183" y="228"/>
                      <a:pt x="184" y="228"/>
                    </a:cubicBezTo>
                    <a:cubicBezTo>
                      <a:pt x="185" y="227"/>
                      <a:pt x="186" y="226"/>
                      <a:pt x="188" y="226"/>
                    </a:cubicBezTo>
                    <a:cubicBezTo>
                      <a:pt x="189" y="225"/>
                      <a:pt x="189" y="225"/>
                      <a:pt x="190" y="224"/>
                    </a:cubicBezTo>
                    <a:cubicBezTo>
                      <a:pt x="191" y="223"/>
                      <a:pt x="193" y="222"/>
                      <a:pt x="194" y="221"/>
                    </a:cubicBezTo>
                    <a:cubicBezTo>
                      <a:pt x="195" y="221"/>
                      <a:pt x="196" y="220"/>
                      <a:pt x="196" y="220"/>
                    </a:cubicBezTo>
                    <a:cubicBezTo>
                      <a:pt x="198" y="219"/>
                      <a:pt x="199" y="218"/>
                      <a:pt x="200" y="217"/>
                    </a:cubicBezTo>
                    <a:cubicBezTo>
                      <a:pt x="201" y="216"/>
                      <a:pt x="201" y="216"/>
                      <a:pt x="202" y="215"/>
                    </a:cubicBezTo>
                    <a:cubicBezTo>
                      <a:pt x="203" y="214"/>
                      <a:pt x="205" y="213"/>
                      <a:pt x="206" y="212"/>
                    </a:cubicBezTo>
                    <a:cubicBezTo>
                      <a:pt x="206" y="211"/>
                      <a:pt x="207" y="210"/>
                      <a:pt x="208" y="210"/>
                    </a:cubicBezTo>
                    <a:cubicBezTo>
                      <a:pt x="209" y="209"/>
                      <a:pt x="210" y="207"/>
                      <a:pt x="211" y="206"/>
                    </a:cubicBezTo>
                    <a:cubicBezTo>
                      <a:pt x="212" y="205"/>
                      <a:pt x="212" y="205"/>
                      <a:pt x="213" y="205"/>
                    </a:cubicBezTo>
                    <a:cubicBezTo>
                      <a:pt x="214" y="203"/>
                      <a:pt x="216" y="201"/>
                      <a:pt x="218" y="199"/>
                    </a:cubicBezTo>
                    <a:cubicBezTo>
                      <a:pt x="218" y="198"/>
                      <a:pt x="218" y="198"/>
                      <a:pt x="219" y="198"/>
                    </a:cubicBezTo>
                    <a:cubicBezTo>
                      <a:pt x="220" y="196"/>
                      <a:pt x="221" y="195"/>
                      <a:pt x="222" y="193"/>
                    </a:cubicBezTo>
                    <a:cubicBezTo>
                      <a:pt x="223" y="192"/>
                      <a:pt x="223" y="191"/>
                      <a:pt x="224" y="191"/>
                    </a:cubicBezTo>
                    <a:cubicBezTo>
                      <a:pt x="225" y="189"/>
                      <a:pt x="225" y="188"/>
                      <a:pt x="226" y="187"/>
                    </a:cubicBezTo>
                    <a:cubicBezTo>
                      <a:pt x="227" y="186"/>
                      <a:pt x="227" y="185"/>
                      <a:pt x="228" y="184"/>
                    </a:cubicBezTo>
                    <a:cubicBezTo>
                      <a:pt x="229" y="183"/>
                      <a:pt x="229" y="182"/>
                      <a:pt x="230" y="180"/>
                    </a:cubicBezTo>
                    <a:cubicBezTo>
                      <a:pt x="231" y="179"/>
                      <a:pt x="231" y="178"/>
                      <a:pt x="232" y="177"/>
                    </a:cubicBezTo>
                    <a:cubicBezTo>
                      <a:pt x="232" y="176"/>
                      <a:pt x="233" y="175"/>
                      <a:pt x="233" y="174"/>
                    </a:cubicBezTo>
                    <a:cubicBezTo>
                      <a:pt x="234" y="173"/>
                      <a:pt x="234" y="171"/>
                      <a:pt x="235" y="170"/>
                    </a:cubicBezTo>
                    <a:cubicBezTo>
                      <a:pt x="235" y="169"/>
                      <a:pt x="236" y="168"/>
                      <a:pt x="236" y="167"/>
                    </a:cubicBezTo>
                    <a:cubicBezTo>
                      <a:pt x="237" y="166"/>
                      <a:pt x="237" y="164"/>
                      <a:pt x="238" y="163"/>
                    </a:cubicBezTo>
                    <a:cubicBezTo>
                      <a:pt x="238" y="162"/>
                      <a:pt x="238" y="161"/>
                      <a:pt x="239" y="160"/>
                    </a:cubicBezTo>
                    <a:cubicBezTo>
                      <a:pt x="239" y="159"/>
                      <a:pt x="240" y="157"/>
                      <a:pt x="240" y="156"/>
                    </a:cubicBezTo>
                    <a:cubicBezTo>
                      <a:pt x="240" y="156"/>
                      <a:pt x="240" y="156"/>
                      <a:pt x="240" y="156"/>
                    </a:cubicBezTo>
                    <a:cubicBezTo>
                      <a:pt x="240" y="155"/>
                      <a:pt x="240" y="154"/>
                      <a:pt x="241" y="153"/>
                    </a:cubicBezTo>
                    <a:cubicBezTo>
                      <a:pt x="241" y="152"/>
                      <a:pt x="241" y="150"/>
                      <a:pt x="242" y="149"/>
                    </a:cubicBezTo>
                    <a:cubicBezTo>
                      <a:pt x="242" y="146"/>
                      <a:pt x="243" y="144"/>
                      <a:pt x="243" y="141"/>
                    </a:cubicBezTo>
                    <a:cubicBezTo>
                      <a:pt x="244" y="135"/>
                      <a:pt x="245" y="129"/>
                      <a:pt x="245" y="122"/>
                    </a:cubicBezTo>
                    <a:cubicBezTo>
                      <a:pt x="245" y="55"/>
                      <a:pt x="190" y="0"/>
                      <a:pt x="122" y="0"/>
                    </a:cubicBezTo>
                    <a:close/>
                    <a:moveTo>
                      <a:pt x="210" y="136"/>
                    </a:moveTo>
                    <a:cubicBezTo>
                      <a:pt x="210" y="136"/>
                      <a:pt x="210" y="136"/>
                      <a:pt x="210" y="136"/>
                    </a:cubicBezTo>
                    <a:cubicBezTo>
                      <a:pt x="210" y="138"/>
                      <a:pt x="210" y="140"/>
                      <a:pt x="209" y="142"/>
                    </a:cubicBezTo>
                    <a:cubicBezTo>
                      <a:pt x="209" y="142"/>
                      <a:pt x="209" y="143"/>
                      <a:pt x="208" y="145"/>
                    </a:cubicBezTo>
                    <a:cubicBezTo>
                      <a:pt x="208" y="145"/>
                      <a:pt x="208" y="145"/>
                      <a:pt x="208" y="146"/>
                    </a:cubicBezTo>
                    <a:cubicBezTo>
                      <a:pt x="206" y="152"/>
                      <a:pt x="206" y="152"/>
                      <a:pt x="206" y="152"/>
                    </a:cubicBezTo>
                    <a:cubicBezTo>
                      <a:pt x="206" y="153"/>
                      <a:pt x="206" y="154"/>
                      <a:pt x="205" y="155"/>
                    </a:cubicBezTo>
                    <a:cubicBezTo>
                      <a:pt x="205" y="155"/>
                      <a:pt x="205" y="155"/>
                      <a:pt x="205" y="155"/>
                    </a:cubicBezTo>
                    <a:cubicBezTo>
                      <a:pt x="205" y="156"/>
                      <a:pt x="205" y="156"/>
                      <a:pt x="204" y="157"/>
                    </a:cubicBezTo>
                    <a:cubicBezTo>
                      <a:pt x="204" y="158"/>
                      <a:pt x="204" y="159"/>
                      <a:pt x="203" y="159"/>
                    </a:cubicBezTo>
                    <a:cubicBezTo>
                      <a:pt x="203" y="160"/>
                      <a:pt x="203" y="160"/>
                      <a:pt x="203" y="160"/>
                    </a:cubicBezTo>
                    <a:cubicBezTo>
                      <a:pt x="203" y="161"/>
                      <a:pt x="202" y="161"/>
                      <a:pt x="202" y="162"/>
                    </a:cubicBezTo>
                    <a:cubicBezTo>
                      <a:pt x="201" y="163"/>
                      <a:pt x="201" y="164"/>
                      <a:pt x="201" y="165"/>
                    </a:cubicBezTo>
                    <a:cubicBezTo>
                      <a:pt x="200" y="165"/>
                      <a:pt x="200" y="166"/>
                      <a:pt x="199" y="167"/>
                    </a:cubicBezTo>
                    <a:cubicBezTo>
                      <a:pt x="198" y="169"/>
                      <a:pt x="198" y="169"/>
                      <a:pt x="198" y="169"/>
                    </a:cubicBezTo>
                    <a:cubicBezTo>
                      <a:pt x="197" y="170"/>
                      <a:pt x="197" y="171"/>
                      <a:pt x="196" y="172"/>
                    </a:cubicBezTo>
                    <a:cubicBezTo>
                      <a:pt x="196" y="173"/>
                      <a:pt x="195" y="173"/>
                      <a:pt x="195" y="174"/>
                    </a:cubicBezTo>
                    <a:cubicBezTo>
                      <a:pt x="194" y="175"/>
                      <a:pt x="193" y="176"/>
                      <a:pt x="192" y="178"/>
                    </a:cubicBezTo>
                    <a:cubicBezTo>
                      <a:pt x="192" y="178"/>
                      <a:pt x="192" y="178"/>
                      <a:pt x="192" y="178"/>
                    </a:cubicBezTo>
                    <a:cubicBezTo>
                      <a:pt x="190" y="179"/>
                      <a:pt x="189" y="181"/>
                      <a:pt x="188" y="182"/>
                    </a:cubicBezTo>
                    <a:cubicBezTo>
                      <a:pt x="188" y="182"/>
                      <a:pt x="188" y="182"/>
                      <a:pt x="188" y="183"/>
                    </a:cubicBezTo>
                    <a:cubicBezTo>
                      <a:pt x="186" y="184"/>
                      <a:pt x="185" y="185"/>
                      <a:pt x="184" y="186"/>
                    </a:cubicBezTo>
                    <a:cubicBezTo>
                      <a:pt x="183" y="187"/>
                      <a:pt x="183" y="187"/>
                      <a:pt x="183" y="187"/>
                    </a:cubicBezTo>
                    <a:cubicBezTo>
                      <a:pt x="182" y="188"/>
                      <a:pt x="181" y="189"/>
                      <a:pt x="180" y="190"/>
                    </a:cubicBezTo>
                    <a:cubicBezTo>
                      <a:pt x="179" y="191"/>
                      <a:pt x="179" y="191"/>
                      <a:pt x="179" y="191"/>
                    </a:cubicBezTo>
                    <a:cubicBezTo>
                      <a:pt x="178" y="192"/>
                      <a:pt x="177" y="192"/>
                      <a:pt x="176" y="193"/>
                    </a:cubicBezTo>
                    <a:cubicBezTo>
                      <a:pt x="176" y="194"/>
                      <a:pt x="175" y="194"/>
                      <a:pt x="175" y="194"/>
                    </a:cubicBezTo>
                    <a:cubicBezTo>
                      <a:pt x="174" y="195"/>
                      <a:pt x="173" y="196"/>
                      <a:pt x="171" y="196"/>
                    </a:cubicBezTo>
                    <a:cubicBezTo>
                      <a:pt x="171" y="197"/>
                      <a:pt x="170" y="197"/>
                      <a:pt x="170" y="197"/>
                    </a:cubicBezTo>
                    <a:cubicBezTo>
                      <a:pt x="169" y="198"/>
                      <a:pt x="168" y="198"/>
                      <a:pt x="167" y="199"/>
                    </a:cubicBezTo>
                    <a:cubicBezTo>
                      <a:pt x="165" y="200"/>
                      <a:pt x="165" y="200"/>
                      <a:pt x="165" y="200"/>
                    </a:cubicBezTo>
                    <a:cubicBezTo>
                      <a:pt x="164" y="201"/>
                      <a:pt x="163" y="201"/>
                      <a:pt x="162" y="202"/>
                    </a:cubicBezTo>
                    <a:cubicBezTo>
                      <a:pt x="160" y="203"/>
                      <a:pt x="160" y="203"/>
                      <a:pt x="160" y="203"/>
                    </a:cubicBezTo>
                    <a:cubicBezTo>
                      <a:pt x="159" y="203"/>
                      <a:pt x="157" y="204"/>
                      <a:pt x="155" y="205"/>
                    </a:cubicBezTo>
                    <a:cubicBezTo>
                      <a:pt x="155" y="205"/>
                      <a:pt x="155" y="205"/>
                      <a:pt x="155" y="205"/>
                    </a:cubicBezTo>
                    <a:cubicBezTo>
                      <a:pt x="155" y="205"/>
                      <a:pt x="155" y="205"/>
                      <a:pt x="154" y="205"/>
                    </a:cubicBezTo>
                    <a:cubicBezTo>
                      <a:pt x="154" y="205"/>
                      <a:pt x="154" y="205"/>
                      <a:pt x="154" y="205"/>
                    </a:cubicBezTo>
                    <a:cubicBezTo>
                      <a:pt x="151" y="206"/>
                      <a:pt x="149" y="207"/>
                      <a:pt x="146" y="208"/>
                    </a:cubicBezTo>
                    <a:cubicBezTo>
                      <a:pt x="146" y="208"/>
                      <a:pt x="146" y="208"/>
                      <a:pt x="145" y="208"/>
                    </a:cubicBezTo>
                    <a:cubicBezTo>
                      <a:pt x="143" y="209"/>
                      <a:pt x="143" y="209"/>
                      <a:pt x="143" y="209"/>
                    </a:cubicBezTo>
                    <a:cubicBezTo>
                      <a:pt x="143" y="209"/>
                      <a:pt x="142" y="209"/>
                      <a:pt x="142" y="209"/>
                    </a:cubicBezTo>
                    <a:cubicBezTo>
                      <a:pt x="139" y="210"/>
                      <a:pt x="139" y="210"/>
                      <a:pt x="139" y="210"/>
                    </a:cubicBezTo>
                    <a:cubicBezTo>
                      <a:pt x="138" y="210"/>
                      <a:pt x="137" y="210"/>
                      <a:pt x="137" y="210"/>
                    </a:cubicBezTo>
                    <a:cubicBezTo>
                      <a:pt x="136" y="210"/>
                      <a:pt x="135" y="210"/>
                      <a:pt x="135" y="210"/>
                    </a:cubicBezTo>
                    <a:cubicBezTo>
                      <a:pt x="134" y="210"/>
                      <a:pt x="134" y="210"/>
                      <a:pt x="134" y="210"/>
                    </a:cubicBezTo>
                    <a:cubicBezTo>
                      <a:pt x="133" y="211"/>
                      <a:pt x="133" y="211"/>
                      <a:pt x="132" y="211"/>
                    </a:cubicBezTo>
                    <a:cubicBezTo>
                      <a:pt x="132" y="211"/>
                      <a:pt x="131" y="211"/>
                      <a:pt x="131" y="211"/>
                    </a:cubicBezTo>
                    <a:cubicBezTo>
                      <a:pt x="130" y="211"/>
                      <a:pt x="129" y="211"/>
                      <a:pt x="129" y="211"/>
                    </a:cubicBezTo>
                    <a:cubicBezTo>
                      <a:pt x="128" y="211"/>
                      <a:pt x="128" y="211"/>
                      <a:pt x="128" y="211"/>
                    </a:cubicBezTo>
                    <a:cubicBezTo>
                      <a:pt x="128" y="211"/>
                      <a:pt x="127" y="211"/>
                      <a:pt x="127" y="211"/>
                    </a:cubicBezTo>
                    <a:cubicBezTo>
                      <a:pt x="127" y="211"/>
                      <a:pt x="127" y="211"/>
                      <a:pt x="127" y="211"/>
                    </a:cubicBezTo>
                    <a:cubicBezTo>
                      <a:pt x="125" y="211"/>
                      <a:pt x="124" y="211"/>
                      <a:pt x="122" y="211"/>
                    </a:cubicBezTo>
                    <a:cubicBezTo>
                      <a:pt x="73" y="211"/>
                      <a:pt x="33" y="171"/>
                      <a:pt x="33" y="122"/>
                    </a:cubicBezTo>
                    <a:cubicBezTo>
                      <a:pt x="33" y="118"/>
                      <a:pt x="34" y="113"/>
                      <a:pt x="34" y="108"/>
                    </a:cubicBezTo>
                    <a:cubicBezTo>
                      <a:pt x="35" y="107"/>
                      <a:pt x="35" y="105"/>
                      <a:pt x="35" y="103"/>
                    </a:cubicBezTo>
                    <a:cubicBezTo>
                      <a:pt x="36" y="101"/>
                      <a:pt x="36" y="100"/>
                      <a:pt x="36" y="98"/>
                    </a:cubicBezTo>
                    <a:cubicBezTo>
                      <a:pt x="37" y="98"/>
                      <a:pt x="37" y="98"/>
                      <a:pt x="37" y="97"/>
                    </a:cubicBezTo>
                    <a:cubicBezTo>
                      <a:pt x="37" y="97"/>
                      <a:pt x="37" y="96"/>
                      <a:pt x="37" y="95"/>
                    </a:cubicBezTo>
                    <a:cubicBezTo>
                      <a:pt x="38" y="94"/>
                      <a:pt x="38" y="94"/>
                      <a:pt x="38" y="94"/>
                    </a:cubicBezTo>
                    <a:cubicBezTo>
                      <a:pt x="38" y="93"/>
                      <a:pt x="38" y="93"/>
                      <a:pt x="38" y="92"/>
                    </a:cubicBezTo>
                    <a:cubicBezTo>
                      <a:pt x="39" y="91"/>
                      <a:pt x="39" y="90"/>
                      <a:pt x="40" y="89"/>
                    </a:cubicBezTo>
                    <a:cubicBezTo>
                      <a:pt x="40" y="88"/>
                      <a:pt x="40" y="88"/>
                      <a:pt x="40" y="87"/>
                    </a:cubicBezTo>
                    <a:cubicBezTo>
                      <a:pt x="41" y="86"/>
                      <a:pt x="41" y="85"/>
                      <a:pt x="42" y="84"/>
                    </a:cubicBezTo>
                    <a:cubicBezTo>
                      <a:pt x="43" y="82"/>
                      <a:pt x="43" y="82"/>
                      <a:pt x="43" y="82"/>
                    </a:cubicBezTo>
                    <a:cubicBezTo>
                      <a:pt x="43" y="81"/>
                      <a:pt x="44" y="80"/>
                      <a:pt x="44" y="80"/>
                    </a:cubicBezTo>
                    <a:cubicBezTo>
                      <a:pt x="46" y="77"/>
                      <a:pt x="46" y="77"/>
                      <a:pt x="46" y="77"/>
                    </a:cubicBezTo>
                    <a:cubicBezTo>
                      <a:pt x="46" y="76"/>
                      <a:pt x="46" y="76"/>
                      <a:pt x="47" y="75"/>
                    </a:cubicBezTo>
                    <a:cubicBezTo>
                      <a:pt x="48" y="73"/>
                      <a:pt x="48" y="73"/>
                      <a:pt x="48" y="73"/>
                    </a:cubicBezTo>
                    <a:cubicBezTo>
                      <a:pt x="49" y="72"/>
                      <a:pt x="49" y="71"/>
                      <a:pt x="50" y="71"/>
                    </a:cubicBezTo>
                    <a:cubicBezTo>
                      <a:pt x="50" y="70"/>
                      <a:pt x="51" y="69"/>
                      <a:pt x="51" y="68"/>
                    </a:cubicBezTo>
                    <a:cubicBezTo>
                      <a:pt x="52" y="67"/>
                      <a:pt x="53" y="66"/>
                      <a:pt x="54" y="65"/>
                    </a:cubicBezTo>
                    <a:cubicBezTo>
                      <a:pt x="55" y="64"/>
                      <a:pt x="56" y="63"/>
                      <a:pt x="56" y="62"/>
                    </a:cubicBezTo>
                    <a:cubicBezTo>
                      <a:pt x="57" y="62"/>
                      <a:pt x="57" y="62"/>
                      <a:pt x="57" y="61"/>
                    </a:cubicBezTo>
                    <a:cubicBezTo>
                      <a:pt x="60" y="58"/>
                      <a:pt x="60" y="58"/>
                      <a:pt x="60" y="58"/>
                    </a:cubicBezTo>
                    <a:cubicBezTo>
                      <a:pt x="60" y="58"/>
                      <a:pt x="61" y="58"/>
                      <a:pt x="61" y="58"/>
                    </a:cubicBezTo>
                    <a:cubicBezTo>
                      <a:pt x="62" y="57"/>
                      <a:pt x="62" y="57"/>
                      <a:pt x="62" y="57"/>
                    </a:cubicBezTo>
                    <a:cubicBezTo>
                      <a:pt x="63" y="56"/>
                      <a:pt x="63" y="56"/>
                      <a:pt x="64" y="55"/>
                    </a:cubicBezTo>
                    <a:cubicBezTo>
                      <a:pt x="66" y="53"/>
                      <a:pt x="66" y="53"/>
                      <a:pt x="66" y="53"/>
                    </a:cubicBezTo>
                    <a:cubicBezTo>
                      <a:pt x="67" y="53"/>
                      <a:pt x="68" y="52"/>
                      <a:pt x="68" y="51"/>
                    </a:cubicBezTo>
                    <a:cubicBezTo>
                      <a:pt x="69" y="51"/>
                      <a:pt x="70" y="50"/>
                      <a:pt x="71" y="50"/>
                    </a:cubicBezTo>
                    <a:cubicBezTo>
                      <a:pt x="71" y="49"/>
                      <a:pt x="72" y="49"/>
                      <a:pt x="73" y="48"/>
                    </a:cubicBezTo>
                    <a:cubicBezTo>
                      <a:pt x="75" y="47"/>
                      <a:pt x="75" y="47"/>
                      <a:pt x="75" y="47"/>
                    </a:cubicBezTo>
                    <a:cubicBezTo>
                      <a:pt x="76" y="46"/>
                      <a:pt x="76" y="46"/>
                      <a:pt x="78" y="45"/>
                    </a:cubicBezTo>
                    <a:cubicBezTo>
                      <a:pt x="78" y="45"/>
                      <a:pt x="79" y="44"/>
                      <a:pt x="80" y="44"/>
                    </a:cubicBezTo>
                    <a:cubicBezTo>
                      <a:pt x="80" y="44"/>
                      <a:pt x="81" y="43"/>
                      <a:pt x="82" y="43"/>
                    </a:cubicBezTo>
                    <a:cubicBezTo>
                      <a:pt x="83" y="42"/>
                      <a:pt x="83" y="42"/>
                      <a:pt x="83" y="42"/>
                    </a:cubicBezTo>
                    <a:cubicBezTo>
                      <a:pt x="83" y="42"/>
                      <a:pt x="84" y="42"/>
                      <a:pt x="84" y="42"/>
                    </a:cubicBezTo>
                    <a:cubicBezTo>
                      <a:pt x="86" y="41"/>
                      <a:pt x="88" y="40"/>
                      <a:pt x="89" y="39"/>
                    </a:cubicBezTo>
                    <a:cubicBezTo>
                      <a:pt x="90" y="39"/>
                      <a:pt x="90" y="39"/>
                      <a:pt x="90" y="39"/>
                    </a:cubicBezTo>
                    <a:cubicBezTo>
                      <a:pt x="91" y="39"/>
                      <a:pt x="91" y="39"/>
                      <a:pt x="91" y="39"/>
                    </a:cubicBezTo>
                    <a:cubicBezTo>
                      <a:pt x="92" y="38"/>
                      <a:pt x="93" y="38"/>
                      <a:pt x="94" y="38"/>
                    </a:cubicBezTo>
                    <a:cubicBezTo>
                      <a:pt x="100" y="36"/>
                      <a:pt x="100" y="36"/>
                      <a:pt x="100" y="36"/>
                    </a:cubicBezTo>
                    <a:cubicBezTo>
                      <a:pt x="101" y="36"/>
                      <a:pt x="101" y="36"/>
                      <a:pt x="102" y="35"/>
                    </a:cubicBezTo>
                    <a:cubicBezTo>
                      <a:pt x="106" y="35"/>
                      <a:pt x="106" y="35"/>
                      <a:pt x="106" y="35"/>
                    </a:cubicBezTo>
                    <a:cubicBezTo>
                      <a:pt x="106" y="35"/>
                      <a:pt x="107" y="34"/>
                      <a:pt x="108" y="34"/>
                    </a:cubicBezTo>
                    <a:cubicBezTo>
                      <a:pt x="108" y="34"/>
                      <a:pt x="108" y="34"/>
                      <a:pt x="108" y="34"/>
                    </a:cubicBezTo>
                    <a:cubicBezTo>
                      <a:pt x="109" y="34"/>
                      <a:pt x="109" y="34"/>
                      <a:pt x="110" y="34"/>
                    </a:cubicBezTo>
                    <a:cubicBezTo>
                      <a:pt x="112" y="34"/>
                      <a:pt x="112" y="34"/>
                      <a:pt x="112" y="34"/>
                    </a:cubicBezTo>
                    <a:cubicBezTo>
                      <a:pt x="113" y="34"/>
                      <a:pt x="113" y="34"/>
                      <a:pt x="114" y="33"/>
                    </a:cubicBezTo>
                    <a:cubicBezTo>
                      <a:pt x="115" y="33"/>
                      <a:pt x="116" y="33"/>
                      <a:pt x="117" y="33"/>
                    </a:cubicBezTo>
                    <a:cubicBezTo>
                      <a:pt x="118" y="33"/>
                      <a:pt x="118" y="33"/>
                      <a:pt x="118" y="33"/>
                    </a:cubicBezTo>
                    <a:cubicBezTo>
                      <a:pt x="119" y="33"/>
                      <a:pt x="121" y="33"/>
                      <a:pt x="122" y="33"/>
                    </a:cubicBezTo>
                    <a:cubicBezTo>
                      <a:pt x="171" y="33"/>
                      <a:pt x="211" y="73"/>
                      <a:pt x="211" y="122"/>
                    </a:cubicBezTo>
                    <a:cubicBezTo>
                      <a:pt x="211" y="127"/>
                      <a:pt x="211" y="132"/>
                      <a:pt x="21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55"/>
              <p:cNvSpPr>
                <a:spLocks/>
              </p:cNvSpPr>
              <p:nvPr/>
            </p:nvSpPr>
            <p:spPr bwMode="gray">
              <a:xfrm>
                <a:off x="2079625" y="8270875"/>
                <a:ext cx="742950" cy="731838"/>
              </a:xfrm>
              <a:custGeom>
                <a:avLst/>
                <a:gdLst>
                  <a:gd name="T0" fmla="*/ 198 w 198"/>
                  <a:gd name="T1" fmla="*/ 74 h 195"/>
                  <a:gd name="T2" fmla="*/ 49 w 198"/>
                  <a:gd name="T3" fmla="*/ 195 h 195"/>
                  <a:gd name="T4" fmla="*/ 0 w 198"/>
                  <a:gd name="T5" fmla="*/ 67 h 195"/>
                  <a:gd name="T6" fmla="*/ 3 w 198"/>
                  <a:gd name="T7" fmla="*/ 66 h 195"/>
                  <a:gd name="T8" fmla="*/ 13 w 198"/>
                  <a:gd name="T9" fmla="*/ 62 h 195"/>
                  <a:gd name="T10" fmla="*/ 16 w 198"/>
                  <a:gd name="T11" fmla="*/ 60 h 195"/>
                  <a:gd name="T12" fmla="*/ 22 w 198"/>
                  <a:gd name="T13" fmla="*/ 57 h 195"/>
                  <a:gd name="T14" fmla="*/ 26 w 198"/>
                  <a:gd name="T15" fmla="*/ 55 h 195"/>
                  <a:gd name="T16" fmla="*/ 31 w 198"/>
                  <a:gd name="T17" fmla="*/ 52 h 195"/>
                  <a:gd name="T18" fmla="*/ 35 w 198"/>
                  <a:gd name="T19" fmla="*/ 50 h 195"/>
                  <a:gd name="T20" fmla="*/ 40 w 198"/>
                  <a:gd name="T21" fmla="*/ 46 h 195"/>
                  <a:gd name="T22" fmla="*/ 43 w 198"/>
                  <a:gd name="T23" fmla="*/ 44 h 195"/>
                  <a:gd name="T24" fmla="*/ 48 w 198"/>
                  <a:gd name="T25" fmla="*/ 39 h 195"/>
                  <a:gd name="T26" fmla="*/ 51 w 198"/>
                  <a:gd name="T27" fmla="*/ 37 h 195"/>
                  <a:gd name="T28" fmla="*/ 56 w 198"/>
                  <a:gd name="T29" fmla="*/ 32 h 195"/>
                  <a:gd name="T30" fmla="*/ 59 w 198"/>
                  <a:gd name="T31" fmla="*/ 30 h 195"/>
                  <a:gd name="T32" fmla="*/ 64 w 198"/>
                  <a:gd name="T33" fmla="*/ 25 h 195"/>
                  <a:gd name="T34" fmla="*/ 66 w 198"/>
                  <a:gd name="T35" fmla="*/ 23 h 195"/>
                  <a:gd name="T36" fmla="*/ 73 w 198"/>
                  <a:gd name="T37" fmla="*/ 15 h 195"/>
                  <a:gd name="T38" fmla="*/ 74 w 198"/>
                  <a:gd name="T39" fmla="*/ 13 h 195"/>
                  <a:gd name="T40" fmla="*/ 79 w 198"/>
                  <a:gd name="T41" fmla="*/ 7 h 195"/>
                  <a:gd name="T42" fmla="*/ 81 w 198"/>
                  <a:gd name="T43" fmla="*/ 3 h 195"/>
                  <a:gd name="T44" fmla="*/ 83 w 198"/>
                  <a:gd name="T45" fmla="*/ 0 h 195"/>
                  <a:gd name="T46" fmla="*/ 198 w 198"/>
                  <a:gd name="T47" fmla="*/ 7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74"/>
                    </a:moveTo>
                    <a:cubicBezTo>
                      <a:pt x="163" y="129"/>
                      <a:pt x="111" y="172"/>
                      <a:pt x="49" y="195"/>
                    </a:cubicBezTo>
                    <a:cubicBezTo>
                      <a:pt x="0" y="67"/>
                      <a:pt x="0" y="67"/>
                      <a:pt x="0" y="67"/>
                    </a:cubicBezTo>
                    <a:cubicBezTo>
                      <a:pt x="1" y="67"/>
                      <a:pt x="2" y="66"/>
                      <a:pt x="3" y="66"/>
                    </a:cubicBezTo>
                    <a:cubicBezTo>
                      <a:pt x="7" y="65"/>
                      <a:pt x="10" y="63"/>
                      <a:pt x="13" y="62"/>
                    </a:cubicBezTo>
                    <a:cubicBezTo>
                      <a:pt x="14" y="61"/>
                      <a:pt x="15" y="61"/>
                      <a:pt x="16" y="60"/>
                    </a:cubicBezTo>
                    <a:cubicBezTo>
                      <a:pt x="18" y="59"/>
                      <a:pt x="20" y="58"/>
                      <a:pt x="22" y="57"/>
                    </a:cubicBezTo>
                    <a:cubicBezTo>
                      <a:pt x="23" y="57"/>
                      <a:pt x="24" y="56"/>
                      <a:pt x="26" y="55"/>
                    </a:cubicBezTo>
                    <a:cubicBezTo>
                      <a:pt x="27" y="54"/>
                      <a:pt x="29" y="53"/>
                      <a:pt x="31" y="52"/>
                    </a:cubicBezTo>
                    <a:cubicBezTo>
                      <a:pt x="32" y="51"/>
                      <a:pt x="33" y="50"/>
                      <a:pt x="35" y="50"/>
                    </a:cubicBezTo>
                    <a:cubicBezTo>
                      <a:pt x="36" y="48"/>
                      <a:pt x="38" y="47"/>
                      <a:pt x="40" y="46"/>
                    </a:cubicBezTo>
                    <a:cubicBezTo>
                      <a:pt x="41" y="45"/>
                      <a:pt x="42" y="44"/>
                      <a:pt x="43" y="44"/>
                    </a:cubicBezTo>
                    <a:cubicBezTo>
                      <a:pt x="45" y="42"/>
                      <a:pt x="47" y="41"/>
                      <a:pt x="48" y="39"/>
                    </a:cubicBezTo>
                    <a:cubicBezTo>
                      <a:pt x="49" y="39"/>
                      <a:pt x="50" y="38"/>
                      <a:pt x="51" y="37"/>
                    </a:cubicBezTo>
                    <a:cubicBezTo>
                      <a:pt x="53" y="36"/>
                      <a:pt x="55" y="34"/>
                      <a:pt x="56" y="32"/>
                    </a:cubicBezTo>
                    <a:cubicBezTo>
                      <a:pt x="57" y="32"/>
                      <a:pt x="58" y="31"/>
                      <a:pt x="59" y="30"/>
                    </a:cubicBezTo>
                    <a:cubicBezTo>
                      <a:pt x="61" y="28"/>
                      <a:pt x="62" y="26"/>
                      <a:pt x="64" y="25"/>
                    </a:cubicBezTo>
                    <a:cubicBezTo>
                      <a:pt x="65" y="24"/>
                      <a:pt x="65" y="23"/>
                      <a:pt x="66" y="23"/>
                    </a:cubicBezTo>
                    <a:cubicBezTo>
                      <a:pt x="68" y="20"/>
                      <a:pt x="71" y="17"/>
                      <a:pt x="73" y="15"/>
                    </a:cubicBezTo>
                    <a:cubicBezTo>
                      <a:pt x="73" y="14"/>
                      <a:pt x="74" y="14"/>
                      <a:pt x="74" y="13"/>
                    </a:cubicBezTo>
                    <a:cubicBezTo>
                      <a:pt x="76" y="11"/>
                      <a:pt x="77" y="9"/>
                      <a:pt x="79" y="7"/>
                    </a:cubicBezTo>
                    <a:cubicBezTo>
                      <a:pt x="80" y="5"/>
                      <a:pt x="80" y="4"/>
                      <a:pt x="81" y="3"/>
                    </a:cubicBezTo>
                    <a:cubicBezTo>
                      <a:pt x="82" y="2"/>
                      <a:pt x="83" y="1"/>
                      <a:pt x="83" y="0"/>
                    </a:cubicBezTo>
                    <a:lnTo>
                      <a:pt x="19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3" name="SAGD, Siemens, schloss, locket, key, schlüssel, verschlossen, sicherheit, safety, verschlüsselt"/>
            <p:cNvSpPr>
              <a:spLocks noEditPoints="1"/>
            </p:cNvSpPr>
            <p:nvPr/>
          </p:nvSpPr>
          <p:spPr bwMode="gray">
            <a:xfrm>
              <a:off x="5701042" y="2974130"/>
              <a:ext cx="179938" cy="214638"/>
            </a:xfrm>
            <a:custGeom>
              <a:avLst/>
              <a:gdLst>
                <a:gd name="T0" fmla="*/ 581 w 643"/>
                <a:gd name="T1" fmla="*/ 332 h 767"/>
                <a:gd name="T2" fmla="*/ 581 w 643"/>
                <a:gd name="T3" fmla="*/ 126 h 767"/>
                <a:gd name="T4" fmla="*/ 455 w 643"/>
                <a:gd name="T5" fmla="*/ 0 h 767"/>
                <a:gd name="T6" fmla="*/ 189 w 643"/>
                <a:gd name="T7" fmla="*/ 0 h 767"/>
                <a:gd name="T8" fmla="*/ 63 w 643"/>
                <a:gd name="T9" fmla="*/ 126 h 767"/>
                <a:gd name="T10" fmla="*/ 63 w 643"/>
                <a:gd name="T11" fmla="*/ 332 h 767"/>
                <a:gd name="T12" fmla="*/ 0 w 643"/>
                <a:gd name="T13" fmla="*/ 332 h 767"/>
                <a:gd name="T14" fmla="*/ 0 w 643"/>
                <a:gd name="T15" fmla="*/ 767 h 767"/>
                <a:gd name="T16" fmla="*/ 643 w 643"/>
                <a:gd name="T17" fmla="*/ 767 h 767"/>
                <a:gd name="T18" fmla="*/ 643 w 643"/>
                <a:gd name="T19" fmla="*/ 332 h 767"/>
                <a:gd name="T20" fmla="*/ 581 w 643"/>
                <a:gd name="T21" fmla="*/ 332 h 767"/>
                <a:gd name="T22" fmla="*/ 373 w 643"/>
                <a:gd name="T23" fmla="*/ 539 h 767"/>
                <a:gd name="T24" fmla="*/ 352 w 643"/>
                <a:gd name="T25" fmla="*/ 539 h 767"/>
                <a:gd name="T26" fmla="*/ 352 w 643"/>
                <a:gd name="T27" fmla="*/ 664 h 767"/>
                <a:gd name="T28" fmla="*/ 290 w 643"/>
                <a:gd name="T29" fmla="*/ 664 h 767"/>
                <a:gd name="T30" fmla="*/ 290 w 643"/>
                <a:gd name="T31" fmla="*/ 539 h 767"/>
                <a:gd name="T32" fmla="*/ 269 w 643"/>
                <a:gd name="T33" fmla="*/ 539 h 767"/>
                <a:gd name="T34" fmla="*/ 269 w 643"/>
                <a:gd name="T35" fmla="*/ 436 h 767"/>
                <a:gd name="T36" fmla="*/ 373 w 643"/>
                <a:gd name="T37" fmla="*/ 436 h 767"/>
                <a:gd name="T38" fmla="*/ 373 w 643"/>
                <a:gd name="T39" fmla="*/ 539 h 767"/>
                <a:gd name="T40" fmla="*/ 187 w 643"/>
                <a:gd name="T41" fmla="*/ 332 h 767"/>
                <a:gd name="T42" fmla="*/ 187 w 643"/>
                <a:gd name="T43" fmla="*/ 187 h 767"/>
                <a:gd name="T44" fmla="*/ 249 w 643"/>
                <a:gd name="T45" fmla="*/ 124 h 767"/>
                <a:gd name="T46" fmla="*/ 393 w 643"/>
                <a:gd name="T47" fmla="*/ 124 h 767"/>
                <a:gd name="T48" fmla="*/ 456 w 643"/>
                <a:gd name="T49" fmla="*/ 187 h 767"/>
                <a:gd name="T50" fmla="*/ 456 w 643"/>
                <a:gd name="T51" fmla="*/ 332 h 767"/>
                <a:gd name="T52" fmla="*/ 187 w 643"/>
                <a:gd name="T53" fmla="*/ 33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3" h="767">
                  <a:moveTo>
                    <a:pt x="581" y="332"/>
                  </a:moveTo>
                  <a:lnTo>
                    <a:pt x="581" y="126"/>
                  </a:lnTo>
                  <a:lnTo>
                    <a:pt x="455" y="0"/>
                  </a:lnTo>
                  <a:lnTo>
                    <a:pt x="189" y="0"/>
                  </a:lnTo>
                  <a:lnTo>
                    <a:pt x="63" y="126"/>
                  </a:lnTo>
                  <a:lnTo>
                    <a:pt x="63" y="332"/>
                  </a:lnTo>
                  <a:lnTo>
                    <a:pt x="0" y="332"/>
                  </a:lnTo>
                  <a:lnTo>
                    <a:pt x="0" y="767"/>
                  </a:lnTo>
                  <a:lnTo>
                    <a:pt x="643" y="767"/>
                  </a:lnTo>
                  <a:lnTo>
                    <a:pt x="643" y="332"/>
                  </a:lnTo>
                  <a:lnTo>
                    <a:pt x="581" y="332"/>
                  </a:lnTo>
                  <a:close/>
                  <a:moveTo>
                    <a:pt x="373" y="539"/>
                  </a:moveTo>
                  <a:lnTo>
                    <a:pt x="352" y="539"/>
                  </a:lnTo>
                  <a:lnTo>
                    <a:pt x="352" y="664"/>
                  </a:lnTo>
                  <a:lnTo>
                    <a:pt x="290" y="664"/>
                  </a:lnTo>
                  <a:lnTo>
                    <a:pt x="290" y="539"/>
                  </a:lnTo>
                  <a:lnTo>
                    <a:pt x="269" y="539"/>
                  </a:lnTo>
                  <a:lnTo>
                    <a:pt x="269" y="436"/>
                  </a:lnTo>
                  <a:lnTo>
                    <a:pt x="373" y="436"/>
                  </a:lnTo>
                  <a:lnTo>
                    <a:pt x="373" y="539"/>
                  </a:lnTo>
                  <a:close/>
                  <a:moveTo>
                    <a:pt x="187" y="332"/>
                  </a:moveTo>
                  <a:lnTo>
                    <a:pt x="187" y="187"/>
                  </a:lnTo>
                  <a:lnTo>
                    <a:pt x="249" y="124"/>
                  </a:lnTo>
                  <a:lnTo>
                    <a:pt x="393" y="124"/>
                  </a:lnTo>
                  <a:lnTo>
                    <a:pt x="456" y="187"/>
                  </a:lnTo>
                  <a:lnTo>
                    <a:pt x="456" y="332"/>
                  </a:lnTo>
                  <a:lnTo>
                    <a:pt x="187" y="3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SAGD, Siemens, Dokument, papier, report, paper"/>
            <p:cNvSpPr>
              <a:spLocks noChangeAspect="1" noEditPoints="1"/>
            </p:cNvSpPr>
            <p:nvPr/>
          </p:nvSpPr>
          <p:spPr bwMode="gray">
            <a:xfrm>
              <a:off x="6400800" y="2959478"/>
              <a:ext cx="179055" cy="243942"/>
            </a:xfrm>
            <a:custGeom>
              <a:avLst/>
              <a:gdLst>
                <a:gd name="T0" fmla="*/ 35 w 436"/>
                <a:gd name="T1" fmla="*/ 559 h 594"/>
                <a:gd name="T2" fmla="*/ 367 w 436"/>
                <a:gd name="T3" fmla="*/ 559 h 594"/>
                <a:gd name="T4" fmla="*/ 367 w 436"/>
                <a:gd name="T5" fmla="*/ 594 h 594"/>
                <a:gd name="T6" fmla="*/ 0 w 436"/>
                <a:gd name="T7" fmla="*/ 594 h 594"/>
                <a:gd name="T8" fmla="*/ 0 w 436"/>
                <a:gd name="T9" fmla="*/ 70 h 594"/>
                <a:gd name="T10" fmla="*/ 35 w 436"/>
                <a:gd name="T11" fmla="*/ 70 h 594"/>
                <a:gd name="T12" fmla="*/ 35 w 436"/>
                <a:gd name="T13" fmla="*/ 559 h 594"/>
                <a:gd name="T14" fmla="*/ 279 w 436"/>
                <a:gd name="T15" fmla="*/ 0 h 594"/>
                <a:gd name="T16" fmla="*/ 70 w 436"/>
                <a:gd name="T17" fmla="*/ 0 h 594"/>
                <a:gd name="T18" fmla="*/ 70 w 436"/>
                <a:gd name="T19" fmla="*/ 524 h 594"/>
                <a:gd name="T20" fmla="*/ 436 w 436"/>
                <a:gd name="T21" fmla="*/ 524 h 594"/>
                <a:gd name="T22" fmla="*/ 436 w 436"/>
                <a:gd name="T23" fmla="*/ 157 h 594"/>
                <a:gd name="T24" fmla="*/ 279 w 436"/>
                <a:gd name="T25" fmla="*/ 157 h 594"/>
                <a:gd name="T26" fmla="*/ 279 w 436"/>
                <a:gd name="T27" fmla="*/ 0 h 594"/>
                <a:gd name="T28" fmla="*/ 314 w 436"/>
                <a:gd name="T29" fmla="*/ 0 h 594"/>
                <a:gd name="T30" fmla="*/ 314 w 436"/>
                <a:gd name="T31" fmla="*/ 122 h 594"/>
                <a:gd name="T32" fmla="*/ 436 w 436"/>
                <a:gd name="T33" fmla="*/ 122 h 594"/>
                <a:gd name="T34" fmla="*/ 314 w 436"/>
                <a:gd name="T35"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6" h="594">
                  <a:moveTo>
                    <a:pt x="35" y="559"/>
                  </a:moveTo>
                  <a:lnTo>
                    <a:pt x="367" y="559"/>
                  </a:lnTo>
                  <a:lnTo>
                    <a:pt x="367" y="594"/>
                  </a:lnTo>
                  <a:lnTo>
                    <a:pt x="0" y="594"/>
                  </a:lnTo>
                  <a:lnTo>
                    <a:pt x="0" y="70"/>
                  </a:lnTo>
                  <a:lnTo>
                    <a:pt x="35" y="70"/>
                  </a:lnTo>
                  <a:lnTo>
                    <a:pt x="35" y="559"/>
                  </a:lnTo>
                  <a:close/>
                  <a:moveTo>
                    <a:pt x="279" y="0"/>
                  </a:moveTo>
                  <a:lnTo>
                    <a:pt x="70" y="0"/>
                  </a:lnTo>
                  <a:lnTo>
                    <a:pt x="70" y="524"/>
                  </a:lnTo>
                  <a:lnTo>
                    <a:pt x="436" y="524"/>
                  </a:lnTo>
                  <a:lnTo>
                    <a:pt x="436" y="157"/>
                  </a:lnTo>
                  <a:lnTo>
                    <a:pt x="279" y="157"/>
                  </a:lnTo>
                  <a:lnTo>
                    <a:pt x="279" y="0"/>
                  </a:lnTo>
                  <a:close/>
                  <a:moveTo>
                    <a:pt x="314" y="0"/>
                  </a:moveTo>
                  <a:lnTo>
                    <a:pt x="314" y="122"/>
                  </a:lnTo>
                  <a:lnTo>
                    <a:pt x="436" y="122"/>
                  </a:lnTo>
                  <a:lnTo>
                    <a:pt x="314" y="0"/>
                  </a:lnTo>
                  <a:close/>
                </a:path>
              </a:pathLst>
            </a:custGeom>
            <a:solidFill>
              <a:schemeClr val="accent1"/>
            </a:solidFill>
            <a:ln>
              <a:noFill/>
            </a:ln>
          </p:spPr>
          <p:txBody>
            <a:bodyPr vert="horz" wrap="square" lIns="36000" tIns="0" rIns="0" bIns="0" numCol="1" anchor="ctr" anchorCtr="0" compatLnSpc="1">
              <a:prstTxWarp prst="textNoShape">
                <a:avLst/>
              </a:prstTxWarp>
            </a:bodyPr>
            <a:lstStyle/>
            <a:p>
              <a:pPr algn="ctr"/>
              <a:r>
                <a:rPr lang="en-US" sz="400" b="1" dirty="0">
                  <a:solidFill>
                    <a:schemeClr val="bg1"/>
                  </a:solidFill>
                </a:rPr>
                <a:t>LOG</a:t>
              </a:r>
            </a:p>
          </p:txBody>
        </p:sp>
      </p:grpSp>
      <p:grpSp>
        <p:nvGrpSpPr>
          <p:cNvPr id="56" name="Gruppieren 249"/>
          <p:cNvGrpSpPr/>
          <p:nvPr/>
        </p:nvGrpSpPr>
        <p:grpSpPr bwMode="gray">
          <a:xfrm>
            <a:off x="4414594" y="3230796"/>
            <a:ext cx="1473770" cy="351018"/>
            <a:chOff x="4932442" y="2846701"/>
            <a:chExt cx="1713749" cy="408176"/>
          </a:xfrm>
        </p:grpSpPr>
        <p:sp>
          <p:nvSpPr>
            <p:cNvPr id="252" name="Gleichschenkliges Dreieck 278"/>
            <p:cNvSpPr/>
            <p:nvPr/>
          </p:nvSpPr>
          <p:spPr bwMode="gray">
            <a:xfrm>
              <a:off x="4932442" y="2846701"/>
              <a:ext cx="1713749" cy="408176"/>
            </a:xfrm>
            <a:custGeom>
              <a:avLst/>
              <a:gdLst/>
              <a:ahLst/>
              <a:cxnLst/>
              <a:rect l="l" t="t" r="r" b="b"/>
              <a:pathLst>
                <a:path w="1713749" h="408176">
                  <a:moveTo>
                    <a:pt x="856874" y="0"/>
                  </a:moveTo>
                  <a:lnTo>
                    <a:pt x="896375" y="36696"/>
                  </a:lnTo>
                  <a:lnTo>
                    <a:pt x="1713749" y="36696"/>
                  </a:lnTo>
                  <a:lnTo>
                    <a:pt x="1713749" y="408176"/>
                  </a:lnTo>
                  <a:lnTo>
                    <a:pt x="0" y="408176"/>
                  </a:lnTo>
                  <a:lnTo>
                    <a:pt x="0" y="36696"/>
                  </a:lnTo>
                  <a:lnTo>
                    <a:pt x="817374" y="36696"/>
                  </a:lnTo>
                  <a:close/>
                </a:path>
              </a:pathLst>
            </a:custGeom>
            <a:solidFill>
              <a:srgbClr val="FFFFFF"/>
            </a:solidFill>
            <a:ln>
              <a:solidFill>
                <a:schemeClr val="accent1"/>
              </a:solid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nvGrpSpPr>
            <p:cNvPr id="57" name="Gruppieren 482"/>
            <p:cNvGrpSpPr>
              <a:grpSpLocks noChangeAspect="1"/>
            </p:cNvGrpSpPr>
            <p:nvPr/>
          </p:nvGrpSpPr>
          <p:grpSpPr bwMode="gray">
            <a:xfrm>
              <a:off x="5417918" y="2948778"/>
              <a:ext cx="164166" cy="265343"/>
              <a:chOff x="3971929" y="1792290"/>
              <a:chExt cx="469904" cy="817562"/>
            </a:xfrm>
            <a:solidFill>
              <a:schemeClr val="accent1"/>
            </a:solidFill>
          </p:grpSpPr>
          <p:sp>
            <p:nvSpPr>
              <p:cNvPr id="280" name="Freeform 5"/>
              <p:cNvSpPr>
                <a:spLocks noEditPoints="1"/>
              </p:cNvSpPr>
              <p:nvPr/>
            </p:nvSpPr>
            <p:spPr bwMode="gray">
              <a:xfrm>
                <a:off x="3971929" y="1792290"/>
                <a:ext cx="315913" cy="463551"/>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6"/>
              <p:cNvSpPr>
                <a:spLocks noEditPoints="1"/>
              </p:cNvSpPr>
              <p:nvPr/>
            </p:nvSpPr>
            <p:spPr bwMode="gray">
              <a:xfrm>
                <a:off x="4062420" y="1970089"/>
                <a:ext cx="379413" cy="639763"/>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uppieren 457"/>
            <p:cNvGrpSpPr>
              <a:grpSpLocks noChangeAspect="1"/>
            </p:cNvGrpSpPr>
            <p:nvPr/>
          </p:nvGrpSpPr>
          <p:grpSpPr bwMode="gray">
            <a:xfrm>
              <a:off x="4976957" y="2980251"/>
              <a:ext cx="322002" cy="202397"/>
              <a:chOff x="1874838" y="4900613"/>
              <a:chExt cx="1065212" cy="720725"/>
            </a:xfrm>
            <a:solidFill>
              <a:schemeClr val="accent1"/>
            </a:solidFill>
          </p:grpSpPr>
          <p:sp>
            <p:nvSpPr>
              <p:cNvPr id="278" name="Freeform 36"/>
              <p:cNvSpPr>
                <a:spLocks noEditPoints="1"/>
              </p:cNvSpPr>
              <p:nvPr/>
            </p:nvSpPr>
            <p:spPr bwMode="gray">
              <a:xfrm>
                <a:off x="1978025" y="4900613"/>
                <a:ext cx="962025" cy="619125"/>
              </a:xfrm>
              <a:custGeom>
                <a:avLst/>
                <a:gdLst>
                  <a:gd name="T0" fmla="*/ 193 w 800"/>
                  <a:gd name="T1" fmla="*/ 381 h 514"/>
                  <a:gd name="T2" fmla="*/ 143 w 800"/>
                  <a:gd name="T3" fmla="*/ 265 h 514"/>
                  <a:gd name="T4" fmla="*/ 400 w 800"/>
                  <a:gd name="T5" fmla="*/ 381 h 514"/>
                  <a:gd name="T6" fmla="*/ 87 w 800"/>
                  <a:gd name="T7" fmla="*/ 132 h 514"/>
                  <a:gd name="T8" fmla="*/ 258 w 800"/>
                  <a:gd name="T9" fmla="*/ 248 h 514"/>
                  <a:gd name="T10" fmla="*/ 667 w 800"/>
                  <a:gd name="T11" fmla="*/ 0 h 514"/>
                  <a:gd name="T12" fmla="*/ 418 w 800"/>
                  <a:gd name="T13" fmla="*/ 116 h 514"/>
                  <a:gd name="T14" fmla="*/ 667 w 800"/>
                  <a:gd name="T15" fmla="*/ 0 h 514"/>
                  <a:gd name="T16" fmla="*/ 143 w 800"/>
                  <a:gd name="T17" fmla="*/ 0 h 514"/>
                  <a:gd name="T18" fmla="*/ 400 w 800"/>
                  <a:gd name="T19" fmla="*/ 116 h 514"/>
                  <a:gd name="T20" fmla="*/ 276 w 800"/>
                  <a:gd name="T21" fmla="*/ 248 h 514"/>
                  <a:gd name="T22" fmla="*/ 524 w 800"/>
                  <a:gd name="T23" fmla="*/ 132 h 514"/>
                  <a:gd name="T24" fmla="*/ 276 w 800"/>
                  <a:gd name="T25" fmla="*/ 248 h 514"/>
                  <a:gd name="T26" fmla="*/ 667 w 800"/>
                  <a:gd name="T27" fmla="*/ 381 h 514"/>
                  <a:gd name="T28" fmla="*/ 418 w 800"/>
                  <a:gd name="T29" fmla="*/ 265 h 514"/>
                  <a:gd name="T30" fmla="*/ 96 w 800"/>
                  <a:gd name="T31" fmla="*/ 265 h 514"/>
                  <a:gd name="T32" fmla="*/ 117 w 800"/>
                  <a:gd name="T33" fmla="*/ 277 h 514"/>
                  <a:gd name="T34" fmla="*/ 124 w 800"/>
                  <a:gd name="T35" fmla="*/ 265 h 514"/>
                  <a:gd name="T36" fmla="*/ 41 w 800"/>
                  <a:gd name="T37" fmla="*/ 438 h 514"/>
                  <a:gd name="T38" fmla="*/ 16 w 800"/>
                  <a:gd name="T39" fmla="*/ 514 h 514"/>
                  <a:gd name="T40" fmla="*/ 41 w 800"/>
                  <a:gd name="T41" fmla="*/ 438 h 514"/>
                  <a:gd name="T42" fmla="*/ 800 w 800"/>
                  <a:gd name="T43" fmla="*/ 514 h 514"/>
                  <a:gd name="T44" fmla="*/ 543 w 800"/>
                  <a:gd name="T45" fmla="*/ 398 h 514"/>
                  <a:gd name="T46" fmla="*/ 543 w 800"/>
                  <a:gd name="T47" fmla="*/ 248 h 514"/>
                  <a:gd name="T48" fmla="*/ 800 w 800"/>
                  <a:gd name="T49" fmla="*/ 132 h 514"/>
                  <a:gd name="T50" fmla="*/ 543 w 800"/>
                  <a:gd name="T51" fmla="*/ 248 h 514"/>
                  <a:gd name="T52" fmla="*/ 800 w 800"/>
                  <a:gd name="T53" fmla="*/ 381 h 514"/>
                  <a:gd name="T54" fmla="*/ 684 w 800"/>
                  <a:gd name="T55" fmla="*/ 265 h 514"/>
                  <a:gd name="T56" fmla="*/ 684 w 800"/>
                  <a:gd name="T57" fmla="*/ 0 h 514"/>
                  <a:gd name="T58" fmla="*/ 800 w 800"/>
                  <a:gd name="T59" fmla="*/ 116 h 514"/>
                  <a:gd name="T60" fmla="*/ 684 w 800"/>
                  <a:gd name="T61" fmla="*/ 0 h 514"/>
                  <a:gd name="T62" fmla="*/ 191 w 800"/>
                  <a:gd name="T63" fmla="*/ 514 h 514"/>
                  <a:gd name="T64" fmla="*/ 258 w 800"/>
                  <a:gd name="T65" fmla="*/ 398 h 514"/>
                  <a:gd name="T66" fmla="*/ 195 w 800"/>
                  <a:gd name="T67" fmla="*/ 502 h 514"/>
                  <a:gd name="T68" fmla="*/ 524 w 800"/>
                  <a:gd name="T69" fmla="*/ 514 h 514"/>
                  <a:gd name="T70" fmla="*/ 276 w 800"/>
                  <a:gd name="T71" fmla="*/ 398 h 514"/>
                  <a:gd name="T72" fmla="*/ 16 w 800"/>
                  <a:gd name="T73" fmla="*/ 216 h 514"/>
                  <a:gd name="T74" fmla="*/ 61 w 800"/>
                  <a:gd name="T75" fmla="*/ 132 h 514"/>
                  <a:gd name="T76" fmla="*/ 0 w 800"/>
                  <a:gd name="T77" fmla="*/ 238 h 514"/>
                  <a:gd name="T78" fmla="*/ 67 w 800"/>
                  <a:gd name="T79" fmla="*/ 83 h 514"/>
                  <a:gd name="T80" fmla="*/ 124 w 800"/>
                  <a:gd name="T81" fmla="*/ 116 h 514"/>
                  <a:gd name="T82" fmla="*/ 0 w 800"/>
                  <a:gd name="T83" fmla="*/ 0 h 514"/>
                  <a:gd name="T84" fmla="*/ 63 w 800"/>
                  <a:gd name="T85" fmla="*/ 11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514">
                    <a:moveTo>
                      <a:pt x="400" y="381"/>
                    </a:moveTo>
                    <a:cubicBezTo>
                      <a:pt x="193" y="381"/>
                      <a:pt x="193" y="381"/>
                      <a:pt x="193" y="381"/>
                    </a:cubicBezTo>
                    <a:cubicBezTo>
                      <a:pt x="181" y="346"/>
                      <a:pt x="162" y="314"/>
                      <a:pt x="143" y="283"/>
                    </a:cubicBezTo>
                    <a:cubicBezTo>
                      <a:pt x="143" y="265"/>
                      <a:pt x="143" y="265"/>
                      <a:pt x="143" y="265"/>
                    </a:cubicBezTo>
                    <a:cubicBezTo>
                      <a:pt x="400" y="265"/>
                      <a:pt x="400" y="265"/>
                      <a:pt x="400" y="265"/>
                    </a:cubicBezTo>
                    <a:lnTo>
                      <a:pt x="400" y="381"/>
                    </a:lnTo>
                    <a:close/>
                    <a:moveTo>
                      <a:pt x="258" y="132"/>
                    </a:moveTo>
                    <a:cubicBezTo>
                      <a:pt x="87" y="132"/>
                      <a:pt x="87" y="132"/>
                      <a:pt x="87" y="132"/>
                    </a:cubicBezTo>
                    <a:cubicBezTo>
                      <a:pt x="106" y="180"/>
                      <a:pt x="103" y="217"/>
                      <a:pt x="99" y="248"/>
                    </a:cubicBezTo>
                    <a:cubicBezTo>
                      <a:pt x="258" y="248"/>
                      <a:pt x="258" y="248"/>
                      <a:pt x="258" y="248"/>
                    </a:cubicBezTo>
                    <a:lnTo>
                      <a:pt x="258" y="132"/>
                    </a:lnTo>
                    <a:close/>
                    <a:moveTo>
                      <a:pt x="667" y="0"/>
                    </a:moveTo>
                    <a:cubicBezTo>
                      <a:pt x="418" y="0"/>
                      <a:pt x="418" y="0"/>
                      <a:pt x="418" y="0"/>
                    </a:cubicBezTo>
                    <a:cubicBezTo>
                      <a:pt x="418" y="116"/>
                      <a:pt x="418" y="116"/>
                      <a:pt x="418" y="116"/>
                    </a:cubicBezTo>
                    <a:cubicBezTo>
                      <a:pt x="667" y="116"/>
                      <a:pt x="667" y="116"/>
                      <a:pt x="667" y="116"/>
                    </a:cubicBezTo>
                    <a:lnTo>
                      <a:pt x="667" y="0"/>
                    </a:lnTo>
                    <a:close/>
                    <a:moveTo>
                      <a:pt x="400" y="0"/>
                    </a:moveTo>
                    <a:cubicBezTo>
                      <a:pt x="143" y="0"/>
                      <a:pt x="143" y="0"/>
                      <a:pt x="143" y="0"/>
                    </a:cubicBezTo>
                    <a:cubicBezTo>
                      <a:pt x="143" y="116"/>
                      <a:pt x="143" y="116"/>
                      <a:pt x="143" y="116"/>
                    </a:cubicBezTo>
                    <a:cubicBezTo>
                      <a:pt x="400" y="116"/>
                      <a:pt x="400" y="116"/>
                      <a:pt x="400" y="116"/>
                    </a:cubicBezTo>
                    <a:lnTo>
                      <a:pt x="400" y="0"/>
                    </a:lnTo>
                    <a:close/>
                    <a:moveTo>
                      <a:pt x="276" y="248"/>
                    </a:moveTo>
                    <a:cubicBezTo>
                      <a:pt x="524" y="248"/>
                      <a:pt x="524" y="248"/>
                      <a:pt x="524" y="248"/>
                    </a:cubicBezTo>
                    <a:cubicBezTo>
                      <a:pt x="524" y="132"/>
                      <a:pt x="524" y="132"/>
                      <a:pt x="524" y="132"/>
                    </a:cubicBezTo>
                    <a:cubicBezTo>
                      <a:pt x="276" y="132"/>
                      <a:pt x="276" y="132"/>
                      <a:pt x="276" y="132"/>
                    </a:cubicBezTo>
                    <a:lnTo>
                      <a:pt x="276" y="248"/>
                    </a:lnTo>
                    <a:close/>
                    <a:moveTo>
                      <a:pt x="418" y="381"/>
                    </a:moveTo>
                    <a:cubicBezTo>
                      <a:pt x="667" y="381"/>
                      <a:pt x="667" y="381"/>
                      <a:pt x="667" y="381"/>
                    </a:cubicBezTo>
                    <a:cubicBezTo>
                      <a:pt x="667" y="265"/>
                      <a:pt x="667" y="265"/>
                      <a:pt x="667" y="265"/>
                    </a:cubicBezTo>
                    <a:cubicBezTo>
                      <a:pt x="418" y="265"/>
                      <a:pt x="418" y="265"/>
                      <a:pt x="418" y="265"/>
                    </a:cubicBezTo>
                    <a:lnTo>
                      <a:pt x="418" y="381"/>
                    </a:lnTo>
                    <a:close/>
                    <a:moveTo>
                      <a:pt x="96" y="265"/>
                    </a:moveTo>
                    <a:cubicBezTo>
                      <a:pt x="94" y="284"/>
                      <a:pt x="92" y="300"/>
                      <a:pt x="96" y="316"/>
                    </a:cubicBezTo>
                    <a:cubicBezTo>
                      <a:pt x="103" y="301"/>
                      <a:pt x="110" y="286"/>
                      <a:pt x="117" y="277"/>
                    </a:cubicBezTo>
                    <a:cubicBezTo>
                      <a:pt x="124" y="267"/>
                      <a:pt x="124" y="267"/>
                      <a:pt x="124" y="267"/>
                    </a:cubicBezTo>
                    <a:cubicBezTo>
                      <a:pt x="124" y="265"/>
                      <a:pt x="124" y="265"/>
                      <a:pt x="124" y="265"/>
                    </a:cubicBezTo>
                    <a:lnTo>
                      <a:pt x="96" y="265"/>
                    </a:lnTo>
                    <a:close/>
                    <a:moveTo>
                      <a:pt x="41" y="438"/>
                    </a:moveTo>
                    <a:cubicBezTo>
                      <a:pt x="34" y="448"/>
                      <a:pt x="28" y="460"/>
                      <a:pt x="24" y="473"/>
                    </a:cubicBezTo>
                    <a:cubicBezTo>
                      <a:pt x="20" y="484"/>
                      <a:pt x="16" y="498"/>
                      <a:pt x="16" y="514"/>
                    </a:cubicBezTo>
                    <a:cubicBezTo>
                      <a:pt x="62" y="514"/>
                      <a:pt x="62" y="514"/>
                      <a:pt x="62" y="514"/>
                    </a:cubicBezTo>
                    <a:cubicBezTo>
                      <a:pt x="51" y="492"/>
                      <a:pt x="43" y="464"/>
                      <a:pt x="41" y="438"/>
                    </a:cubicBezTo>
                    <a:close/>
                    <a:moveTo>
                      <a:pt x="543" y="514"/>
                    </a:moveTo>
                    <a:cubicBezTo>
                      <a:pt x="800" y="514"/>
                      <a:pt x="800" y="514"/>
                      <a:pt x="800" y="514"/>
                    </a:cubicBezTo>
                    <a:cubicBezTo>
                      <a:pt x="800" y="398"/>
                      <a:pt x="800" y="398"/>
                      <a:pt x="800" y="398"/>
                    </a:cubicBezTo>
                    <a:cubicBezTo>
                      <a:pt x="543" y="398"/>
                      <a:pt x="543" y="398"/>
                      <a:pt x="543" y="398"/>
                    </a:cubicBezTo>
                    <a:lnTo>
                      <a:pt x="543" y="514"/>
                    </a:lnTo>
                    <a:close/>
                    <a:moveTo>
                      <a:pt x="543" y="248"/>
                    </a:moveTo>
                    <a:cubicBezTo>
                      <a:pt x="800" y="248"/>
                      <a:pt x="800" y="248"/>
                      <a:pt x="800" y="248"/>
                    </a:cubicBezTo>
                    <a:cubicBezTo>
                      <a:pt x="800" y="132"/>
                      <a:pt x="800" y="132"/>
                      <a:pt x="800" y="132"/>
                    </a:cubicBezTo>
                    <a:cubicBezTo>
                      <a:pt x="543" y="132"/>
                      <a:pt x="543" y="132"/>
                      <a:pt x="543" y="132"/>
                    </a:cubicBezTo>
                    <a:lnTo>
                      <a:pt x="543" y="248"/>
                    </a:lnTo>
                    <a:close/>
                    <a:moveTo>
                      <a:pt x="684" y="381"/>
                    </a:moveTo>
                    <a:cubicBezTo>
                      <a:pt x="800" y="381"/>
                      <a:pt x="800" y="381"/>
                      <a:pt x="800" y="381"/>
                    </a:cubicBezTo>
                    <a:cubicBezTo>
                      <a:pt x="800" y="265"/>
                      <a:pt x="800" y="265"/>
                      <a:pt x="800" y="265"/>
                    </a:cubicBezTo>
                    <a:cubicBezTo>
                      <a:pt x="684" y="265"/>
                      <a:pt x="684" y="265"/>
                      <a:pt x="684" y="265"/>
                    </a:cubicBezTo>
                    <a:lnTo>
                      <a:pt x="684" y="381"/>
                    </a:lnTo>
                    <a:close/>
                    <a:moveTo>
                      <a:pt x="684" y="0"/>
                    </a:moveTo>
                    <a:cubicBezTo>
                      <a:pt x="684" y="116"/>
                      <a:pt x="684" y="116"/>
                      <a:pt x="684" y="116"/>
                    </a:cubicBezTo>
                    <a:cubicBezTo>
                      <a:pt x="800" y="116"/>
                      <a:pt x="800" y="116"/>
                      <a:pt x="800" y="116"/>
                    </a:cubicBezTo>
                    <a:cubicBezTo>
                      <a:pt x="800" y="0"/>
                      <a:pt x="800" y="0"/>
                      <a:pt x="800" y="0"/>
                    </a:cubicBezTo>
                    <a:lnTo>
                      <a:pt x="684" y="0"/>
                    </a:lnTo>
                    <a:close/>
                    <a:moveTo>
                      <a:pt x="195" y="502"/>
                    </a:moveTo>
                    <a:cubicBezTo>
                      <a:pt x="194" y="506"/>
                      <a:pt x="193" y="510"/>
                      <a:pt x="191" y="514"/>
                    </a:cubicBezTo>
                    <a:cubicBezTo>
                      <a:pt x="258" y="514"/>
                      <a:pt x="258" y="514"/>
                      <a:pt x="258" y="514"/>
                    </a:cubicBezTo>
                    <a:cubicBezTo>
                      <a:pt x="258" y="398"/>
                      <a:pt x="258" y="398"/>
                      <a:pt x="258" y="398"/>
                    </a:cubicBezTo>
                    <a:cubicBezTo>
                      <a:pt x="198" y="398"/>
                      <a:pt x="198" y="398"/>
                      <a:pt x="198" y="398"/>
                    </a:cubicBezTo>
                    <a:cubicBezTo>
                      <a:pt x="206" y="429"/>
                      <a:pt x="207" y="464"/>
                      <a:pt x="195" y="502"/>
                    </a:cubicBezTo>
                    <a:close/>
                    <a:moveTo>
                      <a:pt x="276" y="514"/>
                    </a:moveTo>
                    <a:cubicBezTo>
                      <a:pt x="524" y="514"/>
                      <a:pt x="524" y="514"/>
                      <a:pt x="524" y="514"/>
                    </a:cubicBezTo>
                    <a:cubicBezTo>
                      <a:pt x="524" y="398"/>
                      <a:pt x="524" y="398"/>
                      <a:pt x="524" y="398"/>
                    </a:cubicBezTo>
                    <a:cubicBezTo>
                      <a:pt x="276" y="398"/>
                      <a:pt x="276" y="398"/>
                      <a:pt x="276" y="398"/>
                    </a:cubicBezTo>
                    <a:lnTo>
                      <a:pt x="276" y="514"/>
                    </a:lnTo>
                    <a:close/>
                    <a:moveTo>
                      <a:pt x="16" y="216"/>
                    </a:moveTo>
                    <a:cubicBezTo>
                      <a:pt x="39" y="184"/>
                      <a:pt x="57" y="159"/>
                      <a:pt x="61" y="134"/>
                    </a:cubicBezTo>
                    <a:cubicBezTo>
                      <a:pt x="61" y="132"/>
                      <a:pt x="61" y="132"/>
                      <a:pt x="61" y="132"/>
                    </a:cubicBezTo>
                    <a:cubicBezTo>
                      <a:pt x="0" y="132"/>
                      <a:pt x="0" y="132"/>
                      <a:pt x="0" y="132"/>
                    </a:cubicBezTo>
                    <a:cubicBezTo>
                      <a:pt x="0" y="238"/>
                      <a:pt x="0" y="238"/>
                      <a:pt x="0" y="238"/>
                    </a:cubicBezTo>
                    <a:cubicBezTo>
                      <a:pt x="6" y="230"/>
                      <a:pt x="11" y="223"/>
                      <a:pt x="16" y="216"/>
                    </a:cubicBezTo>
                    <a:close/>
                    <a:moveTo>
                      <a:pt x="67" y="83"/>
                    </a:moveTo>
                    <a:cubicBezTo>
                      <a:pt x="80" y="116"/>
                      <a:pt x="80" y="116"/>
                      <a:pt x="80" y="116"/>
                    </a:cubicBezTo>
                    <a:cubicBezTo>
                      <a:pt x="124" y="116"/>
                      <a:pt x="124" y="116"/>
                      <a:pt x="124" y="116"/>
                    </a:cubicBezTo>
                    <a:cubicBezTo>
                      <a:pt x="124" y="0"/>
                      <a:pt x="124" y="0"/>
                      <a:pt x="124" y="0"/>
                    </a:cubicBezTo>
                    <a:cubicBezTo>
                      <a:pt x="0" y="0"/>
                      <a:pt x="0" y="0"/>
                      <a:pt x="0" y="0"/>
                    </a:cubicBezTo>
                    <a:cubicBezTo>
                      <a:pt x="0" y="116"/>
                      <a:pt x="0" y="116"/>
                      <a:pt x="0" y="116"/>
                    </a:cubicBezTo>
                    <a:cubicBezTo>
                      <a:pt x="63" y="116"/>
                      <a:pt x="63" y="116"/>
                      <a:pt x="63" y="116"/>
                    </a:cubicBezTo>
                    <a:lnTo>
                      <a:pt x="6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37"/>
              <p:cNvSpPr>
                <a:spLocks/>
              </p:cNvSpPr>
              <p:nvPr/>
            </p:nvSpPr>
            <p:spPr bwMode="gray">
              <a:xfrm>
                <a:off x="1874838" y="5062538"/>
                <a:ext cx="354012" cy="558800"/>
              </a:xfrm>
              <a:custGeom>
                <a:avLst/>
                <a:gdLst>
                  <a:gd name="T0" fmla="*/ 160 w 294"/>
                  <a:gd name="T1" fmla="*/ 0 h 464"/>
                  <a:gd name="T2" fmla="*/ 37 w 294"/>
                  <a:gd name="T3" fmla="*/ 222 h 464"/>
                  <a:gd name="T4" fmla="*/ 104 w 294"/>
                  <a:gd name="T5" fmla="*/ 433 h 464"/>
                  <a:gd name="T6" fmla="*/ 141 w 294"/>
                  <a:gd name="T7" fmla="*/ 266 h 464"/>
                  <a:gd name="T8" fmla="*/ 165 w 294"/>
                  <a:gd name="T9" fmla="*/ 382 h 464"/>
                  <a:gd name="T10" fmla="*/ 185 w 294"/>
                  <a:gd name="T11" fmla="*/ 338 h 464"/>
                  <a:gd name="T12" fmla="*/ 155 w 294"/>
                  <a:gd name="T13" fmla="*/ 464 h 464"/>
                  <a:gd name="T14" fmla="*/ 269 w 294"/>
                  <a:gd name="T15" fmla="*/ 363 h 464"/>
                  <a:gd name="T16" fmla="*/ 214 w 294"/>
                  <a:gd name="T17" fmla="*/ 150 h 464"/>
                  <a:gd name="T18" fmla="*/ 185 w 294"/>
                  <a:gd name="T19" fmla="*/ 214 h 464"/>
                  <a:gd name="T20" fmla="*/ 160 w 29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464">
                    <a:moveTo>
                      <a:pt x="160" y="0"/>
                    </a:moveTo>
                    <a:cubicBezTo>
                      <a:pt x="152" y="58"/>
                      <a:pt x="78" y="112"/>
                      <a:pt x="37" y="222"/>
                    </a:cubicBezTo>
                    <a:cubicBezTo>
                      <a:pt x="0" y="322"/>
                      <a:pt x="31" y="408"/>
                      <a:pt x="104" y="433"/>
                    </a:cubicBezTo>
                    <a:cubicBezTo>
                      <a:pt x="63" y="367"/>
                      <a:pt x="114" y="287"/>
                      <a:pt x="141" y="266"/>
                    </a:cubicBezTo>
                    <a:cubicBezTo>
                      <a:pt x="135" y="295"/>
                      <a:pt x="144" y="349"/>
                      <a:pt x="165" y="382"/>
                    </a:cubicBezTo>
                    <a:cubicBezTo>
                      <a:pt x="173" y="375"/>
                      <a:pt x="182" y="357"/>
                      <a:pt x="185" y="338"/>
                    </a:cubicBezTo>
                    <a:cubicBezTo>
                      <a:pt x="185" y="338"/>
                      <a:pt x="240" y="412"/>
                      <a:pt x="155" y="464"/>
                    </a:cubicBezTo>
                    <a:cubicBezTo>
                      <a:pt x="155" y="464"/>
                      <a:pt x="243" y="451"/>
                      <a:pt x="269" y="363"/>
                    </a:cubicBezTo>
                    <a:cubicBezTo>
                      <a:pt x="294" y="276"/>
                      <a:pt x="254" y="215"/>
                      <a:pt x="214" y="150"/>
                    </a:cubicBezTo>
                    <a:cubicBezTo>
                      <a:pt x="204" y="163"/>
                      <a:pt x="189" y="193"/>
                      <a:pt x="185" y="214"/>
                    </a:cubicBezTo>
                    <a:cubicBezTo>
                      <a:pt x="136" y="152"/>
                      <a:pt x="202" y="106"/>
                      <a:pt x="1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SAGD, Siemens, cd, disk"/>
            <p:cNvGrpSpPr>
              <a:grpSpLocks/>
            </p:cNvGrpSpPr>
            <p:nvPr/>
          </p:nvGrpSpPr>
          <p:grpSpPr bwMode="gray">
            <a:xfrm>
              <a:off x="5999939" y="2940498"/>
              <a:ext cx="281902" cy="281902"/>
              <a:chOff x="320675" y="6391275"/>
              <a:chExt cx="3068638" cy="3068638"/>
            </a:xfrm>
            <a:solidFill>
              <a:schemeClr val="accent1"/>
            </a:solidFill>
          </p:grpSpPr>
          <p:sp>
            <p:nvSpPr>
              <p:cNvPr id="267" name="Freeform 47"/>
              <p:cNvSpPr>
                <a:spLocks noEditPoints="1"/>
              </p:cNvSpPr>
              <p:nvPr/>
            </p:nvSpPr>
            <p:spPr bwMode="gray">
              <a:xfrm>
                <a:off x="1649413" y="7720013"/>
                <a:ext cx="412750" cy="412750"/>
              </a:xfrm>
              <a:custGeom>
                <a:avLst/>
                <a:gdLst>
                  <a:gd name="T0" fmla="*/ 36 w 110"/>
                  <a:gd name="T1" fmla="*/ 4 h 110"/>
                  <a:gd name="T2" fmla="*/ 32 w 110"/>
                  <a:gd name="T3" fmla="*/ 6 h 110"/>
                  <a:gd name="T4" fmla="*/ 29 w 110"/>
                  <a:gd name="T5" fmla="*/ 7 h 110"/>
                  <a:gd name="T6" fmla="*/ 26 w 110"/>
                  <a:gd name="T7" fmla="*/ 9 h 110"/>
                  <a:gd name="T8" fmla="*/ 23 w 110"/>
                  <a:gd name="T9" fmla="*/ 11 h 110"/>
                  <a:gd name="T10" fmla="*/ 21 w 110"/>
                  <a:gd name="T11" fmla="*/ 13 h 110"/>
                  <a:gd name="T12" fmla="*/ 18 w 110"/>
                  <a:gd name="T13" fmla="*/ 15 h 110"/>
                  <a:gd name="T14" fmla="*/ 16 w 110"/>
                  <a:gd name="T15" fmla="*/ 17 h 110"/>
                  <a:gd name="T16" fmla="*/ 13 w 110"/>
                  <a:gd name="T17" fmla="*/ 20 h 110"/>
                  <a:gd name="T18" fmla="*/ 11 w 110"/>
                  <a:gd name="T19" fmla="*/ 23 h 110"/>
                  <a:gd name="T20" fmla="*/ 9 w 110"/>
                  <a:gd name="T21" fmla="*/ 26 h 110"/>
                  <a:gd name="T22" fmla="*/ 7 w 110"/>
                  <a:gd name="T23" fmla="*/ 29 h 110"/>
                  <a:gd name="T24" fmla="*/ 6 w 110"/>
                  <a:gd name="T25" fmla="*/ 32 h 110"/>
                  <a:gd name="T26" fmla="*/ 4 w 110"/>
                  <a:gd name="T27" fmla="*/ 35 h 110"/>
                  <a:gd name="T28" fmla="*/ 3 w 110"/>
                  <a:gd name="T29" fmla="*/ 37 h 110"/>
                  <a:gd name="T30" fmla="*/ 1 w 110"/>
                  <a:gd name="T31" fmla="*/ 47 h 110"/>
                  <a:gd name="T32" fmla="*/ 55 w 110"/>
                  <a:gd name="T33" fmla="*/ 110 h 110"/>
                  <a:gd name="T34" fmla="*/ 76 w 110"/>
                  <a:gd name="T35" fmla="*/ 106 h 110"/>
                  <a:gd name="T36" fmla="*/ 80 w 110"/>
                  <a:gd name="T37" fmla="*/ 104 h 110"/>
                  <a:gd name="T38" fmla="*/ 83 w 110"/>
                  <a:gd name="T39" fmla="*/ 103 h 110"/>
                  <a:gd name="T40" fmla="*/ 86 w 110"/>
                  <a:gd name="T41" fmla="*/ 101 h 110"/>
                  <a:gd name="T42" fmla="*/ 89 w 110"/>
                  <a:gd name="T43" fmla="*/ 99 h 110"/>
                  <a:gd name="T44" fmla="*/ 91 w 110"/>
                  <a:gd name="T45" fmla="*/ 97 h 110"/>
                  <a:gd name="T46" fmla="*/ 94 w 110"/>
                  <a:gd name="T47" fmla="*/ 94 h 110"/>
                  <a:gd name="T48" fmla="*/ 96 w 110"/>
                  <a:gd name="T49" fmla="*/ 92 h 110"/>
                  <a:gd name="T50" fmla="*/ 99 w 110"/>
                  <a:gd name="T51" fmla="*/ 88 h 110"/>
                  <a:gd name="T52" fmla="*/ 101 w 110"/>
                  <a:gd name="T53" fmla="*/ 85 h 110"/>
                  <a:gd name="T54" fmla="*/ 103 w 110"/>
                  <a:gd name="T55" fmla="*/ 82 h 110"/>
                  <a:gd name="T56" fmla="*/ 105 w 110"/>
                  <a:gd name="T57" fmla="*/ 79 h 110"/>
                  <a:gd name="T58" fmla="*/ 106 w 110"/>
                  <a:gd name="T59" fmla="*/ 76 h 110"/>
                  <a:gd name="T60" fmla="*/ 110 w 110"/>
                  <a:gd name="T61" fmla="*/ 64 h 110"/>
                  <a:gd name="T62" fmla="*/ 55 w 110"/>
                  <a:gd name="T63" fmla="*/ 0 h 110"/>
                  <a:gd name="T64" fmla="*/ 85 w 110"/>
                  <a:gd name="T65" fmla="*/ 60 h 110"/>
                  <a:gd name="T66" fmla="*/ 83 w 110"/>
                  <a:gd name="T67" fmla="*/ 64 h 110"/>
                  <a:gd name="T68" fmla="*/ 82 w 110"/>
                  <a:gd name="T69" fmla="*/ 68 h 110"/>
                  <a:gd name="T70" fmla="*/ 80 w 110"/>
                  <a:gd name="T71" fmla="*/ 71 h 110"/>
                  <a:gd name="T72" fmla="*/ 78 w 110"/>
                  <a:gd name="T73" fmla="*/ 74 h 110"/>
                  <a:gd name="T74" fmla="*/ 75 w 110"/>
                  <a:gd name="T75" fmla="*/ 77 h 110"/>
                  <a:gd name="T76" fmla="*/ 73 w 110"/>
                  <a:gd name="T77" fmla="*/ 79 h 110"/>
                  <a:gd name="T78" fmla="*/ 70 w 110"/>
                  <a:gd name="T79" fmla="*/ 81 h 110"/>
                  <a:gd name="T80" fmla="*/ 66 w 110"/>
                  <a:gd name="T81" fmla="*/ 83 h 110"/>
                  <a:gd name="T82" fmla="*/ 26 w 110"/>
                  <a:gd name="T83" fmla="*/ 55 h 110"/>
                  <a:gd name="T84" fmla="*/ 27 w 110"/>
                  <a:gd name="T85" fmla="*/ 47 h 110"/>
                  <a:gd name="T86" fmla="*/ 28 w 110"/>
                  <a:gd name="T87" fmla="*/ 44 h 110"/>
                  <a:gd name="T88" fmla="*/ 30 w 110"/>
                  <a:gd name="T89" fmla="*/ 40 h 110"/>
                  <a:gd name="T90" fmla="*/ 32 w 110"/>
                  <a:gd name="T91" fmla="*/ 37 h 110"/>
                  <a:gd name="T92" fmla="*/ 34 w 110"/>
                  <a:gd name="T93" fmla="*/ 34 h 110"/>
                  <a:gd name="T94" fmla="*/ 37 w 110"/>
                  <a:gd name="T95" fmla="*/ 32 h 110"/>
                  <a:gd name="T96" fmla="*/ 40 w 110"/>
                  <a:gd name="T97" fmla="*/ 30 h 110"/>
                  <a:gd name="T98" fmla="*/ 44 w 110"/>
                  <a:gd name="T99" fmla="*/ 28 h 110"/>
                  <a:gd name="T100" fmla="*/ 55 w 110"/>
                  <a:gd name="T101" fmla="*/ 26 h 110"/>
                  <a:gd name="T102" fmla="*/ 85 w 110"/>
                  <a:gd name="T103"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10">
                    <a:moveTo>
                      <a:pt x="55" y="0"/>
                    </a:moveTo>
                    <a:cubicBezTo>
                      <a:pt x="48" y="0"/>
                      <a:pt x="42" y="2"/>
                      <a:pt x="36" y="4"/>
                    </a:cubicBezTo>
                    <a:cubicBezTo>
                      <a:pt x="36" y="4"/>
                      <a:pt x="35" y="4"/>
                      <a:pt x="35" y="4"/>
                    </a:cubicBezTo>
                    <a:cubicBezTo>
                      <a:pt x="34" y="5"/>
                      <a:pt x="33" y="5"/>
                      <a:pt x="32" y="6"/>
                    </a:cubicBezTo>
                    <a:cubicBezTo>
                      <a:pt x="32" y="6"/>
                      <a:pt x="31" y="6"/>
                      <a:pt x="31" y="6"/>
                    </a:cubicBezTo>
                    <a:cubicBezTo>
                      <a:pt x="30" y="6"/>
                      <a:pt x="30" y="7"/>
                      <a:pt x="29" y="7"/>
                    </a:cubicBezTo>
                    <a:cubicBezTo>
                      <a:pt x="28" y="7"/>
                      <a:pt x="28" y="8"/>
                      <a:pt x="28" y="8"/>
                    </a:cubicBezTo>
                    <a:cubicBezTo>
                      <a:pt x="27" y="8"/>
                      <a:pt x="27" y="8"/>
                      <a:pt x="26" y="9"/>
                    </a:cubicBezTo>
                    <a:cubicBezTo>
                      <a:pt x="26" y="9"/>
                      <a:pt x="25" y="9"/>
                      <a:pt x="25" y="10"/>
                    </a:cubicBezTo>
                    <a:cubicBezTo>
                      <a:pt x="24" y="10"/>
                      <a:pt x="24" y="10"/>
                      <a:pt x="23" y="11"/>
                    </a:cubicBezTo>
                    <a:cubicBezTo>
                      <a:pt x="23" y="11"/>
                      <a:pt x="22" y="11"/>
                      <a:pt x="22" y="12"/>
                    </a:cubicBezTo>
                    <a:cubicBezTo>
                      <a:pt x="22" y="12"/>
                      <a:pt x="21" y="12"/>
                      <a:pt x="21" y="13"/>
                    </a:cubicBezTo>
                    <a:cubicBezTo>
                      <a:pt x="20" y="13"/>
                      <a:pt x="20" y="13"/>
                      <a:pt x="19" y="14"/>
                    </a:cubicBezTo>
                    <a:cubicBezTo>
                      <a:pt x="19" y="14"/>
                      <a:pt x="19" y="14"/>
                      <a:pt x="18" y="15"/>
                    </a:cubicBezTo>
                    <a:cubicBezTo>
                      <a:pt x="18" y="15"/>
                      <a:pt x="17" y="16"/>
                      <a:pt x="17" y="16"/>
                    </a:cubicBezTo>
                    <a:cubicBezTo>
                      <a:pt x="17" y="16"/>
                      <a:pt x="16" y="17"/>
                      <a:pt x="16" y="17"/>
                    </a:cubicBezTo>
                    <a:cubicBezTo>
                      <a:pt x="15" y="18"/>
                      <a:pt x="15" y="18"/>
                      <a:pt x="15" y="18"/>
                    </a:cubicBezTo>
                    <a:cubicBezTo>
                      <a:pt x="14" y="19"/>
                      <a:pt x="14" y="19"/>
                      <a:pt x="13" y="20"/>
                    </a:cubicBezTo>
                    <a:cubicBezTo>
                      <a:pt x="13" y="21"/>
                      <a:pt x="12" y="21"/>
                      <a:pt x="12" y="22"/>
                    </a:cubicBezTo>
                    <a:cubicBezTo>
                      <a:pt x="11" y="23"/>
                      <a:pt x="11" y="23"/>
                      <a:pt x="11" y="23"/>
                    </a:cubicBezTo>
                    <a:cubicBezTo>
                      <a:pt x="10" y="24"/>
                      <a:pt x="10" y="24"/>
                      <a:pt x="10" y="25"/>
                    </a:cubicBezTo>
                    <a:cubicBezTo>
                      <a:pt x="9" y="25"/>
                      <a:pt x="9" y="26"/>
                      <a:pt x="9" y="26"/>
                    </a:cubicBezTo>
                    <a:cubicBezTo>
                      <a:pt x="8" y="27"/>
                      <a:pt x="8" y="27"/>
                      <a:pt x="8" y="28"/>
                    </a:cubicBezTo>
                    <a:cubicBezTo>
                      <a:pt x="8" y="28"/>
                      <a:pt x="7" y="28"/>
                      <a:pt x="7" y="29"/>
                    </a:cubicBezTo>
                    <a:cubicBezTo>
                      <a:pt x="7" y="29"/>
                      <a:pt x="6" y="30"/>
                      <a:pt x="6" y="31"/>
                    </a:cubicBezTo>
                    <a:cubicBezTo>
                      <a:pt x="6" y="31"/>
                      <a:pt x="6" y="31"/>
                      <a:pt x="6" y="32"/>
                    </a:cubicBezTo>
                    <a:cubicBezTo>
                      <a:pt x="5" y="32"/>
                      <a:pt x="5" y="33"/>
                      <a:pt x="5" y="34"/>
                    </a:cubicBezTo>
                    <a:cubicBezTo>
                      <a:pt x="5" y="34"/>
                      <a:pt x="5" y="34"/>
                      <a:pt x="4" y="35"/>
                    </a:cubicBezTo>
                    <a:cubicBezTo>
                      <a:pt x="4" y="35"/>
                      <a:pt x="4" y="36"/>
                      <a:pt x="4" y="37"/>
                    </a:cubicBezTo>
                    <a:cubicBezTo>
                      <a:pt x="3" y="37"/>
                      <a:pt x="3" y="37"/>
                      <a:pt x="3" y="37"/>
                    </a:cubicBezTo>
                    <a:cubicBezTo>
                      <a:pt x="3" y="39"/>
                      <a:pt x="2" y="41"/>
                      <a:pt x="2" y="43"/>
                    </a:cubicBezTo>
                    <a:cubicBezTo>
                      <a:pt x="1" y="44"/>
                      <a:pt x="1" y="46"/>
                      <a:pt x="1" y="47"/>
                    </a:cubicBezTo>
                    <a:cubicBezTo>
                      <a:pt x="1" y="49"/>
                      <a:pt x="0" y="52"/>
                      <a:pt x="0" y="55"/>
                    </a:cubicBezTo>
                    <a:cubicBezTo>
                      <a:pt x="0" y="85"/>
                      <a:pt x="25" y="110"/>
                      <a:pt x="55" y="110"/>
                    </a:cubicBezTo>
                    <a:cubicBezTo>
                      <a:pt x="62" y="110"/>
                      <a:pt x="69" y="109"/>
                      <a:pt x="75" y="106"/>
                    </a:cubicBezTo>
                    <a:cubicBezTo>
                      <a:pt x="75" y="106"/>
                      <a:pt x="75" y="106"/>
                      <a:pt x="76" y="106"/>
                    </a:cubicBezTo>
                    <a:cubicBezTo>
                      <a:pt x="77" y="106"/>
                      <a:pt x="78" y="105"/>
                      <a:pt x="79" y="105"/>
                    </a:cubicBezTo>
                    <a:cubicBezTo>
                      <a:pt x="79" y="105"/>
                      <a:pt x="79" y="104"/>
                      <a:pt x="80" y="104"/>
                    </a:cubicBezTo>
                    <a:cubicBezTo>
                      <a:pt x="80" y="104"/>
                      <a:pt x="81" y="104"/>
                      <a:pt x="82" y="103"/>
                    </a:cubicBezTo>
                    <a:cubicBezTo>
                      <a:pt x="82" y="103"/>
                      <a:pt x="83" y="103"/>
                      <a:pt x="83" y="103"/>
                    </a:cubicBezTo>
                    <a:cubicBezTo>
                      <a:pt x="83" y="102"/>
                      <a:pt x="84" y="102"/>
                      <a:pt x="85" y="102"/>
                    </a:cubicBezTo>
                    <a:cubicBezTo>
                      <a:pt x="85" y="101"/>
                      <a:pt x="85" y="101"/>
                      <a:pt x="86" y="101"/>
                    </a:cubicBezTo>
                    <a:cubicBezTo>
                      <a:pt x="86" y="100"/>
                      <a:pt x="87" y="100"/>
                      <a:pt x="87" y="100"/>
                    </a:cubicBezTo>
                    <a:cubicBezTo>
                      <a:pt x="88" y="99"/>
                      <a:pt x="88" y="99"/>
                      <a:pt x="89" y="99"/>
                    </a:cubicBezTo>
                    <a:cubicBezTo>
                      <a:pt x="89" y="98"/>
                      <a:pt x="90" y="98"/>
                      <a:pt x="90" y="98"/>
                    </a:cubicBezTo>
                    <a:cubicBezTo>
                      <a:pt x="90" y="97"/>
                      <a:pt x="91" y="97"/>
                      <a:pt x="91" y="97"/>
                    </a:cubicBezTo>
                    <a:cubicBezTo>
                      <a:pt x="92" y="96"/>
                      <a:pt x="92" y="96"/>
                      <a:pt x="92" y="95"/>
                    </a:cubicBezTo>
                    <a:cubicBezTo>
                      <a:pt x="93" y="95"/>
                      <a:pt x="93" y="95"/>
                      <a:pt x="94" y="94"/>
                    </a:cubicBezTo>
                    <a:cubicBezTo>
                      <a:pt x="94" y="94"/>
                      <a:pt x="94" y="94"/>
                      <a:pt x="95" y="93"/>
                    </a:cubicBezTo>
                    <a:cubicBezTo>
                      <a:pt x="95" y="93"/>
                      <a:pt x="96" y="92"/>
                      <a:pt x="96" y="92"/>
                    </a:cubicBezTo>
                    <a:cubicBezTo>
                      <a:pt x="96" y="92"/>
                      <a:pt x="96" y="91"/>
                      <a:pt x="97" y="91"/>
                    </a:cubicBezTo>
                    <a:cubicBezTo>
                      <a:pt x="98" y="90"/>
                      <a:pt x="99" y="89"/>
                      <a:pt x="99" y="88"/>
                    </a:cubicBezTo>
                    <a:cubicBezTo>
                      <a:pt x="100" y="88"/>
                      <a:pt x="100" y="87"/>
                      <a:pt x="100" y="87"/>
                    </a:cubicBezTo>
                    <a:cubicBezTo>
                      <a:pt x="100" y="86"/>
                      <a:pt x="101" y="86"/>
                      <a:pt x="101" y="85"/>
                    </a:cubicBezTo>
                    <a:cubicBezTo>
                      <a:pt x="101" y="85"/>
                      <a:pt x="102" y="85"/>
                      <a:pt x="102" y="84"/>
                    </a:cubicBezTo>
                    <a:cubicBezTo>
                      <a:pt x="102" y="84"/>
                      <a:pt x="103" y="83"/>
                      <a:pt x="103" y="82"/>
                    </a:cubicBezTo>
                    <a:cubicBezTo>
                      <a:pt x="103" y="82"/>
                      <a:pt x="103" y="82"/>
                      <a:pt x="103" y="82"/>
                    </a:cubicBezTo>
                    <a:cubicBezTo>
                      <a:pt x="104" y="81"/>
                      <a:pt x="104" y="80"/>
                      <a:pt x="105" y="79"/>
                    </a:cubicBezTo>
                    <a:cubicBezTo>
                      <a:pt x="105" y="79"/>
                      <a:pt x="105" y="79"/>
                      <a:pt x="105" y="79"/>
                    </a:cubicBezTo>
                    <a:cubicBezTo>
                      <a:pt x="105" y="78"/>
                      <a:pt x="106" y="77"/>
                      <a:pt x="106" y="76"/>
                    </a:cubicBezTo>
                    <a:cubicBezTo>
                      <a:pt x="106" y="76"/>
                      <a:pt x="106" y="76"/>
                      <a:pt x="106" y="76"/>
                    </a:cubicBezTo>
                    <a:cubicBezTo>
                      <a:pt x="108" y="72"/>
                      <a:pt x="109" y="68"/>
                      <a:pt x="110" y="64"/>
                    </a:cubicBezTo>
                    <a:cubicBezTo>
                      <a:pt x="110" y="61"/>
                      <a:pt x="110" y="58"/>
                      <a:pt x="110" y="55"/>
                    </a:cubicBezTo>
                    <a:cubicBezTo>
                      <a:pt x="110" y="25"/>
                      <a:pt x="86" y="0"/>
                      <a:pt x="55" y="0"/>
                    </a:cubicBezTo>
                    <a:close/>
                    <a:moveTo>
                      <a:pt x="85" y="60"/>
                    </a:moveTo>
                    <a:cubicBezTo>
                      <a:pt x="85" y="60"/>
                      <a:pt x="85" y="60"/>
                      <a:pt x="85" y="60"/>
                    </a:cubicBezTo>
                    <a:cubicBezTo>
                      <a:pt x="84" y="61"/>
                      <a:pt x="84" y="62"/>
                      <a:pt x="84" y="63"/>
                    </a:cubicBezTo>
                    <a:cubicBezTo>
                      <a:pt x="84" y="64"/>
                      <a:pt x="83" y="64"/>
                      <a:pt x="83" y="64"/>
                    </a:cubicBezTo>
                    <a:cubicBezTo>
                      <a:pt x="83" y="65"/>
                      <a:pt x="83" y="66"/>
                      <a:pt x="82" y="67"/>
                    </a:cubicBezTo>
                    <a:cubicBezTo>
                      <a:pt x="82" y="67"/>
                      <a:pt x="82" y="68"/>
                      <a:pt x="82" y="68"/>
                    </a:cubicBezTo>
                    <a:cubicBezTo>
                      <a:pt x="81" y="69"/>
                      <a:pt x="81" y="69"/>
                      <a:pt x="81" y="70"/>
                    </a:cubicBezTo>
                    <a:cubicBezTo>
                      <a:pt x="81" y="70"/>
                      <a:pt x="80" y="71"/>
                      <a:pt x="80" y="71"/>
                    </a:cubicBezTo>
                    <a:cubicBezTo>
                      <a:pt x="80" y="72"/>
                      <a:pt x="79" y="72"/>
                      <a:pt x="79" y="73"/>
                    </a:cubicBezTo>
                    <a:cubicBezTo>
                      <a:pt x="78" y="73"/>
                      <a:pt x="78" y="74"/>
                      <a:pt x="78" y="74"/>
                    </a:cubicBezTo>
                    <a:cubicBezTo>
                      <a:pt x="77" y="75"/>
                      <a:pt x="77" y="75"/>
                      <a:pt x="76" y="76"/>
                    </a:cubicBezTo>
                    <a:cubicBezTo>
                      <a:pt x="76" y="76"/>
                      <a:pt x="76" y="76"/>
                      <a:pt x="75" y="77"/>
                    </a:cubicBezTo>
                    <a:cubicBezTo>
                      <a:pt x="75" y="77"/>
                      <a:pt x="74" y="78"/>
                      <a:pt x="74" y="78"/>
                    </a:cubicBezTo>
                    <a:cubicBezTo>
                      <a:pt x="73" y="78"/>
                      <a:pt x="73" y="79"/>
                      <a:pt x="73" y="79"/>
                    </a:cubicBezTo>
                    <a:cubicBezTo>
                      <a:pt x="72" y="80"/>
                      <a:pt x="71" y="80"/>
                      <a:pt x="71" y="80"/>
                    </a:cubicBezTo>
                    <a:cubicBezTo>
                      <a:pt x="70" y="81"/>
                      <a:pt x="70" y="81"/>
                      <a:pt x="70" y="81"/>
                    </a:cubicBezTo>
                    <a:cubicBezTo>
                      <a:pt x="68" y="82"/>
                      <a:pt x="67" y="82"/>
                      <a:pt x="66" y="83"/>
                    </a:cubicBezTo>
                    <a:cubicBezTo>
                      <a:pt x="66" y="83"/>
                      <a:pt x="66" y="83"/>
                      <a:pt x="66" y="83"/>
                    </a:cubicBezTo>
                    <a:cubicBezTo>
                      <a:pt x="63" y="84"/>
                      <a:pt x="59" y="85"/>
                      <a:pt x="55" y="85"/>
                    </a:cubicBezTo>
                    <a:cubicBezTo>
                      <a:pt x="39" y="85"/>
                      <a:pt x="26" y="71"/>
                      <a:pt x="26" y="55"/>
                    </a:cubicBezTo>
                    <a:cubicBezTo>
                      <a:pt x="26" y="54"/>
                      <a:pt x="26" y="52"/>
                      <a:pt x="26" y="51"/>
                    </a:cubicBezTo>
                    <a:cubicBezTo>
                      <a:pt x="26" y="49"/>
                      <a:pt x="27" y="48"/>
                      <a:pt x="27" y="47"/>
                    </a:cubicBezTo>
                    <a:cubicBezTo>
                      <a:pt x="27" y="46"/>
                      <a:pt x="27" y="46"/>
                      <a:pt x="28" y="45"/>
                    </a:cubicBezTo>
                    <a:cubicBezTo>
                      <a:pt x="28" y="45"/>
                      <a:pt x="28" y="44"/>
                      <a:pt x="28" y="44"/>
                    </a:cubicBezTo>
                    <a:cubicBezTo>
                      <a:pt x="28" y="43"/>
                      <a:pt x="29" y="43"/>
                      <a:pt x="29" y="42"/>
                    </a:cubicBezTo>
                    <a:cubicBezTo>
                      <a:pt x="29" y="41"/>
                      <a:pt x="29" y="41"/>
                      <a:pt x="30" y="40"/>
                    </a:cubicBezTo>
                    <a:cubicBezTo>
                      <a:pt x="30" y="40"/>
                      <a:pt x="30" y="39"/>
                      <a:pt x="31" y="39"/>
                    </a:cubicBezTo>
                    <a:cubicBezTo>
                      <a:pt x="31" y="38"/>
                      <a:pt x="31" y="38"/>
                      <a:pt x="32" y="37"/>
                    </a:cubicBezTo>
                    <a:cubicBezTo>
                      <a:pt x="32" y="37"/>
                      <a:pt x="32" y="36"/>
                      <a:pt x="33" y="36"/>
                    </a:cubicBezTo>
                    <a:cubicBezTo>
                      <a:pt x="33" y="36"/>
                      <a:pt x="34" y="35"/>
                      <a:pt x="34" y="34"/>
                    </a:cubicBezTo>
                    <a:cubicBezTo>
                      <a:pt x="35" y="34"/>
                      <a:pt x="35" y="34"/>
                      <a:pt x="35" y="34"/>
                    </a:cubicBezTo>
                    <a:cubicBezTo>
                      <a:pt x="36" y="33"/>
                      <a:pt x="36" y="32"/>
                      <a:pt x="37" y="32"/>
                    </a:cubicBezTo>
                    <a:cubicBezTo>
                      <a:pt x="37" y="32"/>
                      <a:pt x="38" y="31"/>
                      <a:pt x="38" y="31"/>
                    </a:cubicBezTo>
                    <a:cubicBezTo>
                      <a:pt x="39" y="31"/>
                      <a:pt x="39" y="30"/>
                      <a:pt x="40" y="30"/>
                    </a:cubicBezTo>
                    <a:cubicBezTo>
                      <a:pt x="40" y="30"/>
                      <a:pt x="41" y="29"/>
                      <a:pt x="41" y="29"/>
                    </a:cubicBezTo>
                    <a:cubicBezTo>
                      <a:pt x="42" y="29"/>
                      <a:pt x="43" y="28"/>
                      <a:pt x="44" y="28"/>
                    </a:cubicBezTo>
                    <a:cubicBezTo>
                      <a:pt x="45" y="28"/>
                      <a:pt x="45" y="28"/>
                      <a:pt x="45" y="28"/>
                    </a:cubicBezTo>
                    <a:cubicBezTo>
                      <a:pt x="48" y="26"/>
                      <a:pt x="52" y="26"/>
                      <a:pt x="55" y="26"/>
                    </a:cubicBezTo>
                    <a:cubicBezTo>
                      <a:pt x="72" y="26"/>
                      <a:pt x="85" y="39"/>
                      <a:pt x="85" y="55"/>
                    </a:cubicBezTo>
                    <a:cubicBezTo>
                      <a:pt x="85" y="57"/>
                      <a:pt x="85" y="58"/>
                      <a:pt x="8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48"/>
              <p:cNvSpPr>
                <a:spLocks/>
              </p:cNvSpPr>
              <p:nvPr/>
            </p:nvSpPr>
            <p:spPr bwMode="gray">
              <a:xfrm>
                <a:off x="714375" y="74533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49"/>
              <p:cNvSpPr>
                <a:spLocks/>
              </p:cNvSpPr>
              <p:nvPr/>
            </p:nvSpPr>
            <p:spPr bwMode="gray">
              <a:xfrm>
                <a:off x="887413" y="6850063"/>
                <a:ext cx="742950" cy="730250"/>
              </a:xfrm>
              <a:custGeom>
                <a:avLst/>
                <a:gdLst>
                  <a:gd name="T0" fmla="*/ 198 w 198"/>
                  <a:gd name="T1" fmla="*/ 128 h 195"/>
                  <a:gd name="T2" fmla="*/ 195 w 198"/>
                  <a:gd name="T3" fmla="*/ 129 h 195"/>
                  <a:gd name="T4" fmla="*/ 186 w 198"/>
                  <a:gd name="T5" fmla="*/ 133 h 195"/>
                  <a:gd name="T6" fmla="*/ 183 w 198"/>
                  <a:gd name="T7" fmla="*/ 135 h 195"/>
                  <a:gd name="T8" fmla="*/ 176 w 198"/>
                  <a:gd name="T9" fmla="*/ 138 h 195"/>
                  <a:gd name="T10" fmla="*/ 173 w 198"/>
                  <a:gd name="T11" fmla="*/ 140 h 195"/>
                  <a:gd name="T12" fmla="*/ 168 w 198"/>
                  <a:gd name="T13" fmla="*/ 143 h 195"/>
                  <a:gd name="T14" fmla="*/ 164 w 198"/>
                  <a:gd name="T15" fmla="*/ 146 h 195"/>
                  <a:gd name="T16" fmla="*/ 159 w 198"/>
                  <a:gd name="T17" fmla="*/ 149 h 195"/>
                  <a:gd name="T18" fmla="*/ 155 w 198"/>
                  <a:gd name="T19" fmla="*/ 152 h 195"/>
                  <a:gd name="T20" fmla="*/ 151 w 198"/>
                  <a:gd name="T21" fmla="*/ 156 h 195"/>
                  <a:gd name="T22" fmla="*/ 147 w 198"/>
                  <a:gd name="T23" fmla="*/ 159 h 195"/>
                  <a:gd name="T24" fmla="*/ 143 w 198"/>
                  <a:gd name="T25" fmla="*/ 162 h 195"/>
                  <a:gd name="T26" fmla="*/ 140 w 198"/>
                  <a:gd name="T27" fmla="*/ 165 h 195"/>
                  <a:gd name="T28" fmla="*/ 135 w 198"/>
                  <a:gd name="T29" fmla="*/ 170 h 195"/>
                  <a:gd name="T30" fmla="*/ 132 w 198"/>
                  <a:gd name="T31" fmla="*/ 173 h 195"/>
                  <a:gd name="T32" fmla="*/ 126 w 198"/>
                  <a:gd name="T33" fmla="*/ 180 h 195"/>
                  <a:gd name="T34" fmla="*/ 123 w 198"/>
                  <a:gd name="T35" fmla="*/ 184 h 195"/>
                  <a:gd name="T36" fmla="*/ 120 w 198"/>
                  <a:gd name="T37" fmla="*/ 189 h 195"/>
                  <a:gd name="T38" fmla="*/ 117 w 198"/>
                  <a:gd name="T39" fmla="*/ 193 h 195"/>
                  <a:gd name="T40" fmla="*/ 115 w 198"/>
                  <a:gd name="T41" fmla="*/ 195 h 195"/>
                  <a:gd name="T42" fmla="*/ 0 w 198"/>
                  <a:gd name="T43" fmla="*/ 122 h 195"/>
                  <a:gd name="T44" fmla="*/ 150 w 198"/>
                  <a:gd name="T45" fmla="*/ 0 h 195"/>
                  <a:gd name="T46" fmla="*/ 198 w 198"/>
                  <a:gd name="T47"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128"/>
                    </a:moveTo>
                    <a:cubicBezTo>
                      <a:pt x="197" y="128"/>
                      <a:pt x="196" y="129"/>
                      <a:pt x="195" y="129"/>
                    </a:cubicBezTo>
                    <a:cubicBezTo>
                      <a:pt x="192" y="130"/>
                      <a:pt x="189" y="132"/>
                      <a:pt x="186" y="133"/>
                    </a:cubicBezTo>
                    <a:cubicBezTo>
                      <a:pt x="185" y="134"/>
                      <a:pt x="184" y="134"/>
                      <a:pt x="183" y="135"/>
                    </a:cubicBezTo>
                    <a:cubicBezTo>
                      <a:pt x="180" y="136"/>
                      <a:pt x="178" y="137"/>
                      <a:pt x="176" y="138"/>
                    </a:cubicBezTo>
                    <a:cubicBezTo>
                      <a:pt x="175" y="139"/>
                      <a:pt x="174" y="140"/>
                      <a:pt x="173" y="140"/>
                    </a:cubicBezTo>
                    <a:cubicBezTo>
                      <a:pt x="171" y="141"/>
                      <a:pt x="169" y="142"/>
                      <a:pt x="168" y="143"/>
                    </a:cubicBezTo>
                    <a:cubicBezTo>
                      <a:pt x="166" y="144"/>
                      <a:pt x="165" y="145"/>
                      <a:pt x="164" y="146"/>
                    </a:cubicBezTo>
                    <a:cubicBezTo>
                      <a:pt x="162" y="147"/>
                      <a:pt x="161" y="148"/>
                      <a:pt x="159" y="149"/>
                    </a:cubicBezTo>
                    <a:cubicBezTo>
                      <a:pt x="158" y="150"/>
                      <a:pt x="157" y="151"/>
                      <a:pt x="155" y="152"/>
                    </a:cubicBezTo>
                    <a:cubicBezTo>
                      <a:pt x="154" y="153"/>
                      <a:pt x="152" y="154"/>
                      <a:pt x="151" y="156"/>
                    </a:cubicBezTo>
                    <a:cubicBezTo>
                      <a:pt x="150" y="157"/>
                      <a:pt x="148" y="157"/>
                      <a:pt x="147" y="159"/>
                    </a:cubicBezTo>
                    <a:cubicBezTo>
                      <a:pt x="146" y="160"/>
                      <a:pt x="144" y="161"/>
                      <a:pt x="143" y="162"/>
                    </a:cubicBezTo>
                    <a:cubicBezTo>
                      <a:pt x="142" y="163"/>
                      <a:pt x="141" y="164"/>
                      <a:pt x="140" y="165"/>
                    </a:cubicBezTo>
                    <a:cubicBezTo>
                      <a:pt x="138" y="167"/>
                      <a:pt x="137" y="168"/>
                      <a:pt x="135" y="170"/>
                    </a:cubicBezTo>
                    <a:cubicBezTo>
                      <a:pt x="134" y="171"/>
                      <a:pt x="133" y="172"/>
                      <a:pt x="132" y="173"/>
                    </a:cubicBezTo>
                    <a:cubicBezTo>
                      <a:pt x="130" y="175"/>
                      <a:pt x="128" y="178"/>
                      <a:pt x="126" y="180"/>
                    </a:cubicBezTo>
                    <a:cubicBezTo>
                      <a:pt x="125" y="182"/>
                      <a:pt x="124" y="183"/>
                      <a:pt x="123" y="184"/>
                    </a:cubicBezTo>
                    <a:cubicBezTo>
                      <a:pt x="122" y="185"/>
                      <a:pt x="121" y="187"/>
                      <a:pt x="120" y="189"/>
                    </a:cubicBezTo>
                    <a:cubicBezTo>
                      <a:pt x="119" y="190"/>
                      <a:pt x="118" y="191"/>
                      <a:pt x="117" y="193"/>
                    </a:cubicBezTo>
                    <a:cubicBezTo>
                      <a:pt x="116" y="194"/>
                      <a:pt x="116" y="195"/>
                      <a:pt x="115" y="195"/>
                    </a:cubicBezTo>
                    <a:cubicBezTo>
                      <a:pt x="0" y="122"/>
                      <a:pt x="0" y="122"/>
                      <a:pt x="0" y="122"/>
                    </a:cubicBezTo>
                    <a:cubicBezTo>
                      <a:pt x="35" y="67"/>
                      <a:pt x="88" y="24"/>
                      <a:pt x="150" y="0"/>
                    </a:cubicBezTo>
                    <a:lnTo>
                      <a:pt x="19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50"/>
              <p:cNvSpPr>
                <a:spLocks/>
              </p:cNvSpPr>
              <p:nvPr/>
            </p:nvSpPr>
            <p:spPr bwMode="gray">
              <a:xfrm>
                <a:off x="749300" y="7486650"/>
                <a:ext cx="517525" cy="266700"/>
              </a:xfrm>
              <a:custGeom>
                <a:avLst/>
                <a:gdLst>
                  <a:gd name="T0" fmla="*/ 138 w 138"/>
                  <a:gd name="T1" fmla="*/ 52 h 71"/>
                  <a:gd name="T2" fmla="*/ 137 w 138"/>
                  <a:gd name="T3" fmla="*/ 55 h 71"/>
                  <a:gd name="T4" fmla="*/ 135 w 138"/>
                  <a:gd name="T5" fmla="*/ 60 h 71"/>
                  <a:gd name="T6" fmla="*/ 134 w 138"/>
                  <a:gd name="T7" fmla="*/ 65 h 71"/>
                  <a:gd name="T8" fmla="*/ 132 w 138"/>
                  <a:gd name="T9" fmla="*/ 70 h 71"/>
                  <a:gd name="T10" fmla="*/ 132 w 138"/>
                  <a:gd name="T11" fmla="*/ 71 h 71"/>
                  <a:gd name="T12" fmla="*/ 0 w 138"/>
                  <a:gd name="T13" fmla="*/ 33 h 71"/>
                  <a:gd name="T14" fmla="*/ 12 w 138"/>
                  <a:gd name="T15" fmla="*/ 0 h 71"/>
                  <a:gd name="T16" fmla="*/ 138 w 138"/>
                  <a:gd name="T17" fmla="*/ 5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71">
                    <a:moveTo>
                      <a:pt x="138" y="52"/>
                    </a:moveTo>
                    <a:cubicBezTo>
                      <a:pt x="138" y="53"/>
                      <a:pt x="137" y="54"/>
                      <a:pt x="137" y="55"/>
                    </a:cubicBezTo>
                    <a:cubicBezTo>
                      <a:pt x="136" y="57"/>
                      <a:pt x="136" y="58"/>
                      <a:pt x="135" y="60"/>
                    </a:cubicBezTo>
                    <a:cubicBezTo>
                      <a:pt x="135" y="62"/>
                      <a:pt x="134" y="63"/>
                      <a:pt x="134" y="65"/>
                    </a:cubicBezTo>
                    <a:cubicBezTo>
                      <a:pt x="133" y="67"/>
                      <a:pt x="132" y="68"/>
                      <a:pt x="132" y="70"/>
                    </a:cubicBezTo>
                    <a:cubicBezTo>
                      <a:pt x="132" y="70"/>
                      <a:pt x="132" y="70"/>
                      <a:pt x="132" y="71"/>
                    </a:cubicBezTo>
                    <a:cubicBezTo>
                      <a:pt x="0" y="33"/>
                      <a:pt x="0" y="33"/>
                      <a:pt x="0" y="33"/>
                    </a:cubicBezTo>
                    <a:cubicBezTo>
                      <a:pt x="3" y="22"/>
                      <a:pt x="7" y="11"/>
                      <a:pt x="12" y="0"/>
                    </a:cubicBezTo>
                    <a:lnTo>
                      <a:pt x="13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51"/>
              <p:cNvSpPr>
                <a:spLocks/>
              </p:cNvSpPr>
              <p:nvPr/>
            </p:nvSpPr>
            <p:spPr bwMode="gray">
              <a:xfrm>
                <a:off x="2444750" y="8102600"/>
                <a:ext cx="517525" cy="261938"/>
              </a:xfrm>
              <a:custGeom>
                <a:avLst/>
                <a:gdLst>
                  <a:gd name="T0" fmla="*/ 138 w 138"/>
                  <a:gd name="T1" fmla="*/ 37 h 70"/>
                  <a:gd name="T2" fmla="*/ 127 w 138"/>
                  <a:gd name="T3" fmla="*/ 70 h 70"/>
                  <a:gd name="T4" fmla="*/ 0 w 138"/>
                  <a:gd name="T5" fmla="*/ 18 h 70"/>
                  <a:gd name="T6" fmla="*/ 0 w 138"/>
                  <a:gd name="T7" fmla="*/ 18 h 70"/>
                  <a:gd name="T8" fmla="*/ 1 w 138"/>
                  <a:gd name="T9" fmla="*/ 15 h 70"/>
                  <a:gd name="T10" fmla="*/ 3 w 138"/>
                  <a:gd name="T11" fmla="*/ 10 h 70"/>
                  <a:gd name="T12" fmla="*/ 5 w 138"/>
                  <a:gd name="T13" fmla="*/ 6 h 70"/>
                  <a:gd name="T14" fmla="*/ 7 w 138"/>
                  <a:gd name="T15" fmla="*/ 0 h 70"/>
                  <a:gd name="T16" fmla="*/ 7 w 138"/>
                  <a:gd name="T17" fmla="*/ 0 h 70"/>
                  <a:gd name="T18" fmla="*/ 138 w 138"/>
                  <a:gd name="T19"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70">
                    <a:moveTo>
                      <a:pt x="138" y="37"/>
                    </a:moveTo>
                    <a:cubicBezTo>
                      <a:pt x="135" y="48"/>
                      <a:pt x="131" y="59"/>
                      <a:pt x="127" y="70"/>
                    </a:cubicBezTo>
                    <a:cubicBezTo>
                      <a:pt x="0" y="18"/>
                      <a:pt x="0" y="18"/>
                      <a:pt x="0" y="18"/>
                    </a:cubicBezTo>
                    <a:cubicBezTo>
                      <a:pt x="0" y="18"/>
                      <a:pt x="0" y="18"/>
                      <a:pt x="0" y="18"/>
                    </a:cubicBezTo>
                    <a:cubicBezTo>
                      <a:pt x="1" y="17"/>
                      <a:pt x="1" y="16"/>
                      <a:pt x="1" y="15"/>
                    </a:cubicBezTo>
                    <a:cubicBezTo>
                      <a:pt x="2" y="14"/>
                      <a:pt x="3" y="12"/>
                      <a:pt x="3" y="10"/>
                    </a:cubicBezTo>
                    <a:cubicBezTo>
                      <a:pt x="4" y="9"/>
                      <a:pt x="4" y="7"/>
                      <a:pt x="5" y="6"/>
                    </a:cubicBezTo>
                    <a:cubicBezTo>
                      <a:pt x="6" y="4"/>
                      <a:pt x="6" y="2"/>
                      <a:pt x="7" y="0"/>
                    </a:cubicBezTo>
                    <a:cubicBezTo>
                      <a:pt x="7" y="0"/>
                      <a:pt x="7" y="0"/>
                      <a:pt x="7" y="0"/>
                    </a:cubicBezTo>
                    <a:lnTo>
                      <a:pt x="13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52"/>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53"/>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54"/>
              <p:cNvSpPr>
                <a:spLocks noEditPoints="1"/>
              </p:cNvSpPr>
              <p:nvPr/>
            </p:nvSpPr>
            <p:spPr bwMode="gray">
              <a:xfrm>
                <a:off x="1397000" y="7467600"/>
                <a:ext cx="919163" cy="919163"/>
              </a:xfrm>
              <a:custGeom>
                <a:avLst/>
                <a:gdLst>
                  <a:gd name="T0" fmla="*/ 111 w 245"/>
                  <a:gd name="T1" fmla="*/ 0 h 245"/>
                  <a:gd name="T2" fmla="*/ 99 w 245"/>
                  <a:gd name="T3" fmla="*/ 2 h 245"/>
                  <a:gd name="T4" fmla="*/ 89 w 245"/>
                  <a:gd name="T5" fmla="*/ 4 h 245"/>
                  <a:gd name="T6" fmla="*/ 79 w 245"/>
                  <a:gd name="T7" fmla="*/ 8 h 245"/>
                  <a:gd name="T8" fmla="*/ 63 w 245"/>
                  <a:gd name="T9" fmla="*/ 15 h 245"/>
                  <a:gd name="T10" fmla="*/ 51 w 245"/>
                  <a:gd name="T11" fmla="*/ 23 h 245"/>
                  <a:gd name="T12" fmla="*/ 39 w 245"/>
                  <a:gd name="T13" fmla="*/ 32 h 245"/>
                  <a:gd name="T14" fmla="*/ 27 w 245"/>
                  <a:gd name="T15" fmla="*/ 45 h 245"/>
                  <a:gd name="T16" fmla="*/ 18 w 245"/>
                  <a:gd name="T17" fmla="*/ 57 h 245"/>
                  <a:gd name="T18" fmla="*/ 11 w 245"/>
                  <a:gd name="T19" fmla="*/ 70 h 245"/>
                  <a:gd name="T20" fmla="*/ 6 w 245"/>
                  <a:gd name="T21" fmla="*/ 84 h 245"/>
                  <a:gd name="T22" fmla="*/ 3 w 245"/>
                  <a:gd name="T23" fmla="*/ 96 h 245"/>
                  <a:gd name="T24" fmla="*/ 128 w 245"/>
                  <a:gd name="T25" fmla="*/ 244 h 245"/>
                  <a:gd name="T26" fmla="*/ 140 w 245"/>
                  <a:gd name="T27" fmla="*/ 243 h 245"/>
                  <a:gd name="T28" fmla="*/ 151 w 245"/>
                  <a:gd name="T29" fmla="*/ 241 h 245"/>
                  <a:gd name="T30" fmla="*/ 162 w 245"/>
                  <a:gd name="T31" fmla="*/ 238 h 245"/>
                  <a:gd name="T32" fmla="*/ 175 w 245"/>
                  <a:gd name="T33" fmla="*/ 233 h 245"/>
                  <a:gd name="T34" fmla="*/ 188 w 245"/>
                  <a:gd name="T35" fmla="*/ 226 h 245"/>
                  <a:gd name="T36" fmla="*/ 200 w 245"/>
                  <a:gd name="T37" fmla="*/ 217 h 245"/>
                  <a:gd name="T38" fmla="*/ 211 w 245"/>
                  <a:gd name="T39" fmla="*/ 206 h 245"/>
                  <a:gd name="T40" fmla="*/ 222 w 245"/>
                  <a:gd name="T41" fmla="*/ 193 h 245"/>
                  <a:gd name="T42" fmla="*/ 230 w 245"/>
                  <a:gd name="T43" fmla="*/ 180 h 245"/>
                  <a:gd name="T44" fmla="*/ 236 w 245"/>
                  <a:gd name="T45" fmla="*/ 167 h 245"/>
                  <a:gd name="T46" fmla="*/ 240 w 245"/>
                  <a:gd name="T47" fmla="*/ 156 h 245"/>
                  <a:gd name="T48" fmla="*/ 245 w 245"/>
                  <a:gd name="T49" fmla="*/ 122 h 245"/>
                  <a:gd name="T50" fmla="*/ 209 w 245"/>
                  <a:gd name="T51" fmla="*/ 142 h 245"/>
                  <a:gd name="T52" fmla="*/ 205 w 245"/>
                  <a:gd name="T53" fmla="*/ 155 h 245"/>
                  <a:gd name="T54" fmla="*/ 203 w 245"/>
                  <a:gd name="T55" fmla="*/ 160 h 245"/>
                  <a:gd name="T56" fmla="*/ 198 w 245"/>
                  <a:gd name="T57" fmla="*/ 169 h 245"/>
                  <a:gd name="T58" fmla="*/ 192 w 245"/>
                  <a:gd name="T59" fmla="*/ 178 h 245"/>
                  <a:gd name="T60" fmla="*/ 183 w 245"/>
                  <a:gd name="T61" fmla="*/ 187 h 245"/>
                  <a:gd name="T62" fmla="*/ 175 w 245"/>
                  <a:gd name="T63" fmla="*/ 194 h 245"/>
                  <a:gd name="T64" fmla="*/ 165 w 245"/>
                  <a:gd name="T65" fmla="*/ 200 h 245"/>
                  <a:gd name="T66" fmla="*/ 155 w 245"/>
                  <a:gd name="T67" fmla="*/ 205 h 245"/>
                  <a:gd name="T68" fmla="*/ 145 w 245"/>
                  <a:gd name="T69" fmla="*/ 208 h 245"/>
                  <a:gd name="T70" fmla="*/ 137 w 245"/>
                  <a:gd name="T71" fmla="*/ 210 h 245"/>
                  <a:gd name="T72" fmla="*/ 131 w 245"/>
                  <a:gd name="T73" fmla="*/ 211 h 245"/>
                  <a:gd name="T74" fmla="*/ 127 w 245"/>
                  <a:gd name="T75" fmla="*/ 211 h 245"/>
                  <a:gd name="T76" fmla="*/ 35 w 245"/>
                  <a:gd name="T77" fmla="*/ 103 h 245"/>
                  <a:gd name="T78" fmla="*/ 38 w 245"/>
                  <a:gd name="T79" fmla="*/ 94 h 245"/>
                  <a:gd name="T80" fmla="*/ 42 w 245"/>
                  <a:gd name="T81" fmla="*/ 84 h 245"/>
                  <a:gd name="T82" fmla="*/ 47 w 245"/>
                  <a:gd name="T83" fmla="*/ 75 h 245"/>
                  <a:gd name="T84" fmla="*/ 54 w 245"/>
                  <a:gd name="T85" fmla="*/ 65 h 245"/>
                  <a:gd name="T86" fmla="*/ 61 w 245"/>
                  <a:gd name="T87" fmla="*/ 58 h 245"/>
                  <a:gd name="T88" fmla="*/ 68 w 245"/>
                  <a:gd name="T89" fmla="*/ 51 h 245"/>
                  <a:gd name="T90" fmla="*/ 78 w 245"/>
                  <a:gd name="T91" fmla="*/ 45 h 245"/>
                  <a:gd name="T92" fmla="*/ 84 w 245"/>
                  <a:gd name="T93" fmla="*/ 42 h 245"/>
                  <a:gd name="T94" fmla="*/ 94 w 245"/>
                  <a:gd name="T95" fmla="*/ 38 h 245"/>
                  <a:gd name="T96" fmla="*/ 108 w 245"/>
                  <a:gd name="T97" fmla="*/ 34 h 245"/>
                  <a:gd name="T98" fmla="*/ 114 w 245"/>
                  <a:gd name="T99" fmla="*/ 33 h 245"/>
                  <a:gd name="T100" fmla="*/ 211 w 245"/>
                  <a:gd name="T101" fmla="*/ 12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45">
                    <a:moveTo>
                      <a:pt x="122" y="0"/>
                    </a:moveTo>
                    <a:cubicBezTo>
                      <a:pt x="120" y="0"/>
                      <a:pt x="118" y="0"/>
                      <a:pt x="116" y="0"/>
                    </a:cubicBezTo>
                    <a:cubicBezTo>
                      <a:pt x="116" y="0"/>
                      <a:pt x="115" y="0"/>
                      <a:pt x="115" y="0"/>
                    </a:cubicBezTo>
                    <a:cubicBezTo>
                      <a:pt x="113" y="0"/>
                      <a:pt x="112" y="0"/>
                      <a:pt x="111" y="0"/>
                    </a:cubicBezTo>
                    <a:cubicBezTo>
                      <a:pt x="110" y="0"/>
                      <a:pt x="109" y="0"/>
                      <a:pt x="108" y="1"/>
                    </a:cubicBezTo>
                    <a:cubicBezTo>
                      <a:pt x="107" y="1"/>
                      <a:pt x="106" y="1"/>
                      <a:pt x="105" y="1"/>
                    </a:cubicBezTo>
                    <a:cubicBezTo>
                      <a:pt x="104" y="1"/>
                      <a:pt x="103" y="1"/>
                      <a:pt x="103" y="1"/>
                    </a:cubicBezTo>
                    <a:cubicBezTo>
                      <a:pt x="101" y="2"/>
                      <a:pt x="100" y="2"/>
                      <a:pt x="99" y="2"/>
                    </a:cubicBezTo>
                    <a:cubicBezTo>
                      <a:pt x="99" y="2"/>
                      <a:pt x="98" y="2"/>
                      <a:pt x="97" y="2"/>
                    </a:cubicBezTo>
                    <a:cubicBezTo>
                      <a:pt x="96" y="3"/>
                      <a:pt x="95" y="3"/>
                      <a:pt x="94" y="3"/>
                    </a:cubicBezTo>
                    <a:cubicBezTo>
                      <a:pt x="93" y="3"/>
                      <a:pt x="92" y="4"/>
                      <a:pt x="91" y="4"/>
                    </a:cubicBezTo>
                    <a:cubicBezTo>
                      <a:pt x="90" y="4"/>
                      <a:pt x="89" y="4"/>
                      <a:pt x="89" y="4"/>
                    </a:cubicBezTo>
                    <a:cubicBezTo>
                      <a:pt x="88" y="5"/>
                      <a:pt x="86" y="5"/>
                      <a:pt x="85" y="6"/>
                    </a:cubicBezTo>
                    <a:cubicBezTo>
                      <a:pt x="85" y="6"/>
                      <a:pt x="84" y="6"/>
                      <a:pt x="84" y="6"/>
                    </a:cubicBezTo>
                    <a:cubicBezTo>
                      <a:pt x="82" y="6"/>
                      <a:pt x="81" y="7"/>
                      <a:pt x="79" y="8"/>
                    </a:cubicBezTo>
                    <a:cubicBezTo>
                      <a:pt x="79" y="8"/>
                      <a:pt x="79" y="8"/>
                      <a:pt x="79" y="8"/>
                    </a:cubicBezTo>
                    <a:cubicBezTo>
                      <a:pt x="78" y="8"/>
                      <a:pt x="78" y="8"/>
                      <a:pt x="77" y="8"/>
                    </a:cubicBezTo>
                    <a:cubicBezTo>
                      <a:pt x="75" y="9"/>
                      <a:pt x="72" y="10"/>
                      <a:pt x="70" y="11"/>
                    </a:cubicBezTo>
                    <a:cubicBezTo>
                      <a:pt x="69" y="12"/>
                      <a:pt x="69" y="12"/>
                      <a:pt x="68" y="13"/>
                    </a:cubicBezTo>
                    <a:cubicBezTo>
                      <a:pt x="66" y="13"/>
                      <a:pt x="65" y="14"/>
                      <a:pt x="63" y="15"/>
                    </a:cubicBezTo>
                    <a:cubicBezTo>
                      <a:pt x="63" y="15"/>
                      <a:pt x="62" y="16"/>
                      <a:pt x="61" y="16"/>
                    </a:cubicBezTo>
                    <a:cubicBezTo>
                      <a:pt x="59" y="17"/>
                      <a:pt x="58" y="18"/>
                      <a:pt x="57" y="19"/>
                    </a:cubicBezTo>
                    <a:cubicBezTo>
                      <a:pt x="56" y="19"/>
                      <a:pt x="55" y="20"/>
                      <a:pt x="54" y="20"/>
                    </a:cubicBezTo>
                    <a:cubicBezTo>
                      <a:pt x="53" y="21"/>
                      <a:pt x="52" y="22"/>
                      <a:pt x="51" y="23"/>
                    </a:cubicBezTo>
                    <a:cubicBezTo>
                      <a:pt x="50" y="24"/>
                      <a:pt x="49" y="24"/>
                      <a:pt x="48" y="25"/>
                    </a:cubicBezTo>
                    <a:cubicBezTo>
                      <a:pt x="47" y="26"/>
                      <a:pt x="46" y="27"/>
                      <a:pt x="45" y="27"/>
                    </a:cubicBezTo>
                    <a:cubicBezTo>
                      <a:pt x="44" y="28"/>
                      <a:pt x="43" y="29"/>
                      <a:pt x="42" y="30"/>
                    </a:cubicBezTo>
                    <a:cubicBezTo>
                      <a:pt x="41" y="30"/>
                      <a:pt x="40" y="31"/>
                      <a:pt x="39" y="32"/>
                    </a:cubicBezTo>
                    <a:cubicBezTo>
                      <a:pt x="38" y="33"/>
                      <a:pt x="38" y="34"/>
                      <a:pt x="37" y="35"/>
                    </a:cubicBezTo>
                    <a:cubicBezTo>
                      <a:pt x="36" y="36"/>
                      <a:pt x="35" y="37"/>
                      <a:pt x="34" y="38"/>
                    </a:cubicBezTo>
                    <a:cubicBezTo>
                      <a:pt x="33" y="38"/>
                      <a:pt x="32" y="39"/>
                      <a:pt x="32" y="40"/>
                    </a:cubicBezTo>
                    <a:cubicBezTo>
                      <a:pt x="30" y="42"/>
                      <a:pt x="29" y="43"/>
                      <a:pt x="27" y="45"/>
                    </a:cubicBezTo>
                    <a:cubicBezTo>
                      <a:pt x="26" y="46"/>
                      <a:pt x="26" y="47"/>
                      <a:pt x="25" y="48"/>
                    </a:cubicBezTo>
                    <a:cubicBezTo>
                      <a:pt x="24" y="49"/>
                      <a:pt x="23" y="50"/>
                      <a:pt x="23" y="51"/>
                    </a:cubicBezTo>
                    <a:cubicBezTo>
                      <a:pt x="22" y="52"/>
                      <a:pt x="21" y="53"/>
                      <a:pt x="21" y="54"/>
                    </a:cubicBezTo>
                    <a:cubicBezTo>
                      <a:pt x="20" y="55"/>
                      <a:pt x="19" y="56"/>
                      <a:pt x="18" y="57"/>
                    </a:cubicBezTo>
                    <a:cubicBezTo>
                      <a:pt x="18" y="58"/>
                      <a:pt x="17" y="60"/>
                      <a:pt x="17" y="61"/>
                    </a:cubicBezTo>
                    <a:cubicBezTo>
                      <a:pt x="16" y="62"/>
                      <a:pt x="15" y="63"/>
                      <a:pt x="15" y="64"/>
                    </a:cubicBezTo>
                    <a:cubicBezTo>
                      <a:pt x="14" y="65"/>
                      <a:pt x="14" y="66"/>
                      <a:pt x="13" y="67"/>
                    </a:cubicBezTo>
                    <a:cubicBezTo>
                      <a:pt x="12" y="68"/>
                      <a:pt x="12" y="69"/>
                      <a:pt x="11" y="70"/>
                    </a:cubicBezTo>
                    <a:cubicBezTo>
                      <a:pt x="11" y="72"/>
                      <a:pt x="10" y="73"/>
                      <a:pt x="10" y="74"/>
                    </a:cubicBezTo>
                    <a:cubicBezTo>
                      <a:pt x="9" y="75"/>
                      <a:pt x="9" y="76"/>
                      <a:pt x="8" y="77"/>
                    </a:cubicBezTo>
                    <a:cubicBezTo>
                      <a:pt x="8" y="79"/>
                      <a:pt x="7" y="80"/>
                      <a:pt x="7" y="81"/>
                    </a:cubicBezTo>
                    <a:cubicBezTo>
                      <a:pt x="7" y="82"/>
                      <a:pt x="6" y="83"/>
                      <a:pt x="6" y="84"/>
                    </a:cubicBezTo>
                    <a:cubicBezTo>
                      <a:pt x="5" y="86"/>
                      <a:pt x="5" y="87"/>
                      <a:pt x="5" y="88"/>
                    </a:cubicBezTo>
                    <a:cubicBezTo>
                      <a:pt x="5" y="88"/>
                      <a:pt x="5" y="88"/>
                      <a:pt x="5" y="89"/>
                    </a:cubicBezTo>
                    <a:cubicBezTo>
                      <a:pt x="4" y="90"/>
                      <a:pt x="4" y="91"/>
                      <a:pt x="4" y="92"/>
                    </a:cubicBezTo>
                    <a:cubicBezTo>
                      <a:pt x="3" y="93"/>
                      <a:pt x="3" y="94"/>
                      <a:pt x="3" y="96"/>
                    </a:cubicBezTo>
                    <a:cubicBezTo>
                      <a:pt x="2" y="98"/>
                      <a:pt x="2" y="101"/>
                      <a:pt x="1" y="103"/>
                    </a:cubicBezTo>
                    <a:cubicBezTo>
                      <a:pt x="0" y="109"/>
                      <a:pt x="0" y="116"/>
                      <a:pt x="0" y="122"/>
                    </a:cubicBezTo>
                    <a:cubicBezTo>
                      <a:pt x="0" y="190"/>
                      <a:pt x="55" y="245"/>
                      <a:pt x="122" y="245"/>
                    </a:cubicBezTo>
                    <a:cubicBezTo>
                      <a:pt x="124" y="245"/>
                      <a:pt x="126" y="245"/>
                      <a:pt x="128" y="244"/>
                    </a:cubicBezTo>
                    <a:cubicBezTo>
                      <a:pt x="129" y="244"/>
                      <a:pt x="129" y="244"/>
                      <a:pt x="130" y="244"/>
                    </a:cubicBezTo>
                    <a:cubicBezTo>
                      <a:pt x="131" y="244"/>
                      <a:pt x="133" y="244"/>
                      <a:pt x="134" y="244"/>
                    </a:cubicBezTo>
                    <a:cubicBezTo>
                      <a:pt x="135" y="244"/>
                      <a:pt x="135" y="244"/>
                      <a:pt x="136" y="244"/>
                    </a:cubicBezTo>
                    <a:cubicBezTo>
                      <a:pt x="137" y="244"/>
                      <a:pt x="138" y="244"/>
                      <a:pt x="140" y="243"/>
                    </a:cubicBezTo>
                    <a:cubicBezTo>
                      <a:pt x="140" y="243"/>
                      <a:pt x="141" y="243"/>
                      <a:pt x="142" y="243"/>
                    </a:cubicBezTo>
                    <a:cubicBezTo>
                      <a:pt x="143" y="243"/>
                      <a:pt x="144" y="243"/>
                      <a:pt x="145" y="242"/>
                    </a:cubicBezTo>
                    <a:cubicBezTo>
                      <a:pt x="146" y="242"/>
                      <a:pt x="147" y="242"/>
                      <a:pt x="147" y="242"/>
                    </a:cubicBezTo>
                    <a:cubicBezTo>
                      <a:pt x="148" y="242"/>
                      <a:pt x="150" y="242"/>
                      <a:pt x="151" y="241"/>
                    </a:cubicBezTo>
                    <a:cubicBezTo>
                      <a:pt x="151" y="241"/>
                      <a:pt x="152" y="241"/>
                      <a:pt x="153" y="241"/>
                    </a:cubicBezTo>
                    <a:cubicBezTo>
                      <a:pt x="154" y="240"/>
                      <a:pt x="155" y="240"/>
                      <a:pt x="156" y="240"/>
                    </a:cubicBezTo>
                    <a:cubicBezTo>
                      <a:pt x="157" y="240"/>
                      <a:pt x="157" y="239"/>
                      <a:pt x="158" y="239"/>
                    </a:cubicBezTo>
                    <a:cubicBezTo>
                      <a:pt x="159" y="239"/>
                      <a:pt x="161" y="238"/>
                      <a:pt x="162" y="238"/>
                    </a:cubicBezTo>
                    <a:cubicBezTo>
                      <a:pt x="162" y="238"/>
                      <a:pt x="163" y="238"/>
                      <a:pt x="163" y="238"/>
                    </a:cubicBezTo>
                    <a:cubicBezTo>
                      <a:pt x="164" y="237"/>
                      <a:pt x="165" y="237"/>
                      <a:pt x="166" y="237"/>
                    </a:cubicBezTo>
                    <a:cubicBezTo>
                      <a:pt x="166" y="236"/>
                      <a:pt x="167" y="236"/>
                      <a:pt x="168" y="236"/>
                    </a:cubicBezTo>
                    <a:cubicBezTo>
                      <a:pt x="170" y="235"/>
                      <a:pt x="172" y="234"/>
                      <a:pt x="175" y="233"/>
                    </a:cubicBezTo>
                    <a:cubicBezTo>
                      <a:pt x="175" y="233"/>
                      <a:pt x="176" y="232"/>
                      <a:pt x="177" y="232"/>
                    </a:cubicBezTo>
                    <a:cubicBezTo>
                      <a:pt x="178" y="231"/>
                      <a:pt x="180" y="230"/>
                      <a:pt x="181" y="229"/>
                    </a:cubicBezTo>
                    <a:cubicBezTo>
                      <a:pt x="182" y="229"/>
                      <a:pt x="183" y="228"/>
                      <a:pt x="184" y="228"/>
                    </a:cubicBezTo>
                    <a:cubicBezTo>
                      <a:pt x="185" y="227"/>
                      <a:pt x="186" y="226"/>
                      <a:pt x="188" y="226"/>
                    </a:cubicBezTo>
                    <a:cubicBezTo>
                      <a:pt x="189" y="225"/>
                      <a:pt x="189" y="225"/>
                      <a:pt x="190" y="224"/>
                    </a:cubicBezTo>
                    <a:cubicBezTo>
                      <a:pt x="191" y="223"/>
                      <a:pt x="193" y="222"/>
                      <a:pt x="194" y="221"/>
                    </a:cubicBezTo>
                    <a:cubicBezTo>
                      <a:pt x="195" y="221"/>
                      <a:pt x="196" y="220"/>
                      <a:pt x="196" y="220"/>
                    </a:cubicBezTo>
                    <a:cubicBezTo>
                      <a:pt x="198" y="219"/>
                      <a:pt x="199" y="218"/>
                      <a:pt x="200" y="217"/>
                    </a:cubicBezTo>
                    <a:cubicBezTo>
                      <a:pt x="201" y="216"/>
                      <a:pt x="201" y="216"/>
                      <a:pt x="202" y="215"/>
                    </a:cubicBezTo>
                    <a:cubicBezTo>
                      <a:pt x="203" y="214"/>
                      <a:pt x="205" y="213"/>
                      <a:pt x="206" y="212"/>
                    </a:cubicBezTo>
                    <a:cubicBezTo>
                      <a:pt x="206" y="211"/>
                      <a:pt x="207" y="210"/>
                      <a:pt x="208" y="210"/>
                    </a:cubicBezTo>
                    <a:cubicBezTo>
                      <a:pt x="209" y="209"/>
                      <a:pt x="210" y="207"/>
                      <a:pt x="211" y="206"/>
                    </a:cubicBezTo>
                    <a:cubicBezTo>
                      <a:pt x="212" y="205"/>
                      <a:pt x="212" y="205"/>
                      <a:pt x="213" y="205"/>
                    </a:cubicBezTo>
                    <a:cubicBezTo>
                      <a:pt x="214" y="203"/>
                      <a:pt x="216" y="201"/>
                      <a:pt x="218" y="199"/>
                    </a:cubicBezTo>
                    <a:cubicBezTo>
                      <a:pt x="218" y="198"/>
                      <a:pt x="218" y="198"/>
                      <a:pt x="219" y="198"/>
                    </a:cubicBezTo>
                    <a:cubicBezTo>
                      <a:pt x="220" y="196"/>
                      <a:pt x="221" y="195"/>
                      <a:pt x="222" y="193"/>
                    </a:cubicBezTo>
                    <a:cubicBezTo>
                      <a:pt x="223" y="192"/>
                      <a:pt x="223" y="191"/>
                      <a:pt x="224" y="191"/>
                    </a:cubicBezTo>
                    <a:cubicBezTo>
                      <a:pt x="225" y="189"/>
                      <a:pt x="225" y="188"/>
                      <a:pt x="226" y="187"/>
                    </a:cubicBezTo>
                    <a:cubicBezTo>
                      <a:pt x="227" y="186"/>
                      <a:pt x="227" y="185"/>
                      <a:pt x="228" y="184"/>
                    </a:cubicBezTo>
                    <a:cubicBezTo>
                      <a:pt x="229" y="183"/>
                      <a:pt x="229" y="182"/>
                      <a:pt x="230" y="180"/>
                    </a:cubicBezTo>
                    <a:cubicBezTo>
                      <a:pt x="231" y="179"/>
                      <a:pt x="231" y="178"/>
                      <a:pt x="232" y="177"/>
                    </a:cubicBezTo>
                    <a:cubicBezTo>
                      <a:pt x="232" y="176"/>
                      <a:pt x="233" y="175"/>
                      <a:pt x="233" y="174"/>
                    </a:cubicBezTo>
                    <a:cubicBezTo>
                      <a:pt x="234" y="173"/>
                      <a:pt x="234" y="171"/>
                      <a:pt x="235" y="170"/>
                    </a:cubicBezTo>
                    <a:cubicBezTo>
                      <a:pt x="235" y="169"/>
                      <a:pt x="236" y="168"/>
                      <a:pt x="236" y="167"/>
                    </a:cubicBezTo>
                    <a:cubicBezTo>
                      <a:pt x="237" y="166"/>
                      <a:pt x="237" y="164"/>
                      <a:pt x="238" y="163"/>
                    </a:cubicBezTo>
                    <a:cubicBezTo>
                      <a:pt x="238" y="162"/>
                      <a:pt x="238" y="161"/>
                      <a:pt x="239" y="160"/>
                    </a:cubicBezTo>
                    <a:cubicBezTo>
                      <a:pt x="239" y="159"/>
                      <a:pt x="240" y="157"/>
                      <a:pt x="240" y="156"/>
                    </a:cubicBezTo>
                    <a:cubicBezTo>
                      <a:pt x="240" y="156"/>
                      <a:pt x="240" y="156"/>
                      <a:pt x="240" y="156"/>
                    </a:cubicBezTo>
                    <a:cubicBezTo>
                      <a:pt x="240" y="155"/>
                      <a:pt x="240" y="154"/>
                      <a:pt x="241" y="153"/>
                    </a:cubicBezTo>
                    <a:cubicBezTo>
                      <a:pt x="241" y="152"/>
                      <a:pt x="241" y="150"/>
                      <a:pt x="242" y="149"/>
                    </a:cubicBezTo>
                    <a:cubicBezTo>
                      <a:pt x="242" y="146"/>
                      <a:pt x="243" y="144"/>
                      <a:pt x="243" y="141"/>
                    </a:cubicBezTo>
                    <a:cubicBezTo>
                      <a:pt x="244" y="135"/>
                      <a:pt x="245" y="129"/>
                      <a:pt x="245" y="122"/>
                    </a:cubicBezTo>
                    <a:cubicBezTo>
                      <a:pt x="245" y="55"/>
                      <a:pt x="190" y="0"/>
                      <a:pt x="122" y="0"/>
                    </a:cubicBezTo>
                    <a:close/>
                    <a:moveTo>
                      <a:pt x="210" y="136"/>
                    </a:moveTo>
                    <a:cubicBezTo>
                      <a:pt x="210" y="136"/>
                      <a:pt x="210" y="136"/>
                      <a:pt x="210" y="136"/>
                    </a:cubicBezTo>
                    <a:cubicBezTo>
                      <a:pt x="210" y="138"/>
                      <a:pt x="210" y="140"/>
                      <a:pt x="209" y="142"/>
                    </a:cubicBezTo>
                    <a:cubicBezTo>
                      <a:pt x="209" y="142"/>
                      <a:pt x="209" y="143"/>
                      <a:pt x="208" y="145"/>
                    </a:cubicBezTo>
                    <a:cubicBezTo>
                      <a:pt x="208" y="145"/>
                      <a:pt x="208" y="145"/>
                      <a:pt x="208" y="146"/>
                    </a:cubicBezTo>
                    <a:cubicBezTo>
                      <a:pt x="206" y="152"/>
                      <a:pt x="206" y="152"/>
                      <a:pt x="206" y="152"/>
                    </a:cubicBezTo>
                    <a:cubicBezTo>
                      <a:pt x="206" y="153"/>
                      <a:pt x="206" y="154"/>
                      <a:pt x="205" y="155"/>
                    </a:cubicBezTo>
                    <a:cubicBezTo>
                      <a:pt x="205" y="155"/>
                      <a:pt x="205" y="155"/>
                      <a:pt x="205" y="155"/>
                    </a:cubicBezTo>
                    <a:cubicBezTo>
                      <a:pt x="205" y="156"/>
                      <a:pt x="205" y="156"/>
                      <a:pt x="204" y="157"/>
                    </a:cubicBezTo>
                    <a:cubicBezTo>
                      <a:pt x="204" y="158"/>
                      <a:pt x="204" y="159"/>
                      <a:pt x="203" y="159"/>
                    </a:cubicBezTo>
                    <a:cubicBezTo>
                      <a:pt x="203" y="160"/>
                      <a:pt x="203" y="160"/>
                      <a:pt x="203" y="160"/>
                    </a:cubicBezTo>
                    <a:cubicBezTo>
                      <a:pt x="203" y="161"/>
                      <a:pt x="202" y="161"/>
                      <a:pt x="202" y="162"/>
                    </a:cubicBezTo>
                    <a:cubicBezTo>
                      <a:pt x="201" y="163"/>
                      <a:pt x="201" y="164"/>
                      <a:pt x="201" y="165"/>
                    </a:cubicBezTo>
                    <a:cubicBezTo>
                      <a:pt x="200" y="165"/>
                      <a:pt x="200" y="166"/>
                      <a:pt x="199" y="167"/>
                    </a:cubicBezTo>
                    <a:cubicBezTo>
                      <a:pt x="198" y="169"/>
                      <a:pt x="198" y="169"/>
                      <a:pt x="198" y="169"/>
                    </a:cubicBezTo>
                    <a:cubicBezTo>
                      <a:pt x="197" y="170"/>
                      <a:pt x="197" y="171"/>
                      <a:pt x="196" y="172"/>
                    </a:cubicBezTo>
                    <a:cubicBezTo>
                      <a:pt x="196" y="173"/>
                      <a:pt x="195" y="173"/>
                      <a:pt x="195" y="174"/>
                    </a:cubicBezTo>
                    <a:cubicBezTo>
                      <a:pt x="194" y="175"/>
                      <a:pt x="193" y="176"/>
                      <a:pt x="192" y="178"/>
                    </a:cubicBezTo>
                    <a:cubicBezTo>
                      <a:pt x="192" y="178"/>
                      <a:pt x="192" y="178"/>
                      <a:pt x="192" y="178"/>
                    </a:cubicBezTo>
                    <a:cubicBezTo>
                      <a:pt x="190" y="179"/>
                      <a:pt x="189" y="181"/>
                      <a:pt x="188" y="182"/>
                    </a:cubicBezTo>
                    <a:cubicBezTo>
                      <a:pt x="188" y="182"/>
                      <a:pt x="188" y="182"/>
                      <a:pt x="188" y="183"/>
                    </a:cubicBezTo>
                    <a:cubicBezTo>
                      <a:pt x="186" y="184"/>
                      <a:pt x="185" y="185"/>
                      <a:pt x="184" y="186"/>
                    </a:cubicBezTo>
                    <a:cubicBezTo>
                      <a:pt x="183" y="187"/>
                      <a:pt x="183" y="187"/>
                      <a:pt x="183" y="187"/>
                    </a:cubicBezTo>
                    <a:cubicBezTo>
                      <a:pt x="182" y="188"/>
                      <a:pt x="181" y="189"/>
                      <a:pt x="180" y="190"/>
                    </a:cubicBezTo>
                    <a:cubicBezTo>
                      <a:pt x="179" y="191"/>
                      <a:pt x="179" y="191"/>
                      <a:pt x="179" y="191"/>
                    </a:cubicBezTo>
                    <a:cubicBezTo>
                      <a:pt x="178" y="192"/>
                      <a:pt x="177" y="192"/>
                      <a:pt x="176" y="193"/>
                    </a:cubicBezTo>
                    <a:cubicBezTo>
                      <a:pt x="176" y="194"/>
                      <a:pt x="175" y="194"/>
                      <a:pt x="175" y="194"/>
                    </a:cubicBezTo>
                    <a:cubicBezTo>
                      <a:pt x="174" y="195"/>
                      <a:pt x="173" y="196"/>
                      <a:pt x="171" y="196"/>
                    </a:cubicBezTo>
                    <a:cubicBezTo>
                      <a:pt x="171" y="197"/>
                      <a:pt x="170" y="197"/>
                      <a:pt x="170" y="197"/>
                    </a:cubicBezTo>
                    <a:cubicBezTo>
                      <a:pt x="169" y="198"/>
                      <a:pt x="168" y="198"/>
                      <a:pt x="167" y="199"/>
                    </a:cubicBezTo>
                    <a:cubicBezTo>
                      <a:pt x="165" y="200"/>
                      <a:pt x="165" y="200"/>
                      <a:pt x="165" y="200"/>
                    </a:cubicBezTo>
                    <a:cubicBezTo>
                      <a:pt x="164" y="201"/>
                      <a:pt x="163" y="201"/>
                      <a:pt x="162" y="202"/>
                    </a:cubicBezTo>
                    <a:cubicBezTo>
                      <a:pt x="160" y="203"/>
                      <a:pt x="160" y="203"/>
                      <a:pt x="160" y="203"/>
                    </a:cubicBezTo>
                    <a:cubicBezTo>
                      <a:pt x="159" y="203"/>
                      <a:pt x="157" y="204"/>
                      <a:pt x="155" y="205"/>
                    </a:cubicBezTo>
                    <a:cubicBezTo>
                      <a:pt x="155" y="205"/>
                      <a:pt x="155" y="205"/>
                      <a:pt x="155" y="205"/>
                    </a:cubicBezTo>
                    <a:cubicBezTo>
                      <a:pt x="155" y="205"/>
                      <a:pt x="155" y="205"/>
                      <a:pt x="154" y="205"/>
                    </a:cubicBezTo>
                    <a:cubicBezTo>
                      <a:pt x="154" y="205"/>
                      <a:pt x="154" y="205"/>
                      <a:pt x="154" y="205"/>
                    </a:cubicBezTo>
                    <a:cubicBezTo>
                      <a:pt x="151" y="206"/>
                      <a:pt x="149" y="207"/>
                      <a:pt x="146" y="208"/>
                    </a:cubicBezTo>
                    <a:cubicBezTo>
                      <a:pt x="146" y="208"/>
                      <a:pt x="146" y="208"/>
                      <a:pt x="145" y="208"/>
                    </a:cubicBezTo>
                    <a:cubicBezTo>
                      <a:pt x="143" y="209"/>
                      <a:pt x="143" y="209"/>
                      <a:pt x="143" y="209"/>
                    </a:cubicBezTo>
                    <a:cubicBezTo>
                      <a:pt x="143" y="209"/>
                      <a:pt x="142" y="209"/>
                      <a:pt x="142" y="209"/>
                    </a:cubicBezTo>
                    <a:cubicBezTo>
                      <a:pt x="139" y="210"/>
                      <a:pt x="139" y="210"/>
                      <a:pt x="139" y="210"/>
                    </a:cubicBezTo>
                    <a:cubicBezTo>
                      <a:pt x="138" y="210"/>
                      <a:pt x="137" y="210"/>
                      <a:pt x="137" y="210"/>
                    </a:cubicBezTo>
                    <a:cubicBezTo>
                      <a:pt x="136" y="210"/>
                      <a:pt x="135" y="210"/>
                      <a:pt x="135" y="210"/>
                    </a:cubicBezTo>
                    <a:cubicBezTo>
                      <a:pt x="134" y="210"/>
                      <a:pt x="134" y="210"/>
                      <a:pt x="134" y="210"/>
                    </a:cubicBezTo>
                    <a:cubicBezTo>
                      <a:pt x="133" y="211"/>
                      <a:pt x="133" y="211"/>
                      <a:pt x="132" y="211"/>
                    </a:cubicBezTo>
                    <a:cubicBezTo>
                      <a:pt x="132" y="211"/>
                      <a:pt x="131" y="211"/>
                      <a:pt x="131" y="211"/>
                    </a:cubicBezTo>
                    <a:cubicBezTo>
                      <a:pt x="130" y="211"/>
                      <a:pt x="129" y="211"/>
                      <a:pt x="129" y="211"/>
                    </a:cubicBezTo>
                    <a:cubicBezTo>
                      <a:pt x="128" y="211"/>
                      <a:pt x="128" y="211"/>
                      <a:pt x="128" y="211"/>
                    </a:cubicBezTo>
                    <a:cubicBezTo>
                      <a:pt x="128" y="211"/>
                      <a:pt x="127" y="211"/>
                      <a:pt x="127" y="211"/>
                    </a:cubicBezTo>
                    <a:cubicBezTo>
                      <a:pt x="127" y="211"/>
                      <a:pt x="127" y="211"/>
                      <a:pt x="127" y="211"/>
                    </a:cubicBezTo>
                    <a:cubicBezTo>
                      <a:pt x="125" y="211"/>
                      <a:pt x="124" y="211"/>
                      <a:pt x="122" y="211"/>
                    </a:cubicBezTo>
                    <a:cubicBezTo>
                      <a:pt x="73" y="211"/>
                      <a:pt x="33" y="171"/>
                      <a:pt x="33" y="122"/>
                    </a:cubicBezTo>
                    <a:cubicBezTo>
                      <a:pt x="33" y="118"/>
                      <a:pt x="34" y="113"/>
                      <a:pt x="34" y="108"/>
                    </a:cubicBezTo>
                    <a:cubicBezTo>
                      <a:pt x="35" y="107"/>
                      <a:pt x="35" y="105"/>
                      <a:pt x="35" y="103"/>
                    </a:cubicBezTo>
                    <a:cubicBezTo>
                      <a:pt x="36" y="101"/>
                      <a:pt x="36" y="100"/>
                      <a:pt x="36" y="98"/>
                    </a:cubicBezTo>
                    <a:cubicBezTo>
                      <a:pt x="37" y="98"/>
                      <a:pt x="37" y="98"/>
                      <a:pt x="37" y="97"/>
                    </a:cubicBezTo>
                    <a:cubicBezTo>
                      <a:pt x="37" y="97"/>
                      <a:pt x="37" y="96"/>
                      <a:pt x="37" y="95"/>
                    </a:cubicBezTo>
                    <a:cubicBezTo>
                      <a:pt x="38" y="94"/>
                      <a:pt x="38" y="94"/>
                      <a:pt x="38" y="94"/>
                    </a:cubicBezTo>
                    <a:cubicBezTo>
                      <a:pt x="38" y="93"/>
                      <a:pt x="38" y="93"/>
                      <a:pt x="38" y="92"/>
                    </a:cubicBezTo>
                    <a:cubicBezTo>
                      <a:pt x="39" y="91"/>
                      <a:pt x="39" y="90"/>
                      <a:pt x="40" y="89"/>
                    </a:cubicBezTo>
                    <a:cubicBezTo>
                      <a:pt x="40" y="88"/>
                      <a:pt x="40" y="88"/>
                      <a:pt x="40" y="87"/>
                    </a:cubicBezTo>
                    <a:cubicBezTo>
                      <a:pt x="41" y="86"/>
                      <a:pt x="41" y="85"/>
                      <a:pt x="42" y="84"/>
                    </a:cubicBezTo>
                    <a:cubicBezTo>
                      <a:pt x="43" y="82"/>
                      <a:pt x="43" y="82"/>
                      <a:pt x="43" y="82"/>
                    </a:cubicBezTo>
                    <a:cubicBezTo>
                      <a:pt x="43" y="81"/>
                      <a:pt x="44" y="80"/>
                      <a:pt x="44" y="80"/>
                    </a:cubicBezTo>
                    <a:cubicBezTo>
                      <a:pt x="46" y="77"/>
                      <a:pt x="46" y="77"/>
                      <a:pt x="46" y="77"/>
                    </a:cubicBezTo>
                    <a:cubicBezTo>
                      <a:pt x="46" y="76"/>
                      <a:pt x="46" y="76"/>
                      <a:pt x="47" y="75"/>
                    </a:cubicBezTo>
                    <a:cubicBezTo>
                      <a:pt x="48" y="73"/>
                      <a:pt x="48" y="73"/>
                      <a:pt x="48" y="73"/>
                    </a:cubicBezTo>
                    <a:cubicBezTo>
                      <a:pt x="49" y="72"/>
                      <a:pt x="49" y="71"/>
                      <a:pt x="50" y="71"/>
                    </a:cubicBezTo>
                    <a:cubicBezTo>
                      <a:pt x="50" y="70"/>
                      <a:pt x="51" y="69"/>
                      <a:pt x="51" y="68"/>
                    </a:cubicBezTo>
                    <a:cubicBezTo>
                      <a:pt x="52" y="67"/>
                      <a:pt x="53" y="66"/>
                      <a:pt x="54" y="65"/>
                    </a:cubicBezTo>
                    <a:cubicBezTo>
                      <a:pt x="55" y="64"/>
                      <a:pt x="56" y="63"/>
                      <a:pt x="56" y="62"/>
                    </a:cubicBezTo>
                    <a:cubicBezTo>
                      <a:pt x="57" y="62"/>
                      <a:pt x="57" y="62"/>
                      <a:pt x="57" y="61"/>
                    </a:cubicBezTo>
                    <a:cubicBezTo>
                      <a:pt x="60" y="58"/>
                      <a:pt x="60" y="58"/>
                      <a:pt x="60" y="58"/>
                    </a:cubicBezTo>
                    <a:cubicBezTo>
                      <a:pt x="60" y="58"/>
                      <a:pt x="61" y="58"/>
                      <a:pt x="61" y="58"/>
                    </a:cubicBezTo>
                    <a:cubicBezTo>
                      <a:pt x="62" y="57"/>
                      <a:pt x="62" y="57"/>
                      <a:pt x="62" y="57"/>
                    </a:cubicBezTo>
                    <a:cubicBezTo>
                      <a:pt x="63" y="56"/>
                      <a:pt x="63" y="56"/>
                      <a:pt x="64" y="55"/>
                    </a:cubicBezTo>
                    <a:cubicBezTo>
                      <a:pt x="66" y="53"/>
                      <a:pt x="66" y="53"/>
                      <a:pt x="66" y="53"/>
                    </a:cubicBezTo>
                    <a:cubicBezTo>
                      <a:pt x="67" y="53"/>
                      <a:pt x="68" y="52"/>
                      <a:pt x="68" y="51"/>
                    </a:cubicBezTo>
                    <a:cubicBezTo>
                      <a:pt x="69" y="51"/>
                      <a:pt x="70" y="50"/>
                      <a:pt x="71" y="50"/>
                    </a:cubicBezTo>
                    <a:cubicBezTo>
                      <a:pt x="71" y="49"/>
                      <a:pt x="72" y="49"/>
                      <a:pt x="73" y="48"/>
                    </a:cubicBezTo>
                    <a:cubicBezTo>
                      <a:pt x="75" y="47"/>
                      <a:pt x="75" y="47"/>
                      <a:pt x="75" y="47"/>
                    </a:cubicBezTo>
                    <a:cubicBezTo>
                      <a:pt x="76" y="46"/>
                      <a:pt x="76" y="46"/>
                      <a:pt x="78" y="45"/>
                    </a:cubicBezTo>
                    <a:cubicBezTo>
                      <a:pt x="78" y="45"/>
                      <a:pt x="79" y="44"/>
                      <a:pt x="80" y="44"/>
                    </a:cubicBezTo>
                    <a:cubicBezTo>
                      <a:pt x="80" y="44"/>
                      <a:pt x="81" y="43"/>
                      <a:pt x="82" y="43"/>
                    </a:cubicBezTo>
                    <a:cubicBezTo>
                      <a:pt x="83" y="42"/>
                      <a:pt x="83" y="42"/>
                      <a:pt x="83" y="42"/>
                    </a:cubicBezTo>
                    <a:cubicBezTo>
                      <a:pt x="83" y="42"/>
                      <a:pt x="84" y="42"/>
                      <a:pt x="84" y="42"/>
                    </a:cubicBezTo>
                    <a:cubicBezTo>
                      <a:pt x="86" y="41"/>
                      <a:pt x="88" y="40"/>
                      <a:pt x="89" y="39"/>
                    </a:cubicBezTo>
                    <a:cubicBezTo>
                      <a:pt x="90" y="39"/>
                      <a:pt x="90" y="39"/>
                      <a:pt x="90" y="39"/>
                    </a:cubicBezTo>
                    <a:cubicBezTo>
                      <a:pt x="91" y="39"/>
                      <a:pt x="91" y="39"/>
                      <a:pt x="91" y="39"/>
                    </a:cubicBezTo>
                    <a:cubicBezTo>
                      <a:pt x="92" y="38"/>
                      <a:pt x="93" y="38"/>
                      <a:pt x="94" y="38"/>
                    </a:cubicBezTo>
                    <a:cubicBezTo>
                      <a:pt x="100" y="36"/>
                      <a:pt x="100" y="36"/>
                      <a:pt x="100" y="36"/>
                    </a:cubicBezTo>
                    <a:cubicBezTo>
                      <a:pt x="101" y="36"/>
                      <a:pt x="101" y="36"/>
                      <a:pt x="102" y="35"/>
                    </a:cubicBezTo>
                    <a:cubicBezTo>
                      <a:pt x="106" y="35"/>
                      <a:pt x="106" y="35"/>
                      <a:pt x="106" y="35"/>
                    </a:cubicBezTo>
                    <a:cubicBezTo>
                      <a:pt x="106" y="35"/>
                      <a:pt x="107" y="34"/>
                      <a:pt x="108" y="34"/>
                    </a:cubicBezTo>
                    <a:cubicBezTo>
                      <a:pt x="108" y="34"/>
                      <a:pt x="108" y="34"/>
                      <a:pt x="108" y="34"/>
                    </a:cubicBezTo>
                    <a:cubicBezTo>
                      <a:pt x="109" y="34"/>
                      <a:pt x="109" y="34"/>
                      <a:pt x="110" y="34"/>
                    </a:cubicBezTo>
                    <a:cubicBezTo>
                      <a:pt x="112" y="34"/>
                      <a:pt x="112" y="34"/>
                      <a:pt x="112" y="34"/>
                    </a:cubicBezTo>
                    <a:cubicBezTo>
                      <a:pt x="113" y="34"/>
                      <a:pt x="113" y="34"/>
                      <a:pt x="114" y="33"/>
                    </a:cubicBezTo>
                    <a:cubicBezTo>
                      <a:pt x="115" y="33"/>
                      <a:pt x="116" y="33"/>
                      <a:pt x="117" y="33"/>
                    </a:cubicBezTo>
                    <a:cubicBezTo>
                      <a:pt x="118" y="33"/>
                      <a:pt x="118" y="33"/>
                      <a:pt x="118" y="33"/>
                    </a:cubicBezTo>
                    <a:cubicBezTo>
                      <a:pt x="119" y="33"/>
                      <a:pt x="121" y="33"/>
                      <a:pt x="122" y="33"/>
                    </a:cubicBezTo>
                    <a:cubicBezTo>
                      <a:pt x="171" y="33"/>
                      <a:pt x="211" y="73"/>
                      <a:pt x="211" y="122"/>
                    </a:cubicBezTo>
                    <a:cubicBezTo>
                      <a:pt x="211" y="127"/>
                      <a:pt x="211" y="132"/>
                      <a:pt x="21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55"/>
              <p:cNvSpPr>
                <a:spLocks/>
              </p:cNvSpPr>
              <p:nvPr/>
            </p:nvSpPr>
            <p:spPr bwMode="gray">
              <a:xfrm>
                <a:off x="2079625" y="8270875"/>
                <a:ext cx="742950" cy="731838"/>
              </a:xfrm>
              <a:custGeom>
                <a:avLst/>
                <a:gdLst>
                  <a:gd name="T0" fmla="*/ 198 w 198"/>
                  <a:gd name="T1" fmla="*/ 74 h 195"/>
                  <a:gd name="T2" fmla="*/ 49 w 198"/>
                  <a:gd name="T3" fmla="*/ 195 h 195"/>
                  <a:gd name="T4" fmla="*/ 0 w 198"/>
                  <a:gd name="T5" fmla="*/ 67 h 195"/>
                  <a:gd name="T6" fmla="*/ 3 w 198"/>
                  <a:gd name="T7" fmla="*/ 66 h 195"/>
                  <a:gd name="T8" fmla="*/ 13 w 198"/>
                  <a:gd name="T9" fmla="*/ 62 h 195"/>
                  <a:gd name="T10" fmla="*/ 16 w 198"/>
                  <a:gd name="T11" fmla="*/ 60 h 195"/>
                  <a:gd name="T12" fmla="*/ 22 w 198"/>
                  <a:gd name="T13" fmla="*/ 57 h 195"/>
                  <a:gd name="T14" fmla="*/ 26 w 198"/>
                  <a:gd name="T15" fmla="*/ 55 h 195"/>
                  <a:gd name="T16" fmla="*/ 31 w 198"/>
                  <a:gd name="T17" fmla="*/ 52 h 195"/>
                  <a:gd name="T18" fmla="*/ 35 w 198"/>
                  <a:gd name="T19" fmla="*/ 50 h 195"/>
                  <a:gd name="T20" fmla="*/ 40 w 198"/>
                  <a:gd name="T21" fmla="*/ 46 h 195"/>
                  <a:gd name="T22" fmla="*/ 43 w 198"/>
                  <a:gd name="T23" fmla="*/ 44 h 195"/>
                  <a:gd name="T24" fmla="*/ 48 w 198"/>
                  <a:gd name="T25" fmla="*/ 39 h 195"/>
                  <a:gd name="T26" fmla="*/ 51 w 198"/>
                  <a:gd name="T27" fmla="*/ 37 h 195"/>
                  <a:gd name="T28" fmla="*/ 56 w 198"/>
                  <a:gd name="T29" fmla="*/ 32 h 195"/>
                  <a:gd name="T30" fmla="*/ 59 w 198"/>
                  <a:gd name="T31" fmla="*/ 30 h 195"/>
                  <a:gd name="T32" fmla="*/ 64 w 198"/>
                  <a:gd name="T33" fmla="*/ 25 h 195"/>
                  <a:gd name="T34" fmla="*/ 66 w 198"/>
                  <a:gd name="T35" fmla="*/ 23 h 195"/>
                  <a:gd name="T36" fmla="*/ 73 w 198"/>
                  <a:gd name="T37" fmla="*/ 15 h 195"/>
                  <a:gd name="T38" fmla="*/ 74 w 198"/>
                  <a:gd name="T39" fmla="*/ 13 h 195"/>
                  <a:gd name="T40" fmla="*/ 79 w 198"/>
                  <a:gd name="T41" fmla="*/ 7 h 195"/>
                  <a:gd name="T42" fmla="*/ 81 w 198"/>
                  <a:gd name="T43" fmla="*/ 3 h 195"/>
                  <a:gd name="T44" fmla="*/ 83 w 198"/>
                  <a:gd name="T45" fmla="*/ 0 h 195"/>
                  <a:gd name="T46" fmla="*/ 198 w 198"/>
                  <a:gd name="T47" fmla="*/ 7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74"/>
                    </a:moveTo>
                    <a:cubicBezTo>
                      <a:pt x="163" y="129"/>
                      <a:pt x="111" y="172"/>
                      <a:pt x="49" y="195"/>
                    </a:cubicBezTo>
                    <a:cubicBezTo>
                      <a:pt x="0" y="67"/>
                      <a:pt x="0" y="67"/>
                      <a:pt x="0" y="67"/>
                    </a:cubicBezTo>
                    <a:cubicBezTo>
                      <a:pt x="1" y="67"/>
                      <a:pt x="2" y="66"/>
                      <a:pt x="3" y="66"/>
                    </a:cubicBezTo>
                    <a:cubicBezTo>
                      <a:pt x="7" y="65"/>
                      <a:pt x="10" y="63"/>
                      <a:pt x="13" y="62"/>
                    </a:cubicBezTo>
                    <a:cubicBezTo>
                      <a:pt x="14" y="61"/>
                      <a:pt x="15" y="61"/>
                      <a:pt x="16" y="60"/>
                    </a:cubicBezTo>
                    <a:cubicBezTo>
                      <a:pt x="18" y="59"/>
                      <a:pt x="20" y="58"/>
                      <a:pt x="22" y="57"/>
                    </a:cubicBezTo>
                    <a:cubicBezTo>
                      <a:pt x="23" y="57"/>
                      <a:pt x="24" y="56"/>
                      <a:pt x="26" y="55"/>
                    </a:cubicBezTo>
                    <a:cubicBezTo>
                      <a:pt x="27" y="54"/>
                      <a:pt x="29" y="53"/>
                      <a:pt x="31" y="52"/>
                    </a:cubicBezTo>
                    <a:cubicBezTo>
                      <a:pt x="32" y="51"/>
                      <a:pt x="33" y="50"/>
                      <a:pt x="35" y="50"/>
                    </a:cubicBezTo>
                    <a:cubicBezTo>
                      <a:pt x="36" y="48"/>
                      <a:pt x="38" y="47"/>
                      <a:pt x="40" y="46"/>
                    </a:cubicBezTo>
                    <a:cubicBezTo>
                      <a:pt x="41" y="45"/>
                      <a:pt x="42" y="44"/>
                      <a:pt x="43" y="44"/>
                    </a:cubicBezTo>
                    <a:cubicBezTo>
                      <a:pt x="45" y="42"/>
                      <a:pt x="47" y="41"/>
                      <a:pt x="48" y="39"/>
                    </a:cubicBezTo>
                    <a:cubicBezTo>
                      <a:pt x="49" y="39"/>
                      <a:pt x="50" y="38"/>
                      <a:pt x="51" y="37"/>
                    </a:cubicBezTo>
                    <a:cubicBezTo>
                      <a:pt x="53" y="36"/>
                      <a:pt x="55" y="34"/>
                      <a:pt x="56" y="32"/>
                    </a:cubicBezTo>
                    <a:cubicBezTo>
                      <a:pt x="57" y="32"/>
                      <a:pt x="58" y="31"/>
                      <a:pt x="59" y="30"/>
                    </a:cubicBezTo>
                    <a:cubicBezTo>
                      <a:pt x="61" y="28"/>
                      <a:pt x="62" y="26"/>
                      <a:pt x="64" y="25"/>
                    </a:cubicBezTo>
                    <a:cubicBezTo>
                      <a:pt x="65" y="24"/>
                      <a:pt x="65" y="23"/>
                      <a:pt x="66" y="23"/>
                    </a:cubicBezTo>
                    <a:cubicBezTo>
                      <a:pt x="68" y="20"/>
                      <a:pt x="71" y="17"/>
                      <a:pt x="73" y="15"/>
                    </a:cubicBezTo>
                    <a:cubicBezTo>
                      <a:pt x="73" y="14"/>
                      <a:pt x="74" y="14"/>
                      <a:pt x="74" y="13"/>
                    </a:cubicBezTo>
                    <a:cubicBezTo>
                      <a:pt x="76" y="11"/>
                      <a:pt x="77" y="9"/>
                      <a:pt x="79" y="7"/>
                    </a:cubicBezTo>
                    <a:cubicBezTo>
                      <a:pt x="80" y="5"/>
                      <a:pt x="80" y="4"/>
                      <a:pt x="81" y="3"/>
                    </a:cubicBezTo>
                    <a:cubicBezTo>
                      <a:pt x="82" y="2"/>
                      <a:pt x="83" y="1"/>
                      <a:pt x="83" y="0"/>
                    </a:cubicBezTo>
                    <a:lnTo>
                      <a:pt x="19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7" name="SAGD, Siemens, schloss, locket, key, schlüssel, verschlossen, sicherheit, safety, verschlüsselt"/>
            <p:cNvSpPr>
              <a:spLocks noEditPoints="1"/>
            </p:cNvSpPr>
            <p:nvPr/>
          </p:nvSpPr>
          <p:spPr bwMode="gray">
            <a:xfrm>
              <a:off x="5701042" y="2974130"/>
              <a:ext cx="179938" cy="214638"/>
            </a:xfrm>
            <a:custGeom>
              <a:avLst/>
              <a:gdLst>
                <a:gd name="T0" fmla="*/ 581 w 643"/>
                <a:gd name="T1" fmla="*/ 332 h 767"/>
                <a:gd name="T2" fmla="*/ 581 w 643"/>
                <a:gd name="T3" fmla="*/ 126 h 767"/>
                <a:gd name="T4" fmla="*/ 455 w 643"/>
                <a:gd name="T5" fmla="*/ 0 h 767"/>
                <a:gd name="T6" fmla="*/ 189 w 643"/>
                <a:gd name="T7" fmla="*/ 0 h 767"/>
                <a:gd name="T8" fmla="*/ 63 w 643"/>
                <a:gd name="T9" fmla="*/ 126 h 767"/>
                <a:gd name="T10" fmla="*/ 63 w 643"/>
                <a:gd name="T11" fmla="*/ 332 h 767"/>
                <a:gd name="T12" fmla="*/ 0 w 643"/>
                <a:gd name="T13" fmla="*/ 332 h 767"/>
                <a:gd name="T14" fmla="*/ 0 w 643"/>
                <a:gd name="T15" fmla="*/ 767 h 767"/>
                <a:gd name="T16" fmla="*/ 643 w 643"/>
                <a:gd name="T17" fmla="*/ 767 h 767"/>
                <a:gd name="T18" fmla="*/ 643 w 643"/>
                <a:gd name="T19" fmla="*/ 332 h 767"/>
                <a:gd name="T20" fmla="*/ 581 w 643"/>
                <a:gd name="T21" fmla="*/ 332 h 767"/>
                <a:gd name="T22" fmla="*/ 373 w 643"/>
                <a:gd name="T23" fmla="*/ 539 h 767"/>
                <a:gd name="T24" fmla="*/ 352 w 643"/>
                <a:gd name="T25" fmla="*/ 539 h 767"/>
                <a:gd name="T26" fmla="*/ 352 w 643"/>
                <a:gd name="T27" fmla="*/ 664 h 767"/>
                <a:gd name="T28" fmla="*/ 290 w 643"/>
                <a:gd name="T29" fmla="*/ 664 h 767"/>
                <a:gd name="T30" fmla="*/ 290 w 643"/>
                <a:gd name="T31" fmla="*/ 539 h 767"/>
                <a:gd name="T32" fmla="*/ 269 w 643"/>
                <a:gd name="T33" fmla="*/ 539 h 767"/>
                <a:gd name="T34" fmla="*/ 269 w 643"/>
                <a:gd name="T35" fmla="*/ 436 h 767"/>
                <a:gd name="T36" fmla="*/ 373 w 643"/>
                <a:gd name="T37" fmla="*/ 436 h 767"/>
                <a:gd name="T38" fmla="*/ 373 w 643"/>
                <a:gd name="T39" fmla="*/ 539 h 767"/>
                <a:gd name="T40" fmla="*/ 187 w 643"/>
                <a:gd name="T41" fmla="*/ 332 h 767"/>
                <a:gd name="T42" fmla="*/ 187 w 643"/>
                <a:gd name="T43" fmla="*/ 187 h 767"/>
                <a:gd name="T44" fmla="*/ 249 w 643"/>
                <a:gd name="T45" fmla="*/ 124 h 767"/>
                <a:gd name="T46" fmla="*/ 393 w 643"/>
                <a:gd name="T47" fmla="*/ 124 h 767"/>
                <a:gd name="T48" fmla="*/ 456 w 643"/>
                <a:gd name="T49" fmla="*/ 187 h 767"/>
                <a:gd name="T50" fmla="*/ 456 w 643"/>
                <a:gd name="T51" fmla="*/ 332 h 767"/>
                <a:gd name="T52" fmla="*/ 187 w 643"/>
                <a:gd name="T53" fmla="*/ 33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3" h="767">
                  <a:moveTo>
                    <a:pt x="581" y="332"/>
                  </a:moveTo>
                  <a:lnTo>
                    <a:pt x="581" y="126"/>
                  </a:lnTo>
                  <a:lnTo>
                    <a:pt x="455" y="0"/>
                  </a:lnTo>
                  <a:lnTo>
                    <a:pt x="189" y="0"/>
                  </a:lnTo>
                  <a:lnTo>
                    <a:pt x="63" y="126"/>
                  </a:lnTo>
                  <a:lnTo>
                    <a:pt x="63" y="332"/>
                  </a:lnTo>
                  <a:lnTo>
                    <a:pt x="0" y="332"/>
                  </a:lnTo>
                  <a:lnTo>
                    <a:pt x="0" y="767"/>
                  </a:lnTo>
                  <a:lnTo>
                    <a:pt x="643" y="767"/>
                  </a:lnTo>
                  <a:lnTo>
                    <a:pt x="643" y="332"/>
                  </a:lnTo>
                  <a:lnTo>
                    <a:pt x="581" y="332"/>
                  </a:lnTo>
                  <a:close/>
                  <a:moveTo>
                    <a:pt x="373" y="539"/>
                  </a:moveTo>
                  <a:lnTo>
                    <a:pt x="352" y="539"/>
                  </a:lnTo>
                  <a:lnTo>
                    <a:pt x="352" y="664"/>
                  </a:lnTo>
                  <a:lnTo>
                    <a:pt x="290" y="664"/>
                  </a:lnTo>
                  <a:lnTo>
                    <a:pt x="290" y="539"/>
                  </a:lnTo>
                  <a:lnTo>
                    <a:pt x="269" y="539"/>
                  </a:lnTo>
                  <a:lnTo>
                    <a:pt x="269" y="436"/>
                  </a:lnTo>
                  <a:lnTo>
                    <a:pt x="373" y="436"/>
                  </a:lnTo>
                  <a:lnTo>
                    <a:pt x="373" y="539"/>
                  </a:lnTo>
                  <a:close/>
                  <a:moveTo>
                    <a:pt x="187" y="332"/>
                  </a:moveTo>
                  <a:lnTo>
                    <a:pt x="187" y="187"/>
                  </a:lnTo>
                  <a:lnTo>
                    <a:pt x="249" y="124"/>
                  </a:lnTo>
                  <a:lnTo>
                    <a:pt x="393" y="124"/>
                  </a:lnTo>
                  <a:lnTo>
                    <a:pt x="456" y="187"/>
                  </a:lnTo>
                  <a:lnTo>
                    <a:pt x="456" y="332"/>
                  </a:lnTo>
                  <a:lnTo>
                    <a:pt x="187" y="3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SAGD, Siemens, Dokument, papier, report, paper"/>
            <p:cNvSpPr>
              <a:spLocks noChangeAspect="1" noEditPoints="1"/>
            </p:cNvSpPr>
            <p:nvPr/>
          </p:nvSpPr>
          <p:spPr bwMode="gray">
            <a:xfrm>
              <a:off x="6400800" y="2959478"/>
              <a:ext cx="179055" cy="243942"/>
            </a:xfrm>
            <a:custGeom>
              <a:avLst/>
              <a:gdLst>
                <a:gd name="T0" fmla="*/ 35 w 436"/>
                <a:gd name="T1" fmla="*/ 559 h 594"/>
                <a:gd name="T2" fmla="*/ 367 w 436"/>
                <a:gd name="T3" fmla="*/ 559 h 594"/>
                <a:gd name="T4" fmla="*/ 367 w 436"/>
                <a:gd name="T5" fmla="*/ 594 h 594"/>
                <a:gd name="T6" fmla="*/ 0 w 436"/>
                <a:gd name="T7" fmla="*/ 594 h 594"/>
                <a:gd name="T8" fmla="*/ 0 w 436"/>
                <a:gd name="T9" fmla="*/ 70 h 594"/>
                <a:gd name="T10" fmla="*/ 35 w 436"/>
                <a:gd name="T11" fmla="*/ 70 h 594"/>
                <a:gd name="T12" fmla="*/ 35 w 436"/>
                <a:gd name="T13" fmla="*/ 559 h 594"/>
                <a:gd name="T14" fmla="*/ 279 w 436"/>
                <a:gd name="T15" fmla="*/ 0 h 594"/>
                <a:gd name="T16" fmla="*/ 70 w 436"/>
                <a:gd name="T17" fmla="*/ 0 h 594"/>
                <a:gd name="T18" fmla="*/ 70 w 436"/>
                <a:gd name="T19" fmla="*/ 524 h 594"/>
                <a:gd name="T20" fmla="*/ 436 w 436"/>
                <a:gd name="T21" fmla="*/ 524 h 594"/>
                <a:gd name="T22" fmla="*/ 436 w 436"/>
                <a:gd name="T23" fmla="*/ 157 h 594"/>
                <a:gd name="T24" fmla="*/ 279 w 436"/>
                <a:gd name="T25" fmla="*/ 157 h 594"/>
                <a:gd name="T26" fmla="*/ 279 w 436"/>
                <a:gd name="T27" fmla="*/ 0 h 594"/>
                <a:gd name="T28" fmla="*/ 314 w 436"/>
                <a:gd name="T29" fmla="*/ 0 h 594"/>
                <a:gd name="T30" fmla="*/ 314 w 436"/>
                <a:gd name="T31" fmla="*/ 122 h 594"/>
                <a:gd name="T32" fmla="*/ 436 w 436"/>
                <a:gd name="T33" fmla="*/ 122 h 594"/>
                <a:gd name="T34" fmla="*/ 314 w 436"/>
                <a:gd name="T35"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6" h="594">
                  <a:moveTo>
                    <a:pt x="35" y="559"/>
                  </a:moveTo>
                  <a:lnTo>
                    <a:pt x="367" y="559"/>
                  </a:lnTo>
                  <a:lnTo>
                    <a:pt x="367" y="594"/>
                  </a:lnTo>
                  <a:lnTo>
                    <a:pt x="0" y="594"/>
                  </a:lnTo>
                  <a:lnTo>
                    <a:pt x="0" y="70"/>
                  </a:lnTo>
                  <a:lnTo>
                    <a:pt x="35" y="70"/>
                  </a:lnTo>
                  <a:lnTo>
                    <a:pt x="35" y="559"/>
                  </a:lnTo>
                  <a:close/>
                  <a:moveTo>
                    <a:pt x="279" y="0"/>
                  </a:moveTo>
                  <a:lnTo>
                    <a:pt x="70" y="0"/>
                  </a:lnTo>
                  <a:lnTo>
                    <a:pt x="70" y="524"/>
                  </a:lnTo>
                  <a:lnTo>
                    <a:pt x="436" y="524"/>
                  </a:lnTo>
                  <a:lnTo>
                    <a:pt x="436" y="157"/>
                  </a:lnTo>
                  <a:lnTo>
                    <a:pt x="279" y="157"/>
                  </a:lnTo>
                  <a:lnTo>
                    <a:pt x="279" y="0"/>
                  </a:lnTo>
                  <a:close/>
                  <a:moveTo>
                    <a:pt x="314" y="0"/>
                  </a:moveTo>
                  <a:lnTo>
                    <a:pt x="314" y="122"/>
                  </a:lnTo>
                  <a:lnTo>
                    <a:pt x="436" y="122"/>
                  </a:lnTo>
                  <a:lnTo>
                    <a:pt x="314" y="0"/>
                  </a:lnTo>
                  <a:close/>
                </a:path>
              </a:pathLst>
            </a:custGeom>
            <a:solidFill>
              <a:schemeClr val="accent1"/>
            </a:solidFill>
            <a:ln>
              <a:noFill/>
            </a:ln>
          </p:spPr>
          <p:txBody>
            <a:bodyPr vert="horz" wrap="square" lIns="36000" tIns="0" rIns="0" bIns="0" numCol="1" anchor="ctr" anchorCtr="0" compatLnSpc="1">
              <a:prstTxWarp prst="textNoShape">
                <a:avLst/>
              </a:prstTxWarp>
            </a:bodyPr>
            <a:lstStyle/>
            <a:p>
              <a:pPr algn="ctr"/>
              <a:r>
                <a:rPr lang="en-US" sz="400" b="1" dirty="0">
                  <a:solidFill>
                    <a:schemeClr val="bg1"/>
                  </a:solidFill>
                </a:rPr>
                <a:t>LOG</a:t>
              </a:r>
            </a:p>
          </p:txBody>
        </p:sp>
      </p:grpSp>
      <p:grpSp>
        <p:nvGrpSpPr>
          <p:cNvPr id="60" name="Gruppieren 284"/>
          <p:cNvGrpSpPr/>
          <p:nvPr/>
        </p:nvGrpSpPr>
        <p:grpSpPr bwMode="gray">
          <a:xfrm>
            <a:off x="6019952" y="4993907"/>
            <a:ext cx="1473770" cy="351018"/>
            <a:chOff x="4932442" y="2846701"/>
            <a:chExt cx="1713749" cy="408176"/>
          </a:xfrm>
        </p:grpSpPr>
        <p:sp>
          <p:nvSpPr>
            <p:cNvPr id="287" name="Gleichschenkliges Dreieck 278"/>
            <p:cNvSpPr/>
            <p:nvPr/>
          </p:nvSpPr>
          <p:spPr bwMode="gray">
            <a:xfrm>
              <a:off x="4932442" y="2846701"/>
              <a:ext cx="1713749" cy="408176"/>
            </a:xfrm>
            <a:custGeom>
              <a:avLst/>
              <a:gdLst/>
              <a:ahLst/>
              <a:cxnLst/>
              <a:rect l="l" t="t" r="r" b="b"/>
              <a:pathLst>
                <a:path w="1713749" h="408176">
                  <a:moveTo>
                    <a:pt x="856874" y="0"/>
                  </a:moveTo>
                  <a:lnTo>
                    <a:pt x="896375" y="36696"/>
                  </a:lnTo>
                  <a:lnTo>
                    <a:pt x="1713749" y="36696"/>
                  </a:lnTo>
                  <a:lnTo>
                    <a:pt x="1713749" y="408176"/>
                  </a:lnTo>
                  <a:lnTo>
                    <a:pt x="0" y="408176"/>
                  </a:lnTo>
                  <a:lnTo>
                    <a:pt x="0" y="36696"/>
                  </a:lnTo>
                  <a:lnTo>
                    <a:pt x="817374" y="36696"/>
                  </a:lnTo>
                  <a:close/>
                </a:path>
              </a:pathLst>
            </a:custGeom>
            <a:solidFill>
              <a:srgbClr val="FFFFFF"/>
            </a:solidFill>
            <a:ln>
              <a:solidFill>
                <a:schemeClr val="accent1"/>
              </a:solid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nvGrpSpPr>
            <p:cNvPr id="61" name="Gruppieren 482"/>
            <p:cNvGrpSpPr>
              <a:grpSpLocks noChangeAspect="1"/>
            </p:cNvGrpSpPr>
            <p:nvPr/>
          </p:nvGrpSpPr>
          <p:grpSpPr bwMode="gray">
            <a:xfrm>
              <a:off x="5417918" y="2948778"/>
              <a:ext cx="164166" cy="265343"/>
              <a:chOff x="3971929" y="1792290"/>
              <a:chExt cx="469904" cy="817562"/>
            </a:xfrm>
            <a:solidFill>
              <a:schemeClr val="accent1"/>
            </a:solidFill>
          </p:grpSpPr>
          <p:sp>
            <p:nvSpPr>
              <p:cNvPr id="308" name="Freeform 5"/>
              <p:cNvSpPr>
                <a:spLocks noEditPoints="1"/>
              </p:cNvSpPr>
              <p:nvPr/>
            </p:nvSpPr>
            <p:spPr bwMode="gray">
              <a:xfrm>
                <a:off x="3971929" y="1792290"/>
                <a:ext cx="315913" cy="463551"/>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6"/>
              <p:cNvSpPr>
                <a:spLocks noEditPoints="1"/>
              </p:cNvSpPr>
              <p:nvPr/>
            </p:nvSpPr>
            <p:spPr bwMode="gray">
              <a:xfrm>
                <a:off x="4062420" y="1970089"/>
                <a:ext cx="379413" cy="639763"/>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uppieren 457"/>
            <p:cNvGrpSpPr>
              <a:grpSpLocks noChangeAspect="1"/>
            </p:cNvGrpSpPr>
            <p:nvPr/>
          </p:nvGrpSpPr>
          <p:grpSpPr bwMode="gray">
            <a:xfrm>
              <a:off x="4976957" y="2980251"/>
              <a:ext cx="322002" cy="202397"/>
              <a:chOff x="1874838" y="4900613"/>
              <a:chExt cx="1065212" cy="720725"/>
            </a:xfrm>
            <a:solidFill>
              <a:schemeClr val="accent1"/>
            </a:solidFill>
          </p:grpSpPr>
          <p:sp>
            <p:nvSpPr>
              <p:cNvPr id="306" name="Freeform 36"/>
              <p:cNvSpPr>
                <a:spLocks noEditPoints="1"/>
              </p:cNvSpPr>
              <p:nvPr/>
            </p:nvSpPr>
            <p:spPr bwMode="gray">
              <a:xfrm>
                <a:off x="1978025" y="4900613"/>
                <a:ext cx="962025" cy="619125"/>
              </a:xfrm>
              <a:custGeom>
                <a:avLst/>
                <a:gdLst>
                  <a:gd name="T0" fmla="*/ 193 w 800"/>
                  <a:gd name="T1" fmla="*/ 381 h 514"/>
                  <a:gd name="T2" fmla="*/ 143 w 800"/>
                  <a:gd name="T3" fmla="*/ 265 h 514"/>
                  <a:gd name="T4" fmla="*/ 400 w 800"/>
                  <a:gd name="T5" fmla="*/ 381 h 514"/>
                  <a:gd name="T6" fmla="*/ 87 w 800"/>
                  <a:gd name="T7" fmla="*/ 132 h 514"/>
                  <a:gd name="T8" fmla="*/ 258 w 800"/>
                  <a:gd name="T9" fmla="*/ 248 h 514"/>
                  <a:gd name="T10" fmla="*/ 667 w 800"/>
                  <a:gd name="T11" fmla="*/ 0 h 514"/>
                  <a:gd name="T12" fmla="*/ 418 w 800"/>
                  <a:gd name="T13" fmla="*/ 116 h 514"/>
                  <a:gd name="T14" fmla="*/ 667 w 800"/>
                  <a:gd name="T15" fmla="*/ 0 h 514"/>
                  <a:gd name="T16" fmla="*/ 143 w 800"/>
                  <a:gd name="T17" fmla="*/ 0 h 514"/>
                  <a:gd name="T18" fmla="*/ 400 w 800"/>
                  <a:gd name="T19" fmla="*/ 116 h 514"/>
                  <a:gd name="T20" fmla="*/ 276 w 800"/>
                  <a:gd name="T21" fmla="*/ 248 h 514"/>
                  <a:gd name="T22" fmla="*/ 524 w 800"/>
                  <a:gd name="T23" fmla="*/ 132 h 514"/>
                  <a:gd name="T24" fmla="*/ 276 w 800"/>
                  <a:gd name="T25" fmla="*/ 248 h 514"/>
                  <a:gd name="T26" fmla="*/ 667 w 800"/>
                  <a:gd name="T27" fmla="*/ 381 h 514"/>
                  <a:gd name="T28" fmla="*/ 418 w 800"/>
                  <a:gd name="T29" fmla="*/ 265 h 514"/>
                  <a:gd name="T30" fmla="*/ 96 w 800"/>
                  <a:gd name="T31" fmla="*/ 265 h 514"/>
                  <a:gd name="T32" fmla="*/ 117 w 800"/>
                  <a:gd name="T33" fmla="*/ 277 h 514"/>
                  <a:gd name="T34" fmla="*/ 124 w 800"/>
                  <a:gd name="T35" fmla="*/ 265 h 514"/>
                  <a:gd name="T36" fmla="*/ 41 w 800"/>
                  <a:gd name="T37" fmla="*/ 438 h 514"/>
                  <a:gd name="T38" fmla="*/ 16 w 800"/>
                  <a:gd name="T39" fmla="*/ 514 h 514"/>
                  <a:gd name="T40" fmla="*/ 41 w 800"/>
                  <a:gd name="T41" fmla="*/ 438 h 514"/>
                  <a:gd name="T42" fmla="*/ 800 w 800"/>
                  <a:gd name="T43" fmla="*/ 514 h 514"/>
                  <a:gd name="T44" fmla="*/ 543 w 800"/>
                  <a:gd name="T45" fmla="*/ 398 h 514"/>
                  <a:gd name="T46" fmla="*/ 543 w 800"/>
                  <a:gd name="T47" fmla="*/ 248 h 514"/>
                  <a:gd name="T48" fmla="*/ 800 w 800"/>
                  <a:gd name="T49" fmla="*/ 132 h 514"/>
                  <a:gd name="T50" fmla="*/ 543 w 800"/>
                  <a:gd name="T51" fmla="*/ 248 h 514"/>
                  <a:gd name="T52" fmla="*/ 800 w 800"/>
                  <a:gd name="T53" fmla="*/ 381 h 514"/>
                  <a:gd name="T54" fmla="*/ 684 w 800"/>
                  <a:gd name="T55" fmla="*/ 265 h 514"/>
                  <a:gd name="T56" fmla="*/ 684 w 800"/>
                  <a:gd name="T57" fmla="*/ 0 h 514"/>
                  <a:gd name="T58" fmla="*/ 800 w 800"/>
                  <a:gd name="T59" fmla="*/ 116 h 514"/>
                  <a:gd name="T60" fmla="*/ 684 w 800"/>
                  <a:gd name="T61" fmla="*/ 0 h 514"/>
                  <a:gd name="T62" fmla="*/ 191 w 800"/>
                  <a:gd name="T63" fmla="*/ 514 h 514"/>
                  <a:gd name="T64" fmla="*/ 258 w 800"/>
                  <a:gd name="T65" fmla="*/ 398 h 514"/>
                  <a:gd name="T66" fmla="*/ 195 w 800"/>
                  <a:gd name="T67" fmla="*/ 502 h 514"/>
                  <a:gd name="T68" fmla="*/ 524 w 800"/>
                  <a:gd name="T69" fmla="*/ 514 h 514"/>
                  <a:gd name="T70" fmla="*/ 276 w 800"/>
                  <a:gd name="T71" fmla="*/ 398 h 514"/>
                  <a:gd name="T72" fmla="*/ 16 w 800"/>
                  <a:gd name="T73" fmla="*/ 216 h 514"/>
                  <a:gd name="T74" fmla="*/ 61 w 800"/>
                  <a:gd name="T75" fmla="*/ 132 h 514"/>
                  <a:gd name="T76" fmla="*/ 0 w 800"/>
                  <a:gd name="T77" fmla="*/ 238 h 514"/>
                  <a:gd name="T78" fmla="*/ 67 w 800"/>
                  <a:gd name="T79" fmla="*/ 83 h 514"/>
                  <a:gd name="T80" fmla="*/ 124 w 800"/>
                  <a:gd name="T81" fmla="*/ 116 h 514"/>
                  <a:gd name="T82" fmla="*/ 0 w 800"/>
                  <a:gd name="T83" fmla="*/ 0 h 514"/>
                  <a:gd name="T84" fmla="*/ 63 w 800"/>
                  <a:gd name="T85" fmla="*/ 11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514">
                    <a:moveTo>
                      <a:pt x="400" y="381"/>
                    </a:moveTo>
                    <a:cubicBezTo>
                      <a:pt x="193" y="381"/>
                      <a:pt x="193" y="381"/>
                      <a:pt x="193" y="381"/>
                    </a:cubicBezTo>
                    <a:cubicBezTo>
                      <a:pt x="181" y="346"/>
                      <a:pt x="162" y="314"/>
                      <a:pt x="143" y="283"/>
                    </a:cubicBezTo>
                    <a:cubicBezTo>
                      <a:pt x="143" y="265"/>
                      <a:pt x="143" y="265"/>
                      <a:pt x="143" y="265"/>
                    </a:cubicBezTo>
                    <a:cubicBezTo>
                      <a:pt x="400" y="265"/>
                      <a:pt x="400" y="265"/>
                      <a:pt x="400" y="265"/>
                    </a:cubicBezTo>
                    <a:lnTo>
                      <a:pt x="400" y="381"/>
                    </a:lnTo>
                    <a:close/>
                    <a:moveTo>
                      <a:pt x="258" y="132"/>
                    </a:moveTo>
                    <a:cubicBezTo>
                      <a:pt x="87" y="132"/>
                      <a:pt x="87" y="132"/>
                      <a:pt x="87" y="132"/>
                    </a:cubicBezTo>
                    <a:cubicBezTo>
                      <a:pt x="106" y="180"/>
                      <a:pt x="103" y="217"/>
                      <a:pt x="99" y="248"/>
                    </a:cubicBezTo>
                    <a:cubicBezTo>
                      <a:pt x="258" y="248"/>
                      <a:pt x="258" y="248"/>
                      <a:pt x="258" y="248"/>
                    </a:cubicBezTo>
                    <a:lnTo>
                      <a:pt x="258" y="132"/>
                    </a:lnTo>
                    <a:close/>
                    <a:moveTo>
                      <a:pt x="667" y="0"/>
                    </a:moveTo>
                    <a:cubicBezTo>
                      <a:pt x="418" y="0"/>
                      <a:pt x="418" y="0"/>
                      <a:pt x="418" y="0"/>
                    </a:cubicBezTo>
                    <a:cubicBezTo>
                      <a:pt x="418" y="116"/>
                      <a:pt x="418" y="116"/>
                      <a:pt x="418" y="116"/>
                    </a:cubicBezTo>
                    <a:cubicBezTo>
                      <a:pt x="667" y="116"/>
                      <a:pt x="667" y="116"/>
                      <a:pt x="667" y="116"/>
                    </a:cubicBezTo>
                    <a:lnTo>
                      <a:pt x="667" y="0"/>
                    </a:lnTo>
                    <a:close/>
                    <a:moveTo>
                      <a:pt x="400" y="0"/>
                    </a:moveTo>
                    <a:cubicBezTo>
                      <a:pt x="143" y="0"/>
                      <a:pt x="143" y="0"/>
                      <a:pt x="143" y="0"/>
                    </a:cubicBezTo>
                    <a:cubicBezTo>
                      <a:pt x="143" y="116"/>
                      <a:pt x="143" y="116"/>
                      <a:pt x="143" y="116"/>
                    </a:cubicBezTo>
                    <a:cubicBezTo>
                      <a:pt x="400" y="116"/>
                      <a:pt x="400" y="116"/>
                      <a:pt x="400" y="116"/>
                    </a:cubicBezTo>
                    <a:lnTo>
                      <a:pt x="400" y="0"/>
                    </a:lnTo>
                    <a:close/>
                    <a:moveTo>
                      <a:pt x="276" y="248"/>
                    </a:moveTo>
                    <a:cubicBezTo>
                      <a:pt x="524" y="248"/>
                      <a:pt x="524" y="248"/>
                      <a:pt x="524" y="248"/>
                    </a:cubicBezTo>
                    <a:cubicBezTo>
                      <a:pt x="524" y="132"/>
                      <a:pt x="524" y="132"/>
                      <a:pt x="524" y="132"/>
                    </a:cubicBezTo>
                    <a:cubicBezTo>
                      <a:pt x="276" y="132"/>
                      <a:pt x="276" y="132"/>
                      <a:pt x="276" y="132"/>
                    </a:cubicBezTo>
                    <a:lnTo>
                      <a:pt x="276" y="248"/>
                    </a:lnTo>
                    <a:close/>
                    <a:moveTo>
                      <a:pt x="418" y="381"/>
                    </a:moveTo>
                    <a:cubicBezTo>
                      <a:pt x="667" y="381"/>
                      <a:pt x="667" y="381"/>
                      <a:pt x="667" y="381"/>
                    </a:cubicBezTo>
                    <a:cubicBezTo>
                      <a:pt x="667" y="265"/>
                      <a:pt x="667" y="265"/>
                      <a:pt x="667" y="265"/>
                    </a:cubicBezTo>
                    <a:cubicBezTo>
                      <a:pt x="418" y="265"/>
                      <a:pt x="418" y="265"/>
                      <a:pt x="418" y="265"/>
                    </a:cubicBezTo>
                    <a:lnTo>
                      <a:pt x="418" y="381"/>
                    </a:lnTo>
                    <a:close/>
                    <a:moveTo>
                      <a:pt x="96" y="265"/>
                    </a:moveTo>
                    <a:cubicBezTo>
                      <a:pt x="94" y="284"/>
                      <a:pt x="92" y="300"/>
                      <a:pt x="96" y="316"/>
                    </a:cubicBezTo>
                    <a:cubicBezTo>
                      <a:pt x="103" y="301"/>
                      <a:pt x="110" y="286"/>
                      <a:pt x="117" y="277"/>
                    </a:cubicBezTo>
                    <a:cubicBezTo>
                      <a:pt x="124" y="267"/>
                      <a:pt x="124" y="267"/>
                      <a:pt x="124" y="267"/>
                    </a:cubicBezTo>
                    <a:cubicBezTo>
                      <a:pt x="124" y="265"/>
                      <a:pt x="124" y="265"/>
                      <a:pt x="124" y="265"/>
                    </a:cubicBezTo>
                    <a:lnTo>
                      <a:pt x="96" y="265"/>
                    </a:lnTo>
                    <a:close/>
                    <a:moveTo>
                      <a:pt x="41" y="438"/>
                    </a:moveTo>
                    <a:cubicBezTo>
                      <a:pt x="34" y="448"/>
                      <a:pt x="28" y="460"/>
                      <a:pt x="24" y="473"/>
                    </a:cubicBezTo>
                    <a:cubicBezTo>
                      <a:pt x="20" y="484"/>
                      <a:pt x="16" y="498"/>
                      <a:pt x="16" y="514"/>
                    </a:cubicBezTo>
                    <a:cubicBezTo>
                      <a:pt x="62" y="514"/>
                      <a:pt x="62" y="514"/>
                      <a:pt x="62" y="514"/>
                    </a:cubicBezTo>
                    <a:cubicBezTo>
                      <a:pt x="51" y="492"/>
                      <a:pt x="43" y="464"/>
                      <a:pt x="41" y="438"/>
                    </a:cubicBezTo>
                    <a:close/>
                    <a:moveTo>
                      <a:pt x="543" y="514"/>
                    </a:moveTo>
                    <a:cubicBezTo>
                      <a:pt x="800" y="514"/>
                      <a:pt x="800" y="514"/>
                      <a:pt x="800" y="514"/>
                    </a:cubicBezTo>
                    <a:cubicBezTo>
                      <a:pt x="800" y="398"/>
                      <a:pt x="800" y="398"/>
                      <a:pt x="800" y="398"/>
                    </a:cubicBezTo>
                    <a:cubicBezTo>
                      <a:pt x="543" y="398"/>
                      <a:pt x="543" y="398"/>
                      <a:pt x="543" y="398"/>
                    </a:cubicBezTo>
                    <a:lnTo>
                      <a:pt x="543" y="514"/>
                    </a:lnTo>
                    <a:close/>
                    <a:moveTo>
                      <a:pt x="543" y="248"/>
                    </a:moveTo>
                    <a:cubicBezTo>
                      <a:pt x="800" y="248"/>
                      <a:pt x="800" y="248"/>
                      <a:pt x="800" y="248"/>
                    </a:cubicBezTo>
                    <a:cubicBezTo>
                      <a:pt x="800" y="132"/>
                      <a:pt x="800" y="132"/>
                      <a:pt x="800" y="132"/>
                    </a:cubicBezTo>
                    <a:cubicBezTo>
                      <a:pt x="543" y="132"/>
                      <a:pt x="543" y="132"/>
                      <a:pt x="543" y="132"/>
                    </a:cubicBezTo>
                    <a:lnTo>
                      <a:pt x="543" y="248"/>
                    </a:lnTo>
                    <a:close/>
                    <a:moveTo>
                      <a:pt x="684" y="381"/>
                    </a:moveTo>
                    <a:cubicBezTo>
                      <a:pt x="800" y="381"/>
                      <a:pt x="800" y="381"/>
                      <a:pt x="800" y="381"/>
                    </a:cubicBezTo>
                    <a:cubicBezTo>
                      <a:pt x="800" y="265"/>
                      <a:pt x="800" y="265"/>
                      <a:pt x="800" y="265"/>
                    </a:cubicBezTo>
                    <a:cubicBezTo>
                      <a:pt x="684" y="265"/>
                      <a:pt x="684" y="265"/>
                      <a:pt x="684" y="265"/>
                    </a:cubicBezTo>
                    <a:lnTo>
                      <a:pt x="684" y="381"/>
                    </a:lnTo>
                    <a:close/>
                    <a:moveTo>
                      <a:pt x="684" y="0"/>
                    </a:moveTo>
                    <a:cubicBezTo>
                      <a:pt x="684" y="116"/>
                      <a:pt x="684" y="116"/>
                      <a:pt x="684" y="116"/>
                    </a:cubicBezTo>
                    <a:cubicBezTo>
                      <a:pt x="800" y="116"/>
                      <a:pt x="800" y="116"/>
                      <a:pt x="800" y="116"/>
                    </a:cubicBezTo>
                    <a:cubicBezTo>
                      <a:pt x="800" y="0"/>
                      <a:pt x="800" y="0"/>
                      <a:pt x="800" y="0"/>
                    </a:cubicBezTo>
                    <a:lnTo>
                      <a:pt x="684" y="0"/>
                    </a:lnTo>
                    <a:close/>
                    <a:moveTo>
                      <a:pt x="195" y="502"/>
                    </a:moveTo>
                    <a:cubicBezTo>
                      <a:pt x="194" y="506"/>
                      <a:pt x="193" y="510"/>
                      <a:pt x="191" y="514"/>
                    </a:cubicBezTo>
                    <a:cubicBezTo>
                      <a:pt x="258" y="514"/>
                      <a:pt x="258" y="514"/>
                      <a:pt x="258" y="514"/>
                    </a:cubicBezTo>
                    <a:cubicBezTo>
                      <a:pt x="258" y="398"/>
                      <a:pt x="258" y="398"/>
                      <a:pt x="258" y="398"/>
                    </a:cubicBezTo>
                    <a:cubicBezTo>
                      <a:pt x="198" y="398"/>
                      <a:pt x="198" y="398"/>
                      <a:pt x="198" y="398"/>
                    </a:cubicBezTo>
                    <a:cubicBezTo>
                      <a:pt x="206" y="429"/>
                      <a:pt x="207" y="464"/>
                      <a:pt x="195" y="502"/>
                    </a:cubicBezTo>
                    <a:close/>
                    <a:moveTo>
                      <a:pt x="276" y="514"/>
                    </a:moveTo>
                    <a:cubicBezTo>
                      <a:pt x="524" y="514"/>
                      <a:pt x="524" y="514"/>
                      <a:pt x="524" y="514"/>
                    </a:cubicBezTo>
                    <a:cubicBezTo>
                      <a:pt x="524" y="398"/>
                      <a:pt x="524" y="398"/>
                      <a:pt x="524" y="398"/>
                    </a:cubicBezTo>
                    <a:cubicBezTo>
                      <a:pt x="276" y="398"/>
                      <a:pt x="276" y="398"/>
                      <a:pt x="276" y="398"/>
                    </a:cubicBezTo>
                    <a:lnTo>
                      <a:pt x="276" y="514"/>
                    </a:lnTo>
                    <a:close/>
                    <a:moveTo>
                      <a:pt x="16" y="216"/>
                    </a:moveTo>
                    <a:cubicBezTo>
                      <a:pt x="39" y="184"/>
                      <a:pt x="57" y="159"/>
                      <a:pt x="61" y="134"/>
                    </a:cubicBezTo>
                    <a:cubicBezTo>
                      <a:pt x="61" y="132"/>
                      <a:pt x="61" y="132"/>
                      <a:pt x="61" y="132"/>
                    </a:cubicBezTo>
                    <a:cubicBezTo>
                      <a:pt x="0" y="132"/>
                      <a:pt x="0" y="132"/>
                      <a:pt x="0" y="132"/>
                    </a:cubicBezTo>
                    <a:cubicBezTo>
                      <a:pt x="0" y="238"/>
                      <a:pt x="0" y="238"/>
                      <a:pt x="0" y="238"/>
                    </a:cubicBezTo>
                    <a:cubicBezTo>
                      <a:pt x="6" y="230"/>
                      <a:pt x="11" y="223"/>
                      <a:pt x="16" y="216"/>
                    </a:cubicBezTo>
                    <a:close/>
                    <a:moveTo>
                      <a:pt x="67" y="83"/>
                    </a:moveTo>
                    <a:cubicBezTo>
                      <a:pt x="80" y="116"/>
                      <a:pt x="80" y="116"/>
                      <a:pt x="80" y="116"/>
                    </a:cubicBezTo>
                    <a:cubicBezTo>
                      <a:pt x="124" y="116"/>
                      <a:pt x="124" y="116"/>
                      <a:pt x="124" y="116"/>
                    </a:cubicBezTo>
                    <a:cubicBezTo>
                      <a:pt x="124" y="0"/>
                      <a:pt x="124" y="0"/>
                      <a:pt x="124" y="0"/>
                    </a:cubicBezTo>
                    <a:cubicBezTo>
                      <a:pt x="0" y="0"/>
                      <a:pt x="0" y="0"/>
                      <a:pt x="0" y="0"/>
                    </a:cubicBezTo>
                    <a:cubicBezTo>
                      <a:pt x="0" y="116"/>
                      <a:pt x="0" y="116"/>
                      <a:pt x="0" y="116"/>
                    </a:cubicBezTo>
                    <a:cubicBezTo>
                      <a:pt x="63" y="116"/>
                      <a:pt x="63" y="116"/>
                      <a:pt x="63" y="116"/>
                    </a:cubicBezTo>
                    <a:lnTo>
                      <a:pt x="6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37"/>
              <p:cNvSpPr>
                <a:spLocks/>
              </p:cNvSpPr>
              <p:nvPr/>
            </p:nvSpPr>
            <p:spPr bwMode="gray">
              <a:xfrm>
                <a:off x="1874838" y="5062538"/>
                <a:ext cx="354012" cy="558800"/>
              </a:xfrm>
              <a:custGeom>
                <a:avLst/>
                <a:gdLst>
                  <a:gd name="T0" fmla="*/ 160 w 294"/>
                  <a:gd name="T1" fmla="*/ 0 h 464"/>
                  <a:gd name="T2" fmla="*/ 37 w 294"/>
                  <a:gd name="T3" fmla="*/ 222 h 464"/>
                  <a:gd name="T4" fmla="*/ 104 w 294"/>
                  <a:gd name="T5" fmla="*/ 433 h 464"/>
                  <a:gd name="T6" fmla="*/ 141 w 294"/>
                  <a:gd name="T7" fmla="*/ 266 h 464"/>
                  <a:gd name="T8" fmla="*/ 165 w 294"/>
                  <a:gd name="T9" fmla="*/ 382 h 464"/>
                  <a:gd name="T10" fmla="*/ 185 w 294"/>
                  <a:gd name="T11" fmla="*/ 338 h 464"/>
                  <a:gd name="T12" fmla="*/ 155 w 294"/>
                  <a:gd name="T13" fmla="*/ 464 h 464"/>
                  <a:gd name="T14" fmla="*/ 269 w 294"/>
                  <a:gd name="T15" fmla="*/ 363 h 464"/>
                  <a:gd name="T16" fmla="*/ 214 w 294"/>
                  <a:gd name="T17" fmla="*/ 150 h 464"/>
                  <a:gd name="T18" fmla="*/ 185 w 294"/>
                  <a:gd name="T19" fmla="*/ 214 h 464"/>
                  <a:gd name="T20" fmla="*/ 160 w 29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464">
                    <a:moveTo>
                      <a:pt x="160" y="0"/>
                    </a:moveTo>
                    <a:cubicBezTo>
                      <a:pt x="152" y="58"/>
                      <a:pt x="78" y="112"/>
                      <a:pt x="37" y="222"/>
                    </a:cubicBezTo>
                    <a:cubicBezTo>
                      <a:pt x="0" y="322"/>
                      <a:pt x="31" y="408"/>
                      <a:pt x="104" y="433"/>
                    </a:cubicBezTo>
                    <a:cubicBezTo>
                      <a:pt x="63" y="367"/>
                      <a:pt x="114" y="287"/>
                      <a:pt x="141" y="266"/>
                    </a:cubicBezTo>
                    <a:cubicBezTo>
                      <a:pt x="135" y="295"/>
                      <a:pt x="144" y="349"/>
                      <a:pt x="165" y="382"/>
                    </a:cubicBezTo>
                    <a:cubicBezTo>
                      <a:pt x="173" y="375"/>
                      <a:pt x="182" y="357"/>
                      <a:pt x="185" y="338"/>
                    </a:cubicBezTo>
                    <a:cubicBezTo>
                      <a:pt x="185" y="338"/>
                      <a:pt x="240" y="412"/>
                      <a:pt x="155" y="464"/>
                    </a:cubicBezTo>
                    <a:cubicBezTo>
                      <a:pt x="155" y="464"/>
                      <a:pt x="243" y="451"/>
                      <a:pt x="269" y="363"/>
                    </a:cubicBezTo>
                    <a:cubicBezTo>
                      <a:pt x="294" y="276"/>
                      <a:pt x="254" y="215"/>
                      <a:pt x="214" y="150"/>
                    </a:cubicBezTo>
                    <a:cubicBezTo>
                      <a:pt x="204" y="163"/>
                      <a:pt x="189" y="193"/>
                      <a:pt x="185" y="214"/>
                    </a:cubicBezTo>
                    <a:cubicBezTo>
                      <a:pt x="136" y="152"/>
                      <a:pt x="202" y="106"/>
                      <a:pt x="1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SAGD, Siemens, cd, disk"/>
            <p:cNvGrpSpPr>
              <a:grpSpLocks/>
            </p:cNvGrpSpPr>
            <p:nvPr/>
          </p:nvGrpSpPr>
          <p:grpSpPr bwMode="gray">
            <a:xfrm>
              <a:off x="5999939" y="2940498"/>
              <a:ext cx="281902" cy="281902"/>
              <a:chOff x="320675" y="6391275"/>
              <a:chExt cx="3068638" cy="3068638"/>
            </a:xfrm>
            <a:solidFill>
              <a:schemeClr val="accent1"/>
            </a:solidFill>
          </p:grpSpPr>
          <p:sp>
            <p:nvSpPr>
              <p:cNvPr id="297" name="Freeform 47"/>
              <p:cNvSpPr>
                <a:spLocks noEditPoints="1"/>
              </p:cNvSpPr>
              <p:nvPr/>
            </p:nvSpPr>
            <p:spPr bwMode="gray">
              <a:xfrm>
                <a:off x="1649413" y="7720013"/>
                <a:ext cx="412750" cy="412750"/>
              </a:xfrm>
              <a:custGeom>
                <a:avLst/>
                <a:gdLst>
                  <a:gd name="T0" fmla="*/ 36 w 110"/>
                  <a:gd name="T1" fmla="*/ 4 h 110"/>
                  <a:gd name="T2" fmla="*/ 32 w 110"/>
                  <a:gd name="T3" fmla="*/ 6 h 110"/>
                  <a:gd name="T4" fmla="*/ 29 w 110"/>
                  <a:gd name="T5" fmla="*/ 7 h 110"/>
                  <a:gd name="T6" fmla="*/ 26 w 110"/>
                  <a:gd name="T7" fmla="*/ 9 h 110"/>
                  <a:gd name="T8" fmla="*/ 23 w 110"/>
                  <a:gd name="T9" fmla="*/ 11 h 110"/>
                  <a:gd name="T10" fmla="*/ 21 w 110"/>
                  <a:gd name="T11" fmla="*/ 13 h 110"/>
                  <a:gd name="T12" fmla="*/ 18 w 110"/>
                  <a:gd name="T13" fmla="*/ 15 h 110"/>
                  <a:gd name="T14" fmla="*/ 16 w 110"/>
                  <a:gd name="T15" fmla="*/ 17 h 110"/>
                  <a:gd name="T16" fmla="*/ 13 w 110"/>
                  <a:gd name="T17" fmla="*/ 20 h 110"/>
                  <a:gd name="T18" fmla="*/ 11 w 110"/>
                  <a:gd name="T19" fmla="*/ 23 h 110"/>
                  <a:gd name="T20" fmla="*/ 9 w 110"/>
                  <a:gd name="T21" fmla="*/ 26 h 110"/>
                  <a:gd name="T22" fmla="*/ 7 w 110"/>
                  <a:gd name="T23" fmla="*/ 29 h 110"/>
                  <a:gd name="T24" fmla="*/ 6 w 110"/>
                  <a:gd name="T25" fmla="*/ 32 h 110"/>
                  <a:gd name="T26" fmla="*/ 4 w 110"/>
                  <a:gd name="T27" fmla="*/ 35 h 110"/>
                  <a:gd name="T28" fmla="*/ 3 w 110"/>
                  <a:gd name="T29" fmla="*/ 37 h 110"/>
                  <a:gd name="T30" fmla="*/ 1 w 110"/>
                  <a:gd name="T31" fmla="*/ 47 h 110"/>
                  <a:gd name="T32" fmla="*/ 55 w 110"/>
                  <a:gd name="T33" fmla="*/ 110 h 110"/>
                  <a:gd name="T34" fmla="*/ 76 w 110"/>
                  <a:gd name="T35" fmla="*/ 106 h 110"/>
                  <a:gd name="T36" fmla="*/ 80 w 110"/>
                  <a:gd name="T37" fmla="*/ 104 h 110"/>
                  <a:gd name="T38" fmla="*/ 83 w 110"/>
                  <a:gd name="T39" fmla="*/ 103 h 110"/>
                  <a:gd name="T40" fmla="*/ 86 w 110"/>
                  <a:gd name="T41" fmla="*/ 101 h 110"/>
                  <a:gd name="T42" fmla="*/ 89 w 110"/>
                  <a:gd name="T43" fmla="*/ 99 h 110"/>
                  <a:gd name="T44" fmla="*/ 91 w 110"/>
                  <a:gd name="T45" fmla="*/ 97 h 110"/>
                  <a:gd name="T46" fmla="*/ 94 w 110"/>
                  <a:gd name="T47" fmla="*/ 94 h 110"/>
                  <a:gd name="T48" fmla="*/ 96 w 110"/>
                  <a:gd name="T49" fmla="*/ 92 h 110"/>
                  <a:gd name="T50" fmla="*/ 99 w 110"/>
                  <a:gd name="T51" fmla="*/ 88 h 110"/>
                  <a:gd name="T52" fmla="*/ 101 w 110"/>
                  <a:gd name="T53" fmla="*/ 85 h 110"/>
                  <a:gd name="T54" fmla="*/ 103 w 110"/>
                  <a:gd name="T55" fmla="*/ 82 h 110"/>
                  <a:gd name="T56" fmla="*/ 105 w 110"/>
                  <a:gd name="T57" fmla="*/ 79 h 110"/>
                  <a:gd name="T58" fmla="*/ 106 w 110"/>
                  <a:gd name="T59" fmla="*/ 76 h 110"/>
                  <a:gd name="T60" fmla="*/ 110 w 110"/>
                  <a:gd name="T61" fmla="*/ 64 h 110"/>
                  <a:gd name="T62" fmla="*/ 55 w 110"/>
                  <a:gd name="T63" fmla="*/ 0 h 110"/>
                  <a:gd name="T64" fmla="*/ 85 w 110"/>
                  <a:gd name="T65" fmla="*/ 60 h 110"/>
                  <a:gd name="T66" fmla="*/ 83 w 110"/>
                  <a:gd name="T67" fmla="*/ 64 h 110"/>
                  <a:gd name="T68" fmla="*/ 82 w 110"/>
                  <a:gd name="T69" fmla="*/ 68 h 110"/>
                  <a:gd name="T70" fmla="*/ 80 w 110"/>
                  <a:gd name="T71" fmla="*/ 71 h 110"/>
                  <a:gd name="T72" fmla="*/ 78 w 110"/>
                  <a:gd name="T73" fmla="*/ 74 h 110"/>
                  <a:gd name="T74" fmla="*/ 75 w 110"/>
                  <a:gd name="T75" fmla="*/ 77 h 110"/>
                  <a:gd name="T76" fmla="*/ 73 w 110"/>
                  <a:gd name="T77" fmla="*/ 79 h 110"/>
                  <a:gd name="T78" fmla="*/ 70 w 110"/>
                  <a:gd name="T79" fmla="*/ 81 h 110"/>
                  <a:gd name="T80" fmla="*/ 66 w 110"/>
                  <a:gd name="T81" fmla="*/ 83 h 110"/>
                  <a:gd name="T82" fmla="*/ 26 w 110"/>
                  <a:gd name="T83" fmla="*/ 55 h 110"/>
                  <a:gd name="T84" fmla="*/ 27 w 110"/>
                  <a:gd name="T85" fmla="*/ 47 h 110"/>
                  <a:gd name="T86" fmla="*/ 28 w 110"/>
                  <a:gd name="T87" fmla="*/ 44 h 110"/>
                  <a:gd name="T88" fmla="*/ 30 w 110"/>
                  <a:gd name="T89" fmla="*/ 40 h 110"/>
                  <a:gd name="T90" fmla="*/ 32 w 110"/>
                  <a:gd name="T91" fmla="*/ 37 h 110"/>
                  <a:gd name="T92" fmla="*/ 34 w 110"/>
                  <a:gd name="T93" fmla="*/ 34 h 110"/>
                  <a:gd name="T94" fmla="*/ 37 w 110"/>
                  <a:gd name="T95" fmla="*/ 32 h 110"/>
                  <a:gd name="T96" fmla="*/ 40 w 110"/>
                  <a:gd name="T97" fmla="*/ 30 h 110"/>
                  <a:gd name="T98" fmla="*/ 44 w 110"/>
                  <a:gd name="T99" fmla="*/ 28 h 110"/>
                  <a:gd name="T100" fmla="*/ 55 w 110"/>
                  <a:gd name="T101" fmla="*/ 26 h 110"/>
                  <a:gd name="T102" fmla="*/ 85 w 110"/>
                  <a:gd name="T103"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10">
                    <a:moveTo>
                      <a:pt x="55" y="0"/>
                    </a:moveTo>
                    <a:cubicBezTo>
                      <a:pt x="48" y="0"/>
                      <a:pt x="42" y="2"/>
                      <a:pt x="36" y="4"/>
                    </a:cubicBezTo>
                    <a:cubicBezTo>
                      <a:pt x="36" y="4"/>
                      <a:pt x="35" y="4"/>
                      <a:pt x="35" y="4"/>
                    </a:cubicBezTo>
                    <a:cubicBezTo>
                      <a:pt x="34" y="5"/>
                      <a:pt x="33" y="5"/>
                      <a:pt x="32" y="6"/>
                    </a:cubicBezTo>
                    <a:cubicBezTo>
                      <a:pt x="32" y="6"/>
                      <a:pt x="31" y="6"/>
                      <a:pt x="31" y="6"/>
                    </a:cubicBezTo>
                    <a:cubicBezTo>
                      <a:pt x="30" y="6"/>
                      <a:pt x="30" y="7"/>
                      <a:pt x="29" y="7"/>
                    </a:cubicBezTo>
                    <a:cubicBezTo>
                      <a:pt x="28" y="7"/>
                      <a:pt x="28" y="8"/>
                      <a:pt x="28" y="8"/>
                    </a:cubicBezTo>
                    <a:cubicBezTo>
                      <a:pt x="27" y="8"/>
                      <a:pt x="27" y="8"/>
                      <a:pt x="26" y="9"/>
                    </a:cubicBezTo>
                    <a:cubicBezTo>
                      <a:pt x="26" y="9"/>
                      <a:pt x="25" y="9"/>
                      <a:pt x="25" y="10"/>
                    </a:cubicBezTo>
                    <a:cubicBezTo>
                      <a:pt x="24" y="10"/>
                      <a:pt x="24" y="10"/>
                      <a:pt x="23" y="11"/>
                    </a:cubicBezTo>
                    <a:cubicBezTo>
                      <a:pt x="23" y="11"/>
                      <a:pt x="22" y="11"/>
                      <a:pt x="22" y="12"/>
                    </a:cubicBezTo>
                    <a:cubicBezTo>
                      <a:pt x="22" y="12"/>
                      <a:pt x="21" y="12"/>
                      <a:pt x="21" y="13"/>
                    </a:cubicBezTo>
                    <a:cubicBezTo>
                      <a:pt x="20" y="13"/>
                      <a:pt x="20" y="13"/>
                      <a:pt x="19" y="14"/>
                    </a:cubicBezTo>
                    <a:cubicBezTo>
                      <a:pt x="19" y="14"/>
                      <a:pt x="19" y="14"/>
                      <a:pt x="18" y="15"/>
                    </a:cubicBezTo>
                    <a:cubicBezTo>
                      <a:pt x="18" y="15"/>
                      <a:pt x="17" y="16"/>
                      <a:pt x="17" y="16"/>
                    </a:cubicBezTo>
                    <a:cubicBezTo>
                      <a:pt x="17" y="16"/>
                      <a:pt x="16" y="17"/>
                      <a:pt x="16" y="17"/>
                    </a:cubicBezTo>
                    <a:cubicBezTo>
                      <a:pt x="15" y="18"/>
                      <a:pt x="15" y="18"/>
                      <a:pt x="15" y="18"/>
                    </a:cubicBezTo>
                    <a:cubicBezTo>
                      <a:pt x="14" y="19"/>
                      <a:pt x="14" y="19"/>
                      <a:pt x="13" y="20"/>
                    </a:cubicBezTo>
                    <a:cubicBezTo>
                      <a:pt x="13" y="21"/>
                      <a:pt x="12" y="21"/>
                      <a:pt x="12" y="22"/>
                    </a:cubicBezTo>
                    <a:cubicBezTo>
                      <a:pt x="11" y="23"/>
                      <a:pt x="11" y="23"/>
                      <a:pt x="11" y="23"/>
                    </a:cubicBezTo>
                    <a:cubicBezTo>
                      <a:pt x="10" y="24"/>
                      <a:pt x="10" y="24"/>
                      <a:pt x="10" y="25"/>
                    </a:cubicBezTo>
                    <a:cubicBezTo>
                      <a:pt x="9" y="25"/>
                      <a:pt x="9" y="26"/>
                      <a:pt x="9" y="26"/>
                    </a:cubicBezTo>
                    <a:cubicBezTo>
                      <a:pt x="8" y="27"/>
                      <a:pt x="8" y="27"/>
                      <a:pt x="8" y="28"/>
                    </a:cubicBezTo>
                    <a:cubicBezTo>
                      <a:pt x="8" y="28"/>
                      <a:pt x="7" y="28"/>
                      <a:pt x="7" y="29"/>
                    </a:cubicBezTo>
                    <a:cubicBezTo>
                      <a:pt x="7" y="29"/>
                      <a:pt x="6" y="30"/>
                      <a:pt x="6" y="31"/>
                    </a:cubicBezTo>
                    <a:cubicBezTo>
                      <a:pt x="6" y="31"/>
                      <a:pt x="6" y="31"/>
                      <a:pt x="6" y="32"/>
                    </a:cubicBezTo>
                    <a:cubicBezTo>
                      <a:pt x="5" y="32"/>
                      <a:pt x="5" y="33"/>
                      <a:pt x="5" y="34"/>
                    </a:cubicBezTo>
                    <a:cubicBezTo>
                      <a:pt x="5" y="34"/>
                      <a:pt x="5" y="34"/>
                      <a:pt x="4" y="35"/>
                    </a:cubicBezTo>
                    <a:cubicBezTo>
                      <a:pt x="4" y="35"/>
                      <a:pt x="4" y="36"/>
                      <a:pt x="4" y="37"/>
                    </a:cubicBezTo>
                    <a:cubicBezTo>
                      <a:pt x="3" y="37"/>
                      <a:pt x="3" y="37"/>
                      <a:pt x="3" y="37"/>
                    </a:cubicBezTo>
                    <a:cubicBezTo>
                      <a:pt x="3" y="39"/>
                      <a:pt x="2" y="41"/>
                      <a:pt x="2" y="43"/>
                    </a:cubicBezTo>
                    <a:cubicBezTo>
                      <a:pt x="1" y="44"/>
                      <a:pt x="1" y="46"/>
                      <a:pt x="1" y="47"/>
                    </a:cubicBezTo>
                    <a:cubicBezTo>
                      <a:pt x="1" y="49"/>
                      <a:pt x="0" y="52"/>
                      <a:pt x="0" y="55"/>
                    </a:cubicBezTo>
                    <a:cubicBezTo>
                      <a:pt x="0" y="85"/>
                      <a:pt x="25" y="110"/>
                      <a:pt x="55" y="110"/>
                    </a:cubicBezTo>
                    <a:cubicBezTo>
                      <a:pt x="62" y="110"/>
                      <a:pt x="69" y="109"/>
                      <a:pt x="75" y="106"/>
                    </a:cubicBezTo>
                    <a:cubicBezTo>
                      <a:pt x="75" y="106"/>
                      <a:pt x="75" y="106"/>
                      <a:pt x="76" y="106"/>
                    </a:cubicBezTo>
                    <a:cubicBezTo>
                      <a:pt x="77" y="106"/>
                      <a:pt x="78" y="105"/>
                      <a:pt x="79" y="105"/>
                    </a:cubicBezTo>
                    <a:cubicBezTo>
                      <a:pt x="79" y="105"/>
                      <a:pt x="79" y="104"/>
                      <a:pt x="80" y="104"/>
                    </a:cubicBezTo>
                    <a:cubicBezTo>
                      <a:pt x="80" y="104"/>
                      <a:pt x="81" y="104"/>
                      <a:pt x="82" y="103"/>
                    </a:cubicBezTo>
                    <a:cubicBezTo>
                      <a:pt x="82" y="103"/>
                      <a:pt x="83" y="103"/>
                      <a:pt x="83" y="103"/>
                    </a:cubicBezTo>
                    <a:cubicBezTo>
                      <a:pt x="83" y="102"/>
                      <a:pt x="84" y="102"/>
                      <a:pt x="85" y="102"/>
                    </a:cubicBezTo>
                    <a:cubicBezTo>
                      <a:pt x="85" y="101"/>
                      <a:pt x="85" y="101"/>
                      <a:pt x="86" y="101"/>
                    </a:cubicBezTo>
                    <a:cubicBezTo>
                      <a:pt x="86" y="100"/>
                      <a:pt x="87" y="100"/>
                      <a:pt x="87" y="100"/>
                    </a:cubicBezTo>
                    <a:cubicBezTo>
                      <a:pt x="88" y="99"/>
                      <a:pt x="88" y="99"/>
                      <a:pt x="89" y="99"/>
                    </a:cubicBezTo>
                    <a:cubicBezTo>
                      <a:pt x="89" y="98"/>
                      <a:pt x="90" y="98"/>
                      <a:pt x="90" y="98"/>
                    </a:cubicBezTo>
                    <a:cubicBezTo>
                      <a:pt x="90" y="97"/>
                      <a:pt x="91" y="97"/>
                      <a:pt x="91" y="97"/>
                    </a:cubicBezTo>
                    <a:cubicBezTo>
                      <a:pt x="92" y="96"/>
                      <a:pt x="92" y="96"/>
                      <a:pt x="92" y="95"/>
                    </a:cubicBezTo>
                    <a:cubicBezTo>
                      <a:pt x="93" y="95"/>
                      <a:pt x="93" y="95"/>
                      <a:pt x="94" y="94"/>
                    </a:cubicBezTo>
                    <a:cubicBezTo>
                      <a:pt x="94" y="94"/>
                      <a:pt x="94" y="94"/>
                      <a:pt x="95" y="93"/>
                    </a:cubicBezTo>
                    <a:cubicBezTo>
                      <a:pt x="95" y="93"/>
                      <a:pt x="96" y="92"/>
                      <a:pt x="96" y="92"/>
                    </a:cubicBezTo>
                    <a:cubicBezTo>
                      <a:pt x="96" y="92"/>
                      <a:pt x="96" y="91"/>
                      <a:pt x="97" y="91"/>
                    </a:cubicBezTo>
                    <a:cubicBezTo>
                      <a:pt x="98" y="90"/>
                      <a:pt x="99" y="89"/>
                      <a:pt x="99" y="88"/>
                    </a:cubicBezTo>
                    <a:cubicBezTo>
                      <a:pt x="100" y="88"/>
                      <a:pt x="100" y="87"/>
                      <a:pt x="100" y="87"/>
                    </a:cubicBezTo>
                    <a:cubicBezTo>
                      <a:pt x="100" y="86"/>
                      <a:pt x="101" y="86"/>
                      <a:pt x="101" y="85"/>
                    </a:cubicBezTo>
                    <a:cubicBezTo>
                      <a:pt x="101" y="85"/>
                      <a:pt x="102" y="85"/>
                      <a:pt x="102" y="84"/>
                    </a:cubicBezTo>
                    <a:cubicBezTo>
                      <a:pt x="102" y="84"/>
                      <a:pt x="103" y="83"/>
                      <a:pt x="103" y="82"/>
                    </a:cubicBezTo>
                    <a:cubicBezTo>
                      <a:pt x="103" y="82"/>
                      <a:pt x="103" y="82"/>
                      <a:pt x="103" y="82"/>
                    </a:cubicBezTo>
                    <a:cubicBezTo>
                      <a:pt x="104" y="81"/>
                      <a:pt x="104" y="80"/>
                      <a:pt x="105" y="79"/>
                    </a:cubicBezTo>
                    <a:cubicBezTo>
                      <a:pt x="105" y="79"/>
                      <a:pt x="105" y="79"/>
                      <a:pt x="105" y="79"/>
                    </a:cubicBezTo>
                    <a:cubicBezTo>
                      <a:pt x="105" y="78"/>
                      <a:pt x="106" y="77"/>
                      <a:pt x="106" y="76"/>
                    </a:cubicBezTo>
                    <a:cubicBezTo>
                      <a:pt x="106" y="76"/>
                      <a:pt x="106" y="76"/>
                      <a:pt x="106" y="76"/>
                    </a:cubicBezTo>
                    <a:cubicBezTo>
                      <a:pt x="108" y="72"/>
                      <a:pt x="109" y="68"/>
                      <a:pt x="110" y="64"/>
                    </a:cubicBezTo>
                    <a:cubicBezTo>
                      <a:pt x="110" y="61"/>
                      <a:pt x="110" y="58"/>
                      <a:pt x="110" y="55"/>
                    </a:cubicBezTo>
                    <a:cubicBezTo>
                      <a:pt x="110" y="25"/>
                      <a:pt x="86" y="0"/>
                      <a:pt x="55" y="0"/>
                    </a:cubicBezTo>
                    <a:close/>
                    <a:moveTo>
                      <a:pt x="85" y="60"/>
                    </a:moveTo>
                    <a:cubicBezTo>
                      <a:pt x="85" y="60"/>
                      <a:pt x="85" y="60"/>
                      <a:pt x="85" y="60"/>
                    </a:cubicBezTo>
                    <a:cubicBezTo>
                      <a:pt x="84" y="61"/>
                      <a:pt x="84" y="62"/>
                      <a:pt x="84" y="63"/>
                    </a:cubicBezTo>
                    <a:cubicBezTo>
                      <a:pt x="84" y="64"/>
                      <a:pt x="83" y="64"/>
                      <a:pt x="83" y="64"/>
                    </a:cubicBezTo>
                    <a:cubicBezTo>
                      <a:pt x="83" y="65"/>
                      <a:pt x="83" y="66"/>
                      <a:pt x="82" y="67"/>
                    </a:cubicBezTo>
                    <a:cubicBezTo>
                      <a:pt x="82" y="67"/>
                      <a:pt x="82" y="68"/>
                      <a:pt x="82" y="68"/>
                    </a:cubicBezTo>
                    <a:cubicBezTo>
                      <a:pt x="81" y="69"/>
                      <a:pt x="81" y="69"/>
                      <a:pt x="81" y="70"/>
                    </a:cubicBezTo>
                    <a:cubicBezTo>
                      <a:pt x="81" y="70"/>
                      <a:pt x="80" y="71"/>
                      <a:pt x="80" y="71"/>
                    </a:cubicBezTo>
                    <a:cubicBezTo>
                      <a:pt x="80" y="72"/>
                      <a:pt x="79" y="72"/>
                      <a:pt x="79" y="73"/>
                    </a:cubicBezTo>
                    <a:cubicBezTo>
                      <a:pt x="78" y="73"/>
                      <a:pt x="78" y="74"/>
                      <a:pt x="78" y="74"/>
                    </a:cubicBezTo>
                    <a:cubicBezTo>
                      <a:pt x="77" y="75"/>
                      <a:pt x="77" y="75"/>
                      <a:pt x="76" y="76"/>
                    </a:cubicBezTo>
                    <a:cubicBezTo>
                      <a:pt x="76" y="76"/>
                      <a:pt x="76" y="76"/>
                      <a:pt x="75" y="77"/>
                    </a:cubicBezTo>
                    <a:cubicBezTo>
                      <a:pt x="75" y="77"/>
                      <a:pt x="74" y="78"/>
                      <a:pt x="74" y="78"/>
                    </a:cubicBezTo>
                    <a:cubicBezTo>
                      <a:pt x="73" y="78"/>
                      <a:pt x="73" y="79"/>
                      <a:pt x="73" y="79"/>
                    </a:cubicBezTo>
                    <a:cubicBezTo>
                      <a:pt x="72" y="80"/>
                      <a:pt x="71" y="80"/>
                      <a:pt x="71" y="80"/>
                    </a:cubicBezTo>
                    <a:cubicBezTo>
                      <a:pt x="70" y="81"/>
                      <a:pt x="70" y="81"/>
                      <a:pt x="70" y="81"/>
                    </a:cubicBezTo>
                    <a:cubicBezTo>
                      <a:pt x="68" y="82"/>
                      <a:pt x="67" y="82"/>
                      <a:pt x="66" y="83"/>
                    </a:cubicBezTo>
                    <a:cubicBezTo>
                      <a:pt x="66" y="83"/>
                      <a:pt x="66" y="83"/>
                      <a:pt x="66" y="83"/>
                    </a:cubicBezTo>
                    <a:cubicBezTo>
                      <a:pt x="63" y="84"/>
                      <a:pt x="59" y="85"/>
                      <a:pt x="55" y="85"/>
                    </a:cubicBezTo>
                    <a:cubicBezTo>
                      <a:pt x="39" y="85"/>
                      <a:pt x="26" y="71"/>
                      <a:pt x="26" y="55"/>
                    </a:cubicBezTo>
                    <a:cubicBezTo>
                      <a:pt x="26" y="54"/>
                      <a:pt x="26" y="52"/>
                      <a:pt x="26" y="51"/>
                    </a:cubicBezTo>
                    <a:cubicBezTo>
                      <a:pt x="26" y="49"/>
                      <a:pt x="27" y="48"/>
                      <a:pt x="27" y="47"/>
                    </a:cubicBezTo>
                    <a:cubicBezTo>
                      <a:pt x="27" y="46"/>
                      <a:pt x="27" y="46"/>
                      <a:pt x="28" y="45"/>
                    </a:cubicBezTo>
                    <a:cubicBezTo>
                      <a:pt x="28" y="45"/>
                      <a:pt x="28" y="44"/>
                      <a:pt x="28" y="44"/>
                    </a:cubicBezTo>
                    <a:cubicBezTo>
                      <a:pt x="28" y="43"/>
                      <a:pt x="29" y="43"/>
                      <a:pt x="29" y="42"/>
                    </a:cubicBezTo>
                    <a:cubicBezTo>
                      <a:pt x="29" y="41"/>
                      <a:pt x="29" y="41"/>
                      <a:pt x="30" y="40"/>
                    </a:cubicBezTo>
                    <a:cubicBezTo>
                      <a:pt x="30" y="40"/>
                      <a:pt x="30" y="39"/>
                      <a:pt x="31" y="39"/>
                    </a:cubicBezTo>
                    <a:cubicBezTo>
                      <a:pt x="31" y="38"/>
                      <a:pt x="31" y="38"/>
                      <a:pt x="32" y="37"/>
                    </a:cubicBezTo>
                    <a:cubicBezTo>
                      <a:pt x="32" y="37"/>
                      <a:pt x="32" y="36"/>
                      <a:pt x="33" y="36"/>
                    </a:cubicBezTo>
                    <a:cubicBezTo>
                      <a:pt x="33" y="36"/>
                      <a:pt x="34" y="35"/>
                      <a:pt x="34" y="34"/>
                    </a:cubicBezTo>
                    <a:cubicBezTo>
                      <a:pt x="35" y="34"/>
                      <a:pt x="35" y="34"/>
                      <a:pt x="35" y="34"/>
                    </a:cubicBezTo>
                    <a:cubicBezTo>
                      <a:pt x="36" y="33"/>
                      <a:pt x="36" y="32"/>
                      <a:pt x="37" y="32"/>
                    </a:cubicBezTo>
                    <a:cubicBezTo>
                      <a:pt x="37" y="32"/>
                      <a:pt x="38" y="31"/>
                      <a:pt x="38" y="31"/>
                    </a:cubicBezTo>
                    <a:cubicBezTo>
                      <a:pt x="39" y="31"/>
                      <a:pt x="39" y="30"/>
                      <a:pt x="40" y="30"/>
                    </a:cubicBezTo>
                    <a:cubicBezTo>
                      <a:pt x="40" y="30"/>
                      <a:pt x="41" y="29"/>
                      <a:pt x="41" y="29"/>
                    </a:cubicBezTo>
                    <a:cubicBezTo>
                      <a:pt x="42" y="29"/>
                      <a:pt x="43" y="28"/>
                      <a:pt x="44" y="28"/>
                    </a:cubicBezTo>
                    <a:cubicBezTo>
                      <a:pt x="45" y="28"/>
                      <a:pt x="45" y="28"/>
                      <a:pt x="45" y="28"/>
                    </a:cubicBezTo>
                    <a:cubicBezTo>
                      <a:pt x="48" y="26"/>
                      <a:pt x="52" y="26"/>
                      <a:pt x="55" y="26"/>
                    </a:cubicBezTo>
                    <a:cubicBezTo>
                      <a:pt x="72" y="26"/>
                      <a:pt x="85" y="39"/>
                      <a:pt x="85" y="55"/>
                    </a:cubicBezTo>
                    <a:cubicBezTo>
                      <a:pt x="85" y="57"/>
                      <a:pt x="85" y="58"/>
                      <a:pt x="8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48"/>
              <p:cNvSpPr>
                <a:spLocks/>
              </p:cNvSpPr>
              <p:nvPr/>
            </p:nvSpPr>
            <p:spPr bwMode="gray">
              <a:xfrm>
                <a:off x="714375" y="74533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49"/>
              <p:cNvSpPr>
                <a:spLocks/>
              </p:cNvSpPr>
              <p:nvPr/>
            </p:nvSpPr>
            <p:spPr bwMode="gray">
              <a:xfrm>
                <a:off x="887413" y="6850063"/>
                <a:ext cx="742950" cy="730250"/>
              </a:xfrm>
              <a:custGeom>
                <a:avLst/>
                <a:gdLst>
                  <a:gd name="T0" fmla="*/ 198 w 198"/>
                  <a:gd name="T1" fmla="*/ 128 h 195"/>
                  <a:gd name="T2" fmla="*/ 195 w 198"/>
                  <a:gd name="T3" fmla="*/ 129 h 195"/>
                  <a:gd name="T4" fmla="*/ 186 w 198"/>
                  <a:gd name="T5" fmla="*/ 133 h 195"/>
                  <a:gd name="T6" fmla="*/ 183 w 198"/>
                  <a:gd name="T7" fmla="*/ 135 h 195"/>
                  <a:gd name="T8" fmla="*/ 176 w 198"/>
                  <a:gd name="T9" fmla="*/ 138 h 195"/>
                  <a:gd name="T10" fmla="*/ 173 w 198"/>
                  <a:gd name="T11" fmla="*/ 140 h 195"/>
                  <a:gd name="T12" fmla="*/ 168 w 198"/>
                  <a:gd name="T13" fmla="*/ 143 h 195"/>
                  <a:gd name="T14" fmla="*/ 164 w 198"/>
                  <a:gd name="T15" fmla="*/ 146 h 195"/>
                  <a:gd name="T16" fmla="*/ 159 w 198"/>
                  <a:gd name="T17" fmla="*/ 149 h 195"/>
                  <a:gd name="T18" fmla="*/ 155 w 198"/>
                  <a:gd name="T19" fmla="*/ 152 h 195"/>
                  <a:gd name="T20" fmla="*/ 151 w 198"/>
                  <a:gd name="T21" fmla="*/ 156 h 195"/>
                  <a:gd name="T22" fmla="*/ 147 w 198"/>
                  <a:gd name="T23" fmla="*/ 159 h 195"/>
                  <a:gd name="T24" fmla="*/ 143 w 198"/>
                  <a:gd name="T25" fmla="*/ 162 h 195"/>
                  <a:gd name="T26" fmla="*/ 140 w 198"/>
                  <a:gd name="T27" fmla="*/ 165 h 195"/>
                  <a:gd name="T28" fmla="*/ 135 w 198"/>
                  <a:gd name="T29" fmla="*/ 170 h 195"/>
                  <a:gd name="T30" fmla="*/ 132 w 198"/>
                  <a:gd name="T31" fmla="*/ 173 h 195"/>
                  <a:gd name="T32" fmla="*/ 126 w 198"/>
                  <a:gd name="T33" fmla="*/ 180 h 195"/>
                  <a:gd name="T34" fmla="*/ 123 w 198"/>
                  <a:gd name="T35" fmla="*/ 184 h 195"/>
                  <a:gd name="T36" fmla="*/ 120 w 198"/>
                  <a:gd name="T37" fmla="*/ 189 h 195"/>
                  <a:gd name="T38" fmla="*/ 117 w 198"/>
                  <a:gd name="T39" fmla="*/ 193 h 195"/>
                  <a:gd name="T40" fmla="*/ 115 w 198"/>
                  <a:gd name="T41" fmla="*/ 195 h 195"/>
                  <a:gd name="T42" fmla="*/ 0 w 198"/>
                  <a:gd name="T43" fmla="*/ 122 h 195"/>
                  <a:gd name="T44" fmla="*/ 150 w 198"/>
                  <a:gd name="T45" fmla="*/ 0 h 195"/>
                  <a:gd name="T46" fmla="*/ 198 w 198"/>
                  <a:gd name="T47"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128"/>
                    </a:moveTo>
                    <a:cubicBezTo>
                      <a:pt x="197" y="128"/>
                      <a:pt x="196" y="129"/>
                      <a:pt x="195" y="129"/>
                    </a:cubicBezTo>
                    <a:cubicBezTo>
                      <a:pt x="192" y="130"/>
                      <a:pt x="189" y="132"/>
                      <a:pt x="186" y="133"/>
                    </a:cubicBezTo>
                    <a:cubicBezTo>
                      <a:pt x="185" y="134"/>
                      <a:pt x="184" y="134"/>
                      <a:pt x="183" y="135"/>
                    </a:cubicBezTo>
                    <a:cubicBezTo>
                      <a:pt x="180" y="136"/>
                      <a:pt x="178" y="137"/>
                      <a:pt x="176" y="138"/>
                    </a:cubicBezTo>
                    <a:cubicBezTo>
                      <a:pt x="175" y="139"/>
                      <a:pt x="174" y="140"/>
                      <a:pt x="173" y="140"/>
                    </a:cubicBezTo>
                    <a:cubicBezTo>
                      <a:pt x="171" y="141"/>
                      <a:pt x="169" y="142"/>
                      <a:pt x="168" y="143"/>
                    </a:cubicBezTo>
                    <a:cubicBezTo>
                      <a:pt x="166" y="144"/>
                      <a:pt x="165" y="145"/>
                      <a:pt x="164" y="146"/>
                    </a:cubicBezTo>
                    <a:cubicBezTo>
                      <a:pt x="162" y="147"/>
                      <a:pt x="161" y="148"/>
                      <a:pt x="159" y="149"/>
                    </a:cubicBezTo>
                    <a:cubicBezTo>
                      <a:pt x="158" y="150"/>
                      <a:pt x="157" y="151"/>
                      <a:pt x="155" y="152"/>
                    </a:cubicBezTo>
                    <a:cubicBezTo>
                      <a:pt x="154" y="153"/>
                      <a:pt x="152" y="154"/>
                      <a:pt x="151" y="156"/>
                    </a:cubicBezTo>
                    <a:cubicBezTo>
                      <a:pt x="150" y="157"/>
                      <a:pt x="148" y="157"/>
                      <a:pt x="147" y="159"/>
                    </a:cubicBezTo>
                    <a:cubicBezTo>
                      <a:pt x="146" y="160"/>
                      <a:pt x="144" y="161"/>
                      <a:pt x="143" y="162"/>
                    </a:cubicBezTo>
                    <a:cubicBezTo>
                      <a:pt x="142" y="163"/>
                      <a:pt x="141" y="164"/>
                      <a:pt x="140" y="165"/>
                    </a:cubicBezTo>
                    <a:cubicBezTo>
                      <a:pt x="138" y="167"/>
                      <a:pt x="137" y="168"/>
                      <a:pt x="135" y="170"/>
                    </a:cubicBezTo>
                    <a:cubicBezTo>
                      <a:pt x="134" y="171"/>
                      <a:pt x="133" y="172"/>
                      <a:pt x="132" y="173"/>
                    </a:cubicBezTo>
                    <a:cubicBezTo>
                      <a:pt x="130" y="175"/>
                      <a:pt x="128" y="178"/>
                      <a:pt x="126" y="180"/>
                    </a:cubicBezTo>
                    <a:cubicBezTo>
                      <a:pt x="125" y="182"/>
                      <a:pt x="124" y="183"/>
                      <a:pt x="123" y="184"/>
                    </a:cubicBezTo>
                    <a:cubicBezTo>
                      <a:pt x="122" y="185"/>
                      <a:pt x="121" y="187"/>
                      <a:pt x="120" y="189"/>
                    </a:cubicBezTo>
                    <a:cubicBezTo>
                      <a:pt x="119" y="190"/>
                      <a:pt x="118" y="191"/>
                      <a:pt x="117" y="193"/>
                    </a:cubicBezTo>
                    <a:cubicBezTo>
                      <a:pt x="116" y="194"/>
                      <a:pt x="116" y="195"/>
                      <a:pt x="115" y="195"/>
                    </a:cubicBezTo>
                    <a:cubicBezTo>
                      <a:pt x="0" y="122"/>
                      <a:pt x="0" y="122"/>
                      <a:pt x="0" y="122"/>
                    </a:cubicBezTo>
                    <a:cubicBezTo>
                      <a:pt x="35" y="67"/>
                      <a:pt x="88" y="24"/>
                      <a:pt x="150" y="0"/>
                    </a:cubicBezTo>
                    <a:lnTo>
                      <a:pt x="19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50"/>
              <p:cNvSpPr>
                <a:spLocks/>
              </p:cNvSpPr>
              <p:nvPr/>
            </p:nvSpPr>
            <p:spPr bwMode="gray">
              <a:xfrm>
                <a:off x="749300" y="7486650"/>
                <a:ext cx="517525" cy="266700"/>
              </a:xfrm>
              <a:custGeom>
                <a:avLst/>
                <a:gdLst>
                  <a:gd name="T0" fmla="*/ 138 w 138"/>
                  <a:gd name="T1" fmla="*/ 52 h 71"/>
                  <a:gd name="T2" fmla="*/ 137 w 138"/>
                  <a:gd name="T3" fmla="*/ 55 h 71"/>
                  <a:gd name="T4" fmla="*/ 135 w 138"/>
                  <a:gd name="T5" fmla="*/ 60 h 71"/>
                  <a:gd name="T6" fmla="*/ 134 w 138"/>
                  <a:gd name="T7" fmla="*/ 65 h 71"/>
                  <a:gd name="T8" fmla="*/ 132 w 138"/>
                  <a:gd name="T9" fmla="*/ 70 h 71"/>
                  <a:gd name="T10" fmla="*/ 132 w 138"/>
                  <a:gd name="T11" fmla="*/ 71 h 71"/>
                  <a:gd name="T12" fmla="*/ 0 w 138"/>
                  <a:gd name="T13" fmla="*/ 33 h 71"/>
                  <a:gd name="T14" fmla="*/ 12 w 138"/>
                  <a:gd name="T15" fmla="*/ 0 h 71"/>
                  <a:gd name="T16" fmla="*/ 138 w 138"/>
                  <a:gd name="T17" fmla="*/ 5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71">
                    <a:moveTo>
                      <a:pt x="138" y="52"/>
                    </a:moveTo>
                    <a:cubicBezTo>
                      <a:pt x="138" y="53"/>
                      <a:pt x="137" y="54"/>
                      <a:pt x="137" y="55"/>
                    </a:cubicBezTo>
                    <a:cubicBezTo>
                      <a:pt x="136" y="57"/>
                      <a:pt x="136" y="58"/>
                      <a:pt x="135" y="60"/>
                    </a:cubicBezTo>
                    <a:cubicBezTo>
                      <a:pt x="135" y="62"/>
                      <a:pt x="134" y="63"/>
                      <a:pt x="134" y="65"/>
                    </a:cubicBezTo>
                    <a:cubicBezTo>
                      <a:pt x="133" y="67"/>
                      <a:pt x="132" y="68"/>
                      <a:pt x="132" y="70"/>
                    </a:cubicBezTo>
                    <a:cubicBezTo>
                      <a:pt x="132" y="70"/>
                      <a:pt x="132" y="70"/>
                      <a:pt x="132" y="71"/>
                    </a:cubicBezTo>
                    <a:cubicBezTo>
                      <a:pt x="0" y="33"/>
                      <a:pt x="0" y="33"/>
                      <a:pt x="0" y="33"/>
                    </a:cubicBezTo>
                    <a:cubicBezTo>
                      <a:pt x="3" y="22"/>
                      <a:pt x="7" y="11"/>
                      <a:pt x="12" y="0"/>
                    </a:cubicBezTo>
                    <a:lnTo>
                      <a:pt x="13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51"/>
              <p:cNvSpPr>
                <a:spLocks/>
              </p:cNvSpPr>
              <p:nvPr/>
            </p:nvSpPr>
            <p:spPr bwMode="gray">
              <a:xfrm>
                <a:off x="2444750" y="8102600"/>
                <a:ext cx="517525" cy="261938"/>
              </a:xfrm>
              <a:custGeom>
                <a:avLst/>
                <a:gdLst>
                  <a:gd name="T0" fmla="*/ 138 w 138"/>
                  <a:gd name="T1" fmla="*/ 37 h 70"/>
                  <a:gd name="T2" fmla="*/ 127 w 138"/>
                  <a:gd name="T3" fmla="*/ 70 h 70"/>
                  <a:gd name="T4" fmla="*/ 0 w 138"/>
                  <a:gd name="T5" fmla="*/ 18 h 70"/>
                  <a:gd name="T6" fmla="*/ 0 w 138"/>
                  <a:gd name="T7" fmla="*/ 18 h 70"/>
                  <a:gd name="T8" fmla="*/ 1 w 138"/>
                  <a:gd name="T9" fmla="*/ 15 h 70"/>
                  <a:gd name="T10" fmla="*/ 3 w 138"/>
                  <a:gd name="T11" fmla="*/ 10 h 70"/>
                  <a:gd name="T12" fmla="*/ 5 w 138"/>
                  <a:gd name="T13" fmla="*/ 6 h 70"/>
                  <a:gd name="T14" fmla="*/ 7 w 138"/>
                  <a:gd name="T15" fmla="*/ 0 h 70"/>
                  <a:gd name="T16" fmla="*/ 7 w 138"/>
                  <a:gd name="T17" fmla="*/ 0 h 70"/>
                  <a:gd name="T18" fmla="*/ 138 w 138"/>
                  <a:gd name="T19"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70">
                    <a:moveTo>
                      <a:pt x="138" y="37"/>
                    </a:moveTo>
                    <a:cubicBezTo>
                      <a:pt x="135" y="48"/>
                      <a:pt x="131" y="59"/>
                      <a:pt x="127" y="70"/>
                    </a:cubicBezTo>
                    <a:cubicBezTo>
                      <a:pt x="0" y="18"/>
                      <a:pt x="0" y="18"/>
                      <a:pt x="0" y="18"/>
                    </a:cubicBezTo>
                    <a:cubicBezTo>
                      <a:pt x="0" y="18"/>
                      <a:pt x="0" y="18"/>
                      <a:pt x="0" y="18"/>
                    </a:cubicBezTo>
                    <a:cubicBezTo>
                      <a:pt x="1" y="17"/>
                      <a:pt x="1" y="16"/>
                      <a:pt x="1" y="15"/>
                    </a:cubicBezTo>
                    <a:cubicBezTo>
                      <a:pt x="2" y="14"/>
                      <a:pt x="3" y="12"/>
                      <a:pt x="3" y="10"/>
                    </a:cubicBezTo>
                    <a:cubicBezTo>
                      <a:pt x="4" y="9"/>
                      <a:pt x="4" y="7"/>
                      <a:pt x="5" y="6"/>
                    </a:cubicBezTo>
                    <a:cubicBezTo>
                      <a:pt x="6" y="4"/>
                      <a:pt x="6" y="2"/>
                      <a:pt x="7" y="0"/>
                    </a:cubicBezTo>
                    <a:cubicBezTo>
                      <a:pt x="7" y="0"/>
                      <a:pt x="7" y="0"/>
                      <a:pt x="7" y="0"/>
                    </a:cubicBezTo>
                    <a:lnTo>
                      <a:pt x="13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52"/>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53"/>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54"/>
              <p:cNvSpPr>
                <a:spLocks noEditPoints="1"/>
              </p:cNvSpPr>
              <p:nvPr/>
            </p:nvSpPr>
            <p:spPr bwMode="gray">
              <a:xfrm>
                <a:off x="1397000" y="7467600"/>
                <a:ext cx="919163" cy="919163"/>
              </a:xfrm>
              <a:custGeom>
                <a:avLst/>
                <a:gdLst>
                  <a:gd name="T0" fmla="*/ 111 w 245"/>
                  <a:gd name="T1" fmla="*/ 0 h 245"/>
                  <a:gd name="T2" fmla="*/ 99 w 245"/>
                  <a:gd name="T3" fmla="*/ 2 h 245"/>
                  <a:gd name="T4" fmla="*/ 89 w 245"/>
                  <a:gd name="T5" fmla="*/ 4 h 245"/>
                  <a:gd name="T6" fmla="*/ 79 w 245"/>
                  <a:gd name="T7" fmla="*/ 8 h 245"/>
                  <a:gd name="T8" fmla="*/ 63 w 245"/>
                  <a:gd name="T9" fmla="*/ 15 h 245"/>
                  <a:gd name="T10" fmla="*/ 51 w 245"/>
                  <a:gd name="T11" fmla="*/ 23 h 245"/>
                  <a:gd name="T12" fmla="*/ 39 w 245"/>
                  <a:gd name="T13" fmla="*/ 32 h 245"/>
                  <a:gd name="T14" fmla="*/ 27 w 245"/>
                  <a:gd name="T15" fmla="*/ 45 h 245"/>
                  <a:gd name="T16" fmla="*/ 18 w 245"/>
                  <a:gd name="T17" fmla="*/ 57 h 245"/>
                  <a:gd name="T18" fmla="*/ 11 w 245"/>
                  <a:gd name="T19" fmla="*/ 70 h 245"/>
                  <a:gd name="T20" fmla="*/ 6 w 245"/>
                  <a:gd name="T21" fmla="*/ 84 h 245"/>
                  <a:gd name="T22" fmla="*/ 3 w 245"/>
                  <a:gd name="T23" fmla="*/ 96 h 245"/>
                  <a:gd name="T24" fmla="*/ 128 w 245"/>
                  <a:gd name="T25" fmla="*/ 244 h 245"/>
                  <a:gd name="T26" fmla="*/ 140 w 245"/>
                  <a:gd name="T27" fmla="*/ 243 h 245"/>
                  <a:gd name="T28" fmla="*/ 151 w 245"/>
                  <a:gd name="T29" fmla="*/ 241 h 245"/>
                  <a:gd name="T30" fmla="*/ 162 w 245"/>
                  <a:gd name="T31" fmla="*/ 238 h 245"/>
                  <a:gd name="T32" fmla="*/ 175 w 245"/>
                  <a:gd name="T33" fmla="*/ 233 h 245"/>
                  <a:gd name="T34" fmla="*/ 188 w 245"/>
                  <a:gd name="T35" fmla="*/ 226 h 245"/>
                  <a:gd name="T36" fmla="*/ 200 w 245"/>
                  <a:gd name="T37" fmla="*/ 217 h 245"/>
                  <a:gd name="T38" fmla="*/ 211 w 245"/>
                  <a:gd name="T39" fmla="*/ 206 h 245"/>
                  <a:gd name="T40" fmla="*/ 222 w 245"/>
                  <a:gd name="T41" fmla="*/ 193 h 245"/>
                  <a:gd name="T42" fmla="*/ 230 w 245"/>
                  <a:gd name="T43" fmla="*/ 180 h 245"/>
                  <a:gd name="T44" fmla="*/ 236 w 245"/>
                  <a:gd name="T45" fmla="*/ 167 h 245"/>
                  <a:gd name="T46" fmla="*/ 240 w 245"/>
                  <a:gd name="T47" fmla="*/ 156 h 245"/>
                  <a:gd name="T48" fmla="*/ 245 w 245"/>
                  <a:gd name="T49" fmla="*/ 122 h 245"/>
                  <a:gd name="T50" fmla="*/ 209 w 245"/>
                  <a:gd name="T51" fmla="*/ 142 h 245"/>
                  <a:gd name="T52" fmla="*/ 205 w 245"/>
                  <a:gd name="T53" fmla="*/ 155 h 245"/>
                  <a:gd name="T54" fmla="*/ 203 w 245"/>
                  <a:gd name="T55" fmla="*/ 160 h 245"/>
                  <a:gd name="T56" fmla="*/ 198 w 245"/>
                  <a:gd name="T57" fmla="*/ 169 h 245"/>
                  <a:gd name="T58" fmla="*/ 192 w 245"/>
                  <a:gd name="T59" fmla="*/ 178 h 245"/>
                  <a:gd name="T60" fmla="*/ 183 w 245"/>
                  <a:gd name="T61" fmla="*/ 187 h 245"/>
                  <a:gd name="T62" fmla="*/ 175 w 245"/>
                  <a:gd name="T63" fmla="*/ 194 h 245"/>
                  <a:gd name="T64" fmla="*/ 165 w 245"/>
                  <a:gd name="T65" fmla="*/ 200 h 245"/>
                  <a:gd name="T66" fmla="*/ 155 w 245"/>
                  <a:gd name="T67" fmla="*/ 205 h 245"/>
                  <a:gd name="T68" fmla="*/ 145 w 245"/>
                  <a:gd name="T69" fmla="*/ 208 h 245"/>
                  <a:gd name="T70" fmla="*/ 137 w 245"/>
                  <a:gd name="T71" fmla="*/ 210 h 245"/>
                  <a:gd name="T72" fmla="*/ 131 w 245"/>
                  <a:gd name="T73" fmla="*/ 211 h 245"/>
                  <a:gd name="T74" fmla="*/ 127 w 245"/>
                  <a:gd name="T75" fmla="*/ 211 h 245"/>
                  <a:gd name="T76" fmla="*/ 35 w 245"/>
                  <a:gd name="T77" fmla="*/ 103 h 245"/>
                  <a:gd name="T78" fmla="*/ 38 w 245"/>
                  <a:gd name="T79" fmla="*/ 94 h 245"/>
                  <a:gd name="T80" fmla="*/ 42 w 245"/>
                  <a:gd name="T81" fmla="*/ 84 h 245"/>
                  <a:gd name="T82" fmla="*/ 47 w 245"/>
                  <a:gd name="T83" fmla="*/ 75 h 245"/>
                  <a:gd name="T84" fmla="*/ 54 w 245"/>
                  <a:gd name="T85" fmla="*/ 65 h 245"/>
                  <a:gd name="T86" fmla="*/ 61 w 245"/>
                  <a:gd name="T87" fmla="*/ 58 h 245"/>
                  <a:gd name="T88" fmla="*/ 68 w 245"/>
                  <a:gd name="T89" fmla="*/ 51 h 245"/>
                  <a:gd name="T90" fmla="*/ 78 w 245"/>
                  <a:gd name="T91" fmla="*/ 45 h 245"/>
                  <a:gd name="T92" fmla="*/ 84 w 245"/>
                  <a:gd name="T93" fmla="*/ 42 h 245"/>
                  <a:gd name="T94" fmla="*/ 94 w 245"/>
                  <a:gd name="T95" fmla="*/ 38 h 245"/>
                  <a:gd name="T96" fmla="*/ 108 w 245"/>
                  <a:gd name="T97" fmla="*/ 34 h 245"/>
                  <a:gd name="T98" fmla="*/ 114 w 245"/>
                  <a:gd name="T99" fmla="*/ 33 h 245"/>
                  <a:gd name="T100" fmla="*/ 211 w 245"/>
                  <a:gd name="T101" fmla="*/ 12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45">
                    <a:moveTo>
                      <a:pt x="122" y="0"/>
                    </a:moveTo>
                    <a:cubicBezTo>
                      <a:pt x="120" y="0"/>
                      <a:pt x="118" y="0"/>
                      <a:pt x="116" y="0"/>
                    </a:cubicBezTo>
                    <a:cubicBezTo>
                      <a:pt x="116" y="0"/>
                      <a:pt x="115" y="0"/>
                      <a:pt x="115" y="0"/>
                    </a:cubicBezTo>
                    <a:cubicBezTo>
                      <a:pt x="113" y="0"/>
                      <a:pt x="112" y="0"/>
                      <a:pt x="111" y="0"/>
                    </a:cubicBezTo>
                    <a:cubicBezTo>
                      <a:pt x="110" y="0"/>
                      <a:pt x="109" y="0"/>
                      <a:pt x="108" y="1"/>
                    </a:cubicBezTo>
                    <a:cubicBezTo>
                      <a:pt x="107" y="1"/>
                      <a:pt x="106" y="1"/>
                      <a:pt x="105" y="1"/>
                    </a:cubicBezTo>
                    <a:cubicBezTo>
                      <a:pt x="104" y="1"/>
                      <a:pt x="103" y="1"/>
                      <a:pt x="103" y="1"/>
                    </a:cubicBezTo>
                    <a:cubicBezTo>
                      <a:pt x="101" y="2"/>
                      <a:pt x="100" y="2"/>
                      <a:pt x="99" y="2"/>
                    </a:cubicBezTo>
                    <a:cubicBezTo>
                      <a:pt x="99" y="2"/>
                      <a:pt x="98" y="2"/>
                      <a:pt x="97" y="2"/>
                    </a:cubicBezTo>
                    <a:cubicBezTo>
                      <a:pt x="96" y="3"/>
                      <a:pt x="95" y="3"/>
                      <a:pt x="94" y="3"/>
                    </a:cubicBezTo>
                    <a:cubicBezTo>
                      <a:pt x="93" y="3"/>
                      <a:pt x="92" y="4"/>
                      <a:pt x="91" y="4"/>
                    </a:cubicBezTo>
                    <a:cubicBezTo>
                      <a:pt x="90" y="4"/>
                      <a:pt x="89" y="4"/>
                      <a:pt x="89" y="4"/>
                    </a:cubicBezTo>
                    <a:cubicBezTo>
                      <a:pt x="88" y="5"/>
                      <a:pt x="86" y="5"/>
                      <a:pt x="85" y="6"/>
                    </a:cubicBezTo>
                    <a:cubicBezTo>
                      <a:pt x="85" y="6"/>
                      <a:pt x="84" y="6"/>
                      <a:pt x="84" y="6"/>
                    </a:cubicBezTo>
                    <a:cubicBezTo>
                      <a:pt x="82" y="6"/>
                      <a:pt x="81" y="7"/>
                      <a:pt x="79" y="8"/>
                    </a:cubicBezTo>
                    <a:cubicBezTo>
                      <a:pt x="79" y="8"/>
                      <a:pt x="79" y="8"/>
                      <a:pt x="79" y="8"/>
                    </a:cubicBezTo>
                    <a:cubicBezTo>
                      <a:pt x="78" y="8"/>
                      <a:pt x="78" y="8"/>
                      <a:pt x="77" y="8"/>
                    </a:cubicBezTo>
                    <a:cubicBezTo>
                      <a:pt x="75" y="9"/>
                      <a:pt x="72" y="10"/>
                      <a:pt x="70" y="11"/>
                    </a:cubicBezTo>
                    <a:cubicBezTo>
                      <a:pt x="69" y="12"/>
                      <a:pt x="69" y="12"/>
                      <a:pt x="68" y="13"/>
                    </a:cubicBezTo>
                    <a:cubicBezTo>
                      <a:pt x="66" y="13"/>
                      <a:pt x="65" y="14"/>
                      <a:pt x="63" y="15"/>
                    </a:cubicBezTo>
                    <a:cubicBezTo>
                      <a:pt x="63" y="15"/>
                      <a:pt x="62" y="16"/>
                      <a:pt x="61" y="16"/>
                    </a:cubicBezTo>
                    <a:cubicBezTo>
                      <a:pt x="59" y="17"/>
                      <a:pt x="58" y="18"/>
                      <a:pt x="57" y="19"/>
                    </a:cubicBezTo>
                    <a:cubicBezTo>
                      <a:pt x="56" y="19"/>
                      <a:pt x="55" y="20"/>
                      <a:pt x="54" y="20"/>
                    </a:cubicBezTo>
                    <a:cubicBezTo>
                      <a:pt x="53" y="21"/>
                      <a:pt x="52" y="22"/>
                      <a:pt x="51" y="23"/>
                    </a:cubicBezTo>
                    <a:cubicBezTo>
                      <a:pt x="50" y="24"/>
                      <a:pt x="49" y="24"/>
                      <a:pt x="48" y="25"/>
                    </a:cubicBezTo>
                    <a:cubicBezTo>
                      <a:pt x="47" y="26"/>
                      <a:pt x="46" y="27"/>
                      <a:pt x="45" y="27"/>
                    </a:cubicBezTo>
                    <a:cubicBezTo>
                      <a:pt x="44" y="28"/>
                      <a:pt x="43" y="29"/>
                      <a:pt x="42" y="30"/>
                    </a:cubicBezTo>
                    <a:cubicBezTo>
                      <a:pt x="41" y="30"/>
                      <a:pt x="40" y="31"/>
                      <a:pt x="39" y="32"/>
                    </a:cubicBezTo>
                    <a:cubicBezTo>
                      <a:pt x="38" y="33"/>
                      <a:pt x="38" y="34"/>
                      <a:pt x="37" y="35"/>
                    </a:cubicBezTo>
                    <a:cubicBezTo>
                      <a:pt x="36" y="36"/>
                      <a:pt x="35" y="37"/>
                      <a:pt x="34" y="38"/>
                    </a:cubicBezTo>
                    <a:cubicBezTo>
                      <a:pt x="33" y="38"/>
                      <a:pt x="32" y="39"/>
                      <a:pt x="32" y="40"/>
                    </a:cubicBezTo>
                    <a:cubicBezTo>
                      <a:pt x="30" y="42"/>
                      <a:pt x="29" y="43"/>
                      <a:pt x="27" y="45"/>
                    </a:cubicBezTo>
                    <a:cubicBezTo>
                      <a:pt x="26" y="46"/>
                      <a:pt x="26" y="47"/>
                      <a:pt x="25" y="48"/>
                    </a:cubicBezTo>
                    <a:cubicBezTo>
                      <a:pt x="24" y="49"/>
                      <a:pt x="23" y="50"/>
                      <a:pt x="23" y="51"/>
                    </a:cubicBezTo>
                    <a:cubicBezTo>
                      <a:pt x="22" y="52"/>
                      <a:pt x="21" y="53"/>
                      <a:pt x="21" y="54"/>
                    </a:cubicBezTo>
                    <a:cubicBezTo>
                      <a:pt x="20" y="55"/>
                      <a:pt x="19" y="56"/>
                      <a:pt x="18" y="57"/>
                    </a:cubicBezTo>
                    <a:cubicBezTo>
                      <a:pt x="18" y="58"/>
                      <a:pt x="17" y="60"/>
                      <a:pt x="17" y="61"/>
                    </a:cubicBezTo>
                    <a:cubicBezTo>
                      <a:pt x="16" y="62"/>
                      <a:pt x="15" y="63"/>
                      <a:pt x="15" y="64"/>
                    </a:cubicBezTo>
                    <a:cubicBezTo>
                      <a:pt x="14" y="65"/>
                      <a:pt x="14" y="66"/>
                      <a:pt x="13" y="67"/>
                    </a:cubicBezTo>
                    <a:cubicBezTo>
                      <a:pt x="12" y="68"/>
                      <a:pt x="12" y="69"/>
                      <a:pt x="11" y="70"/>
                    </a:cubicBezTo>
                    <a:cubicBezTo>
                      <a:pt x="11" y="72"/>
                      <a:pt x="10" y="73"/>
                      <a:pt x="10" y="74"/>
                    </a:cubicBezTo>
                    <a:cubicBezTo>
                      <a:pt x="9" y="75"/>
                      <a:pt x="9" y="76"/>
                      <a:pt x="8" y="77"/>
                    </a:cubicBezTo>
                    <a:cubicBezTo>
                      <a:pt x="8" y="79"/>
                      <a:pt x="7" y="80"/>
                      <a:pt x="7" y="81"/>
                    </a:cubicBezTo>
                    <a:cubicBezTo>
                      <a:pt x="7" y="82"/>
                      <a:pt x="6" y="83"/>
                      <a:pt x="6" y="84"/>
                    </a:cubicBezTo>
                    <a:cubicBezTo>
                      <a:pt x="5" y="86"/>
                      <a:pt x="5" y="87"/>
                      <a:pt x="5" y="88"/>
                    </a:cubicBezTo>
                    <a:cubicBezTo>
                      <a:pt x="5" y="88"/>
                      <a:pt x="5" y="88"/>
                      <a:pt x="5" y="89"/>
                    </a:cubicBezTo>
                    <a:cubicBezTo>
                      <a:pt x="4" y="90"/>
                      <a:pt x="4" y="91"/>
                      <a:pt x="4" y="92"/>
                    </a:cubicBezTo>
                    <a:cubicBezTo>
                      <a:pt x="3" y="93"/>
                      <a:pt x="3" y="94"/>
                      <a:pt x="3" y="96"/>
                    </a:cubicBezTo>
                    <a:cubicBezTo>
                      <a:pt x="2" y="98"/>
                      <a:pt x="2" y="101"/>
                      <a:pt x="1" y="103"/>
                    </a:cubicBezTo>
                    <a:cubicBezTo>
                      <a:pt x="0" y="109"/>
                      <a:pt x="0" y="116"/>
                      <a:pt x="0" y="122"/>
                    </a:cubicBezTo>
                    <a:cubicBezTo>
                      <a:pt x="0" y="190"/>
                      <a:pt x="55" y="245"/>
                      <a:pt x="122" y="245"/>
                    </a:cubicBezTo>
                    <a:cubicBezTo>
                      <a:pt x="124" y="245"/>
                      <a:pt x="126" y="245"/>
                      <a:pt x="128" y="244"/>
                    </a:cubicBezTo>
                    <a:cubicBezTo>
                      <a:pt x="129" y="244"/>
                      <a:pt x="129" y="244"/>
                      <a:pt x="130" y="244"/>
                    </a:cubicBezTo>
                    <a:cubicBezTo>
                      <a:pt x="131" y="244"/>
                      <a:pt x="133" y="244"/>
                      <a:pt x="134" y="244"/>
                    </a:cubicBezTo>
                    <a:cubicBezTo>
                      <a:pt x="135" y="244"/>
                      <a:pt x="135" y="244"/>
                      <a:pt x="136" y="244"/>
                    </a:cubicBezTo>
                    <a:cubicBezTo>
                      <a:pt x="137" y="244"/>
                      <a:pt x="138" y="244"/>
                      <a:pt x="140" y="243"/>
                    </a:cubicBezTo>
                    <a:cubicBezTo>
                      <a:pt x="140" y="243"/>
                      <a:pt x="141" y="243"/>
                      <a:pt x="142" y="243"/>
                    </a:cubicBezTo>
                    <a:cubicBezTo>
                      <a:pt x="143" y="243"/>
                      <a:pt x="144" y="243"/>
                      <a:pt x="145" y="242"/>
                    </a:cubicBezTo>
                    <a:cubicBezTo>
                      <a:pt x="146" y="242"/>
                      <a:pt x="147" y="242"/>
                      <a:pt x="147" y="242"/>
                    </a:cubicBezTo>
                    <a:cubicBezTo>
                      <a:pt x="148" y="242"/>
                      <a:pt x="150" y="242"/>
                      <a:pt x="151" y="241"/>
                    </a:cubicBezTo>
                    <a:cubicBezTo>
                      <a:pt x="151" y="241"/>
                      <a:pt x="152" y="241"/>
                      <a:pt x="153" y="241"/>
                    </a:cubicBezTo>
                    <a:cubicBezTo>
                      <a:pt x="154" y="240"/>
                      <a:pt x="155" y="240"/>
                      <a:pt x="156" y="240"/>
                    </a:cubicBezTo>
                    <a:cubicBezTo>
                      <a:pt x="157" y="240"/>
                      <a:pt x="157" y="239"/>
                      <a:pt x="158" y="239"/>
                    </a:cubicBezTo>
                    <a:cubicBezTo>
                      <a:pt x="159" y="239"/>
                      <a:pt x="161" y="238"/>
                      <a:pt x="162" y="238"/>
                    </a:cubicBezTo>
                    <a:cubicBezTo>
                      <a:pt x="162" y="238"/>
                      <a:pt x="163" y="238"/>
                      <a:pt x="163" y="238"/>
                    </a:cubicBezTo>
                    <a:cubicBezTo>
                      <a:pt x="164" y="237"/>
                      <a:pt x="165" y="237"/>
                      <a:pt x="166" y="237"/>
                    </a:cubicBezTo>
                    <a:cubicBezTo>
                      <a:pt x="166" y="236"/>
                      <a:pt x="167" y="236"/>
                      <a:pt x="168" y="236"/>
                    </a:cubicBezTo>
                    <a:cubicBezTo>
                      <a:pt x="170" y="235"/>
                      <a:pt x="172" y="234"/>
                      <a:pt x="175" y="233"/>
                    </a:cubicBezTo>
                    <a:cubicBezTo>
                      <a:pt x="175" y="233"/>
                      <a:pt x="176" y="232"/>
                      <a:pt x="177" y="232"/>
                    </a:cubicBezTo>
                    <a:cubicBezTo>
                      <a:pt x="178" y="231"/>
                      <a:pt x="180" y="230"/>
                      <a:pt x="181" y="229"/>
                    </a:cubicBezTo>
                    <a:cubicBezTo>
                      <a:pt x="182" y="229"/>
                      <a:pt x="183" y="228"/>
                      <a:pt x="184" y="228"/>
                    </a:cubicBezTo>
                    <a:cubicBezTo>
                      <a:pt x="185" y="227"/>
                      <a:pt x="186" y="226"/>
                      <a:pt x="188" y="226"/>
                    </a:cubicBezTo>
                    <a:cubicBezTo>
                      <a:pt x="189" y="225"/>
                      <a:pt x="189" y="225"/>
                      <a:pt x="190" y="224"/>
                    </a:cubicBezTo>
                    <a:cubicBezTo>
                      <a:pt x="191" y="223"/>
                      <a:pt x="193" y="222"/>
                      <a:pt x="194" y="221"/>
                    </a:cubicBezTo>
                    <a:cubicBezTo>
                      <a:pt x="195" y="221"/>
                      <a:pt x="196" y="220"/>
                      <a:pt x="196" y="220"/>
                    </a:cubicBezTo>
                    <a:cubicBezTo>
                      <a:pt x="198" y="219"/>
                      <a:pt x="199" y="218"/>
                      <a:pt x="200" y="217"/>
                    </a:cubicBezTo>
                    <a:cubicBezTo>
                      <a:pt x="201" y="216"/>
                      <a:pt x="201" y="216"/>
                      <a:pt x="202" y="215"/>
                    </a:cubicBezTo>
                    <a:cubicBezTo>
                      <a:pt x="203" y="214"/>
                      <a:pt x="205" y="213"/>
                      <a:pt x="206" y="212"/>
                    </a:cubicBezTo>
                    <a:cubicBezTo>
                      <a:pt x="206" y="211"/>
                      <a:pt x="207" y="210"/>
                      <a:pt x="208" y="210"/>
                    </a:cubicBezTo>
                    <a:cubicBezTo>
                      <a:pt x="209" y="209"/>
                      <a:pt x="210" y="207"/>
                      <a:pt x="211" y="206"/>
                    </a:cubicBezTo>
                    <a:cubicBezTo>
                      <a:pt x="212" y="205"/>
                      <a:pt x="212" y="205"/>
                      <a:pt x="213" y="205"/>
                    </a:cubicBezTo>
                    <a:cubicBezTo>
                      <a:pt x="214" y="203"/>
                      <a:pt x="216" y="201"/>
                      <a:pt x="218" y="199"/>
                    </a:cubicBezTo>
                    <a:cubicBezTo>
                      <a:pt x="218" y="198"/>
                      <a:pt x="218" y="198"/>
                      <a:pt x="219" y="198"/>
                    </a:cubicBezTo>
                    <a:cubicBezTo>
                      <a:pt x="220" y="196"/>
                      <a:pt x="221" y="195"/>
                      <a:pt x="222" y="193"/>
                    </a:cubicBezTo>
                    <a:cubicBezTo>
                      <a:pt x="223" y="192"/>
                      <a:pt x="223" y="191"/>
                      <a:pt x="224" y="191"/>
                    </a:cubicBezTo>
                    <a:cubicBezTo>
                      <a:pt x="225" y="189"/>
                      <a:pt x="225" y="188"/>
                      <a:pt x="226" y="187"/>
                    </a:cubicBezTo>
                    <a:cubicBezTo>
                      <a:pt x="227" y="186"/>
                      <a:pt x="227" y="185"/>
                      <a:pt x="228" y="184"/>
                    </a:cubicBezTo>
                    <a:cubicBezTo>
                      <a:pt x="229" y="183"/>
                      <a:pt x="229" y="182"/>
                      <a:pt x="230" y="180"/>
                    </a:cubicBezTo>
                    <a:cubicBezTo>
                      <a:pt x="231" y="179"/>
                      <a:pt x="231" y="178"/>
                      <a:pt x="232" y="177"/>
                    </a:cubicBezTo>
                    <a:cubicBezTo>
                      <a:pt x="232" y="176"/>
                      <a:pt x="233" y="175"/>
                      <a:pt x="233" y="174"/>
                    </a:cubicBezTo>
                    <a:cubicBezTo>
                      <a:pt x="234" y="173"/>
                      <a:pt x="234" y="171"/>
                      <a:pt x="235" y="170"/>
                    </a:cubicBezTo>
                    <a:cubicBezTo>
                      <a:pt x="235" y="169"/>
                      <a:pt x="236" y="168"/>
                      <a:pt x="236" y="167"/>
                    </a:cubicBezTo>
                    <a:cubicBezTo>
                      <a:pt x="237" y="166"/>
                      <a:pt x="237" y="164"/>
                      <a:pt x="238" y="163"/>
                    </a:cubicBezTo>
                    <a:cubicBezTo>
                      <a:pt x="238" y="162"/>
                      <a:pt x="238" y="161"/>
                      <a:pt x="239" y="160"/>
                    </a:cubicBezTo>
                    <a:cubicBezTo>
                      <a:pt x="239" y="159"/>
                      <a:pt x="240" y="157"/>
                      <a:pt x="240" y="156"/>
                    </a:cubicBezTo>
                    <a:cubicBezTo>
                      <a:pt x="240" y="156"/>
                      <a:pt x="240" y="156"/>
                      <a:pt x="240" y="156"/>
                    </a:cubicBezTo>
                    <a:cubicBezTo>
                      <a:pt x="240" y="155"/>
                      <a:pt x="240" y="154"/>
                      <a:pt x="241" y="153"/>
                    </a:cubicBezTo>
                    <a:cubicBezTo>
                      <a:pt x="241" y="152"/>
                      <a:pt x="241" y="150"/>
                      <a:pt x="242" y="149"/>
                    </a:cubicBezTo>
                    <a:cubicBezTo>
                      <a:pt x="242" y="146"/>
                      <a:pt x="243" y="144"/>
                      <a:pt x="243" y="141"/>
                    </a:cubicBezTo>
                    <a:cubicBezTo>
                      <a:pt x="244" y="135"/>
                      <a:pt x="245" y="129"/>
                      <a:pt x="245" y="122"/>
                    </a:cubicBezTo>
                    <a:cubicBezTo>
                      <a:pt x="245" y="55"/>
                      <a:pt x="190" y="0"/>
                      <a:pt x="122" y="0"/>
                    </a:cubicBezTo>
                    <a:close/>
                    <a:moveTo>
                      <a:pt x="210" y="136"/>
                    </a:moveTo>
                    <a:cubicBezTo>
                      <a:pt x="210" y="136"/>
                      <a:pt x="210" y="136"/>
                      <a:pt x="210" y="136"/>
                    </a:cubicBezTo>
                    <a:cubicBezTo>
                      <a:pt x="210" y="138"/>
                      <a:pt x="210" y="140"/>
                      <a:pt x="209" y="142"/>
                    </a:cubicBezTo>
                    <a:cubicBezTo>
                      <a:pt x="209" y="142"/>
                      <a:pt x="209" y="143"/>
                      <a:pt x="208" y="145"/>
                    </a:cubicBezTo>
                    <a:cubicBezTo>
                      <a:pt x="208" y="145"/>
                      <a:pt x="208" y="145"/>
                      <a:pt x="208" y="146"/>
                    </a:cubicBezTo>
                    <a:cubicBezTo>
                      <a:pt x="206" y="152"/>
                      <a:pt x="206" y="152"/>
                      <a:pt x="206" y="152"/>
                    </a:cubicBezTo>
                    <a:cubicBezTo>
                      <a:pt x="206" y="153"/>
                      <a:pt x="206" y="154"/>
                      <a:pt x="205" y="155"/>
                    </a:cubicBezTo>
                    <a:cubicBezTo>
                      <a:pt x="205" y="155"/>
                      <a:pt x="205" y="155"/>
                      <a:pt x="205" y="155"/>
                    </a:cubicBezTo>
                    <a:cubicBezTo>
                      <a:pt x="205" y="156"/>
                      <a:pt x="205" y="156"/>
                      <a:pt x="204" y="157"/>
                    </a:cubicBezTo>
                    <a:cubicBezTo>
                      <a:pt x="204" y="158"/>
                      <a:pt x="204" y="159"/>
                      <a:pt x="203" y="159"/>
                    </a:cubicBezTo>
                    <a:cubicBezTo>
                      <a:pt x="203" y="160"/>
                      <a:pt x="203" y="160"/>
                      <a:pt x="203" y="160"/>
                    </a:cubicBezTo>
                    <a:cubicBezTo>
                      <a:pt x="203" y="161"/>
                      <a:pt x="202" y="161"/>
                      <a:pt x="202" y="162"/>
                    </a:cubicBezTo>
                    <a:cubicBezTo>
                      <a:pt x="201" y="163"/>
                      <a:pt x="201" y="164"/>
                      <a:pt x="201" y="165"/>
                    </a:cubicBezTo>
                    <a:cubicBezTo>
                      <a:pt x="200" y="165"/>
                      <a:pt x="200" y="166"/>
                      <a:pt x="199" y="167"/>
                    </a:cubicBezTo>
                    <a:cubicBezTo>
                      <a:pt x="198" y="169"/>
                      <a:pt x="198" y="169"/>
                      <a:pt x="198" y="169"/>
                    </a:cubicBezTo>
                    <a:cubicBezTo>
                      <a:pt x="197" y="170"/>
                      <a:pt x="197" y="171"/>
                      <a:pt x="196" y="172"/>
                    </a:cubicBezTo>
                    <a:cubicBezTo>
                      <a:pt x="196" y="173"/>
                      <a:pt x="195" y="173"/>
                      <a:pt x="195" y="174"/>
                    </a:cubicBezTo>
                    <a:cubicBezTo>
                      <a:pt x="194" y="175"/>
                      <a:pt x="193" y="176"/>
                      <a:pt x="192" y="178"/>
                    </a:cubicBezTo>
                    <a:cubicBezTo>
                      <a:pt x="192" y="178"/>
                      <a:pt x="192" y="178"/>
                      <a:pt x="192" y="178"/>
                    </a:cubicBezTo>
                    <a:cubicBezTo>
                      <a:pt x="190" y="179"/>
                      <a:pt x="189" y="181"/>
                      <a:pt x="188" y="182"/>
                    </a:cubicBezTo>
                    <a:cubicBezTo>
                      <a:pt x="188" y="182"/>
                      <a:pt x="188" y="182"/>
                      <a:pt x="188" y="183"/>
                    </a:cubicBezTo>
                    <a:cubicBezTo>
                      <a:pt x="186" y="184"/>
                      <a:pt x="185" y="185"/>
                      <a:pt x="184" y="186"/>
                    </a:cubicBezTo>
                    <a:cubicBezTo>
                      <a:pt x="183" y="187"/>
                      <a:pt x="183" y="187"/>
                      <a:pt x="183" y="187"/>
                    </a:cubicBezTo>
                    <a:cubicBezTo>
                      <a:pt x="182" y="188"/>
                      <a:pt x="181" y="189"/>
                      <a:pt x="180" y="190"/>
                    </a:cubicBezTo>
                    <a:cubicBezTo>
                      <a:pt x="179" y="191"/>
                      <a:pt x="179" y="191"/>
                      <a:pt x="179" y="191"/>
                    </a:cubicBezTo>
                    <a:cubicBezTo>
                      <a:pt x="178" y="192"/>
                      <a:pt x="177" y="192"/>
                      <a:pt x="176" y="193"/>
                    </a:cubicBezTo>
                    <a:cubicBezTo>
                      <a:pt x="176" y="194"/>
                      <a:pt x="175" y="194"/>
                      <a:pt x="175" y="194"/>
                    </a:cubicBezTo>
                    <a:cubicBezTo>
                      <a:pt x="174" y="195"/>
                      <a:pt x="173" y="196"/>
                      <a:pt x="171" y="196"/>
                    </a:cubicBezTo>
                    <a:cubicBezTo>
                      <a:pt x="171" y="197"/>
                      <a:pt x="170" y="197"/>
                      <a:pt x="170" y="197"/>
                    </a:cubicBezTo>
                    <a:cubicBezTo>
                      <a:pt x="169" y="198"/>
                      <a:pt x="168" y="198"/>
                      <a:pt x="167" y="199"/>
                    </a:cubicBezTo>
                    <a:cubicBezTo>
                      <a:pt x="165" y="200"/>
                      <a:pt x="165" y="200"/>
                      <a:pt x="165" y="200"/>
                    </a:cubicBezTo>
                    <a:cubicBezTo>
                      <a:pt x="164" y="201"/>
                      <a:pt x="163" y="201"/>
                      <a:pt x="162" y="202"/>
                    </a:cubicBezTo>
                    <a:cubicBezTo>
                      <a:pt x="160" y="203"/>
                      <a:pt x="160" y="203"/>
                      <a:pt x="160" y="203"/>
                    </a:cubicBezTo>
                    <a:cubicBezTo>
                      <a:pt x="159" y="203"/>
                      <a:pt x="157" y="204"/>
                      <a:pt x="155" y="205"/>
                    </a:cubicBezTo>
                    <a:cubicBezTo>
                      <a:pt x="155" y="205"/>
                      <a:pt x="155" y="205"/>
                      <a:pt x="155" y="205"/>
                    </a:cubicBezTo>
                    <a:cubicBezTo>
                      <a:pt x="155" y="205"/>
                      <a:pt x="155" y="205"/>
                      <a:pt x="154" y="205"/>
                    </a:cubicBezTo>
                    <a:cubicBezTo>
                      <a:pt x="154" y="205"/>
                      <a:pt x="154" y="205"/>
                      <a:pt x="154" y="205"/>
                    </a:cubicBezTo>
                    <a:cubicBezTo>
                      <a:pt x="151" y="206"/>
                      <a:pt x="149" y="207"/>
                      <a:pt x="146" y="208"/>
                    </a:cubicBezTo>
                    <a:cubicBezTo>
                      <a:pt x="146" y="208"/>
                      <a:pt x="146" y="208"/>
                      <a:pt x="145" y="208"/>
                    </a:cubicBezTo>
                    <a:cubicBezTo>
                      <a:pt x="143" y="209"/>
                      <a:pt x="143" y="209"/>
                      <a:pt x="143" y="209"/>
                    </a:cubicBezTo>
                    <a:cubicBezTo>
                      <a:pt x="143" y="209"/>
                      <a:pt x="142" y="209"/>
                      <a:pt x="142" y="209"/>
                    </a:cubicBezTo>
                    <a:cubicBezTo>
                      <a:pt x="139" y="210"/>
                      <a:pt x="139" y="210"/>
                      <a:pt x="139" y="210"/>
                    </a:cubicBezTo>
                    <a:cubicBezTo>
                      <a:pt x="138" y="210"/>
                      <a:pt x="137" y="210"/>
                      <a:pt x="137" y="210"/>
                    </a:cubicBezTo>
                    <a:cubicBezTo>
                      <a:pt x="136" y="210"/>
                      <a:pt x="135" y="210"/>
                      <a:pt x="135" y="210"/>
                    </a:cubicBezTo>
                    <a:cubicBezTo>
                      <a:pt x="134" y="210"/>
                      <a:pt x="134" y="210"/>
                      <a:pt x="134" y="210"/>
                    </a:cubicBezTo>
                    <a:cubicBezTo>
                      <a:pt x="133" y="211"/>
                      <a:pt x="133" y="211"/>
                      <a:pt x="132" y="211"/>
                    </a:cubicBezTo>
                    <a:cubicBezTo>
                      <a:pt x="132" y="211"/>
                      <a:pt x="131" y="211"/>
                      <a:pt x="131" y="211"/>
                    </a:cubicBezTo>
                    <a:cubicBezTo>
                      <a:pt x="130" y="211"/>
                      <a:pt x="129" y="211"/>
                      <a:pt x="129" y="211"/>
                    </a:cubicBezTo>
                    <a:cubicBezTo>
                      <a:pt x="128" y="211"/>
                      <a:pt x="128" y="211"/>
                      <a:pt x="128" y="211"/>
                    </a:cubicBezTo>
                    <a:cubicBezTo>
                      <a:pt x="128" y="211"/>
                      <a:pt x="127" y="211"/>
                      <a:pt x="127" y="211"/>
                    </a:cubicBezTo>
                    <a:cubicBezTo>
                      <a:pt x="127" y="211"/>
                      <a:pt x="127" y="211"/>
                      <a:pt x="127" y="211"/>
                    </a:cubicBezTo>
                    <a:cubicBezTo>
                      <a:pt x="125" y="211"/>
                      <a:pt x="124" y="211"/>
                      <a:pt x="122" y="211"/>
                    </a:cubicBezTo>
                    <a:cubicBezTo>
                      <a:pt x="73" y="211"/>
                      <a:pt x="33" y="171"/>
                      <a:pt x="33" y="122"/>
                    </a:cubicBezTo>
                    <a:cubicBezTo>
                      <a:pt x="33" y="118"/>
                      <a:pt x="34" y="113"/>
                      <a:pt x="34" y="108"/>
                    </a:cubicBezTo>
                    <a:cubicBezTo>
                      <a:pt x="35" y="107"/>
                      <a:pt x="35" y="105"/>
                      <a:pt x="35" y="103"/>
                    </a:cubicBezTo>
                    <a:cubicBezTo>
                      <a:pt x="36" y="101"/>
                      <a:pt x="36" y="100"/>
                      <a:pt x="36" y="98"/>
                    </a:cubicBezTo>
                    <a:cubicBezTo>
                      <a:pt x="37" y="98"/>
                      <a:pt x="37" y="98"/>
                      <a:pt x="37" y="97"/>
                    </a:cubicBezTo>
                    <a:cubicBezTo>
                      <a:pt x="37" y="97"/>
                      <a:pt x="37" y="96"/>
                      <a:pt x="37" y="95"/>
                    </a:cubicBezTo>
                    <a:cubicBezTo>
                      <a:pt x="38" y="94"/>
                      <a:pt x="38" y="94"/>
                      <a:pt x="38" y="94"/>
                    </a:cubicBezTo>
                    <a:cubicBezTo>
                      <a:pt x="38" y="93"/>
                      <a:pt x="38" y="93"/>
                      <a:pt x="38" y="92"/>
                    </a:cubicBezTo>
                    <a:cubicBezTo>
                      <a:pt x="39" y="91"/>
                      <a:pt x="39" y="90"/>
                      <a:pt x="40" y="89"/>
                    </a:cubicBezTo>
                    <a:cubicBezTo>
                      <a:pt x="40" y="88"/>
                      <a:pt x="40" y="88"/>
                      <a:pt x="40" y="87"/>
                    </a:cubicBezTo>
                    <a:cubicBezTo>
                      <a:pt x="41" y="86"/>
                      <a:pt x="41" y="85"/>
                      <a:pt x="42" y="84"/>
                    </a:cubicBezTo>
                    <a:cubicBezTo>
                      <a:pt x="43" y="82"/>
                      <a:pt x="43" y="82"/>
                      <a:pt x="43" y="82"/>
                    </a:cubicBezTo>
                    <a:cubicBezTo>
                      <a:pt x="43" y="81"/>
                      <a:pt x="44" y="80"/>
                      <a:pt x="44" y="80"/>
                    </a:cubicBezTo>
                    <a:cubicBezTo>
                      <a:pt x="46" y="77"/>
                      <a:pt x="46" y="77"/>
                      <a:pt x="46" y="77"/>
                    </a:cubicBezTo>
                    <a:cubicBezTo>
                      <a:pt x="46" y="76"/>
                      <a:pt x="46" y="76"/>
                      <a:pt x="47" y="75"/>
                    </a:cubicBezTo>
                    <a:cubicBezTo>
                      <a:pt x="48" y="73"/>
                      <a:pt x="48" y="73"/>
                      <a:pt x="48" y="73"/>
                    </a:cubicBezTo>
                    <a:cubicBezTo>
                      <a:pt x="49" y="72"/>
                      <a:pt x="49" y="71"/>
                      <a:pt x="50" y="71"/>
                    </a:cubicBezTo>
                    <a:cubicBezTo>
                      <a:pt x="50" y="70"/>
                      <a:pt x="51" y="69"/>
                      <a:pt x="51" y="68"/>
                    </a:cubicBezTo>
                    <a:cubicBezTo>
                      <a:pt x="52" y="67"/>
                      <a:pt x="53" y="66"/>
                      <a:pt x="54" y="65"/>
                    </a:cubicBezTo>
                    <a:cubicBezTo>
                      <a:pt x="55" y="64"/>
                      <a:pt x="56" y="63"/>
                      <a:pt x="56" y="62"/>
                    </a:cubicBezTo>
                    <a:cubicBezTo>
                      <a:pt x="57" y="62"/>
                      <a:pt x="57" y="62"/>
                      <a:pt x="57" y="61"/>
                    </a:cubicBezTo>
                    <a:cubicBezTo>
                      <a:pt x="60" y="58"/>
                      <a:pt x="60" y="58"/>
                      <a:pt x="60" y="58"/>
                    </a:cubicBezTo>
                    <a:cubicBezTo>
                      <a:pt x="60" y="58"/>
                      <a:pt x="61" y="58"/>
                      <a:pt x="61" y="58"/>
                    </a:cubicBezTo>
                    <a:cubicBezTo>
                      <a:pt x="62" y="57"/>
                      <a:pt x="62" y="57"/>
                      <a:pt x="62" y="57"/>
                    </a:cubicBezTo>
                    <a:cubicBezTo>
                      <a:pt x="63" y="56"/>
                      <a:pt x="63" y="56"/>
                      <a:pt x="64" y="55"/>
                    </a:cubicBezTo>
                    <a:cubicBezTo>
                      <a:pt x="66" y="53"/>
                      <a:pt x="66" y="53"/>
                      <a:pt x="66" y="53"/>
                    </a:cubicBezTo>
                    <a:cubicBezTo>
                      <a:pt x="67" y="53"/>
                      <a:pt x="68" y="52"/>
                      <a:pt x="68" y="51"/>
                    </a:cubicBezTo>
                    <a:cubicBezTo>
                      <a:pt x="69" y="51"/>
                      <a:pt x="70" y="50"/>
                      <a:pt x="71" y="50"/>
                    </a:cubicBezTo>
                    <a:cubicBezTo>
                      <a:pt x="71" y="49"/>
                      <a:pt x="72" y="49"/>
                      <a:pt x="73" y="48"/>
                    </a:cubicBezTo>
                    <a:cubicBezTo>
                      <a:pt x="75" y="47"/>
                      <a:pt x="75" y="47"/>
                      <a:pt x="75" y="47"/>
                    </a:cubicBezTo>
                    <a:cubicBezTo>
                      <a:pt x="76" y="46"/>
                      <a:pt x="76" y="46"/>
                      <a:pt x="78" y="45"/>
                    </a:cubicBezTo>
                    <a:cubicBezTo>
                      <a:pt x="78" y="45"/>
                      <a:pt x="79" y="44"/>
                      <a:pt x="80" y="44"/>
                    </a:cubicBezTo>
                    <a:cubicBezTo>
                      <a:pt x="80" y="44"/>
                      <a:pt x="81" y="43"/>
                      <a:pt x="82" y="43"/>
                    </a:cubicBezTo>
                    <a:cubicBezTo>
                      <a:pt x="83" y="42"/>
                      <a:pt x="83" y="42"/>
                      <a:pt x="83" y="42"/>
                    </a:cubicBezTo>
                    <a:cubicBezTo>
                      <a:pt x="83" y="42"/>
                      <a:pt x="84" y="42"/>
                      <a:pt x="84" y="42"/>
                    </a:cubicBezTo>
                    <a:cubicBezTo>
                      <a:pt x="86" y="41"/>
                      <a:pt x="88" y="40"/>
                      <a:pt x="89" y="39"/>
                    </a:cubicBezTo>
                    <a:cubicBezTo>
                      <a:pt x="90" y="39"/>
                      <a:pt x="90" y="39"/>
                      <a:pt x="90" y="39"/>
                    </a:cubicBezTo>
                    <a:cubicBezTo>
                      <a:pt x="91" y="39"/>
                      <a:pt x="91" y="39"/>
                      <a:pt x="91" y="39"/>
                    </a:cubicBezTo>
                    <a:cubicBezTo>
                      <a:pt x="92" y="38"/>
                      <a:pt x="93" y="38"/>
                      <a:pt x="94" y="38"/>
                    </a:cubicBezTo>
                    <a:cubicBezTo>
                      <a:pt x="100" y="36"/>
                      <a:pt x="100" y="36"/>
                      <a:pt x="100" y="36"/>
                    </a:cubicBezTo>
                    <a:cubicBezTo>
                      <a:pt x="101" y="36"/>
                      <a:pt x="101" y="36"/>
                      <a:pt x="102" y="35"/>
                    </a:cubicBezTo>
                    <a:cubicBezTo>
                      <a:pt x="106" y="35"/>
                      <a:pt x="106" y="35"/>
                      <a:pt x="106" y="35"/>
                    </a:cubicBezTo>
                    <a:cubicBezTo>
                      <a:pt x="106" y="35"/>
                      <a:pt x="107" y="34"/>
                      <a:pt x="108" y="34"/>
                    </a:cubicBezTo>
                    <a:cubicBezTo>
                      <a:pt x="108" y="34"/>
                      <a:pt x="108" y="34"/>
                      <a:pt x="108" y="34"/>
                    </a:cubicBezTo>
                    <a:cubicBezTo>
                      <a:pt x="109" y="34"/>
                      <a:pt x="109" y="34"/>
                      <a:pt x="110" y="34"/>
                    </a:cubicBezTo>
                    <a:cubicBezTo>
                      <a:pt x="112" y="34"/>
                      <a:pt x="112" y="34"/>
                      <a:pt x="112" y="34"/>
                    </a:cubicBezTo>
                    <a:cubicBezTo>
                      <a:pt x="113" y="34"/>
                      <a:pt x="113" y="34"/>
                      <a:pt x="114" y="33"/>
                    </a:cubicBezTo>
                    <a:cubicBezTo>
                      <a:pt x="115" y="33"/>
                      <a:pt x="116" y="33"/>
                      <a:pt x="117" y="33"/>
                    </a:cubicBezTo>
                    <a:cubicBezTo>
                      <a:pt x="118" y="33"/>
                      <a:pt x="118" y="33"/>
                      <a:pt x="118" y="33"/>
                    </a:cubicBezTo>
                    <a:cubicBezTo>
                      <a:pt x="119" y="33"/>
                      <a:pt x="121" y="33"/>
                      <a:pt x="122" y="33"/>
                    </a:cubicBezTo>
                    <a:cubicBezTo>
                      <a:pt x="171" y="33"/>
                      <a:pt x="211" y="73"/>
                      <a:pt x="211" y="122"/>
                    </a:cubicBezTo>
                    <a:cubicBezTo>
                      <a:pt x="211" y="127"/>
                      <a:pt x="211" y="132"/>
                      <a:pt x="21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55"/>
              <p:cNvSpPr>
                <a:spLocks/>
              </p:cNvSpPr>
              <p:nvPr/>
            </p:nvSpPr>
            <p:spPr bwMode="gray">
              <a:xfrm>
                <a:off x="2079625" y="8270875"/>
                <a:ext cx="742950" cy="731838"/>
              </a:xfrm>
              <a:custGeom>
                <a:avLst/>
                <a:gdLst>
                  <a:gd name="T0" fmla="*/ 198 w 198"/>
                  <a:gd name="T1" fmla="*/ 74 h 195"/>
                  <a:gd name="T2" fmla="*/ 49 w 198"/>
                  <a:gd name="T3" fmla="*/ 195 h 195"/>
                  <a:gd name="T4" fmla="*/ 0 w 198"/>
                  <a:gd name="T5" fmla="*/ 67 h 195"/>
                  <a:gd name="T6" fmla="*/ 3 w 198"/>
                  <a:gd name="T7" fmla="*/ 66 h 195"/>
                  <a:gd name="T8" fmla="*/ 13 w 198"/>
                  <a:gd name="T9" fmla="*/ 62 h 195"/>
                  <a:gd name="T10" fmla="*/ 16 w 198"/>
                  <a:gd name="T11" fmla="*/ 60 h 195"/>
                  <a:gd name="T12" fmla="*/ 22 w 198"/>
                  <a:gd name="T13" fmla="*/ 57 h 195"/>
                  <a:gd name="T14" fmla="*/ 26 w 198"/>
                  <a:gd name="T15" fmla="*/ 55 h 195"/>
                  <a:gd name="T16" fmla="*/ 31 w 198"/>
                  <a:gd name="T17" fmla="*/ 52 h 195"/>
                  <a:gd name="T18" fmla="*/ 35 w 198"/>
                  <a:gd name="T19" fmla="*/ 50 h 195"/>
                  <a:gd name="T20" fmla="*/ 40 w 198"/>
                  <a:gd name="T21" fmla="*/ 46 h 195"/>
                  <a:gd name="T22" fmla="*/ 43 w 198"/>
                  <a:gd name="T23" fmla="*/ 44 h 195"/>
                  <a:gd name="T24" fmla="*/ 48 w 198"/>
                  <a:gd name="T25" fmla="*/ 39 h 195"/>
                  <a:gd name="T26" fmla="*/ 51 w 198"/>
                  <a:gd name="T27" fmla="*/ 37 h 195"/>
                  <a:gd name="T28" fmla="*/ 56 w 198"/>
                  <a:gd name="T29" fmla="*/ 32 h 195"/>
                  <a:gd name="T30" fmla="*/ 59 w 198"/>
                  <a:gd name="T31" fmla="*/ 30 h 195"/>
                  <a:gd name="T32" fmla="*/ 64 w 198"/>
                  <a:gd name="T33" fmla="*/ 25 h 195"/>
                  <a:gd name="T34" fmla="*/ 66 w 198"/>
                  <a:gd name="T35" fmla="*/ 23 h 195"/>
                  <a:gd name="T36" fmla="*/ 73 w 198"/>
                  <a:gd name="T37" fmla="*/ 15 h 195"/>
                  <a:gd name="T38" fmla="*/ 74 w 198"/>
                  <a:gd name="T39" fmla="*/ 13 h 195"/>
                  <a:gd name="T40" fmla="*/ 79 w 198"/>
                  <a:gd name="T41" fmla="*/ 7 h 195"/>
                  <a:gd name="T42" fmla="*/ 81 w 198"/>
                  <a:gd name="T43" fmla="*/ 3 h 195"/>
                  <a:gd name="T44" fmla="*/ 83 w 198"/>
                  <a:gd name="T45" fmla="*/ 0 h 195"/>
                  <a:gd name="T46" fmla="*/ 198 w 198"/>
                  <a:gd name="T47" fmla="*/ 7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74"/>
                    </a:moveTo>
                    <a:cubicBezTo>
                      <a:pt x="163" y="129"/>
                      <a:pt x="111" y="172"/>
                      <a:pt x="49" y="195"/>
                    </a:cubicBezTo>
                    <a:cubicBezTo>
                      <a:pt x="0" y="67"/>
                      <a:pt x="0" y="67"/>
                      <a:pt x="0" y="67"/>
                    </a:cubicBezTo>
                    <a:cubicBezTo>
                      <a:pt x="1" y="67"/>
                      <a:pt x="2" y="66"/>
                      <a:pt x="3" y="66"/>
                    </a:cubicBezTo>
                    <a:cubicBezTo>
                      <a:pt x="7" y="65"/>
                      <a:pt x="10" y="63"/>
                      <a:pt x="13" y="62"/>
                    </a:cubicBezTo>
                    <a:cubicBezTo>
                      <a:pt x="14" y="61"/>
                      <a:pt x="15" y="61"/>
                      <a:pt x="16" y="60"/>
                    </a:cubicBezTo>
                    <a:cubicBezTo>
                      <a:pt x="18" y="59"/>
                      <a:pt x="20" y="58"/>
                      <a:pt x="22" y="57"/>
                    </a:cubicBezTo>
                    <a:cubicBezTo>
                      <a:pt x="23" y="57"/>
                      <a:pt x="24" y="56"/>
                      <a:pt x="26" y="55"/>
                    </a:cubicBezTo>
                    <a:cubicBezTo>
                      <a:pt x="27" y="54"/>
                      <a:pt x="29" y="53"/>
                      <a:pt x="31" y="52"/>
                    </a:cubicBezTo>
                    <a:cubicBezTo>
                      <a:pt x="32" y="51"/>
                      <a:pt x="33" y="50"/>
                      <a:pt x="35" y="50"/>
                    </a:cubicBezTo>
                    <a:cubicBezTo>
                      <a:pt x="36" y="48"/>
                      <a:pt x="38" y="47"/>
                      <a:pt x="40" y="46"/>
                    </a:cubicBezTo>
                    <a:cubicBezTo>
                      <a:pt x="41" y="45"/>
                      <a:pt x="42" y="44"/>
                      <a:pt x="43" y="44"/>
                    </a:cubicBezTo>
                    <a:cubicBezTo>
                      <a:pt x="45" y="42"/>
                      <a:pt x="47" y="41"/>
                      <a:pt x="48" y="39"/>
                    </a:cubicBezTo>
                    <a:cubicBezTo>
                      <a:pt x="49" y="39"/>
                      <a:pt x="50" y="38"/>
                      <a:pt x="51" y="37"/>
                    </a:cubicBezTo>
                    <a:cubicBezTo>
                      <a:pt x="53" y="36"/>
                      <a:pt x="55" y="34"/>
                      <a:pt x="56" y="32"/>
                    </a:cubicBezTo>
                    <a:cubicBezTo>
                      <a:pt x="57" y="32"/>
                      <a:pt x="58" y="31"/>
                      <a:pt x="59" y="30"/>
                    </a:cubicBezTo>
                    <a:cubicBezTo>
                      <a:pt x="61" y="28"/>
                      <a:pt x="62" y="26"/>
                      <a:pt x="64" y="25"/>
                    </a:cubicBezTo>
                    <a:cubicBezTo>
                      <a:pt x="65" y="24"/>
                      <a:pt x="65" y="23"/>
                      <a:pt x="66" y="23"/>
                    </a:cubicBezTo>
                    <a:cubicBezTo>
                      <a:pt x="68" y="20"/>
                      <a:pt x="71" y="17"/>
                      <a:pt x="73" y="15"/>
                    </a:cubicBezTo>
                    <a:cubicBezTo>
                      <a:pt x="73" y="14"/>
                      <a:pt x="74" y="14"/>
                      <a:pt x="74" y="13"/>
                    </a:cubicBezTo>
                    <a:cubicBezTo>
                      <a:pt x="76" y="11"/>
                      <a:pt x="77" y="9"/>
                      <a:pt x="79" y="7"/>
                    </a:cubicBezTo>
                    <a:cubicBezTo>
                      <a:pt x="80" y="5"/>
                      <a:pt x="80" y="4"/>
                      <a:pt x="81" y="3"/>
                    </a:cubicBezTo>
                    <a:cubicBezTo>
                      <a:pt x="82" y="2"/>
                      <a:pt x="83" y="1"/>
                      <a:pt x="83" y="0"/>
                    </a:cubicBezTo>
                    <a:lnTo>
                      <a:pt x="19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3" name="SAGD, Siemens, schloss, locket, key, schlüssel, verschlossen, sicherheit, safety, verschlüsselt"/>
            <p:cNvSpPr>
              <a:spLocks noEditPoints="1"/>
            </p:cNvSpPr>
            <p:nvPr/>
          </p:nvSpPr>
          <p:spPr bwMode="gray">
            <a:xfrm>
              <a:off x="5701042" y="2974130"/>
              <a:ext cx="179938" cy="214638"/>
            </a:xfrm>
            <a:custGeom>
              <a:avLst/>
              <a:gdLst>
                <a:gd name="T0" fmla="*/ 581 w 643"/>
                <a:gd name="T1" fmla="*/ 332 h 767"/>
                <a:gd name="T2" fmla="*/ 581 w 643"/>
                <a:gd name="T3" fmla="*/ 126 h 767"/>
                <a:gd name="T4" fmla="*/ 455 w 643"/>
                <a:gd name="T5" fmla="*/ 0 h 767"/>
                <a:gd name="T6" fmla="*/ 189 w 643"/>
                <a:gd name="T7" fmla="*/ 0 h 767"/>
                <a:gd name="T8" fmla="*/ 63 w 643"/>
                <a:gd name="T9" fmla="*/ 126 h 767"/>
                <a:gd name="T10" fmla="*/ 63 w 643"/>
                <a:gd name="T11" fmla="*/ 332 h 767"/>
                <a:gd name="T12" fmla="*/ 0 w 643"/>
                <a:gd name="T13" fmla="*/ 332 h 767"/>
                <a:gd name="T14" fmla="*/ 0 w 643"/>
                <a:gd name="T15" fmla="*/ 767 h 767"/>
                <a:gd name="T16" fmla="*/ 643 w 643"/>
                <a:gd name="T17" fmla="*/ 767 h 767"/>
                <a:gd name="T18" fmla="*/ 643 w 643"/>
                <a:gd name="T19" fmla="*/ 332 h 767"/>
                <a:gd name="T20" fmla="*/ 581 w 643"/>
                <a:gd name="T21" fmla="*/ 332 h 767"/>
                <a:gd name="T22" fmla="*/ 373 w 643"/>
                <a:gd name="T23" fmla="*/ 539 h 767"/>
                <a:gd name="T24" fmla="*/ 352 w 643"/>
                <a:gd name="T25" fmla="*/ 539 h 767"/>
                <a:gd name="T26" fmla="*/ 352 w 643"/>
                <a:gd name="T27" fmla="*/ 664 h 767"/>
                <a:gd name="T28" fmla="*/ 290 w 643"/>
                <a:gd name="T29" fmla="*/ 664 h 767"/>
                <a:gd name="T30" fmla="*/ 290 w 643"/>
                <a:gd name="T31" fmla="*/ 539 h 767"/>
                <a:gd name="T32" fmla="*/ 269 w 643"/>
                <a:gd name="T33" fmla="*/ 539 h 767"/>
                <a:gd name="T34" fmla="*/ 269 w 643"/>
                <a:gd name="T35" fmla="*/ 436 h 767"/>
                <a:gd name="T36" fmla="*/ 373 w 643"/>
                <a:gd name="T37" fmla="*/ 436 h 767"/>
                <a:gd name="T38" fmla="*/ 373 w 643"/>
                <a:gd name="T39" fmla="*/ 539 h 767"/>
                <a:gd name="T40" fmla="*/ 187 w 643"/>
                <a:gd name="T41" fmla="*/ 332 h 767"/>
                <a:gd name="T42" fmla="*/ 187 w 643"/>
                <a:gd name="T43" fmla="*/ 187 h 767"/>
                <a:gd name="T44" fmla="*/ 249 w 643"/>
                <a:gd name="T45" fmla="*/ 124 h 767"/>
                <a:gd name="T46" fmla="*/ 393 w 643"/>
                <a:gd name="T47" fmla="*/ 124 h 767"/>
                <a:gd name="T48" fmla="*/ 456 w 643"/>
                <a:gd name="T49" fmla="*/ 187 h 767"/>
                <a:gd name="T50" fmla="*/ 456 w 643"/>
                <a:gd name="T51" fmla="*/ 332 h 767"/>
                <a:gd name="T52" fmla="*/ 187 w 643"/>
                <a:gd name="T53" fmla="*/ 33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3" h="767">
                  <a:moveTo>
                    <a:pt x="581" y="332"/>
                  </a:moveTo>
                  <a:lnTo>
                    <a:pt x="581" y="126"/>
                  </a:lnTo>
                  <a:lnTo>
                    <a:pt x="455" y="0"/>
                  </a:lnTo>
                  <a:lnTo>
                    <a:pt x="189" y="0"/>
                  </a:lnTo>
                  <a:lnTo>
                    <a:pt x="63" y="126"/>
                  </a:lnTo>
                  <a:lnTo>
                    <a:pt x="63" y="332"/>
                  </a:lnTo>
                  <a:lnTo>
                    <a:pt x="0" y="332"/>
                  </a:lnTo>
                  <a:lnTo>
                    <a:pt x="0" y="767"/>
                  </a:lnTo>
                  <a:lnTo>
                    <a:pt x="643" y="767"/>
                  </a:lnTo>
                  <a:lnTo>
                    <a:pt x="643" y="332"/>
                  </a:lnTo>
                  <a:lnTo>
                    <a:pt x="581" y="332"/>
                  </a:lnTo>
                  <a:close/>
                  <a:moveTo>
                    <a:pt x="373" y="539"/>
                  </a:moveTo>
                  <a:lnTo>
                    <a:pt x="352" y="539"/>
                  </a:lnTo>
                  <a:lnTo>
                    <a:pt x="352" y="664"/>
                  </a:lnTo>
                  <a:lnTo>
                    <a:pt x="290" y="664"/>
                  </a:lnTo>
                  <a:lnTo>
                    <a:pt x="290" y="539"/>
                  </a:lnTo>
                  <a:lnTo>
                    <a:pt x="269" y="539"/>
                  </a:lnTo>
                  <a:lnTo>
                    <a:pt x="269" y="436"/>
                  </a:lnTo>
                  <a:lnTo>
                    <a:pt x="373" y="436"/>
                  </a:lnTo>
                  <a:lnTo>
                    <a:pt x="373" y="539"/>
                  </a:lnTo>
                  <a:close/>
                  <a:moveTo>
                    <a:pt x="187" y="332"/>
                  </a:moveTo>
                  <a:lnTo>
                    <a:pt x="187" y="187"/>
                  </a:lnTo>
                  <a:lnTo>
                    <a:pt x="249" y="124"/>
                  </a:lnTo>
                  <a:lnTo>
                    <a:pt x="393" y="124"/>
                  </a:lnTo>
                  <a:lnTo>
                    <a:pt x="456" y="187"/>
                  </a:lnTo>
                  <a:lnTo>
                    <a:pt x="456" y="332"/>
                  </a:lnTo>
                  <a:lnTo>
                    <a:pt x="187" y="3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4" name="SAGD, Siemens, Dokument, papier, report, paper"/>
            <p:cNvSpPr>
              <a:spLocks noChangeAspect="1" noEditPoints="1"/>
            </p:cNvSpPr>
            <p:nvPr/>
          </p:nvSpPr>
          <p:spPr bwMode="gray">
            <a:xfrm>
              <a:off x="6400800" y="2959478"/>
              <a:ext cx="179055" cy="243942"/>
            </a:xfrm>
            <a:custGeom>
              <a:avLst/>
              <a:gdLst>
                <a:gd name="T0" fmla="*/ 35 w 436"/>
                <a:gd name="T1" fmla="*/ 559 h 594"/>
                <a:gd name="T2" fmla="*/ 367 w 436"/>
                <a:gd name="T3" fmla="*/ 559 h 594"/>
                <a:gd name="T4" fmla="*/ 367 w 436"/>
                <a:gd name="T5" fmla="*/ 594 h 594"/>
                <a:gd name="T6" fmla="*/ 0 w 436"/>
                <a:gd name="T7" fmla="*/ 594 h 594"/>
                <a:gd name="T8" fmla="*/ 0 w 436"/>
                <a:gd name="T9" fmla="*/ 70 h 594"/>
                <a:gd name="T10" fmla="*/ 35 w 436"/>
                <a:gd name="T11" fmla="*/ 70 h 594"/>
                <a:gd name="T12" fmla="*/ 35 w 436"/>
                <a:gd name="T13" fmla="*/ 559 h 594"/>
                <a:gd name="T14" fmla="*/ 279 w 436"/>
                <a:gd name="T15" fmla="*/ 0 h 594"/>
                <a:gd name="T16" fmla="*/ 70 w 436"/>
                <a:gd name="T17" fmla="*/ 0 h 594"/>
                <a:gd name="T18" fmla="*/ 70 w 436"/>
                <a:gd name="T19" fmla="*/ 524 h 594"/>
                <a:gd name="T20" fmla="*/ 436 w 436"/>
                <a:gd name="T21" fmla="*/ 524 h 594"/>
                <a:gd name="T22" fmla="*/ 436 w 436"/>
                <a:gd name="T23" fmla="*/ 157 h 594"/>
                <a:gd name="T24" fmla="*/ 279 w 436"/>
                <a:gd name="T25" fmla="*/ 157 h 594"/>
                <a:gd name="T26" fmla="*/ 279 w 436"/>
                <a:gd name="T27" fmla="*/ 0 h 594"/>
                <a:gd name="T28" fmla="*/ 314 w 436"/>
                <a:gd name="T29" fmla="*/ 0 h 594"/>
                <a:gd name="T30" fmla="*/ 314 w 436"/>
                <a:gd name="T31" fmla="*/ 122 h 594"/>
                <a:gd name="T32" fmla="*/ 436 w 436"/>
                <a:gd name="T33" fmla="*/ 122 h 594"/>
                <a:gd name="T34" fmla="*/ 314 w 436"/>
                <a:gd name="T35"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6" h="594">
                  <a:moveTo>
                    <a:pt x="35" y="559"/>
                  </a:moveTo>
                  <a:lnTo>
                    <a:pt x="367" y="559"/>
                  </a:lnTo>
                  <a:lnTo>
                    <a:pt x="367" y="594"/>
                  </a:lnTo>
                  <a:lnTo>
                    <a:pt x="0" y="594"/>
                  </a:lnTo>
                  <a:lnTo>
                    <a:pt x="0" y="70"/>
                  </a:lnTo>
                  <a:lnTo>
                    <a:pt x="35" y="70"/>
                  </a:lnTo>
                  <a:lnTo>
                    <a:pt x="35" y="559"/>
                  </a:lnTo>
                  <a:close/>
                  <a:moveTo>
                    <a:pt x="279" y="0"/>
                  </a:moveTo>
                  <a:lnTo>
                    <a:pt x="70" y="0"/>
                  </a:lnTo>
                  <a:lnTo>
                    <a:pt x="70" y="524"/>
                  </a:lnTo>
                  <a:lnTo>
                    <a:pt x="436" y="524"/>
                  </a:lnTo>
                  <a:lnTo>
                    <a:pt x="436" y="157"/>
                  </a:lnTo>
                  <a:lnTo>
                    <a:pt x="279" y="157"/>
                  </a:lnTo>
                  <a:lnTo>
                    <a:pt x="279" y="0"/>
                  </a:lnTo>
                  <a:close/>
                  <a:moveTo>
                    <a:pt x="314" y="0"/>
                  </a:moveTo>
                  <a:lnTo>
                    <a:pt x="314" y="122"/>
                  </a:lnTo>
                  <a:lnTo>
                    <a:pt x="436" y="122"/>
                  </a:lnTo>
                  <a:lnTo>
                    <a:pt x="314" y="0"/>
                  </a:lnTo>
                  <a:close/>
                </a:path>
              </a:pathLst>
            </a:custGeom>
            <a:solidFill>
              <a:schemeClr val="accent1"/>
            </a:solidFill>
            <a:ln>
              <a:noFill/>
            </a:ln>
          </p:spPr>
          <p:txBody>
            <a:bodyPr vert="horz" wrap="square" lIns="36000" tIns="0" rIns="0" bIns="0" numCol="1" anchor="ctr" anchorCtr="0" compatLnSpc="1">
              <a:prstTxWarp prst="textNoShape">
                <a:avLst/>
              </a:prstTxWarp>
            </a:bodyPr>
            <a:lstStyle/>
            <a:p>
              <a:pPr algn="ctr"/>
              <a:r>
                <a:rPr lang="en-US" sz="400" b="1" dirty="0">
                  <a:solidFill>
                    <a:schemeClr val="bg1"/>
                  </a:solidFill>
                </a:rPr>
                <a:t>LOG</a:t>
              </a:r>
            </a:p>
          </p:txBody>
        </p:sp>
      </p:grpSp>
      <p:grpSp>
        <p:nvGrpSpPr>
          <p:cNvPr id="128" name="Gruppieren 309"/>
          <p:cNvGrpSpPr/>
          <p:nvPr/>
        </p:nvGrpSpPr>
        <p:grpSpPr bwMode="gray">
          <a:xfrm>
            <a:off x="1661553" y="5791015"/>
            <a:ext cx="1473770" cy="351018"/>
            <a:chOff x="4932442" y="2846701"/>
            <a:chExt cx="1713749" cy="408176"/>
          </a:xfrm>
        </p:grpSpPr>
        <p:sp>
          <p:nvSpPr>
            <p:cNvPr id="311" name="Gleichschenkliges Dreieck 278"/>
            <p:cNvSpPr/>
            <p:nvPr/>
          </p:nvSpPr>
          <p:spPr bwMode="gray">
            <a:xfrm>
              <a:off x="4932442" y="2846701"/>
              <a:ext cx="1713749" cy="408176"/>
            </a:xfrm>
            <a:custGeom>
              <a:avLst/>
              <a:gdLst/>
              <a:ahLst/>
              <a:cxnLst/>
              <a:rect l="l" t="t" r="r" b="b"/>
              <a:pathLst>
                <a:path w="1713749" h="408176">
                  <a:moveTo>
                    <a:pt x="856874" y="0"/>
                  </a:moveTo>
                  <a:lnTo>
                    <a:pt x="896375" y="36696"/>
                  </a:lnTo>
                  <a:lnTo>
                    <a:pt x="1713749" y="36696"/>
                  </a:lnTo>
                  <a:lnTo>
                    <a:pt x="1713749" y="408176"/>
                  </a:lnTo>
                  <a:lnTo>
                    <a:pt x="0" y="408176"/>
                  </a:lnTo>
                  <a:lnTo>
                    <a:pt x="0" y="36696"/>
                  </a:lnTo>
                  <a:lnTo>
                    <a:pt x="817374" y="36696"/>
                  </a:lnTo>
                  <a:close/>
                </a:path>
              </a:pathLst>
            </a:custGeom>
            <a:solidFill>
              <a:srgbClr val="FFFFFF"/>
            </a:solidFill>
            <a:ln>
              <a:solidFill>
                <a:schemeClr val="accent1"/>
              </a:solidFill>
            </a:ln>
            <a:effectLst/>
            <a:extLst/>
          </p:spPr>
          <p:txBody>
            <a:bodyPr wrap="square" lIns="108000" tIns="108000" rIns="108000" bIns="108000" numCol="1" spcCol="72000" rtlCol="0" anchor="t" anchorCtr="0">
              <a:noAutofit/>
            </a:bodyPr>
            <a:lstStyle/>
            <a:p>
              <a:pPr>
                <a:lnSpc>
                  <a:spcPct val="110000"/>
                </a:lnSpc>
                <a:spcBef>
                  <a:spcPct val="0"/>
                </a:spcBef>
                <a:spcAft>
                  <a:spcPts val="1200"/>
                </a:spcAft>
                <a:buFont typeface="Wingdings" charset="0"/>
                <a:buNone/>
              </a:pPr>
              <a:endParaRPr lang="en-US" b="1" dirty="0" err="1">
                <a:solidFill>
                  <a:schemeClr val="accent5"/>
                </a:solidFill>
              </a:endParaRPr>
            </a:p>
          </p:txBody>
        </p:sp>
        <p:grpSp>
          <p:nvGrpSpPr>
            <p:cNvPr id="132" name="Gruppieren 482"/>
            <p:cNvGrpSpPr>
              <a:grpSpLocks noChangeAspect="1"/>
            </p:cNvGrpSpPr>
            <p:nvPr/>
          </p:nvGrpSpPr>
          <p:grpSpPr bwMode="gray">
            <a:xfrm>
              <a:off x="5417918" y="2948778"/>
              <a:ext cx="164166" cy="265343"/>
              <a:chOff x="3971929" y="1792290"/>
              <a:chExt cx="469904" cy="817562"/>
            </a:xfrm>
            <a:solidFill>
              <a:schemeClr val="accent1"/>
            </a:solidFill>
          </p:grpSpPr>
          <p:sp>
            <p:nvSpPr>
              <p:cNvPr id="338" name="Freeform 5"/>
              <p:cNvSpPr>
                <a:spLocks noEditPoints="1"/>
              </p:cNvSpPr>
              <p:nvPr/>
            </p:nvSpPr>
            <p:spPr bwMode="gray">
              <a:xfrm>
                <a:off x="3971929" y="1792290"/>
                <a:ext cx="315913" cy="463551"/>
              </a:xfrm>
              <a:custGeom>
                <a:avLst/>
                <a:gdLst>
                  <a:gd name="T0" fmla="*/ 142 w 309"/>
                  <a:gd name="T1" fmla="*/ 294 h 454"/>
                  <a:gd name="T2" fmla="*/ 156 w 309"/>
                  <a:gd name="T3" fmla="*/ 294 h 454"/>
                  <a:gd name="T4" fmla="*/ 156 w 309"/>
                  <a:gd name="T5" fmla="*/ 360 h 454"/>
                  <a:gd name="T6" fmla="*/ 142 w 309"/>
                  <a:gd name="T7" fmla="*/ 360 h 454"/>
                  <a:gd name="T8" fmla="*/ 142 w 309"/>
                  <a:gd name="T9" fmla="*/ 294 h 454"/>
                  <a:gd name="T10" fmla="*/ 0 w 309"/>
                  <a:gd name="T11" fmla="*/ 23 h 454"/>
                  <a:gd name="T12" fmla="*/ 0 w 309"/>
                  <a:gd name="T13" fmla="*/ 432 h 454"/>
                  <a:gd name="T14" fmla="*/ 22 w 309"/>
                  <a:gd name="T15" fmla="*/ 454 h 454"/>
                  <a:gd name="T16" fmla="*/ 195 w 309"/>
                  <a:gd name="T17" fmla="*/ 454 h 454"/>
                  <a:gd name="T18" fmla="*/ 195 w 309"/>
                  <a:gd name="T19" fmla="*/ 0 h 454"/>
                  <a:gd name="T20" fmla="*/ 22 w 309"/>
                  <a:gd name="T21" fmla="*/ 0 h 454"/>
                  <a:gd name="T22" fmla="*/ 0 w 309"/>
                  <a:gd name="T23" fmla="*/ 23 h 454"/>
                  <a:gd name="T24" fmla="*/ 142 w 309"/>
                  <a:gd name="T25" fmla="*/ 55 h 454"/>
                  <a:gd name="T26" fmla="*/ 156 w 309"/>
                  <a:gd name="T27" fmla="*/ 55 h 454"/>
                  <a:gd name="T28" fmla="*/ 156 w 309"/>
                  <a:gd name="T29" fmla="*/ 263 h 454"/>
                  <a:gd name="T30" fmla="*/ 142 w 309"/>
                  <a:gd name="T31" fmla="*/ 263 h 454"/>
                  <a:gd name="T32" fmla="*/ 142 w 309"/>
                  <a:gd name="T33" fmla="*/ 55 h 454"/>
                  <a:gd name="T34" fmla="*/ 309 w 309"/>
                  <a:gd name="T35" fmla="*/ 160 h 454"/>
                  <a:gd name="T36" fmla="*/ 250 w 309"/>
                  <a:gd name="T37" fmla="*/ 160 h 454"/>
                  <a:gd name="T38" fmla="*/ 250 w 309"/>
                  <a:gd name="T39" fmla="*/ 0 h 454"/>
                  <a:gd name="T40" fmla="*/ 287 w 309"/>
                  <a:gd name="T41" fmla="*/ 0 h 454"/>
                  <a:gd name="T42" fmla="*/ 309 w 309"/>
                  <a:gd name="T43" fmla="*/ 23 h 454"/>
                  <a:gd name="T44" fmla="*/ 309 w 309"/>
                  <a:gd name="T45" fmla="*/ 16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454">
                    <a:moveTo>
                      <a:pt x="142" y="294"/>
                    </a:moveTo>
                    <a:cubicBezTo>
                      <a:pt x="156" y="294"/>
                      <a:pt x="156" y="294"/>
                      <a:pt x="156" y="294"/>
                    </a:cubicBezTo>
                    <a:cubicBezTo>
                      <a:pt x="156" y="360"/>
                      <a:pt x="156" y="360"/>
                      <a:pt x="156" y="360"/>
                    </a:cubicBezTo>
                    <a:cubicBezTo>
                      <a:pt x="142" y="360"/>
                      <a:pt x="142" y="360"/>
                      <a:pt x="142" y="360"/>
                    </a:cubicBezTo>
                    <a:lnTo>
                      <a:pt x="142" y="294"/>
                    </a:lnTo>
                    <a:close/>
                    <a:moveTo>
                      <a:pt x="0" y="23"/>
                    </a:moveTo>
                    <a:cubicBezTo>
                      <a:pt x="0" y="432"/>
                      <a:pt x="0" y="432"/>
                      <a:pt x="0" y="432"/>
                    </a:cubicBezTo>
                    <a:cubicBezTo>
                      <a:pt x="0" y="445"/>
                      <a:pt x="10" y="454"/>
                      <a:pt x="22" y="454"/>
                    </a:cubicBezTo>
                    <a:cubicBezTo>
                      <a:pt x="195" y="454"/>
                      <a:pt x="195" y="454"/>
                      <a:pt x="195" y="454"/>
                    </a:cubicBezTo>
                    <a:cubicBezTo>
                      <a:pt x="195" y="0"/>
                      <a:pt x="195" y="0"/>
                      <a:pt x="195" y="0"/>
                    </a:cubicBezTo>
                    <a:cubicBezTo>
                      <a:pt x="22" y="0"/>
                      <a:pt x="22" y="0"/>
                      <a:pt x="22" y="0"/>
                    </a:cubicBezTo>
                    <a:cubicBezTo>
                      <a:pt x="10" y="0"/>
                      <a:pt x="0" y="10"/>
                      <a:pt x="0" y="23"/>
                    </a:cubicBezTo>
                    <a:close/>
                    <a:moveTo>
                      <a:pt x="142" y="55"/>
                    </a:moveTo>
                    <a:cubicBezTo>
                      <a:pt x="156" y="55"/>
                      <a:pt x="156" y="55"/>
                      <a:pt x="156" y="55"/>
                    </a:cubicBezTo>
                    <a:cubicBezTo>
                      <a:pt x="156" y="263"/>
                      <a:pt x="156" y="263"/>
                      <a:pt x="156" y="263"/>
                    </a:cubicBezTo>
                    <a:cubicBezTo>
                      <a:pt x="142" y="263"/>
                      <a:pt x="142" y="263"/>
                      <a:pt x="142" y="263"/>
                    </a:cubicBezTo>
                    <a:lnTo>
                      <a:pt x="142" y="55"/>
                    </a:lnTo>
                    <a:close/>
                    <a:moveTo>
                      <a:pt x="309" y="160"/>
                    </a:moveTo>
                    <a:cubicBezTo>
                      <a:pt x="250" y="160"/>
                      <a:pt x="250" y="160"/>
                      <a:pt x="250" y="160"/>
                    </a:cubicBezTo>
                    <a:cubicBezTo>
                      <a:pt x="250" y="0"/>
                      <a:pt x="250" y="0"/>
                      <a:pt x="250" y="0"/>
                    </a:cubicBezTo>
                    <a:cubicBezTo>
                      <a:pt x="287" y="0"/>
                      <a:pt x="287" y="0"/>
                      <a:pt x="287" y="0"/>
                    </a:cubicBezTo>
                    <a:cubicBezTo>
                      <a:pt x="299" y="0"/>
                      <a:pt x="309" y="10"/>
                      <a:pt x="309" y="23"/>
                    </a:cubicBezTo>
                    <a:lnTo>
                      <a:pt x="309"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6"/>
              <p:cNvSpPr>
                <a:spLocks noEditPoints="1"/>
              </p:cNvSpPr>
              <p:nvPr/>
            </p:nvSpPr>
            <p:spPr bwMode="gray">
              <a:xfrm>
                <a:off x="4062420" y="1970089"/>
                <a:ext cx="379413" cy="639763"/>
              </a:xfrm>
              <a:custGeom>
                <a:avLst/>
                <a:gdLst>
                  <a:gd name="T0" fmla="*/ 161 w 371"/>
                  <a:gd name="T1" fmla="*/ 0 h 626"/>
                  <a:gd name="T2" fmla="*/ 119 w 371"/>
                  <a:gd name="T3" fmla="*/ 120 h 626"/>
                  <a:gd name="T4" fmla="*/ 119 w 371"/>
                  <a:gd name="T5" fmla="*/ 626 h 626"/>
                  <a:gd name="T6" fmla="*/ 371 w 371"/>
                  <a:gd name="T7" fmla="*/ 626 h 626"/>
                  <a:gd name="T8" fmla="*/ 371 w 371"/>
                  <a:gd name="T9" fmla="*/ 0 h 626"/>
                  <a:gd name="T10" fmla="*/ 161 w 371"/>
                  <a:gd name="T11" fmla="*/ 0 h 626"/>
                  <a:gd name="T12" fmla="*/ 305 w 371"/>
                  <a:gd name="T13" fmla="*/ 414 h 626"/>
                  <a:gd name="T14" fmla="*/ 332 w 371"/>
                  <a:gd name="T15" fmla="*/ 440 h 626"/>
                  <a:gd name="T16" fmla="*/ 305 w 371"/>
                  <a:gd name="T17" fmla="*/ 467 h 626"/>
                  <a:gd name="T18" fmla="*/ 278 w 371"/>
                  <a:gd name="T19" fmla="*/ 440 h 626"/>
                  <a:gd name="T20" fmla="*/ 305 w 371"/>
                  <a:gd name="T21" fmla="*/ 414 h 626"/>
                  <a:gd name="T22" fmla="*/ 305 w 371"/>
                  <a:gd name="T23" fmla="*/ 560 h 626"/>
                  <a:gd name="T24" fmla="*/ 278 w 371"/>
                  <a:gd name="T25" fmla="*/ 533 h 626"/>
                  <a:gd name="T26" fmla="*/ 305 w 371"/>
                  <a:gd name="T27" fmla="*/ 507 h 626"/>
                  <a:gd name="T28" fmla="*/ 332 w 371"/>
                  <a:gd name="T29" fmla="*/ 533 h 626"/>
                  <a:gd name="T30" fmla="*/ 305 w 371"/>
                  <a:gd name="T31" fmla="*/ 560 h 626"/>
                  <a:gd name="T32" fmla="*/ 0 w 371"/>
                  <a:gd name="T33" fmla="*/ 293 h 626"/>
                  <a:gd name="T34" fmla="*/ 87 w 371"/>
                  <a:gd name="T35" fmla="*/ 293 h 626"/>
                  <a:gd name="T36" fmla="*/ 87 w 371"/>
                  <a:gd name="T37" fmla="*/ 626 h 626"/>
                  <a:gd name="T38" fmla="*/ 0 w 371"/>
                  <a:gd name="T39" fmla="*/ 626 h 626"/>
                  <a:gd name="T40" fmla="*/ 0 w 371"/>
                  <a:gd name="T41" fmla="*/ 2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 h="626">
                    <a:moveTo>
                      <a:pt x="161" y="0"/>
                    </a:moveTo>
                    <a:cubicBezTo>
                      <a:pt x="119" y="120"/>
                      <a:pt x="119" y="120"/>
                      <a:pt x="119" y="120"/>
                    </a:cubicBezTo>
                    <a:cubicBezTo>
                      <a:pt x="119" y="626"/>
                      <a:pt x="119" y="626"/>
                      <a:pt x="119" y="626"/>
                    </a:cubicBezTo>
                    <a:cubicBezTo>
                      <a:pt x="371" y="626"/>
                      <a:pt x="371" y="626"/>
                      <a:pt x="371" y="626"/>
                    </a:cubicBezTo>
                    <a:cubicBezTo>
                      <a:pt x="371" y="0"/>
                      <a:pt x="371" y="0"/>
                      <a:pt x="371" y="0"/>
                    </a:cubicBezTo>
                    <a:lnTo>
                      <a:pt x="161" y="0"/>
                    </a:lnTo>
                    <a:close/>
                    <a:moveTo>
                      <a:pt x="305" y="414"/>
                    </a:moveTo>
                    <a:cubicBezTo>
                      <a:pt x="320" y="414"/>
                      <a:pt x="332" y="426"/>
                      <a:pt x="332" y="440"/>
                    </a:cubicBezTo>
                    <a:cubicBezTo>
                      <a:pt x="332" y="455"/>
                      <a:pt x="320" y="467"/>
                      <a:pt x="305" y="467"/>
                    </a:cubicBezTo>
                    <a:cubicBezTo>
                      <a:pt x="290" y="467"/>
                      <a:pt x="278" y="455"/>
                      <a:pt x="278" y="440"/>
                    </a:cubicBezTo>
                    <a:cubicBezTo>
                      <a:pt x="278" y="426"/>
                      <a:pt x="290" y="414"/>
                      <a:pt x="305" y="414"/>
                    </a:cubicBezTo>
                    <a:close/>
                    <a:moveTo>
                      <a:pt x="305" y="560"/>
                    </a:moveTo>
                    <a:cubicBezTo>
                      <a:pt x="290" y="560"/>
                      <a:pt x="278" y="548"/>
                      <a:pt x="278" y="533"/>
                    </a:cubicBezTo>
                    <a:cubicBezTo>
                      <a:pt x="278" y="518"/>
                      <a:pt x="290" y="507"/>
                      <a:pt x="305" y="507"/>
                    </a:cubicBezTo>
                    <a:cubicBezTo>
                      <a:pt x="320" y="507"/>
                      <a:pt x="332" y="518"/>
                      <a:pt x="332" y="533"/>
                    </a:cubicBezTo>
                    <a:cubicBezTo>
                      <a:pt x="332" y="548"/>
                      <a:pt x="320" y="560"/>
                      <a:pt x="305" y="560"/>
                    </a:cubicBezTo>
                    <a:close/>
                    <a:moveTo>
                      <a:pt x="0" y="293"/>
                    </a:moveTo>
                    <a:cubicBezTo>
                      <a:pt x="87" y="293"/>
                      <a:pt x="87" y="293"/>
                      <a:pt x="87" y="293"/>
                    </a:cubicBezTo>
                    <a:cubicBezTo>
                      <a:pt x="87" y="626"/>
                      <a:pt x="87" y="626"/>
                      <a:pt x="87" y="626"/>
                    </a:cubicBezTo>
                    <a:cubicBezTo>
                      <a:pt x="0" y="626"/>
                      <a:pt x="0" y="626"/>
                      <a:pt x="0" y="626"/>
                    </a:cubicBezTo>
                    <a:lnTo>
                      <a:pt x="0"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5" name="Gruppieren 457"/>
            <p:cNvGrpSpPr>
              <a:grpSpLocks noChangeAspect="1"/>
            </p:cNvGrpSpPr>
            <p:nvPr/>
          </p:nvGrpSpPr>
          <p:grpSpPr bwMode="gray">
            <a:xfrm>
              <a:off x="4976957" y="2980251"/>
              <a:ext cx="322002" cy="202397"/>
              <a:chOff x="1874838" y="4900613"/>
              <a:chExt cx="1065212" cy="720725"/>
            </a:xfrm>
            <a:solidFill>
              <a:schemeClr val="accent1"/>
            </a:solidFill>
          </p:grpSpPr>
          <p:sp>
            <p:nvSpPr>
              <p:cNvPr id="335" name="Freeform 36"/>
              <p:cNvSpPr>
                <a:spLocks noEditPoints="1"/>
              </p:cNvSpPr>
              <p:nvPr/>
            </p:nvSpPr>
            <p:spPr bwMode="gray">
              <a:xfrm>
                <a:off x="1978025" y="4900613"/>
                <a:ext cx="962025" cy="619125"/>
              </a:xfrm>
              <a:custGeom>
                <a:avLst/>
                <a:gdLst>
                  <a:gd name="T0" fmla="*/ 193 w 800"/>
                  <a:gd name="T1" fmla="*/ 381 h 514"/>
                  <a:gd name="T2" fmla="*/ 143 w 800"/>
                  <a:gd name="T3" fmla="*/ 265 h 514"/>
                  <a:gd name="T4" fmla="*/ 400 w 800"/>
                  <a:gd name="T5" fmla="*/ 381 h 514"/>
                  <a:gd name="T6" fmla="*/ 87 w 800"/>
                  <a:gd name="T7" fmla="*/ 132 h 514"/>
                  <a:gd name="T8" fmla="*/ 258 w 800"/>
                  <a:gd name="T9" fmla="*/ 248 h 514"/>
                  <a:gd name="T10" fmla="*/ 667 w 800"/>
                  <a:gd name="T11" fmla="*/ 0 h 514"/>
                  <a:gd name="T12" fmla="*/ 418 w 800"/>
                  <a:gd name="T13" fmla="*/ 116 h 514"/>
                  <a:gd name="T14" fmla="*/ 667 w 800"/>
                  <a:gd name="T15" fmla="*/ 0 h 514"/>
                  <a:gd name="T16" fmla="*/ 143 w 800"/>
                  <a:gd name="T17" fmla="*/ 0 h 514"/>
                  <a:gd name="T18" fmla="*/ 400 w 800"/>
                  <a:gd name="T19" fmla="*/ 116 h 514"/>
                  <a:gd name="T20" fmla="*/ 276 w 800"/>
                  <a:gd name="T21" fmla="*/ 248 h 514"/>
                  <a:gd name="T22" fmla="*/ 524 w 800"/>
                  <a:gd name="T23" fmla="*/ 132 h 514"/>
                  <a:gd name="T24" fmla="*/ 276 w 800"/>
                  <a:gd name="T25" fmla="*/ 248 h 514"/>
                  <a:gd name="T26" fmla="*/ 667 w 800"/>
                  <a:gd name="T27" fmla="*/ 381 h 514"/>
                  <a:gd name="T28" fmla="*/ 418 w 800"/>
                  <a:gd name="T29" fmla="*/ 265 h 514"/>
                  <a:gd name="T30" fmla="*/ 96 w 800"/>
                  <a:gd name="T31" fmla="*/ 265 h 514"/>
                  <a:gd name="T32" fmla="*/ 117 w 800"/>
                  <a:gd name="T33" fmla="*/ 277 h 514"/>
                  <a:gd name="T34" fmla="*/ 124 w 800"/>
                  <a:gd name="T35" fmla="*/ 265 h 514"/>
                  <a:gd name="T36" fmla="*/ 41 w 800"/>
                  <a:gd name="T37" fmla="*/ 438 h 514"/>
                  <a:gd name="T38" fmla="*/ 16 w 800"/>
                  <a:gd name="T39" fmla="*/ 514 h 514"/>
                  <a:gd name="T40" fmla="*/ 41 w 800"/>
                  <a:gd name="T41" fmla="*/ 438 h 514"/>
                  <a:gd name="T42" fmla="*/ 800 w 800"/>
                  <a:gd name="T43" fmla="*/ 514 h 514"/>
                  <a:gd name="T44" fmla="*/ 543 w 800"/>
                  <a:gd name="T45" fmla="*/ 398 h 514"/>
                  <a:gd name="T46" fmla="*/ 543 w 800"/>
                  <a:gd name="T47" fmla="*/ 248 h 514"/>
                  <a:gd name="T48" fmla="*/ 800 w 800"/>
                  <a:gd name="T49" fmla="*/ 132 h 514"/>
                  <a:gd name="T50" fmla="*/ 543 w 800"/>
                  <a:gd name="T51" fmla="*/ 248 h 514"/>
                  <a:gd name="T52" fmla="*/ 800 w 800"/>
                  <a:gd name="T53" fmla="*/ 381 h 514"/>
                  <a:gd name="T54" fmla="*/ 684 w 800"/>
                  <a:gd name="T55" fmla="*/ 265 h 514"/>
                  <a:gd name="T56" fmla="*/ 684 w 800"/>
                  <a:gd name="T57" fmla="*/ 0 h 514"/>
                  <a:gd name="T58" fmla="*/ 800 w 800"/>
                  <a:gd name="T59" fmla="*/ 116 h 514"/>
                  <a:gd name="T60" fmla="*/ 684 w 800"/>
                  <a:gd name="T61" fmla="*/ 0 h 514"/>
                  <a:gd name="T62" fmla="*/ 191 w 800"/>
                  <a:gd name="T63" fmla="*/ 514 h 514"/>
                  <a:gd name="T64" fmla="*/ 258 w 800"/>
                  <a:gd name="T65" fmla="*/ 398 h 514"/>
                  <a:gd name="T66" fmla="*/ 195 w 800"/>
                  <a:gd name="T67" fmla="*/ 502 h 514"/>
                  <a:gd name="T68" fmla="*/ 524 w 800"/>
                  <a:gd name="T69" fmla="*/ 514 h 514"/>
                  <a:gd name="T70" fmla="*/ 276 w 800"/>
                  <a:gd name="T71" fmla="*/ 398 h 514"/>
                  <a:gd name="T72" fmla="*/ 16 w 800"/>
                  <a:gd name="T73" fmla="*/ 216 h 514"/>
                  <a:gd name="T74" fmla="*/ 61 w 800"/>
                  <a:gd name="T75" fmla="*/ 132 h 514"/>
                  <a:gd name="T76" fmla="*/ 0 w 800"/>
                  <a:gd name="T77" fmla="*/ 238 h 514"/>
                  <a:gd name="T78" fmla="*/ 67 w 800"/>
                  <a:gd name="T79" fmla="*/ 83 h 514"/>
                  <a:gd name="T80" fmla="*/ 124 w 800"/>
                  <a:gd name="T81" fmla="*/ 116 h 514"/>
                  <a:gd name="T82" fmla="*/ 0 w 800"/>
                  <a:gd name="T83" fmla="*/ 0 h 514"/>
                  <a:gd name="T84" fmla="*/ 63 w 800"/>
                  <a:gd name="T85" fmla="*/ 11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514">
                    <a:moveTo>
                      <a:pt x="400" y="381"/>
                    </a:moveTo>
                    <a:cubicBezTo>
                      <a:pt x="193" y="381"/>
                      <a:pt x="193" y="381"/>
                      <a:pt x="193" y="381"/>
                    </a:cubicBezTo>
                    <a:cubicBezTo>
                      <a:pt x="181" y="346"/>
                      <a:pt x="162" y="314"/>
                      <a:pt x="143" y="283"/>
                    </a:cubicBezTo>
                    <a:cubicBezTo>
                      <a:pt x="143" y="265"/>
                      <a:pt x="143" y="265"/>
                      <a:pt x="143" y="265"/>
                    </a:cubicBezTo>
                    <a:cubicBezTo>
                      <a:pt x="400" y="265"/>
                      <a:pt x="400" y="265"/>
                      <a:pt x="400" y="265"/>
                    </a:cubicBezTo>
                    <a:lnTo>
                      <a:pt x="400" y="381"/>
                    </a:lnTo>
                    <a:close/>
                    <a:moveTo>
                      <a:pt x="258" y="132"/>
                    </a:moveTo>
                    <a:cubicBezTo>
                      <a:pt x="87" y="132"/>
                      <a:pt x="87" y="132"/>
                      <a:pt x="87" y="132"/>
                    </a:cubicBezTo>
                    <a:cubicBezTo>
                      <a:pt x="106" y="180"/>
                      <a:pt x="103" y="217"/>
                      <a:pt x="99" y="248"/>
                    </a:cubicBezTo>
                    <a:cubicBezTo>
                      <a:pt x="258" y="248"/>
                      <a:pt x="258" y="248"/>
                      <a:pt x="258" y="248"/>
                    </a:cubicBezTo>
                    <a:lnTo>
                      <a:pt x="258" y="132"/>
                    </a:lnTo>
                    <a:close/>
                    <a:moveTo>
                      <a:pt x="667" y="0"/>
                    </a:moveTo>
                    <a:cubicBezTo>
                      <a:pt x="418" y="0"/>
                      <a:pt x="418" y="0"/>
                      <a:pt x="418" y="0"/>
                    </a:cubicBezTo>
                    <a:cubicBezTo>
                      <a:pt x="418" y="116"/>
                      <a:pt x="418" y="116"/>
                      <a:pt x="418" y="116"/>
                    </a:cubicBezTo>
                    <a:cubicBezTo>
                      <a:pt x="667" y="116"/>
                      <a:pt x="667" y="116"/>
                      <a:pt x="667" y="116"/>
                    </a:cubicBezTo>
                    <a:lnTo>
                      <a:pt x="667" y="0"/>
                    </a:lnTo>
                    <a:close/>
                    <a:moveTo>
                      <a:pt x="400" y="0"/>
                    </a:moveTo>
                    <a:cubicBezTo>
                      <a:pt x="143" y="0"/>
                      <a:pt x="143" y="0"/>
                      <a:pt x="143" y="0"/>
                    </a:cubicBezTo>
                    <a:cubicBezTo>
                      <a:pt x="143" y="116"/>
                      <a:pt x="143" y="116"/>
                      <a:pt x="143" y="116"/>
                    </a:cubicBezTo>
                    <a:cubicBezTo>
                      <a:pt x="400" y="116"/>
                      <a:pt x="400" y="116"/>
                      <a:pt x="400" y="116"/>
                    </a:cubicBezTo>
                    <a:lnTo>
                      <a:pt x="400" y="0"/>
                    </a:lnTo>
                    <a:close/>
                    <a:moveTo>
                      <a:pt x="276" y="248"/>
                    </a:moveTo>
                    <a:cubicBezTo>
                      <a:pt x="524" y="248"/>
                      <a:pt x="524" y="248"/>
                      <a:pt x="524" y="248"/>
                    </a:cubicBezTo>
                    <a:cubicBezTo>
                      <a:pt x="524" y="132"/>
                      <a:pt x="524" y="132"/>
                      <a:pt x="524" y="132"/>
                    </a:cubicBezTo>
                    <a:cubicBezTo>
                      <a:pt x="276" y="132"/>
                      <a:pt x="276" y="132"/>
                      <a:pt x="276" y="132"/>
                    </a:cubicBezTo>
                    <a:lnTo>
                      <a:pt x="276" y="248"/>
                    </a:lnTo>
                    <a:close/>
                    <a:moveTo>
                      <a:pt x="418" y="381"/>
                    </a:moveTo>
                    <a:cubicBezTo>
                      <a:pt x="667" y="381"/>
                      <a:pt x="667" y="381"/>
                      <a:pt x="667" y="381"/>
                    </a:cubicBezTo>
                    <a:cubicBezTo>
                      <a:pt x="667" y="265"/>
                      <a:pt x="667" y="265"/>
                      <a:pt x="667" y="265"/>
                    </a:cubicBezTo>
                    <a:cubicBezTo>
                      <a:pt x="418" y="265"/>
                      <a:pt x="418" y="265"/>
                      <a:pt x="418" y="265"/>
                    </a:cubicBezTo>
                    <a:lnTo>
                      <a:pt x="418" y="381"/>
                    </a:lnTo>
                    <a:close/>
                    <a:moveTo>
                      <a:pt x="96" y="265"/>
                    </a:moveTo>
                    <a:cubicBezTo>
                      <a:pt x="94" y="284"/>
                      <a:pt x="92" y="300"/>
                      <a:pt x="96" y="316"/>
                    </a:cubicBezTo>
                    <a:cubicBezTo>
                      <a:pt x="103" y="301"/>
                      <a:pt x="110" y="286"/>
                      <a:pt x="117" y="277"/>
                    </a:cubicBezTo>
                    <a:cubicBezTo>
                      <a:pt x="124" y="267"/>
                      <a:pt x="124" y="267"/>
                      <a:pt x="124" y="267"/>
                    </a:cubicBezTo>
                    <a:cubicBezTo>
                      <a:pt x="124" y="265"/>
                      <a:pt x="124" y="265"/>
                      <a:pt x="124" y="265"/>
                    </a:cubicBezTo>
                    <a:lnTo>
                      <a:pt x="96" y="265"/>
                    </a:lnTo>
                    <a:close/>
                    <a:moveTo>
                      <a:pt x="41" y="438"/>
                    </a:moveTo>
                    <a:cubicBezTo>
                      <a:pt x="34" y="448"/>
                      <a:pt x="28" y="460"/>
                      <a:pt x="24" y="473"/>
                    </a:cubicBezTo>
                    <a:cubicBezTo>
                      <a:pt x="20" y="484"/>
                      <a:pt x="16" y="498"/>
                      <a:pt x="16" y="514"/>
                    </a:cubicBezTo>
                    <a:cubicBezTo>
                      <a:pt x="62" y="514"/>
                      <a:pt x="62" y="514"/>
                      <a:pt x="62" y="514"/>
                    </a:cubicBezTo>
                    <a:cubicBezTo>
                      <a:pt x="51" y="492"/>
                      <a:pt x="43" y="464"/>
                      <a:pt x="41" y="438"/>
                    </a:cubicBezTo>
                    <a:close/>
                    <a:moveTo>
                      <a:pt x="543" y="514"/>
                    </a:moveTo>
                    <a:cubicBezTo>
                      <a:pt x="800" y="514"/>
                      <a:pt x="800" y="514"/>
                      <a:pt x="800" y="514"/>
                    </a:cubicBezTo>
                    <a:cubicBezTo>
                      <a:pt x="800" y="398"/>
                      <a:pt x="800" y="398"/>
                      <a:pt x="800" y="398"/>
                    </a:cubicBezTo>
                    <a:cubicBezTo>
                      <a:pt x="543" y="398"/>
                      <a:pt x="543" y="398"/>
                      <a:pt x="543" y="398"/>
                    </a:cubicBezTo>
                    <a:lnTo>
                      <a:pt x="543" y="514"/>
                    </a:lnTo>
                    <a:close/>
                    <a:moveTo>
                      <a:pt x="543" y="248"/>
                    </a:moveTo>
                    <a:cubicBezTo>
                      <a:pt x="800" y="248"/>
                      <a:pt x="800" y="248"/>
                      <a:pt x="800" y="248"/>
                    </a:cubicBezTo>
                    <a:cubicBezTo>
                      <a:pt x="800" y="132"/>
                      <a:pt x="800" y="132"/>
                      <a:pt x="800" y="132"/>
                    </a:cubicBezTo>
                    <a:cubicBezTo>
                      <a:pt x="543" y="132"/>
                      <a:pt x="543" y="132"/>
                      <a:pt x="543" y="132"/>
                    </a:cubicBezTo>
                    <a:lnTo>
                      <a:pt x="543" y="248"/>
                    </a:lnTo>
                    <a:close/>
                    <a:moveTo>
                      <a:pt x="684" y="381"/>
                    </a:moveTo>
                    <a:cubicBezTo>
                      <a:pt x="800" y="381"/>
                      <a:pt x="800" y="381"/>
                      <a:pt x="800" y="381"/>
                    </a:cubicBezTo>
                    <a:cubicBezTo>
                      <a:pt x="800" y="265"/>
                      <a:pt x="800" y="265"/>
                      <a:pt x="800" y="265"/>
                    </a:cubicBezTo>
                    <a:cubicBezTo>
                      <a:pt x="684" y="265"/>
                      <a:pt x="684" y="265"/>
                      <a:pt x="684" y="265"/>
                    </a:cubicBezTo>
                    <a:lnTo>
                      <a:pt x="684" y="381"/>
                    </a:lnTo>
                    <a:close/>
                    <a:moveTo>
                      <a:pt x="684" y="0"/>
                    </a:moveTo>
                    <a:cubicBezTo>
                      <a:pt x="684" y="116"/>
                      <a:pt x="684" y="116"/>
                      <a:pt x="684" y="116"/>
                    </a:cubicBezTo>
                    <a:cubicBezTo>
                      <a:pt x="800" y="116"/>
                      <a:pt x="800" y="116"/>
                      <a:pt x="800" y="116"/>
                    </a:cubicBezTo>
                    <a:cubicBezTo>
                      <a:pt x="800" y="0"/>
                      <a:pt x="800" y="0"/>
                      <a:pt x="800" y="0"/>
                    </a:cubicBezTo>
                    <a:lnTo>
                      <a:pt x="684" y="0"/>
                    </a:lnTo>
                    <a:close/>
                    <a:moveTo>
                      <a:pt x="195" y="502"/>
                    </a:moveTo>
                    <a:cubicBezTo>
                      <a:pt x="194" y="506"/>
                      <a:pt x="193" y="510"/>
                      <a:pt x="191" y="514"/>
                    </a:cubicBezTo>
                    <a:cubicBezTo>
                      <a:pt x="258" y="514"/>
                      <a:pt x="258" y="514"/>
                      <a:pt x="258" y="514"/>
                    </a:cubicBezTo>
                    <a:cubicBezTo>
                      <a:pt x="258" y="398"/>
                      <a:pt x="258" y="398"/>
                      <a:pt x="258" y="398"/>
                    </a:cubicBezTo>
                    <a:cubicBezTo>
                      <a:pt x="198" y="398"/>
                      <a:pt x="198" y="398"/>
                      <a:pt x="198" y="398"/>
                    </a:cubicBezTo>
                    <a:cubicBezTo>
                      <a:pt x="206" y="429"/>
                      <a:pt x="207" y="464"/>
                      <a:pt x="195" y="502"/>
                    </a:cubicBezTo>
                    <a:close/>
                    <a:moveTo>
                      <a:pt x="276" y="514"/>
                    </a:moveTo>
                    <a:cubicBezTo>
                      <a:pt x="524" y="514"/>
                      <a:pt x="524" y="514"/>
                      <a:pt x="524" y="514"/>
                    </a:cubicBezTo>
                    <a:cubicBezTo>
                      <a:pt x="524" y="398"/>
                      <a:pt x="524" y="398"/>
                      <a:pt x="524" y="398"/>
                    </a:cubicBezTo>
                    <a:cubicBezTo>
                      <a:pt x="276" y="398"/>
                      <a:pt x="276" y="398"/>
                      <a:pt x="276" y="398"/>
                    </a:cubicBezTo>
                    <a:lnTo>
                      <a:pt x="276" y="514"/>
                    </a:lnTo>
                    <a:close/>
                    <a:moveTo>
                      <a:pt x="16" y="216"/>
                    </a:moveTo>
                    <a:cubicBezTo>
                      <a:pt x="39" y="184"/>
                      <a:pt x="57" y="159"/>
                      <a:pt x="61" y="134"/>
                    </a:cubicBezTo>
                    <a:cubicBezTo>
                      <a:pt x="61" y="132"/>
                      <a:pt x="61" y="132"/>
                      <a:pt x="61" y="132"/>
                    </a:cubicBezTo>
                    <a:cubicBezTo>
                      <a:pt x="0" y="132"/>
                      <a:pt x="0" y="132"/>
                      <a:pt x="0" y="132"/>
                    </a:cubicBezTo>
                    <a:cubicBezTo>
                      <a:pt x="0" y="238"/>
                      <a:pt x="0" y="238"/>
                      <a:pt x="0" y="238"/>
                    </a:cubicBezTo>
                    <a:cubicBezTo>
                      <a:pt x="6" y="230"/>
                      <a:pt x="11" y="223"/>
                      <a:pt x="16" y="216"/>
                    </a:cubicBezTo>
                    <a:close/>
                    <a:moveTo>
                      <a:pt x="67" y="83"/>
                    </a:moveTo>
                    <a:cubicBezTo>
                      <a:pt x="80" y="116"/>
                      <a:pt x="80" y="116"/>
                      <a:pt x="80" y="116"/>
                    </a:cubicBezTo>
                    <a:cubicBezTo>
                      <a:pt x="124" y="116"/>
                      <a:pt x="124" y="116"/>
                      <a:pt x="124" y="116"/>
                    </a:cubicBezTo>
                    <a:cubicBezTo>
                      <a:pt x="124" y="0"/>
                      <a:pt x="124" y="0"/>
                      <a:pt x="124" y="0"/>
                    </a:cubicBezTo>
                    <a:cubicBezTo>
                      <a:pt x="0" y="0"/>
                      <a:pt x="0" y="0"/>
                      <a:pt x="0" y="0"/>
                    </a:cubicBezTo>
                    <a:cubicBezTo>
                      <a:pt x="0" y="116"/>
                      <a:pt x="0" y="116"/>
                      <a:pt x="0" y="116"/>
                    </a:cubicBezTo>
                    <a:cubicBezTo>
                      <a:pt x="63" y="116"/>
                      <a:pt x="63" y="116"/>
                      <a:pt x="63" y="116"/>
                    </a:cubicBezTo>
                    <a:lnTo>
                      <a:pt x="6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37"/>
              <p:cNvSpPr>
                <a:spLocks/>
              </p:cNvSpPr>
              <p:nvPr/>
            </p:nvSpPr>
            <p:spPr bwMode="gray">
              <a:xfrm>
                <a:off x="1874838" y="5062538"/>
                <a:ext cx="354012" cy="558800"/>
              </a:xfrm>
              <a:custGeom>
                <a:avLst/>
                <a:gdLst>
                  <a:gd name="T0" fmla="*/ 160 w 294"/>
                  <a:gd name="T1" fmla="*/ 0 h 464"/>
                  <a:gd name="T2" fmla="*/ 37 w 294"/>
                  <a:gd name="T3" fmla="*/ 222 h 464"/>
                  <a:gd name="T4" fmla="*/ 104 w 294"/>
                  <a:gd name="T5" fmla="*/ 433 h 464"/>
                  <a:gd name="T6" fmla="*/ 141 w 294"/>
                  <a:gd name="T7" fmla="*/ 266 h 464"/>
                  <a:gd name="T8" fmla="*/ 165 w 294"/>
                  <a:gd name="T9" fmla="*/ 382 h 464"/>
                  <a:gd name="T10" fmla="*/ 185 w 294"/>
                  <a:gd name="T11" fmla="*/ 338 h 464"/>
                  <a:gd name="T12" fmla="*/ 155 w 294"/>
                  <a:gd name="T13" fmla="*/ 464 h 464"/>
                  <a:gd name="T14" fmla="*/ 269 w 294"/>
                  <a:gd name="T15" fmla="*/ 363 h 464"/>
                  <a:gd name="T16" fmla="*/ 214 w 294"/>
                  <a:gd name="T17" fmla="*/ 150 h 464"/>
                  <a:gd name="T18" fmla="*/ 185 w 294"/>
                  <a:gd name="T19" fmla="*/ 214 h 464"/>
                  <a:gd name="T20" fmla="*/ 160 w 29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464">
                    <a:moveTo>
                      <a:pt x="160" y="0"/>
                    </a:moveTo>
                    <a:cubicBezTo>
                      <a:pt x="152" y="58"/>
                      <a:pt x="78" y="112"/>
                      <a:pt x="37" y="222"/>
                    </a:cubicBezTo>
                    <a:cubicBezTo>
                      <a:pt x="0" y="322"/>
                      <a:pt x="31" y="408"/>
                      <a:pt x="104" y="433"/>
                    </a:cubicBezTo>
                    <a:cubicBezTo>
                      <a:pt x="63" y="367"/>
                      <a:pt x="114" y="287"/>
                      <a:pt x="141" y="266"/>
                    </a:cubicBezTo>
                    <a:cubicBezTo>
                      <a:pt x="135" y="295"/>
                      <a:pt x="144" y="349"/>
                      <a:pt x="165" y="382"/>
                    </a:cubicBezTo>
                    <a:cubicBezTo>
                      <a:pt x="173" y="375"/>
                      <a:pt x="182" y="357"/>
                      <a:pt x="185" y="338"/>
                    </a:cubicBezTo>
                    <a:cubicBezTo>
                      <a:pt x="185" y="338"/>
                      <a:pt x="240" y="412"/>
                      <a:pt x="155" y="464"/>
                    </a:cubicBezTo>
                    <a:cubicBezTo>
                      <a:pt x="155" y="464"/>
                      <a:pt x="243" y="451"/>
                      <a:pt x="269" y="363"/>
                    </a:cubicBezTo>
                    <a:cubicBezTo>
                      <a:pt x="294" y="276"/>
                      <a:pt x="254" y="215"/>
                      <a:pt x="214" y="150"/>
                    </a:cubicBezTo>
                    <a:cubicBezTo>
                      <a:pt x="204" y="163"/>
                      <a:pt x="189" y="193"/>
                      <a:pt x="185" y="214"/>
                    </a:cubicBezTo>
                    <a:cubicBezTo>
                      <a:pt x="136" y="152"/>
                      <a:pt x="202" y="106"/>
                      <a:pt x="1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6" name="SAGD, Siemens, cd, disk"/>
            <p:cNvGrpSpPr>
              <a:grpSpLocks/>
            </p:cNvGrpSpPr>
            <p:nvPr/>
          </p:nvGrpSpPr>
          <p:grpSpPr bwMode="gray">
            <a:xfrm>
              <a:off x="5999939" y="2940498"/>
              <a:ext cx="281902" cy="281902"/>
              <a:chOff x="320675" y="6391275"/>
              <a:chExt cx="3068638" cy="3068638"/>
            </a:xfrm>
            <a:solidFill>
              <a:schemeClr val="accent1"/>
            </a:solidFill>
          </p:grpSpPr>
          <p:sp>
            <p:nvSpPr>
              <p:cNvPr id="317" name="Freeform 47"/>
              <p:cNvSpPr>
                <a:spLocks noEditPoints="1"/>
              </p:cNvSpPr>
              <p:nvPr/>
            </p:nvSpPr>
            <p:spPr bwMode="gray">
              <a:xfrm>
                <a:off x="1649413" y="7720013"/>
                <a:ext cx="412750" cy="412750"/>
              </a:xfrm>
              <a:custGeom>
                <a:avLst/>
                <a:gdLst>
                  <a:gd name="T0" fmla="*/ 36 w 110"/>
                  <a:gd name="T1" fmla="*/ 4 h 110"/>
                  <a:gd name="T2" fmla="*/ 32 w 110"/>
                  <a:gd name="T3" fmla="*/ 6 h 110"/>
                  <a:gd name="T4" fmla="*/ 29 w 110"/>
                  <a:gd name="T5" fmla="*/ 7 h 110"/>
                  <a:gd name="T6" fmla="*/ 26 w 110"/>
                  <a:gd name="T7" fmla="*/ 9 h 110"/>
                  <a:gd name="T8" fmla="*/ 23 w 110"/>
                  <a:gd name="T9" fmla="*/ 11 h 110"/>
                  <a:gd name="T10" fmla="*/ 21 w 110"/>
                  <a:gd name="T11" fmla="*/ 13 h 110"/>
                  <a:gd name="T12" fmla="*/ 18 w 110"/>
                  <a:gd name="T13" fmla="*/ 15 h 110"/>
                  <a:gd name="T14" fmla="*/ 16 w 110"/>
                  <a:gd name="T15" fmla="*/ 17 h 110"/>
                  <a:gd name="T16" fmla="*/ 13 w 110"/>
                  <a:gd name="T17" fmla="*/ 20 h 110"/>
                  <a:gd name="T18" fmla="*/ 11 w 110"/>
                  <a:gd name="T19" fmla="*/ 23 h 110"/>
                  <a:gd name="T20" fmla="*/ 9 w 110"/>
                  <a:gd name="T21" fmla="*/ 26 h 110"/>
                  <a:gd name="T22" fmla="*/ 7 w 110"/>
                  <a:gd name="T23" fmla="*/ 29 h 110"/>
                  <a:gd name="T24" fmla="*/ 6 w 110"/>
                  <a:gd name="T25" fmla="*/ 32 h 110"/>
                  <a:gd name="T26" fmla="*/ 4 w 110"/>
                  <a:gd name="T27" fmla="*/ 35 h 110"/>
                  <a:gd name="T28" fmla="*/ 3 w 110"/>
                  <a:gd name="T29" fmla="*/ 37 h 110"/>
                  <a:gd name="T30" fmla="*/ 1 w 110"/>
                  <a:gd name="T31" fmla="*/ 47 h 110"/>
                  <a:gd name="T32" fmla="*/ 55 w 110"/>
                  <a:gd name="T33" fmla="*/ 110 h 110"/>
                  <a:gd name="T34" fmla="*/ 76 w 110"/>
                  <a:gd name="T35" fmla="*/ 106 h 110"/>
                  <a:gd name="T36" fmla="*/ 80 w 110"/>
                  <a:gd name="T37" fmla="*/ 104 h 110"/>
                  <a:gd name="T38" fmla="*/ 83 w 110"/>
                  <a:gd name="T39" fmla="*/ 103 h 110"/>
                  <a:gd name="T40" fmla="*/ 86 w 110"/>
                  <a:gd name="T41" fmla="*/ 101 h 110"/>
                  <a:gd name="T42" fmla="*/ 89 w 110"/>
                  <a:gd name="T43" fmla="*/ 99 h 110"/>
                  <a:gd name="T44" fmla="*/ 91 w 110"/>
                  <a:gd name="T45" fmla="*/ 97 h 110"/>
                  <a:gd name="T46" fmla="*/ 94 w 110"/>
                  <a:gd name="T47" fmla="*/ 94 h 110"/>
                  <a:gd name="T48" fmla="*/ 96 w 110"/>
                  <a:gd name="T49" fmla="*/ 92 h 110"/>
                  <a:gd name="T50" fmla="*/ 99 w 110"/>
                  <a:gd name="T51" fmla="*/ 88 h 110"/>
                  <a:gd name="T52" fmla="*/ 101 w 110"/>
                  <a:gd name="T53" fmla="*/ 85 h 110"/>
                  <a:gd name="T54" fmla="*/ 103 w 110"/>
                  <a:gd name="T55" fmla="*/ 82 h 110"/>
                  <a:gd name="T56" fmla="*/ 105 w 110"/>
                  <a:gd name="T57" fmla="*/ 79 h 110"/>
                  <a:gd name="T58" fmla="*/ 106 w 110"/>
                  <a:gd name="T59" fmla="*/ 76 h 110"/>
                  <a:gd name="T60" fmla="*/ 110 w 110"/>
                  <a:gd name="T61" fmla="*/ 64 h 110"/>
                  <a:gd name="T62" fmla="*/ 55 w 110"/>
                  <a:gd name="T63" fmla="*/ 0 h 110"/>
                  <a:gd name="T64" fmla="*/ 85 w 110"/>
                  <a:gd name="T65" fmla="*/ 60 h 110"/>
                  <a:gd name="T66" fmla="*/ 83 w 110"/>
                  <a:gd name="T67" fmla="*/ 64 h 110"/>
                  <a:gd name="T68" fmla="*/ 82 w 110"/>
                  <a:gd name="T69" fmla="*/ 68 h 110"/>
                  <a:gd name="T70" fmla="*/ 80 w 110"/>
                  <a:gd name="T71" fmla="*/ 71 h 110"/>
                  <a:gd name="T72" fmla="*/ 78 w 110"/>
                  <a:gd name="T73" fmla="*/ 74 h 110"/>
                  <a:gd name="T74" fmla="*/ 75 w 110"/>
                  <a:gd name="T75" fmla="*/ 77 h 110"/>
                  <a:gd name="T76" fmla="*/ 73 w 110"/>
                  <a:gd name="T77" fmla="*/ 79 h 110"/>
                  <a:gd name="T78" fmla="*/ 70 w 110"/>
                  <a:gd name="T79" fmla="*/ 81 h 110"/>
                  <a:gd name="T80" fmla="*/ 66 w 110"/>
                  <a:gd name="T81" fmla="*/ 83 h 110"/>
                  <a:gd name="T82" fmla="*/ 26 w 110"/>
                  <a:gd name="T83" fmla="*/ 55 h 110"/>
                  <a:gd name="T84" fmla="*/ 27 w 110"/>
                  <a:gd name="T85" fmla="*/ 47 h 110"/>
                  <a:gd name="T86" fmla="*/ 28 w 110"/>
                  <a:gd name="T87" fmla="*/ 44 h 110"/>
                  <a:gd name="T88" fmla="*/ 30 w 110"/>
                  <a:gd name="T89" fmla="*/ 40 h 110"/>
                  <a:gd name="T90" fmla="*/ 32 w 110"/>
                  <a:gd name="T91" fmla="*/ 37 h 110"/>
                  <a:gd name="T92" fmla="*/ 34 w 110"/>
                  <a:gd name="T93" fmla="*/ 34 h 110"/>
                  <a:gd name="T94" fmla="*/ 37 w 110"/>
                  <a:gd name="T95" fmla="*/ 32 h 110"/>
                  <a:gd name="T96" fmla="*/ 40 w 110"/>
                  <a:gd name="T97" fmla="*/ 30 h 110"/>
                  <a:gd name="T98" fmla="*/ 44 w 110"/>
                  <a:gd name="T99" fmla="*/ 28 h 110"/>
                  <a:gd name="T100" fmla="*/ 55 w 110"/>
                  <a:gd name="T101" fmla="*/ 26 h 110"/>
                  <a:gd name="T102" fmla="*/ 85 w 110"/>
                  <a:gd name="T103"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10">
                    <a:moveTo>
                      <a:pt x="55" y="0"/>
                    </a:moveTo>
                    <a:cubicBezTo>
                      <a:pt x="48" y="0"/>
                      <a:pt x="42" y="2"/>
                      <a:pt x="36" y="4"/>
                    </a:cubicBezTo>
                    <a:cubicBezTo>
                      <a:pt x="36" y="4"/>
                      <a:pt x="35" y="4"/>
                      <a:pt x="35" y="4"/>
                    </a:cubicBezTo>
                    <a:cubicBezTo>
                      <a:pt x="34" y="5"/>
                      <a:pt x="33" y="5"/>
                      <a:pt x="32" y="6"/>
                    </a:cubicBezTo>
                    <a:cubicBezTo>
                      <a:pt x="32" y="6"/>
                      <a:pt x="31" y="6"/>
                      <a:pt x="31" y="6"/>
                    </a:cubicBezTo>
                    <a:cubicBezTo>
                      <a:pt x="30" y="6"/>
                      <a:pt x="30" y="7"/>
                      <a:pt x="29" y="7"/>
                    </a:cubicBezTo>
                    <a:cubicBezTo>
                      <a:pt x="28" y="7"/>
                      <a:pt x="28" y="8"/>
                      <a:pt x="28" y="8"/>
                    </a:cubicBezTo>
                    <a:cubicBezTo>
                      <a:pt x="27" y="8"/>
                      <a:pt x="27" y="8"/>
                      <a:pt x="26" y="9"/>
                    </a:cubicBezTo>
                    <a:cubicBezTo>
                      <a:pt x="26" y="9"/>
                      <a:pt x="25" y="9"/>
                      <a:pt x="25" y="10"/>
                    </a:cubicBezTo>
                    <a:cubicBezTo>
                      <a:pt x="24" y="10"/>
                      <a:pt x="24" y="10"/>
                      <a:pt x="23" y="11"/>
                    </a:cubicBezTo>
                    <a:cubicBezTo>
                      <a:pt x="23" y="11"/>
                      <a:pt x="22" y="11"/>
                      <a:pt x="22" y="12"/>
                    </a:cubicBezTo>
                    <a:cubicBezTo>
                      <a:pt x="22" y="12"/>
                      <a:pt x="21" y="12"/>
                      <a:pt x="21" y="13"/>
                    </a:cubicBezTo>
                    <a:cubicBezTo>
                      <a:pt x="20" y="13"/>
                      <a:pt x="20" y="13"/>
                      <a:pt x="19" y="14"/>
                    </a:cubicBezTo>
                    <a:cubicBezTo>
                      <a:pt x="19" y="14"/>
                      <a:pt x="19" y="14"/>
                      <a:pt x="18" y="15"/>
                    </a:cubicBezTo>
                    <a:cubicBezTo>
                      <a:pt x="18" y="15"/>
                      <a:pt x="17" y="16"/>
                      <a:pt x="17" y="16"/>
                    </a:cubicBezTo>
                    <a:cubicBezTo>
                      <a:pt x="17" y="16"/>
                      <a:pt x="16" y="17"/>
                      <a:pt x="16" y="17"/>
                    </a:cubicBezTo>
                    <a:cubicBezTo>
                      <a:pt x="15" y="18"/>
                      <a:pt x="15" y="18"/>
                      <a:pt x="15" y="18"/>
                    </a:cubicBezTo>
                    <a:cubicBezTo>
                      <a:pt x="14" y="19"/>
                      <a:pt x="14" y="19"/>
                      <a:pt x="13" y="20"/>
                    </a:cubicBezTo>
                    <a:cubicBezTo>
                      <a:pt x="13" y="21"/>
                      <a:pt x="12" y="21"/>
                      <a:pt x="12" y="22"/>
                    </a:cubicBezTo>
                    <a:cubicBezTo>
                      <a:pt x="11" y="23"/>
                      <a:pt x="11" y="23"/>
                      <a:pt x="11" y="23"/>
                    </a:cubicBezTo>
                    <a:cubicBezTo>
                      <a:pt x="10" y="24"/>
                      <a:pt x="10" y="24"/>
                      <a:pt x="10" y="25"/>
                    </a:cubicBezTo>
                    <a:cubicBezTo>
                      <a:pt x="9" y="25"/>
                      <a:pt x="9" y="26"/>
                      <a:pt x="9" y="26"/>
                    </a:cubicBezTo>
                    <a:cubicBezTo>
                      <a:pt x="8" y="27"/>
                      <a:pt x="8" y="27"/>
                      <a:pt x="8" y="28"/>
                    </a:cubicBezTo>
                    <a:cubicBezTo>
                      <a:pt x="8" y="28"/>
                      <a:pt x="7" y="28"/>
                      <a:pt x="7" y="29"/>
                    </a:cubicBezTo>
                    <a:cubicBezTo>
                      <a:pt x="7" y="29"/>
                      <a:pt x="6" y="30"/>
                      <a:pt x="6" y="31"/>
                    </a:cubicBezTo>
                    <a:cubicBezTo>
                      <a:pt x="6" y="31"/>
                      <a:pt x="6" y="31"/>
                      <a:pt x="6" y="32"/>
                    </a:cubicBezTo>
                    <a:cubicBezTo>
                      <a:pt x="5" y="32"/>
                      <a:pt x="5" y="33"/>
                      <a:pt x="5" y="34"/>
                    </a:cubicBezTo>
                    <a:cubicBezTo>
                      <a:pt x="5" y="34"/>
                      <a:pt x="5" y="34"/>
                      <a:pt x="4" y="35"/>
                    </a:cubicBezTo>
                    <a:cubicBezTo>
                      <a:pt x="4" y="35"/>
                      <a:pt x="4" y="36"/>
                      <a:pt x="4" y="37"/>
                    </a:cubicBezTo>
                    <a:cubicBezTo>
                      <a:pt x="3" y="37"/>
                      <a:pt x="3" y="37"/>
                      <a:pt x="3" y="37"/>
                    </a:cubicBezTo>
                    <a:cubicBezTo>
                      <a:pt x="3" y="39"/>
                      <a:pt x="2" y="41"/>
                      <a:pt x="2" y="43"/>
                    </a:cubicBezTo>
                    <a:cubicBezTo>
                      <a:pt x="1" y="44"/>
                      <a:pt x="1" y="46"/>
                      <a:pt x="1" y="47"/>
                    </a:cubicBezTo>
                    <a:cubicBezTo>
                      <a:pt x="1" y="49"/>
                      <a:pt x="0" y="52"/>
                      <a:pt x="0" y="55"/>
                    </a:cubicBezTo>
                    <a:cubicBezTo>
                      <a:pt x="0" y="85"/>
                      <a:pt x="25" y="110"/>
                      <a:pt x="55" y="110"/>
                    </a:cubicBezTo>
                    <a:cubicBezTo>
                      <a:pt x="62" y="110"/>
                      <a:pt x="69" y="109"/>
                      <a:pt x="75" y="106"/>
                    </a:cubicBezTo>
                    <a:cubicBezTo>
                      <a:pt x="75" y="106"/>
                      <a:pt x="75" y="106"/>
                      <a:pt x="76" y="106"/>
                    </a:cubicBezTo>
                    <a:cubicBezTo>
                      <a:pt x="77" y="106"/>
                      <a:pt x="78" y="105"/>
                      <a:pt x="79" y="105"/>
                    </a:cubicBezTo>
                    <a:cubicBezTo>
                      <a:pt x="79" y="105"/>
                      <a:pt x="79" y="104"/>
                      <a:pt x="80" y="104"/>
                    </a:cubicBezTo>
                    <a:cubicBezTo>
                      <a:pt x="80" y="104"/>
                      <a:pt x="81" y="104"/>
                      <a:pt x="82" y="103"/>
                    </a:cubicBezTo>
                    <a:cubicBezTo>
                      <a:pt x="82" y="103"/>
                      <a:pt x="83" y="103"/>
                      <a:pt x="83" y="103"/>
                    </a:cubicBezTo>
                    <a:cubicBezTo>
                      <a:pt x="83" y="102"/>
                      <a:pt x="84" y="102"/>
                      <a:pt x="85" y="102"/>
                    </a:cubicBezTo>
                    <a:cubicBezTo>
                      <a:pt x="85" y="101"/>
                      <a:pt x="85" y="101"/>
                      <a:pt x="86" y="101"/>
                    </a:cubicBezTo>
                    <a:cubicBezTo>
                      <a:pt x="86" y="100"/>
                      <a:pt x="87" y="100"/>
                      <a:pt x="87" y="100"/>
                    </a:cubicBezTo>
                    <a:cubicBezTo>
                      <a:pt x="88" y="99"/>
                      <a:pt x="88" y="99"/>
                      <a:pt x="89" y="99"/>
                    </a:cubicBezTo>
                    <a:cubicBezTo>
                      <a:pt x="89" y="98"/>
                      <a:pt x="90" y="98"/>
                      <a:pt x="90" y="98"/>
                    </a:cubicBezTo>
                    <a:cubicBezTo>
                      <a:pt x="90" y="97"/>
                      <a:pt x="91" y="97"/>
                      <a:pt x="91" y="97"/>
                    </a:cubicBezTo>
                    <a:cubicBezTo>
                      <a:pt x="92" y="96"/>
                      <a:pt x="92" y="96"/>
                      <a:pt x="92" y="95"/>
                    </a:cubicBezTo>
                    <a:cubicBezTo>
                      <a:pt x="93" y="95"/>
                      <a:pt x="93" y="95"/>
                      <a:pt x="94" y="94"/>
                    </a:cubicBezTo>
                    <a:cubicBezTo>
                      <a:pt x="94" y="94"/>
                      <a:pt x="94" y="94"/>
                      <a:pt x="95" y="93"/>
                    </a:cubicBezTo>
                    <a:cubicBezTo>
                      <a:pt x="95" y="93"/>
                      <a:pt x="96" y="92"/>
                      <a:pt x="96" y="92"/>
                    </a:cubicBezTo>
                    <a:cubicBezTo>
                      <a:pt x="96" y="92"/>
                      <a:pt x="96" y="91"/>
                      <a:pt x="97" y="91"/>
                    </a:cubicBezTo>
                    <a:cubicBezTo>
                      <a:pt x="98" y="90"/>
                      <a:pt x="99" y="89"/>
                      <a:pt x="99" y="88"/>
                    </a:cubicBezTo>
                    <a:cubicBezTo>
                      <a:pt x="100" y="88"/>
                      <a:pt x="100" y="87"/>
                      <a:pt x="100" y="87"/>
                    </a:cubicBezTo>
                    <a:cubicBezTo>
                      <a:pt x="100" y="86"/>
                      <a:pt x="101" y="86"/>
                      <a:pt x="101" y="85"/>
                    </a:cubicBezTo>
                    <a:cubicBezTo>
                      <a:pt x="101" y="85"/>
                      <a:pt x="102" y="85"/>
                      <a:pt x="102" y="84"/>
                    </a:cubicBezTo>
                    <a:cubicBezTo>
                      <a:pt x="102" y="84"/>
                      <a:pt x="103" y="83"/>
                      <a:pt x="103" y="82"/>
                    </a:cubicBezTo>
                    <a:cubicBezTo>
                      <a:pt x="103" y="82"/>
                      <a:pt x="103" y="82"/>
                      <a:pt x="103" y="82"/>
                    </a:cubicBezTo>
                    <a:cubicBezTo>
                      <a:pt x="104" y="81"/>
                      <a:pt x="104" y="80"/>
                      <a:pt x="105" y="79"/>
                    </a:cubicBezTo>
                    <a:cubicBezTo>
                      <a:pt x="105" y="79"/>
                      <a:pt x="105" y="79"/>
                      <a:pt x="105" y="79"/>
                    </a:cubicBezTo>
                    <a:cubicBezTo>
                      <a:pt x="105" y="78"/>
                      <a:pt x="106" y="77"/>
                      <a:pt x="106" y="76"/>
                    </a:cubicBezTo>
                    <a:cubicBezTo>
                      <a:pt x="106" y="76"/>
                      <a:pt x="106" y="76"/>
                      <a:pt x="106" y="76"/>
                    </a:cubicBezTo>
                    <a:cubicBezTo>
                      <a:pt x="108" y="72"/>
                      <a:pt x="109" y="68"/>
                      <a:pt x="110" y="64"/>
                    </a:cubicBezTo>
                    <a:cubicBezTo>
                      <a:pt x="110" y="61"/>
                      <a:pt x="110" y="58"/>
                      <a:pt x="110" y="55"/>
                    </a:cubicBezTo>
                    <a:cubicBezTo>
                      <a:pt x="110" y="25"/>
                      <a:pt x="86" y="0"/>
                      <a:pt x="55" y="0"/>
                    </a:cubicBezTo>
                    <a:close/>
                    <a:moveTo>
                      <a:pt x="85" y="60"/>
                    </a:moveTo>
                    <a:cubicBezTo>
                      <a:pt x="85" y="60"/>
                      <a:pt x="85" y="60"/>
                      <a:pt x="85" y="60"/>
                    </a:cubicBezTo>
                    <a:cubicBezTo>
                      <a:pt x="84" y="61"/>
                      <a:pt x="84" y="62"/>
                      <a:pt x="84" y="63"/>
                    </a:cubicBezTo>
                    <a:cubicBezTo>
                      <a:pt x="84" y="64"/>
                      <a:pt x="83" y="64"/>
                      <a:pt x="83" y="64"/>
                    </a:cubicBezTo>
                    <a:cubicBezTo>
                      <a:pt x="83" y="65"/>
                      <a:pt x="83" y="66"/>
                      <a:pt x="82" y="67"/>
                    </a:cubicBezTo>
                    <a:cubicBezTo>
                      <a:pt x="82" y="67"/>
                      <a:pt x="82" y="68"/>
                      <a:pt x="82" y="68"/>
                    </a:cubicBezTo>
                    <a:cubicBezTo>
                      <a:pt x="81" y="69"/>
                      <a:pt x="81" y="69"/>
                      <a:pt x="81" y="70"/>
                    </a:cubicBezTo>
                    <a:cubicBezTo>
                      <a:pt x="81" y="70"/>
                      <a:pt x="80" y="71"/>
                      <a:pt x="80" y="71"/>
                    </a:cubicBezTo>
                    <a:cubicBezTo>
                      <a:pt x="80" y="72"/>
                      <a:pt x="79" y="72"/>
                      <a:pt x="79" y="73"/>
                    </a:cubicBezTo>
                    <a:cubicBezTo>
                      <a:pt x="78" y="73"/>
                      <a:pt x="78" y="74"/>
                      <a:pt x="78" y="74"/>
                    </a:cubicBezTo>
                    <a:cubicBezTo>
                      <a:pt x="77" y="75"/>
                      <a:pt x="77" y="75"/>
                      <a:pt x="76" y="76"/>
                    </a:cubicBezTo>
                    <a:cubicBezTo>
                      <a:pt x="76" y="76"/>
                      <a:pt x="76" y="76"/>
                      <a:pt x="75" y="77"/>
                    </a:cubicBezTo>
                    <a:cubicBezTo>
                      <a:pt x="75" y="77"/>
                      <a:pt x="74" y="78"/>
                      <a:pt x="74" y="78"/>
                    </a:cubicBezTo>
                    <a:cubicBezTo>
                      <a:pt x="73" y="78"/>
                      <a:pt x="73" y="79"/>
                      <a:pt x="73" y="79"/>
                    </a:cubicBezTo>
                    <a:cubicBezTo>
                      <a:pt x="72" y="80"/>
                      <a:pt x="71" y="80"/>
                      <a:pt x="71" y="80"/>
                    </a:cubicBezTo>
                    <a:cubicBezTo>
                      <a:pt x="70" y="81"/>
                      <a:pt x="70" y="81"/>
                      <a:pt x="70" y="81"/>
                    </a:cubicBezTo>
                    <a:cubicBezTo>
                      <a:pt x="68" y="82"/>
                      <a:pt x="67" y="82"/>
                      <a:pt x="66" y="83"/>
                    </a:cubicBezTo>
                    <a:cubicBezTo>
                      <a:pt x="66" y="83"/>
                      <a:pt x="66" y="83"/>
                      <a:pt x="66" y="83"/>
                    </a:cubicBezTo>
                    <a:cubicBezTo>
                      <a:pt x="63" y="84"/>
                      <a:pt x="59" y="85"/>
                      <a:pt x="55" y="85"/>
                    </a:cubicBezTo>
                    <a:cubicBezTo>
                      <a:pt x="39" y="85"/>
                      <a:pt x="26" y="71"/>
                      <a:pt x="26" y="55"/>
                    </a:cubicBezTo>
                    <a:cubicBezTo>
                      <a:pt x="26" y="54"/>
                      <a:pt x="26" y="52"/>
                      <a:pt x="26" y="51"/>
                    </a:cubicBezTo>
                    <a:cubicBezTo>
                      <a:pt x="26" y="49"/>
                      <a:pt x="27" y="48"/>
                      <a:pt x="27" y="47"/>
                    </a:cubicBezTo>
                    <a:cubicBezTo>
                      <a:pt x="27" y="46"/>
                      <a:pt x="27" y="46"/>
                      <a:pt x="28" y="45"/>
                    </a:cubicBezTo>
                    <a:cubicBezTo>
                      <a:pt x="28" y="45"/>
                      <a:pt x="28" y="44"/>
                      <a:pt x="28" y="44"/>
                    </a:cubicBezTo>
                    <a:cubicBezTo>
                      <a:pt x="28" y="43"/>
                      <a:pt x="29" y="43"/>
                      <a:pt x="29" y="42"/>
                    </a:cubicBezTo>
                    <a:cubicBezTo>
                      <a:pt x="29" y="41"/>
                      <a:pt x="29" y="41"/>
                      <a:pt x="30" y="40"/>
                    </a:cubicBezTo>
                    <a:cubicBezTo>
                      <a:pt x="30" y="40"/>
                      <a:pt x="30" y="39"/>
                      <a:pt x="31" y="39"/>
                    </a:cubicBezTo>
                    <a:cubicBezTo>
                      <a:pt x="31" y="38"/>
                      <a:pt x="31" y="38"/>
                      <a:pt x="32" y="37"/>
                    </a:cubicBezTo>
                    <a:cubicBezTo>
                      <a:pt x="32" y="37"/>
                      <a:pt x="32" y="36"/>
                      <a:pt x="33" y="36"/>
                    </a:cubicBezTo>
                    <a:cubicBezTo>
                      <a:pt x="33" y="36"/>
                      <a:pt x="34" y="35"/>
                      <a:pt x="34" y="34"/>
                    </a:cubicBezTo>
                    <a:cubicBezTo>
                      <a:pt x="35" y="34"/>
                      <a:pt x="35" y="34"/>
                      <a:pt x="35" y="34"/>
                    </a:cubicBezTo>
                    <a:cubicBezTo>
                      <a:pt x="36" y="33"/>
                      <a:pt x="36" y="32"/>
                      <a:pt x="37" y="32"/>
                    </a:cubicBezTo>
                    <a:cubicBezTo>
                      <a:pt x="37" y="32"/>
                      <a:pt x="38" y="31"/>
                      <a:pt x="38" y="31"/>
                    </a:cubicBezTo>
                    <a:cubicBezTo>
                      <a:pt x="39" y="31"/>
                      <a:pt x="39" y="30"/>
                      <a:pt x="40" y="30"/>
                    </a:cubicBezTo>
                    <a:cubicBezTo>
                      <a:pt x="40" y="30"/>
                      <a:pt x="41" y="29"/>
                      <a:pt x="41" y="29"/>
                    </a:cubicBezTo>
                    <a:cubicBezTo>
                      <a:pt x="42" y="29"/>
                      <a:pt x="43" y="28"/>
                      <a:pt x="44" y="28"/>
                    </a:cubicBezTo>
                    <a:cubicBezTo>
                      <a:pt x="45" y="28"/>
                      <a:pt x="45" y="28"/>
                      <a:pt x="45" y="28"/>
                    </a:cubicBezTo>
                    <a:cubicBezTo>
                      <a:pt x="48" y="26"/>
                      <a:pt x="52" y="26"/>
                      <a:pt x="55" y="26"/>
                    </a:cubicBezTo>
                    <a:cubicBezTo>
                      <a:pt x="72" y="26"/>
                      <a:pt x="85" y="39"/>
                      <a:pt x="85" y="55"/>
                    </a:cubicBezTo>
                    <a:cubicBezTo>
                      <a:pt x="85" y="57"/>
                      <a:pt x="85" y="58"/>
                      <a:pt x="8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48"/>
              <p:cNvSpPr>
                <a:spLocks/>
              </p:cNvSpPr>
              <p:nvPr/>
            </p:nvSpPr>
            <p:spPr bwMode="gray">
              <a:xfrm>
                <a:off x="714375" y="74533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49"/>
              <p:cNvSpPr>
                <a:spLocks/>
              </p:cNvSpPr>
              <p:nvPr/>
            </p:nvSpPr>
            <p:spPr bwMode="gray">
              <a:xfrm>
                <a:off x="887413" y="6850063"/>
                <a:ext cx="742950" cy="730250"/>
              </a:xfrm>
              <a:custGeom>
                <a:avLst/>
                <a:gdLst>
                  <a:gd name="T0" fmla="*/ 198 w 198"/>
                  <a:gd name="T1" fmla="*/ 128 h 195"/>
                  <a:gd name="T2" fmla="*/ 195 w 198"/>
                  <a:gd name="T3" fmla="*/ 129 h 195"/>
                  <a:gd name="T4" fmla="*/ 186 w 198"/>
                  <a:gd name="T5" fmla="*/ 133 h 195"/>
                  <a:gd name="T6" fmla="*/ 183 w 198"/>
                  <a:gd name="T7" fmla="*/ 135 h 195"/>
                  <a:gd name="T8" fmla="*/ 176 w 198"/>
                  <a:gd name="T9" fmla="*/ 138 h 195"/>
                  <a:gd name="T10" fmla="*/ 173 w 198"/>
                  <a:gd name="T11" fmla="*/ 140 h 195"/>
                  <a:gd name="T12" fmla="*/ 168 w 198"/>
                  <a:gd name="T13" fmla="*/ 143 h 195"/>
                  <a:gd name="T14" fmla="*/ 164 w 198"/>
                  <a:gd name="T15" fmla="*/ 146 h 195"/>
                  <a:gd name="T16" fmla="*/ 159 w 198"/>
                  <a:gd name="T17" fmla="*/ 149 h 195"/>
                  <a:gd name="T18" fmla="*/ 155 w 198"/>
                  <a:gd name="T19" fmla="*/ 152 h 195"/>
                  <a:gd name="T20" fmla="*/ 151 w 198"/>
                  <a:gd name="T21" fmla="*/ 156 h 195"/>
                  <a:gd name="T22" fmla="*/ 147 w 198"/>
                  <a:gd name="T23" fmla="*/ 159 h 195"/>
                  <a:gd name="T24" fmla="*/ 143 w 198"/>
                  <a:gd name="T25" fmla="*/ 162 h 195"/>
                  <a:gd name="T26" fmla="*/ 140 w 198"/>
                  <a:gd name="T27" fmla="*/ 165 h 195"/>
                  <a:gd name="T28" fmla="*/ 135 w 198"/>
                  <a:gd name="T29" fmla="*/ 170 h 195"/>
                  <a:gd name="T30" fmla="*/ 132 w 198"/>
                  <a:gd name="T31" fmla="*/ 173 h 195"/>
                  <a:gd name="T32" fmla="*/ 126 w 198"/>
                  <a:gd name="T33" fmla="*/ 180 h 195"/>
                  <a:gd name="T34" fmla="*/ 123 w 198"/>
                  <a:gd name="T35" fmla="*/ 184 h 195"/>
                  <a:gd name="T36" fmla="*/ 120 w 198"/>
                  <a:gd name="T37" fmla="*/ 189 h 195"/>
                  <a:gd name="T38" fmla="*/ 117 w 198"/>
                  <a:gd name="T39" fmla="*/ 193 h 195"/>
                  <a:gd name="T40" fmla="*/ 115 w 198"/>
                  <a:gd name="T41" fmla="*/ 195 h 195"/>
                  <a:gd name="T42" fmla="*/ 0 w 198"/>
                  <a:gd name="T43" fmla="*/ 122 h 195"/>
                  <a:gd name="T44" fmla="*/ 150 w 198"/>
                  <a:gd name="T45" fmla="*/ 0 h 195"/>
                  <a:gd name="T46" fmla="*/ 198 w 198"/>
                  <a:gd name="T47"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128"/>
                    </a:moveTo>
                    <a:cubicBezTo>
                      <a:pt x="197" y="128"/>
                      <a:pt x="196" y="129"/>
                      <a:pt x="195" y="129"/>
                    </a:cubicBezTo>
                    <a:cubicBezTo>
                      <a:pt x="192" y="130"/>
                      <a:pt x="189" y="132"/>
                      <a:pt x="186" y="133"/>
                    </a:cubicBezTo>
                    <a:cubicBezTo>
                      <a:pt x="185" y="134"/>
                      <a:pt x="184" y="134"/>
                      <a:pt x="183" y="135"/>
                    </a:cubicBezTo>
                    <a:cubicBezTo>
                      <a:pt x="180" y="136"/>
                      <a:pt x="178" y="137"/>
                      <a:pt x="176" y="138"/>
                    </a:cubicBezTo>
                    <a:cubicBezTo>
                      <a:pt x="175" y="139"/>
                      <a:pt x="174" y="140"/>
                      <a:pt x="173" y="140"/>
                    </a:cubicBezTo>
                    <a:cubicBezTo>
                      <a:pt x="171" y="141"/>
                      <a:pt x="169" y="142"/>
                      <a:pt x="168" y="143"/>
                    </a:cubicBezTo>
                    <a:cubicBezTo>
                      <a:pt x="166" y="144"/>
                      <a:pt x="165" y="145"/>
                      <a:pt x="164" y="146"/>
                    </a:cubicBezTo>
                    <a:cubicBezTo>
                      <a:pt x="162" y="147"/>
                      <a:pt x="161" y="148"/>
                      <a:pt x="159" y="149"/>
                    </a:cubicBezTo>
                    <a:cubicBezTo>
                      <a:pt x="158" y="150"/>
                      <a:pt x="157" y="151"/>
                      <a:pt x="155" y="152"/>
                    </a:cubicBezTo>
                    <a:cubicBezTo>
                      <a:pt x="154" y="153"/>
                      <a:pt x="152" y="154"/>
                      <a:pt x="151" y="156"/>
                    </a:cubicBezTo>
                    <a:cubicBezTo>
                      <a:pt x="150" y="157"/>
                      <a:pt x="148" y="157"/>
                      <a:pt x="147" y="159"/>
                    </a:cubicBezTo>
                    <a:cubicBezTo>
                      <a:pt x="146" y="160"/>
                      <a:pt x="144" y="161"/>
                      <a:pt x="143" y="162"/>
                    </a:cubicBezTo>
                    <a:cubicBezTo>
                      <a:pt x="142" y="163"/>
                      <a:pt x="141" y="164"/>
                      <a:pt x="140" y="165"/>
                    </a:cubicBezTo>
                    <a:cubicBezTo>
                      <a:pt x="138" y="167"/>
                      <a:pt x="137" y="168"/>
                      <a:pt x="135" y="170"/>
                    </a:cubicBezTo>
                    <a:cubicBezTo>
                      <a:pt x="134" y="171"/>
                      <a:pt x="133" y="172"/>
                      <a:pt x="132" y="173"/>
                    </a:cubicBezTo>
                    <a:cubicBezTo>
                      <a:pt x="130" y="175"/>
                      <a:pt x="128" y="178"/>
                      <a:pt x="126" y="180"/>
                    </a:cubicBezTo>
                    <a:cubicBezTo>
                      <a:pt x="125" y="182"/>
                      <a:pt x="124" y="183"/>
                      <a:pt x="123" y="184"/>
                    </a:cubicBezTo>
                    <a:cubicBezTo>
                      <a:pt x="122" y="185"/>
                      <a:pt x="121" y="187"/>
                      <a:pt x="120" y="189"/>
                    </a:cubicBezTo>
                    <a:cubicBezTo>
                      <a:pt x="119" y="190"/>
                      <a:pt x="118" y="191"/>
                      <a:pt x="117" y="193"/>
                    </a:cubicBezTo>
                    <a:cubicBezTo>
                      <a:pt x="116" y="194"/>
                      <a:pt x="116" y="195"/>
                      <a:pt x="115" y="195"/>
                    </a:cubicBezTo>
                    <a:cubicBezTo>
                      <a:pt x="0" y="122"/>
                      <a:pt x="0" y="122"/>
                      <a:pt x="0" y="122"/>
                    </a:cubicBezTo>
                    <a:cubicBezTo>
                      <a:pt x="35" y="67"/>
                      <a:pt x="88" y="24"/>
                      <a:pt x="150" y="0"/>
                    </a:cubicBezTo>
                    <a:lnTo>
                      <a:pt x="19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50"/>
              <p:cNvSpPr>
                <a:spLocks/>
              </p:cNvSpPr>
              <p:nvPr/>
            </p:nvSpPr>
            <p:spPr bwMode="gray">
              <a:xfrm>
                <a:off x="749300" y="7486650"/>
                <a:ext cx="517525" cy="266700"/>
              </a:xfrm>
              <a:custGeom>
                <a:avLst/>
                <a:gdLst>
                  <a:gd name="T0" fmla="*/ 138 w 138"/>
                  <a:gd name="T1" fmla="*/ 52 h 71"/>
                  <a:gd name="T2" fmla="*/ 137 w 138"/>
                  <a:gd name="T3" fmla="*/ 55 h 71"/>
                  <a:gd name="T4" fmla="*/ 135 w 138"/>
                  <a:gd name="T5" fmla="*/ 60 h 71"/>
                  <a:gd name="T6" fmla="*/ 134 w 138"/>
                  <a:gd name="T7" fmla="*/ 65 h 71"/>
                  <a:gd name="T8" fmla="*/ 132 w 138"/>
                  <a:gd name="T9" fmla="*/ 70 h 71"/>
                  <a:gd name="T10" fmla="*/ 132 w 138"/>
                  <a:gd name="T11" fmla="*/ 71 h 71"/>
                  <a:gd name="T12" fmla="*/ 0 w 138"/>
                  <a:gd name="T13" fmla="*/ 33 h 71"/>
                  <a:gd name="T14" fmla="*/ 12 w 138"/>
                  <a:gd name="T15" fmla="*/ 0 h 71"/>
                  <a:gd name="T16" fmla="*/ 138 w 138"/>
                  <a:gd name="T17" fmla="*/ 5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71">
                    <a:moveTo>
                      <a:pt x="138" y="52"/>
                    </a:moveTo>
                    <a:cubicBezTo>
                      <a:pt x="138" y="53"/>
                      <a:pt x="137" y="54"/>
                      <a:pt x="137" y="55"/>
                    </a:cubicBezTo>
                    <a:cubicBezTo>
                      <a:pt x="136" y="57"/>
                      <a:pt x="136" y="58"/>
                      <a:pt x="135" y="60"/>
                    </a:cubicBezTo>
                    <a:cubicBezTo>
                      <a:pt x="135" y="62"/>
                      <a:pt x="134" y="63"/>
                      <a:pt x="134" y="65"/>
                    </a:cubicBezTo>
                    <a:cubicBezTo>
                      <a:pt x="133" y="67"/>
                      <a:pt x="132" y="68"/>
                      <a:pt x="132" y="70"/>
                    </a:cubicBezTo>
                    <a:cubicBezTo>
                      <a:pt x="132" y="70"/>
                      <a:pt x="132" y="70"/>
                      <a:pt x="132" y="71"/>
                    </a:cubicBezTo>
                    <a:cubicBezTo>
                      <a:pt x="0" y="33"/>
                      <a:pt x="0" y="33"/>
                      <a:pt x="0" y="33"/>
                    </a:cubicBezTo>
                    <a:cubicBezTo>
                      <a:pt x="3" y="22"/>
                      <a:pt x="7" y="11"/>
                      <a:pt x="12" y="0"/>
                    </a:cubicBezTo>
                    <a:lnTo>
                      <a:pt x="13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51"/>
              <p:cNvSpPr>
                <a:spLocks/>
              </p:cNvSpPr>
              <p:nvPr/>
            </p:nvSpPr>
            <p:spPr bwMode="gray">
              <a:xfrm>
                <a:off x="2444750" y="8102600"/>
                <a:ext cx="517525" cy="261938"/>
              </a:xfrm>
              <a:custGeom>
                <a:avLst/>
                <a:gdLst>
                  <a:gd name="T0" fmla="*/ 138 w 138"/>
                  <a:gd name="T1" fmla="*/ 37 h 70"/>
                  <a:gd name="T2" fmla="*/ 127 w 138"/>
                  <a:gd name="T3" fmla="*/ 70 h 70"/>
                  <a:gd name="T4" fmla="*/ 0 w 138"/>
                  <a:gd name="T5" fmla="*/ 18 h 70"/>
                  <a:gd name="T6" fmla="*/ 0 w 138"/>
                  <a:gd name="T7" fmla="*/ 18 h 70"/>
                  <a:gd name="T8" fmla="*/ 1 w 138"/>
                  <a:gd name="T9" fmla="*/ 15 h 70"/>
                  <a:gd name="T10" fmla="*/ 3 w 138"/>
                  <a:gd name="T11" fmla="*/ 10 h 70"/>
                  <a:gd name="T12" fmla="*/ 5 w 138"/>
                  <a:gd name="T13" fmla="*/ 6 h 70"/>
                  <a:gd name="T14" fmla="*/ 7 w 138"/>
                  <a:gd name="T15" fmla="*/ 0 h 70"/>
                  <a:gd name="T16" fmla="*/ 7 w 138"/>
                  <a:gd name="T17" fmla="*/ 0 h 70"/>
                  <a:gd name="T18" fmla="*/ 138 w 138"/>
                  <a:gd name="T19"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70">
                    <a:moveTo>
                      <a:pt x="138" y="37"/>
                    </a:moveTo>
                    <a:cubicBezTo>
                      <a:pt x="135" y="48"/>
                      <a:pt x="131" y="59"/>
                      <a:pt x="127" y="70"/>
                    </a:cubicBezTo>
                    <a:cubicBezTo>
                      <a:pt x="0" y="18"/>
                      <a:pt x="0" y="18"/>
                      <a:pt x="0" y="18"/>
                    </a:cubicBezTo>
                    <a:cubicBezTo>
                      <a:pt x="0" y="18"/>
                      <a:pt x="0" y="18"/>
                      <a:pt x="0" y="18"/>
                    </a:cubicBezTo>
                    <a:cubicBezTo>
                      <a:pt x="1" y="17"/>
                      <a:pt x="1" y="16"/>
                      <a:pt x="1" y="15"/>
                    </a:cubicBezTo>
                    <a:cubicBezTo>
                      <a:pt x="2" y="14"/>
                      <a:pt x="3" y="12"/>
                      <a:pt x="3" y="10"/>
                    </a:cubicBezTo>
                    <a:cubicBezTo>
                      <a:pt x="4" y="9"/>
                      <a:pt x="4" y="7"/>
                      <a:pt x="5" y="6"/>
                    </a:cubicBezTo>
                    <a:cubicBezTo>
                      <a:pt x="6" y="4"/>
                      <a:pt x="6" y="2"/>
                      <a:pt x="7" y="0"/>
                    </a:cubicBezTo>
                    <a:cubicBezTo>
                      <a:pt x="7" y="0"/>
                      <a:pt x="7" y="0"/>
                      <a:pt x="7" y="0"/>
                    </a:cubicBezTo>
                    <a:lnTo>
                      <a:pt x="13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52"/>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53"/>
              <p:cNvSpPr>
                <a:spLocks noEditPoints="1"/>
              </p:cNvSpPr>
              <p:nvPr/>
            </p:nvSpPr>
            <p:spPr bwMode="gray">
              <a:xfrm>
                <a:off x="320675" y="6391275"/>
                <a:ext cx="3068638" cy="3068638"/>
              </a:xfrm>
              <a:custGeom>
                <a:avLst/>
                <a:gdLst>
                  <a:gd name="T0" fmla="*/ 409 w 818"/>
                  <a:gd name="T1" fmla="*/ 0 h 818"/>
                  <a:gd name="T2" fmla="*/ 0 w 818"/>
                  <a:gd name="T3" fmla="*/ 409 h 818"/>
                  <a:gd name="T4" fmla="*/ 409 w 818"/>
                  <a:gd name="T5" fmla="*/ 818 h 818"/>
                  <a:gd name="T6" fmla="*/ 818 w 818"/>
                  <a:gd name="T7" fmla="*/ 409 h 818"/>
                  <a:gd name="T8" fmla="*/ 409 w 818"/>
                  <a:gd name="T9" fmla="*/ 0 h 818"/>
                  <a:gd name="T10" fmla="*/ 409 w 818"/>
                  <a:gd name="T11" fmla="*/ 766 h 818"/>
                  <a:gd name="T12" fmla="*/ 52 w 818"/>
                  <a:gd name="T13" fmla="*/ 409 h 818"/>
                  <a:gd name="T14" fmla="*/ 409 w 818"/>
                  <a:gd name="T15" fmla="*/ 52 h 818"/>
                  <a:gd name="T16" fmla="*/ 766 w 818"/>
                  <a:gd name="T17" fmla="*/ 409 h 818"/>
                  <a:gd name="T18" fmla="*/ 409 w 818"/>
                  <a:gd name="T19" fmla="*/ 76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8" h="818">
                    <a:moveTo>
                      <a:pt x="409" y="0"/>
                    </a:moveTo>
                    <a:cubicBezTo>
                      <a:pt x="184" y="0"/>
                      <a:pt x="0" y="184"/>
                      <a:pt x="0" y="409"/>
                    </a:cubicBezTo>
                    <a:cubicBezTo>
                      <a:pt x="0" y="635"/>
                      <a:pt x="184" y="818"/>
                      <a:pt x="409" y="818"/>
                    </a:cubicBezTo>
                    <a:cubicBezTo>
                      <a:pt x="635" y="818"/>
                      <a:pt x="818" y="635"/>
                      <a:pt x="818" y="409"/>
                    </a:cubicBezTo>
                    <a:cubicBezTo>
                      <a:pt x="818" y="184"/>
                      <a:pt x="635" y="0"/>
                      <a:pt x="409" y="0"/>
                    </a:cubicBezTo>
                    <a:close/>
                    <a:moveTo>
                      <a:pt x="409" y="766"/>
                    </a:moveTo>
                    <a:cubicBezTo>
                      <a:pt x="213" y="766"/>
                      <a:pt x="52" y="606"/>
                      <a:pt x="52" y="409"/>
                    </a:cubicBezTo>
                    <a:cubicBezTo>
                      <a:pt x="52" y="212"/>
                      <a:pt x="213" y="52"/>
                      <a:pt x="409" y="52"/>
                    </a:cubicBezTo>
                    <a:cubicBezTo>
                      <a:pt x="606" y="52"/>
                      <a:pt x="766" y="212"/>
                      <a:pt x="766" y="409"/>
                    </a:cubicBezTo>
                    <a:cubicBezTo>
                      <a:pt x="766" y="606"/>
                      <a:pt x="606" y="766"/>
                      <a:pt x="409"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54"/>
              <p:cNvSpPr>
                <a:spLocks noEditPoints="1"/>
              </p:cNvSpPr>
              <p:nvPr/>
            </p:nvSpPr>
            <p:spPr bwMode="gray">
              <a:xfrm>
                <a:off x="1397000" y="7467600"/>
                <a:ext cx="919163" cy="919163"/>
              </a:xfrm>
              <a:custGeom>
                <a:avLst/>
                <a:gdLst>
                  <a:gd name="T0" fmla="*/ 111 w 245"/>
                  <a:gd name="T1" fmla="*/ 0 h 245"/>
                  <a:gd name="T2" fmla="*/ 99 w 245"/>
                  <a:gd name="T3" fmla="*/ 2 h 245"/>
                  <a:gd name="T4" fmla="*/ 89 w 245"/>
                  <a:gd name="T5" fmla="*/ 4 h 245"/>
                  <a:gd name="T6" fmla="*/ 79 w 245"/>
                  <a:gd name="T7" fmla="*/ 8 h 245"/>
                  <a:gd name="T8" fmla="*/ 63 w 245"/>
                  <a:gd name="T9" fmla="*/ 15 h 245"/>
                  <a:gd name="T10" fmla="*/ 51 w 245"/>
                  <a:gd name="T11" fmla="*/ 23 h 245"/>
                  <a:gd name="T12" fmla="*/ 39 w 245"/>
                  <a:gd name="T13" fmla="*/ 32 h 245"/>
                  <a:gd name="T14" fmla="*/ 27 w 245"/>
                  <a:gd name="T15" fmla="*/ 45 h 245"/>
                  <a:gd name="T16" fmla="*/ 18 w 245"/>
                  <a:gd name="T17" fmla="*/ 57 h 245"/>
                  <a:gd name="T18" fmla="*/ 11 w 245"/>
                  <a:gd name="T19" fmla="*/ 70 h 245"/>
                  <a:gd name="T20" fmla="*/ 6 w 245"/>
                  <a:gd name="T21" fmla="*/ 84 h 245"/>
                  <a:gd name="T22" fmla="*/ 3 w 245"/>
                  <a:gd name="T23" fmla="*/ 96 h 245"/>
                  <a:gd name="T24" fmla="*/ 128 w 245"/>
                  <a:gd name="T25" fmla="*/ 244 h 245"/>
                  <a:gd name="T26" fmla="*/ 140 w 245"/>
                  <a:gd name="T27" fmla="*/ 243 h 245"/>
                  <a:gd name="T28" fmla="*/ 151 w 245"/>
                  <a:gd name="T29" fmla="*/ 241 h 245"/>
                  <a:gd name="T30" fmla="*/ 162 w 245"/>
                  <a:gd name="T31" fmla="*/ 238 h 245"/>
                  <a:gd name="T32" fmla="*/ 175 w 245"/>
                  <a:gd name="T33" fmla="*/ 233 h 245"/>
                  <a:gd name="T34" fmla="*/ 188 w 245"/>
                  <a:gd name="T35" fmla="*/ 226 h 245"/>
                  <a:gd name="T36" fmla="*/ 200 w 245"/>
                  <a:gd name="T37" fmla="*/ 217 h 245"/>
                  <a:gd name="T38" fmla="*/ 211 w 245"/>
                  <a:gd name="T39" fmla="*/ 206 h 245"/>
                  <a:gd name="T40" fmla="*/ 222 w 245"/>
                  <a:gd name="T41" fmla="*/ 193 h 245"/>
                  <a:gd name="T42" fmla="*/ 230 w 245"/>
                  <a:gd name="T43" fmla="*/ 180 h 245"/>
                  <a:gd name="T44" fmla="*/ 236 w 245"/>
                  <a:gd name="T45" fmla="*/ 167 h 245"/>
                  <a:gd name="T46" fmla="*/ 240 w 245"/>
                  <a:gd name="T47" fmla="*/ 156 h 245"/>
                  <a:gd name="T48" fmla="*/ 245 w 245"/>
                  <a:gd name="T49" fmla="*/ 122 h 245"/>
                  <a:gd name="T50" fmla="*/ 209 w 245"/>
                  <a:gd name="T51" fmla="*/ 142 h 245"/>
                  <a:gd name="T52" fmla="*/ 205 w 245"/>
                  <a:gd name="T53" fmla="*/ 155 h 245"/>
                  <a:gd name="T54" fmla="*/ 203 w 245"/>
                  <a:gd name="T55" fmla="*/ 160 h 245"/>
                  <a:gd name="T56" fmla="*/ 198 w 245"/>
                  <a:gd name="T57" fmla="*/ 169 h 245"/>
                  <a:gd name="T58" fmla="*/ 192 w 245"/>
                  <a:gd name="T59" fmla="*/ 178 h 245"/>
                  <a:gd name="T60" fmla="*/ 183 w 245"/>
                  <a:gd name="T61" fmla="*/ 187 h 245"/>
                  <a:gd name="T62" fmla="*/ 175 w 245"/>
                  <a:gd name="T63" fmla="*/ 194 h 245"/>
                  <a:gd name="T64" fmla="*/ 165 w 245"/>
                  <a:gd name="T65" fmla="*/ 200 h 245"/>
                  <a:gd name="T66" fmla="*/ 155 w 245"/>
                  <a:gd name="T67" fmla="*/ 205 h 245"/>
                  <a:gd name="T68" fmla="*/ 145 w 245"/>
                  <a:gd name="T69" fmla="*/ 208 h 245"/>
                  <a:gd name="T70" fmla="*/ 137 w 245"/>
                  <a:gd name="T71" fmla="*/ 210 h 245"/>
                  <a:gd name="T72" fmla="*/ 131 w 245"/>
                  <a:gd name="T73" fmla="*/ 211 h 245"/>
                  <a:gd name="T74" fmla="*/ 127 w 245"/>
                  <a:gd name="T75" fmla="*/ 211 h 245"/>
                  <a:gd name="T76" fmla="*/ 35 w 245"/>
                  <a:gd name="T77" fmla="*/ 103 h 245"/>
                  <a:gd name="T78" fmla="*/ 38 w 245"/>
                  <a:gd name="T79" fmla="*/ 94 h 245"/>
                  <a:gd name="T80" fmla="*/ 42 w 245"/>
                  <a:gd name="T81" fmla="*/ 84 h 245"/>
                  <a:gd name="T82" fmla="*/ 47 w 245"/>
                  <a:gd name="T83" fmla="*/ 75 h 245"/>
                  <a:gd name="T84" fmla="*/ 54 w 245"/>
                  <a:gd name="T85" fmla="*/ 65 h 245"/>
                  <a:gd name="T86" fmla="*/ 61 w 245"/>
                  <a:gd name="T87" fmla="*/ 58 h 245"/>
                  <a:gd name="T88" fmla="*/ 68 w 245"/>
                  <a:gd name="T89" fmla="*/ 51 h 245"/>
                  <a:gd name="T90" fmla="*/ 78 w 245"/>
                  <a:gd name="T91" fmla="*/ 45 h 245"/>
                  <a:gd name="T92" fmla="*/ 84 w 245"/>
                  <a:gd name="T93" fmla="*/ 42 h 245"/>
                  <a:gd name="T94" fmla="*/ 94 w 245"/>
                  <a:gd name="T95" fmla="*/ 38 h 245"/>
                  <a:gd name="T96" fmla="*/ 108 w 245"/>
                  <a:gd name="T97" fmla="*/ 34 h 245"/>
                  <a:gd name="T98" fmla="*/ 114 w 245"/>
                  <a:gd name="T99" fmla="*/ 33 h 245"/>
                  <a:gd name="T100" fmla="*/ 211 w 245"/>
                  <a:gd name="T101" fmla="*/ 12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45">
                    <a:moveTo>
                      <a:pt x="122" y="0"/>
                    </a:moveTo>
                    <a:cubicBezTo>
                      <a:pt x="120" y="0"/>
                      <a:pt x="118" y="0"/>
                      <a:pt x="116" y="0"/>
                    </a:cubicBezTo>
                    <a:cubicBezTo>
                      <a:pt x="116" y="0"/>
                      <a:pt x="115" y="0"/>
                      <a:pt x="115" y="0"/>
                    </a:cubicBezTo>
                    <a:cubicBezTo>
                      <a:pt x="113" y="0"/>
                      <a:pt x="112" y="0"/>
                      <a:pt x="111" y="0"/>
                    </a:cubicBezTo>
                    <a:cubicBezTo>
                      <a:pt x="110" y="0"/>
                      <a:pt x="109" y="0"/>
                      <a:pt x="108" y="1"/>
                    </a:cubicBezTo>
                    <a:cubicBezTo>
                      <a:pt x="107" y="1"/>
                      <a:pt x="106" y="1"/>
                      <a:pt x="105" y="1"/>
                    </a:cubicBezTo>
                    <a:cubicBezTo>
                      <a:pt x="104" y="1"/>
                      <a:pt x="103" y="1"/>
                      <a:pt x="103" y="1"/>
                    </a:cubicBezTo>
                    <a:cubicBezTo>
                      <a:pt x="101" y="2"/>
                      <a:pt x="100" y="2"/>
                      <a:pt x="99" y="2"/>
                    </a:cubicBezTo>
                    <a:cubicBezTo>
                      <a:pt x="99" y="2"/>
                      <a:pt x="98" y="2"/>
                      <a:pt x="97" y="2"/>
                    </a:cubicBezTo>
                    <a:cubicBezTo>
                      <a:pt x="96" y="3"/>
                      <a:pt x="95" y="3"/>
                      <a:pt x="94" y="3"/>
                    </a:cubicBezTo>
                    <a:cubicBezTo>
                      <a:pt x="93" y="3"/>
                      <a:pt x="92" y="4"/>
                      <a:pt x="91" y="4"/>
                    </a:cubicBezTo>
                    <a:cubicBezTo>
                      <a:pt x="90" y="4"/>
                      <a:pt x="89" y="4"/>
                      <a:pt x="89" y="4"/>
                    </a:cubicBezTo>
                    <a:cubicBezTo>
                      <a:pt x="88" y="5"/>
                      <a:pt x="86" y="5"/>
                      <a:pt x="85" y="6"/>
                    </a:cubicBezTo>
                    <a:cubicBezTo>
                      <a:pt x="85" y="6"/>
                      <a:pt x="84" y="6"/>
                      <a:pt x="84" y="6"/>
                    </a:cubicBezTo>
                    <a:cubicBezTo>
                      <a:pt x="82" y="6"/>
                      <a:pt x="81" y="7"/>
                      <a:pt x="79" y="8"/>
                    </a:cubicBezTo>
                    <a:cubicBezTo>
                      <a:pt x="79" y="8"/>
                      <a:pt x="79" y="8"/>
                      <a:pt x="79" y="8"/>
                    </a:cubicBezTo>
                    <a:cubicBezTo>
                      <a:pt x="78" y="8"/>
                      <a:pt x="78" y="8"/>
                      <a:pt x="77" y="8"/>
                    </a:cubicBezTo>
                    <a:cubicBezTo>
                      <a:pt x="75" y="9"/>
                      <a:pt x="72" y="10"/>
                      <a:pt x="70" y="11"/>
                    </a:cubicBezTo>
                    <a:cubicBezTo>
                      <a:pt x="69" y="12"/>
                      <a:pt x="69" y="12"/>
                      <a:pt x="68" y="13"/>
                    </a:cubicBezTo>
                    <a:cubicBezTo>
                      <a:pt x="66" y="13"/>
                      <a:pt x="65" y="14"/>
                      <a:pt x="63" y="15"/>
                    </a:cubicBezTo>
                    <a:cubicBezTo>
                      <a:pt x="63" y="15"/>
                      <a:pt x="62" y="16"/>
                      <a:pt x="61" y="16"/>
                    </a:cubicBezTo>
                    <a:cubicBezTo>
                      <a:pt x="59" y="17"/>
                      <a:pt x="58" y="18"/>
                      <a:pt x="57" y="19"/>
                    </a:cubicBezTo>
                    <a:cubicBezTo>
                      <a:pt x="56" y="19"/>
                      <a:pt x="55" y="20"/>
                      <a:pt x="54" y="20"/>
                    </a:cubicBezTo>
                    <a:cubicBezTo>
                      <a:pt x="53" y="21"/>
                      <a:pt x="52" y="22"/>
                      <a:pt x="51" y="23"/>
                    </a:cubicBezTo>
                    <a:cubicBezTo>
                      <a:pt x="50" y="24"/>
                      <a:pt x="49" y="24"/>
                      <a:pt x="48" y="25"/>
                    </a:cubicBezTo>
                    <a:cubicBezTo>
                      <a:pt x="47" y="26"/>
                      <a:pt x="46" y="27"/>
                      <a:pt x="45" y="27"/>
                    </a:cubicBezTo>
                    <a:cubicBezTo>
                      <a:pt x="44" y="28"/>
                      <a:pt x="43" y="29"/>
                      <a:pt x="42" y="30"/>
                    </a:cubicBezTo>
                    <a:cubicBezTo>
                      <a:pt x="41" y="30"/>
                      <a:pt x="40" y="31"/>
                      <a:pt x="39" y="32"/>
                    </a:cubicBezTo>
                    <a:cubicBezTo>
                      <a:pt x="38" y="33"/>
                      <a:pt x="38" y="34"/>
                      <a:pt x="37" y="35"/>
                    </a:cubicBezTo>
                    <a:cubicBezTo>
                      <a:pt x="36" y="36"/>
                      <a:pt x="35" y="37"/>
                      <a:pt x="34" y="38"/>
                    </a:cubicBezTo>
                    <a:cubicBezTo>
                      <a:pt x="33" y="38"/>
                      <a:pt x="32" y="39"/>
                      <a:pt x="32" y="40"/>
                    </a:cubicBezTo>
                    <a:cubicBezTo>
                      <a:pt x="30" y="42"/>
                      <a:pt x="29" y="43"/>
                      <a:pt x="27" y="45"/>
                    </a:cubicBezTo>
                    <a:cubicBezTo>
                      <a:pt x="26" y="46"/>
                      <a:pt x="26" y="47"/>
                      <a:pt x="25" y="48"/>
                    </a:cubicBezTo>
                    <a:cubicBezTo>
                      <a:pt x="24" y="49"/>
                      <a:pt x="23" y="50"/>
                      <a:pt x="23" y="51"/>
                    </a:cubicBezTo>
                    <a:cubicBezTo>
                      <a:pt x="22" y="52"/>
                      <a:pt x="21" y="53"/>
                      <a:pt x="21" y="54"/>
                    </a:cubicBezTo>
                    <a:cubicBezTo>
                      <a:pt x="20" y="55"/>
                      <a:pt x="19" y="56"/>
                      <a:pt x="18" y="57"/>
                    </a:cubicBezTo>
                    <a:cubicBezTo>
                      <a:pt x="18" y="58"/>
                      <a:pt x="17" y="60"/>
                      <a:pt x="17" y="61"/>
                    </a:cubicBezTo>
                    <a:cubicBezTo>
                      <a:pt x="16" y="62"/>
                      <a:pt x="15" y="63"/>
                      <a:pt x="15" y="64"/>
                    </a:cubicBezTo>
                    <a:cubicBezTo>
                      <a:pt x="14" y="65"/>
                      <a:pt x="14" y="66"/>
                      <a:pt x="13" y="67"/>
                    </a:cubicBezTo>
                    <a:cubicBezTo>
                      <a:pt x="12" y="68"/>
                      <a:pt x="12" y="69"/>
                      <a:pt x="11" y="70"/>
                    </a:cubicBezTo>
                    <a:cubicBezTo>
                      <a:pt x="11" y="72"/>
                      <a:pt x="10" y="73"/>
                      <a:pt x="10" y="74"/>
                    </a:cubicBezTo>
                    <a:cubicBezTo>
                      <a:pt x="9" y="75"/>
                      <a:pt x="9" y="76"/>
                      <a:pt x="8" y="77"/>
                    </a:cubicBezTo>
                    <a:cubicBezTo>
                      <a:pt x="8" y="79"/>
                      <a:pt x="7" y="80"/>
                      <a:pt x="7" y="81"/>
                    </a:cubicBezTo>
                    <a:cubicBezTo>
                      <a:pt x="7" y="82"/>
                      <a:pt x="6" y="83"/>
                      <a:pt x="6" y="84"/>
                    </a:cubicBezTo>
                    <a:cubicBezTo>
                      <a:pt x="5" y="86"/>
                      <a:pt x="5" y="87"/>
                      <a:pt x="5" y="88"/>
                    </a:cubicBezTo>
                    <a:cubicBezTo>
                      <a:pt x="5" y="88"/>
                      <a:pt x="5" y="88"/>
                      <a:pt x="5" y="89"/>
                    </a:cubicBezTo>
                    <a:cubicBezTo>
                      <a:pt x="4" y="90"/>
                      <a:pt x="4" y="91"/>
                      <a:pt x="4" y="92"/>
                    </a:cubicBezTo>
                    <a:cubicBezTo>
                      <a:pt x="3" y="93"/>
                      <a:pt x="3" y="94"/>
                      <a:pt x="3" y="96"/>
                    </a:cubicBezTo>
                    <a:cubicBezTo>
                      <a:pt x="2" y="98"/>
                      <a:pt x="2" y="101"/>
                      <a:pt x="1" y="103"/>
                    </a:cubicBezTo>
                    <a:cubicBezTo>
                      <a:pt x="0" y="109"/>
                      <a:pt x="0" y="116"/>
                      <a:pt x="0" y="122"/>
                    </a:cubicBezTo>
                    <a:cubicBezTo>
                      <a:pt x="0" y="190"/>
                      <a:pt x="55" y="245"/>
                      <a:pt x="122" y="245"/>
                    </a:cubicBezTo>
                    <a:cubicBezTo>
                      <a:pt x="124" y="245"/>
                      <a:pt x="126" y="245"/>
                      <a:pt x="128" y="244"/>
                    </a:cubicBezTo>
                    <a:cubicBezTo>
                      <a:pt x="129" y="244"/>
                      <a:pt x="129" y="244"/>
                      <a:pt x="130" y="244"/>
                    </a:cubicBezTo>
                    <a:cubicBezTo>
                      <a:pt x="131" y="244"/>
                      <a:pt x="133" y="244"/>
                      <a:pt x="134" y="244"/>
                    </a:cubicBezTo>
                    <a:cubicBezTo>
                      <a:pt x="135" y="244"/>
                      <a:pt x="135" y="244"/>
                      <a:pt x="136" y="244"/>
                    </a:cubicBezTo>
                    <a:cubicBezTo>
                      <a:pt x="137" y="244"/>
                      <a:pt x="138" y="244"/>
                      <a:pt x="140" y="243"/>
                    </a:cubicBezTo>
                    <a:cubicBezTo>
                      <a:pt x="140" y="243"/>
                      <a:pt x="141" y="243"/>
                      <a:pt x="142" y="243"/>
                    </a:cubicBezTo>
                    <a:cubicBezTo>
                      <a:pt x="143" y="243"/>
                      <a:pt x="144" y="243"/>
                      <a:pt x="145" y="242"/>
                    </a:cubicBezTo>
                    <a:cubicBezTo>
                      <a:pt x="146" y="242"/>
                      <a:pt x="147" y="242"/>
                      <a:pt x="147" y="242"/>
                    </a:cubicBezTo>
                    <a:cubicBezTo>
                      <a:pt x="148" y="242"/>
                      <a:pt x="150" y="242"/>
                      <a:pt x="151" y="241"/>
                    </a:cubicBezTo>
                    <a:cubicBezTo>
                      <a:pt x="151" y="241"/>
                      <a:pt x="152" y="241"/>
                      <a:pt x="153" y="241"/>
                    </a:cubicBezTo>
                    <a:cubicBezTo>
                      <a:pt x="154" y="240"/>
                      <a:pt x="155" y="240"/>
                      <a:pt x="156" y="240"/>
                    </a:cubicBezTo>
                    <a:cubicBezTo>
                      <a:pt x="157" y="240"/>
                      <a:pt x="157" y="239"/>
                      <a:pt x="158" y="239"/>
                    </a:cubicBezTo>
                    <a:cubicBezTo>
                      <a:pt x="159" y="239"/>
                      <a:pt x="161" y="238"/>
                      <a:pt x="162" y="238"/>
                    </a:cubicBezTo>
                    <a:cubicBezTo>
                      <a:pt x="162" y="238"/>
                      <a:pt x="163" y="238"/>
                      <a:pt x="163" y="238"/>
                    </a:cubicBezTo>
                    <a:cubicBezTo>
                      <a:pt x="164" y="237"/>
                      <a:pt x="165" y="237"/>
                      <a:pt x="166" y="237"/>
                    </a:cubicBezTo>
                    <a:cubicBezTo>
                      <a:pt x="166" y="236"/>
                      <a:pt x="167" y="236"/>
                      <a:pt x="168" y="236"/>
                    </a:cubicBezTo>
                    <a:cubicBezTo>
                      <a:pt x="170" y="235"/>
                      <a:pt x="172" y="234"/>
                      <a:pt x="175" y="233"/>
                    </a:cubicBezTo>
                    <a:cubicBezTo>
                      <a:pt x="175" y="233"/>
                      <a:pt x="176" y="232"/>
                      <a:pt x="177" y="232"/>
                    </a:cubicBezTo>
                    <a:cubicBezTo>
                      <a:pt x="178" y="231"/>
                      <a:pt x="180" y="230"/>
                      <a:pt x="181" y="229"/>
                    </a:cubicBezTo>
                    <a:cubicBezTo>
                      <a:pt x="182" y="229"/>
                      <a:pt x="183" y="228"/>
                      <a:pt x="184" y="228"/>
                    </a:cubicBezTo>
                    <a:cubicBezTo>
                      <a:pt x="185" y="227"/>
                      <a:pt x="186" y="226"/>
                      <a:pt x="188" y="226"/>
                    </a:cubicBezTo>
                    <a:cubicBezTo>
                      <a:pt x="189" y="225"/>
                      <a:pt x="189" y="225"/>
                      <a:pt x="190" y="224"/>
                    </a:cubicBezTo>
                    <a:cubicBezTo>
                      <a:pt x="191" y="223"/>
                      <a:pt x="193" y="222"/>
                      <a:pt x="194" y="221"/>
                    </a:cubicBezTo>
                    <a:cubicBezTo>
                      <a:pt x="195" y="221"/>
                      <a:pt x="196" y="220"/>
                      <a:pt x="196" y="220"/>
                    </a:cubicBezTo>
                    <a:cubicBezTo>
                      <a:pt x="198" y="219"/>
                      <a:pt x="199" y="218"/>
                      <a:pt x="200" y="217"/>
                    </a:cubicBezTo>
                    <a:cubicBezTo>
                      <a:pt x="201" y="216"/>
                      <a:pt x="201" y="216"/>
                      <a:pt x="202" y="215"/>
                    </a:cubicBezTo>
                    <a:cubicBezTo>
                      <a:pt x="203" y="214"/>
                      <a:pt x="205" y="213"/>
                      <a:pt x="206" y="212"/>
                    </a:cubicBezTo>
                    <a:cubicBezTo>
                      <a:pt x="206" y="211"/>
                      <a:pt x="207" y="210"/>
                      <a:pt x="208" y="210"/>
                    </a:cubicBezTo>
                    <a:cubicBezTo>
                      <a:pt x="209" y="209"/>
                      <a:pt x="210" y="207"/>
                      <a:pt x="211" y="206"/>
                    </a:cubicBezTo>
                    <a:cubicBezTo>
                      <a:pt x="212" y="205"/>
                      <a:pt x="212" y="205"/>
                      <a:pt x="213" y="205"/>
                    </a:cubicBezTo>
                    <a:cubicBezTo>
                      <a:pt x="214" y="203"/>
                      <a:pt x="216" y="201"/>
                      <a:pt x="218" y="199"/>
                    </a:cubicBezTo>
                    <a:cubicBezTo>
                      <a:pt x="218" y="198"/>
                      <a:pt x="218" y="198"/>
                      <a:pt x="219" y="198"/>
                    </a:cubicBezTo>
                    <a:cubicBezTo>
                      <a:pt x="220" y="196"/>
                      <a:pt x="221" y="195"/>
                      <a:pt x="222" y="193"/>
                    </a:cubicBezTo>
                    <a:cubicBezTo>
                      <a:pt x="223" y="192"/>
                      <a:pt x="223" y="191"/>
                      <a:pt x="224" y="191"/>
                    </a:cubicBezTo>
                    <a:cubicBezTo>
                      <a:pt x="225" y="189"/>
                      <a:pt x="225" y="188"/>
                      <a:pt x="226" y="187"/>
                    </a:cubicBezTo>
                    <a:cubicBezTo>
                      <a:pt x="227" y="186"/>
                      <a:pt x="227" y="185"/>
                      <a:pt x="228" y="184"/>
                    </a:cubicBezTo>
                    <a:cubicBezTo>
                      <a:pt x="229" y="183"/>
                      <a:pt x="229" y="182"/>
                      <a:pt x="230" y="180"/>
                    </a:cubicBezTo>
                    <a:cubicBezTo>
                      <a:pt x="231" y="179"/>
                      <a:pt x="231" y="178"/>
                      <a:pt x="232" y="177"/>
                    </a:cubicBezTo>
                    <a:cubicBezTo>
                      <a:pt x="232" y="176"/>
                      <a:pt x="233" y="175"/>
                      <a:pt x="233" y="174"/>
                    </a:cubicBezTo>
                    <a:cubicBezTo>
                      <a:pt x="234" y="173"/>
                      <a:pt x="234" y="171"/>
                      <a:pt x="235" y="170"/>
                    </a:cubicBezTo>
                    <a:cubicBezTo>
                      <a:pt x="235" y="169"/>
                      <a:pt x="236" y="168"/>
                      <a:pt x="236" y="167"/>
                    </a:cubicBezTo>
                    <a:cubicBezTo>
                      <a:pt x="237" y="166"/>
                      <a:pt x="237" y="164"/>
                      <a:pt x="238" y="163"/>
                    </a:cubicBezTo>
                    <a:cubicBezTo>
                      <a:pt x="238" y="162"/>
                      <a:pt x="238" y="161"/>
                      <a:pt x="239" y="160"/>
                    </a:cubicBezTo>
                    <a:cubicBezTo>
                      <a:pt x="239" y="159"/>
                      <a:pt x="240" y="157"/>
                      <a:pt x="240" y="156"/>
                    </a:cubicBezTo>
                    <a:cubicBezTo>
                      <a:pt x="240" y="156"/>
                      <a:pt x="240" y="156"/>
                      <a:pt x="240" y="156"/>
                    </a:cubicBezTo>
                    <a:cubicBezTo>
                      <a:pt x="240" y="155"/>
                      <a:pt x="240" y="154"/>
                      <a:pt x="241" y="153"/>
                    </a:cubicBezTo>
                    <a:cubicBezTo>
                      <a:pt x="241" y="152"/>
                      <a:pt x="241" y="150"/>
                      <a:pt x="242" y="149"/>
                    </a:cubicBezTo>
                    <a:cubicBezTo>
                      <a:pt x="242" y="146"/>
                      <a:pt x="243" y="144"/>
                      <a:pt x="243" y="141"/>
                    </a:cubicBezTo>
                    <a:cubicBezTo>
                      <a:pt x="244" y="135"/>
                      <a:pt x="245" y="129"/>
                      <a:pt x="245" y="122"/>
                    </a:cubicBezTo>
                    <a:cubicBezTo>
                      <a:pt x="245" y="55"/>
                      <a:pt x="190" y="0"/>
                      <a:pt x="122" y="0"/>
                    </a:cubicBezTo>
                    <a:close/>
                    <a:moveTo>
                      <a:pt x="210" y="136"/>
                    </a:moveTo>
                    <a:cubicBezTo>
                      <a:pt x="210" y="136"/>
                      <a:pt x="210" y="136"/>
                      <a:pt x="210" y="136"/>
                    </a:cubicBezTo>
                    <a:cubicBezTo>
                      <a:pt x="210" y="138"/>
                      <a:pt x="210" y="140"/>
                      <a:pt x="209" y="142"/>
                    </a:cubicBezTo>
                    <a:cubicBezTo>
                      <a:pt x="209" y="142"/>
                      <a:pt x="209" y="143"/>
                      <a:pt x="208" y="145"/>
                    </a:cubicBezTo>
                    <a:cubicBezTo>
                      <a:pt x="208" y="145"/>
                      <a:pt x="208" y="145"/>
                      <a:pt x="208" y="146"/>
                    </a:cubicBezTo>
                    <a:cubicBezTo>
                      <a:pt x="206" y="152"/>
                      <a:pt x="206" y="152"/>
                      <a:pt x="206" y="152"/>
                    </a:cubicBezTo>
                    <a:cubicBezTo>
                      <a:pt x="206" y="153"/>
                      <a:pt x="206" y="154"/>
                      <a:pt x="205" y="155"/>
                    </a:cubicBezTo>
                    <a:cubicBezTo>
                      <a:pt x="205" y="155"/>
                      <a:pt x="205" y="155"/>
                      <a:pt x="205" y="155"/>
                    </a:cubicBezTo>
                    <a:cubicBezTo>
                      <a:pt x="205" y="156"/>
                      <a:pt x="205" y="156"/>
                      <a:pt x="204" y="157"/>
                    </a:cubicBezTo>
                    <a:cubicBezTo>
                      <a:pt x="204" y="158"/>
                      <a:pt x="204" y="159"/>
                      <a:pt x="203" y="159"/>
                    </a:cubicBezTo>
                    <a:cubicBezTo>
                      <a:pt x="203" y="160"/>
                      <a:pt x="203" y="160"/>
                      <a:pt x="203" y="160"/>
                    </a:cubicBezTo>
                    <a:cubicBezTo>
                      <a:pt x="203" y="161"/>
                      <a:pt x="202" y="161"/>
                      <a:pt x="202" y="162"/>
                    </a:cubicBezTo>
                    <a:cubicBezTo>
                      <a:pt x="201" y="163"/>
                      <a:pt x="201" y="164"/>
                      <a:pt x="201" y="165"/>
                    </a:cubicBezTo>
                    <a:cubicBezTo>
                      <a:pt x="200" y="165"/>
                      <a:pt x="200" y="166"/>
                      <a:pt x="199" y="167"/>
                    </a:cubicBezTo>
                    <a:cubicBezTo>
                      <a:pt x="198" y="169"/>
                      <a:pt x="198" y="169"/>
                      <a:pt x="198" y="169"/>
                    </a:cubicBezTo>
                    <a:cubicBezTo>
                      <a:pt x="197" y="170"/>
                      <a:pt x="197" y="171"/>
                      <a:pt x="196" y="172"/>
                    </a:cubicBezTo>
                    <a:cubicBezTo>
                      <a:pt x="196" y="173"/>
                      <a:pt x="195" y="173"/>
                      <a:pt x="195" y="174"/>
                    </a:cubicBezTo>
                    <a:cubicBezTo>
                      <a:pt x="194" y="175"/>
                      <a:pt x="193" y="176"/>
                      <a:pt x="192" y="178"/>
                    </a:cubicBezTo>
                    <a:cubicBezTo>
                      <a:pt x="192" y="178"/>
                      <a:pt x="192" y="178"/>
                      <a:pt x="192" y="178"/>
                    </a:cubicBezTo>
                    <a:cubicBezTo>
                      <a:pt x="190" y="179"/>
                      <a:pt x="189" y="181"/>
                      <a:pt x="188" y="182"/>
                    </a:cubicBezTo>
                    <a:cubicBezTo>
                      <a:pt x="188" y="182"/>
                      <a:pt x="188" y="182"/>
                      <a:pt x="188" y="183"/>
                    </a:cubicBezTo>
                    <a:cubicBezTo>
                      <a:pt x="186" y="184"/>
                      <a:pt x="185" y="185"/>
                      <a:pt x="184" y="186"/>
                    </a:cubicBezTo>
                    <a:cubicBezTo>
                      <a:pt x="183" y="187"/>
                      <a:pt x="183" y="187"/>
                      <a:pt x="183" y="187"/>
                    </a:cubicBezTo>
                    <a:cubicBezTo>
                      <a:pt x="182" y="188"/>
                      <a:pt x="181" y="189"/>
                      <a:pt x="180" y="190"/>
                    </a:cubicBezTo>
                    <a:cubicBezTo>
                      <a:pt x="179" y="191"/>
                      <a:pt x="179" y="191"/>
                      <a:pt x="179" y="191"/>
                    </a:cubicBezTo>
                    <a:cubicBezTo>
                      <a:pt x="178" y="192"/>
                      <a:pt x="177" y="192"/>
                      <a:pt x="176" y="193"/>
                    </a:cubicBezTo>
                    <a:cubicBezTo>
                      <a:pt x="176" y="194"/>
                      <a:pt x="175" y="194"/>
                      <a:pt x="175" y="194"/>
                    </a:cubicBezTo>
                    <a:cubicBezTo>
                      <a:pt x="174" y="195"/>
                      <a:pt x="173" y="196"/>
                      <a:pt x="171" y="196"/>
                    </a:cubicBezTo>
                    <a:cubicBezTo>
                      <a:pt x="171" y="197"/>
                      <a:pt x="170" y="197"/>
                      <a:pt x="170" y="197"/>
                    </a:cubicBezTo>
                    <a:cubicBezTo>
                      <a:pt x="169" y="198"/>
                      <a:pt x="168" y="198"/>
                      <a:pt x="167" y="199"/>
                    </a:cubicBezTo>
                    <a:cubicBezTo>
                      <a:pt x="165" y="200"/>
                      <a:pt x="165" y="200"/>
                      <a:pt x="165" y="200"/>
                    </a:cubicBezTo>
                    <a:cubicBezTo>
                      <a:pt x="164" y="201"/>
                      <a:pt x="163" y="201"/>
                      <a:pt x="162" y="202"/>
                    </a:cubicBezTo>
                    <a:cubicBezTo>
                      <a:pt x="160" y="203"/>
                      <a:pt x="160" y="203"/>
                      <a:pt x="160" y="203"/>
                    </a:cubicBezTo>
                    <a:cubicBezTo>
                      <a:pt x="159" y="203"/>
                      <a:pt x="157" y="204"/>
                      <a:pt x="155" y="205"/>
                    </a:cubicBezTo>
                    <a:cubicBezTo>
                      <a:pt x="155" y="205"/>
                      <a:pt x="155" y="205"/>
                      <a:pt x="155" y="205"/>
                    </a:cubicBezTo>
                    <a:cubicBezTo>
                      <a:pt x="155" y="205"/>
                      <a:pt x="155" y="205"/>
                      <a:pt x="154" y="205"/>
                    </a:cubicBezTo>
                    <a:cubicBezTo>
                      <a:pt x="154" y="205"/>
                      <a:pt x="154" y="205"/>
                      <a:pt x="154" y="205"/>
                    </a:cubicBezTo>
                    <a:cubicBezTo>
                      <a:pt x="151" y="206"/>
                      <a:pt x="149" y="207"/>
                      <a:pt x="146" y="208"/>
                    </a:cubicBezTo>
                    <a:cubicBezTo>
                      <a:pt x="146" y="208"/>
                      <a:pt x="146" y="208"/>
                      <a:pt x="145" y="208"/>
                    </a:cubicBezTo>
                    <a:cubicBezTo>
                      <a:pt x="143" y="209"/>
                      <a:pt x="143" y="209"/>
                      <a:pt x="143" y="209"/>
                    </a:cubicBezTo>
                    <a:cubicBezTo>
                      <a:pt x="143" y="209"/>
                      <a:pt x="142" y="209"/>
                      <a:pt x="142" y="209"/>
                    </a:cubicBezTo>
                    <a:cubicBezTo>
                      <a:pt x="139" y="210"/>
                      <a:pt x="139" y="210"/>
                      <a:pt x="139" y="210"/>
                    </a:cubicBezTo>
                    <a:cubicBezTo>
                      <a:pt x="138" y="210"/>
                      <a:pt x="137" y="210"/>
                      <a:pt x="137" y="210"/>
                    </a:cubicBezTo>
                    <a:cubicBezTo>
                      <a:pt x="136" y="210"/>
                      <a:pt x="135" y="210"/>
                      <a:pt x="135" y="210"/>
                    </a:cubicBezTo>
                    <a:cubicBezTo>
                      <a:pt x="134" y="210"/>
                      <a:pt x="134" y="210"/>
                      <a:pt x="134" y="210"/>
                    </a:cubicBezTo>
                    <a:cubicBezTo>
                      <a:pt x="133" y="211"/>
                      <a:pt x="133" y="211"/>
                      <a:pt x="132" y="211"/>
                    </a:cubicBezTo>
                    <a:cubicBezTo>
                      <a:pt x="132" y="211"/>
                      <a:pt x="131" y="211"/>
                      <a:pt x="131" y="211"/>
                    </a:cubicBezTo>
                    <a:cubicBezTo>
                      <a:pt x="130" y="211"/>
                      <a:pt x="129" y="211"/>
                      <a:pt x="129" y="211"/>
                    </a:cubicBezTo>
                    <a:cubicBezTo>
                      <a:pt x="128" y="211"/>
                      <a:pt x="128" y="211"/>
                      <a:pt x="128" y="211"/>
                    </a:cubicBezTo>
                    <a:cubicBezTo>
                      <a:pt x="128" y="211"/>
                      <a:pt x="127" y="211"/>
                      <a:pt x="127" y="211"/>
                    </a:cubicBezTo>
                    <a:cubicBezTo>
                      <a:pt x="127" y="211"/>
                      <a:pt x="127" y="211"/>
                      <a:pt x="127" y="211"/>
                    </a:cubicBezTo>
                    <a:cubicBezTo>
                      <a:pt x="125" y="211"/>
                      <a:pt x="124" y="211"/>
                      <a:pt x="122" y="211"/>
                    </a:cubicBezTo>
                    <a:cubicBezTo>
                      <a:pt x="73" y="211"/>
                      <a:pt x="33" y="171"/>
                      <a:pt x="33" y="122"/>
                    </a:cubicBezTo>
                    <a:cubicBezTo>
                      <a:pt x="33" y="118"/>
                      <a:pt x="34" y="113"/>
                      <a:pt x="34" y="108"/>
                    </a:cubicBezTo>
                    <a:cubicBezTo>
                      <a:pt x="35" y="107"/>
                      <a:pt x="35" y="105"/>
                      <a:pt x="35" y="103"/>
                    </a:cubicBezTo>
                    <a:cubicBezTo>
                      <a:pt x="36" y="101"/>
                      <a:pt x="36" y="100"/>
                      <a:pt x="36" y="98"/>
                    </a:cubicBezTo>
                    <a:cubicBezTo>
                      <a:pt x="37" y="98"/>
                      <a:pt x="37" y="98"/>
                      <a:pt x="37" y="97"/>
                    </a:cubicBezTo>
                    <a:cubicBezTo>
                      <a:pt x="37" y="97"/>
                      <a:pt x="37" y="96"/>
                      <a:pt x="37" y="95"/>
                    </a:cubicBezTo>
                    <a:cubicBezTo>
                      <a:pt x="38" y="94"/>
                      <a:pt x="38" y="94"/>
                      <a:pt x="38" y="94"/>
                    </a:cubicBezTo>
                    <a:cubicBezTo>
                      <a:pt x="38" y="93"/>
                      <a:pt x="38" y="93"/>
                      <a:pt x="38" y="92"/>
                    </a:cubicBezTo>
                    <a:cubicBezTo>
                      <a:pt x="39" y="91"/>
                      <a:pt x="39" y="90"/>
                      <a:pt x="40" y="89"/>
                    </a:cubicBezTo>
                    <a:cubicBezTo>
                      <a:pt x="40" y="88"/>
                      <a:pt x="40" y="88"/>
                      <a:pt x="40" y="87"/>
                    </a:cubicBezTo>
                    <a:cubicBezTo>
                      <a:pt x="41" y="86"/>
                      <a:pt x="41" y="85"/>
                      <a:pt x="42" y="84"/>
                    </a:cubicBezTo>
                    <a:cubicBezTo>
                      <a:pt x="43" y="82"/>
                      <a:pt x="43" y="82"/>
                      <a:pt x="43" y="82"/>
                    </a:cubicBezTo>
                    <a:cubicBezTo>
                      <a:pt x="43" y="81"/>
                      <a:pt x="44" y="80"/>
                      <a:pt x="44" y="80"/>
                    </a:cubicBezTo>
                    <a:cubicBezTo>
                      <a:pt x="46" y="77"/>
                      <a:pt x="46" y="77"/>
                      <a:pt x="46" y="77"/>
                    </a:cubicBezTo>
                    <a:cubicBezTo>
                      <a:pt x="46" y="76"/>
                      <a:pt x="46" y="76"/>
                      <a:pt x="47" y="75"/>
                    </a:cubicBezTo>
                    <a:cubicBezTo>
                      <a:pt x="48" y="73"/>
                      <a:pt x="48" y="73"/>
                      <a:pt x="48" y="73"/>
                    </a:cubicBezTo>
                    <a:cubicBezTo>
                      <a:pt x="49" y="72"/>
                      <a:pt x="49" y="71"/>
                      <a:pt x="50" y="71"/>
                    </a:cubicBezTo>
                    <a:cubicBezTo>
                      <a:pt x="50" y="70"/>
                      <a:pt x="51" y="69"/>
                      <a:pt x="51" y="68"/>
                    </a:cubicBezTo>
                    <a:cubicBezTo>
                      <a:pt x="52" y="67"/>
                      <a:pt x="53" y="66"/>
                      <a:pt x="54" y="65"/>
                    </a:cubicBezTo>
                    <a:cubicBezTo>
                      <a:pt x="55" y="64"/>
                      <a:pt x="56" y="63"/>
                      <a:pt x="56" y="62"/>
                    </a:cubicBezTo>
                    <a:cubicBezTo>
                      <a:pt x="57" y="62"/>
                      <a:pt x="57" y="62"/>
                      <a:pt x="57" y="61"/>
                    </a:cubicBezTo>
                    <a:cubicBezTo>
                      <a:pt x="60" y="58"/>
                      <a:pt x="60" y="58"/>
                      <a:pt x="60" y="58"/>
                    </a:cubicBezTo>
                    <a:cubicBezTo>
                      <a:pt x="60" y="58"/>
                      <a:pt x="61" y="58"/>
                      <a:pt x="61" y="58"/>
                    </a:cubicBezTo>
                    <a:cubicBezTo>
                      <a:pt x="62" y="57"/>
                      <a:pt x="62" y="57"/>
                      <a:pt x="62" y="57"/>
                    </a:cubicBezTo>
                    <a:cubicBezTo>
                      <a:pt x="63" y="56"/>
                      <a:pt x="63" y="56"/>
                      <a:pt x="64" y="55"/>
                    </a:cubicBezTo>
                    <a:cubicBezTo>
                      <a:pt x="66" y="53"/>
                      <a:pt x="66" y="53"/>
                      <a:pt x="66" y="53"/>
                    </a:cubicBezTo>
                    <a:cubicBezTo>
                      <a:pt x="67" y="53"/>
                      <a:pt x="68" y="52"/>
                      <a:pt x="68" y="51"/>
                    </a:cubicBezTo>
                    <a:cubicBezTo>
                      <a:pt x="69" y="51"/>
                      <a:pt x="70" y="50"/>
                      <a:pt x="71" y="50"/>
                    </a:cubicBezTo>
                    <a:cubicBezTo>
                      <a:pt x="71" y="49"/>
                      <a:pt x="72" y="49"/>
                      <a:pt x="73" y="48"/>
                    </a:cubicBezTo>
                    <a:cubicBezTo>
                      <a:pt x="75" y="47"/>
                      <a:pt x="75" y="47"/>
                      <a:pt x="75" y="47"/>
                    </a:cubicBezTo>
                    <a:cubicBezTo>
                      <a:pt x="76" y="46"/>
                      <a:pt x="76" y="46"/>
                      <a:pt x="78" y="45"/>
                    </a:cubicBezTo>
                    <a:cubicBezTo>
                      <a:pt x="78" y="45"/>
                      <a:pt x="79" y="44"/>
                      <a:pt x="80" y="44"/>
                    </a:cubicBezTo>
                    <a:cubicBezTo>
                      <a:pt x="80" y="44"/>
                      <a:pt x="81" y="43"/>
                      <a:pt x="82" y="43"/>
                    </a:cubicBezTo>
                    <a:cubicBezTo>
                      <a:pt x="83" y="42"/>
                      <a:pt x="83" y="42"/>
                      <a:pt x="83" y="42"/>
                    </a:cubicBezTo>
                    <a:cubicBezTo>
                      <a:pt x="83" y="42"/>
                      <a:pt x="84" y="42"/>
                      <a:pt x="84" y="42"/>
                    </a:cubicBezTo>
                    <a:cubicBezTo>
                      <a:pt x="86" y="41"/>
                      <a:pt x="88" y="40"/>
                      <a:pt x="89" y="39"/>
                    </a:cubicBezTo>
                    <a:cubicBezTo>
                      <a:pt x="90" y="39"/>
                      <a:pt x="90" y="39"/>
                      <a:pt x="90" y="39"/>
                    </a:cubicBezTo>
                    <a:cubicBezTo>
                      <a:pt x="91" y="39"/>
                      <a:pt x="91" y="39"/>
                      <a:pt x="91" y="39"/>
                    </a:cubicBezTo>
                    <a:cubicBezTo>
                      <a:pt x="92" y="38"/>
                      <a:pt x="93" y="38"/>
                      <a:pt x="94" y="38"/>
                    </a:cubicBezTo>
                    <a:cubicBezTo>
                      <a:pt x="100" y="36"/>
                      <a:pt x="100" y="36"/>
                      <a:pt x="100" y="36"/>
                    </a:cubicBezTo>
                    <a:cubicBezTo>
                      <a:pt x="101" y="36"/>
                      <a:pt x="101" y="36"/>
                      <a:pt x="102" y="35"/>
                    </a:cubicBezTo>
                    <a:cubicBezTo>
                      <a:pt x="106" y="35"/>
                      <a:pt x="106" y="35"/>
                      <a:pt x="106" y="35"/>
                    </a:cubicBezTo>
                    <a:cubicBezTo>
                      <a:pt x="106" y="35"/>
                      <a:pt x="107" y="34"/>
                      <a:pt x="108" y="34"/>
                    </a:cubicBezTo>
                    <a:cubicBezTo>
                      <a:pt x="108" y="34"/>
                      <a:pt x="108" y="34"/>
                      <a:pt x="108" y="34"/>
                    </a:cubicBezTo>
                    <a:cubicBezTo>
                      <a:pt x="109" y="34"/>
                      <a:pt x="109" y="34"/>
                      <a:pt x="110" y="34"/>
                    </a:cubicBezTo>
                    <a:cubicBezTo>
                      <a:pt x="112" y="34"/>
                      <a:pt x="112" y="34"/>
                      <a:pt x="112" y="34"/>
                    </a:cubicBezTo>
                    <a:cubicBezTo>
                      <a:pt x="113" y="34"/>
                      <a:pt x="113" y="34"/>
                      <a:pt x="114" y="33"/>
                    </a:cubicBezTo>
                    <a:cubicBezTo>
                      <a:pt x="115" y="33"/>
                      <a:pt x="116" y="33"/>
                      <a:pt x="117" y="33"/>
                    </a:cubicBezTo>
                    <a:cubicBezTo>
                      <a:pt x="118" y="33"/>
                      <a:pt x="118" y="33"/>
                      <a:pt x="118" y="33"/>
                    </a:cubicBezTo>
                    <a:cubicBezTo>
                      <a:pt x="119" y="33"/>
                      <a:pt x="121" y="33"/>
                      <a:pt x="122" y="33"/>
                    </a:cubicBezTo>
                    <a:cubicBezTo>
                      <a:pt x="171" y="33"/>
                      <a:pt x="211" y="73"/>
                      <a:pt x="211" y="122"/>
                    </a:cubicBezTo>
                    <a:cubicBezTo>
                      <a:pt x="211" y="127"/>
                      <a:pt x="211" y="132"/>
                      <a:pt x="21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55"/>
              <p:cNvSpPr>
                <a:spLocks/>
              </p:cNvSpPr>
              <p:nvPr/>
            </p:nvSpPr>
            <p:spPr bwMode="gray">
              <a:xfrm>
                <a:off x="2079625" y="8270875"/>
                <a:ext cx="742950" cy="731838"/>
              </a:xfrm>
              <a:custGeom>
                <a:avLst/>
                <a:gdLst>
                  <a:gd name="T0" fmla="*/ 198 w 198"/>
                  <a:gd name="T1" fmla="*/ 74 h 195"/>
                  <a:gd name="T2" fmla="*/ 49 w 198"/>
                  <a:gd name="T3" fmla="*/ 195 h 195"/>
                  <a:gd name="T4" fmla="*/ 0 w 198"/>
                  <a:gd name="T5" fmla="*/ 67 h 195"/>
                  <a:gd name="T6" fmla="*/ 3 w 198"/>
                  <a:gd name="T7" fmla="*/ 66 h 195"/>
                  <a:gd name="T8" fmla="*/ 13 w 198"/>
                  <a:gd name="T9" fmla="*/ 62 h 195"/>
                  <a:gd name="T10" fmla="*/ 16 w 198"/>
                  <a:gd name="T11" fmla="*/ 60 h 195"/>
                  <a:gd name="T12" fmla="*/ 22 w 198"/>
                  <a:gd name="T13" fmla="*/ 57 h 195"/>
                  <a:gd name="T14" fmla="*/ 26 w 198"/>
                  <a:gd name="T15" fmla="*/ 55 h 195"/>
                  <a:gd name="T16" fmla="*/ 31 w 198"/>
                  <a:gd name="T17" fmla="*/ 52 h 195"/>
                  <a:gd name="T18" fmla="*/ 35 w 198"/>
                  <a:gd name="T19" fmla="*/ 50 h 195"/>
                  <a:gd name="T20" fmla="*/ 40 w 198"/>
                  <a:gd name="T21" fmla="*/ 46 h 195"/>
                  <a:gd name="T22" fmla="*/ 43 w 198"/>
                  <a:gd name="T23" fmla="*/ 44 h 195"/>
                  <a:gd name="T24" fmla="*/ 48 w 198"/>
                  <a:gd name="T25" fmla="*/ 39 h 195"/>
                  <a:gd name="T26" fmla="*/ 51 w 198"/>
                  <a:gd name="T27" fmla="*/ 37 h 195"/>
                  <a:gd name="T28" fmla="*/ 56 w 198"/>
                  <a:gd name="T29" fmla="*/ 32 h 195"/>
                  <a:gd name="T30" fmla="*/ 59 w 198"/>
                  <a:gd name="T31" fmla="*/ 30 h 195"/>
                  <a:gd name="T32" fmla="*/ 64 w 198"/>
                  <a:gd name="T33" fmla="*/ 25 h 195"/>
                  <a:gd name="T34" fmla="*/ 66 w 198"/>
                  <a:gd name="T35" fmla="*/ 23 h 195"/>
                  <a:gd name="T36" fmla="*/ 73 w 198"/>
                  <a:gd name="T37" fmla="*/ 15 h 195"/>
                  <a:gd name="T38" fmla="*/ 74 w 198"/>
                  <a:gd name="T39" fmla="*/ 13 h 195"/>
                  <a:gd name="T40" fmla="*/ 79 w 198"/>
                  <a:gd name="T41" fmla="*/ 7 h 195"/>
                  <a:gd name="T42" fmla="*/ 81 w 198"/>
                  <a:gd name="T43" fmla="*/ 3 h 195"/>
                  <a:gd name="T44" fmla="*/ 83 w 198"/>
                  <a:gd name="T45" fmla="*/ 0 h 195"/>
                  <a:gd name="T46" fmla="*/ 198 w 198"/>
                  <a:gd name="T47" fmla="*/ 7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95">
                    <a:moveTo>
                      <a:pt x="198" y="74"/>
                    </a:moveTo>
                    <a:cubicBezTo>
                      <a:pt x="163" y="129"/>
                      <a:pt x="111" y="172"/>
                      <a:pt x="49" y="195"/>
                    </a:cubicBezTo>
                    <a:cubicBezTo>
                      <a:pt x="0" y="67"/>
                      <a:pt x="0" y="67"/>
                      <a:pt x="0" y="67"/>
                    </a:cubicBezTo>
                    <a:cubicBezTo>
                      <a:pt x="1" y="67"/>
                      <a:pt x="2" y="66"/>
                      <a:pt x="3" y="66"/>
                    </a:cubicBezTo>
                    <a:cubicBezTo>
                      <a:pt x="7" y="65"/>
                      <a:pt x="10" y="63"/>
                      <a:pt x="13" y="62"/>
                    </a:cubicBezTo>
                    <a:cubicBezTo>
                      <a:pt x="14" y="61"/>
                      <a:pt x="15" y="61"/>
                      <a:pt x="16" y="60"/>
                    </a:cubicBezTo>
                    <a:cubicBezTo>
                      <a:pt x="18" y="59"/>
                      <a:pt x="20" y="58"/>
                      <a:pt x="22" y="57"/>
                    </a:cubicBezTo>
                    <a:cubicBezTo>
                      <a:pt x="23" y="57"/>
                      <a:pt x="24" y="56"/>
                      <a:pt x="26" y="55"/>
                    </a:cubicBezTo>
                    <a:cubicBezTo>
                      <a:pt x="27" y="54"/>
                      <a:pt x="29" y="53"/>
                      <a:pt x="31" y="52"/>
                    </a:cubicBezTo>
                    <a:cubicBezTo>
                      <a:pt x="32" y="51"/>
                      <a:pt x="33" y="50"/>
                      <a:pt x="35" y="50"/>
                    </a:cubicBezTo>
                    <a:cubicBezTo>
                      <a:pt x="36" y="48"/>
                      <a:pt x="38" y="47"/>
                      <a:pt x="40" y="46"/>
                    </a:cubicBezTo>
                    <a:cubicBezTo>
                      <a:pt x="41" y="45"/>
                      <a:pt x="42" y="44"/>
                      <a:pt x="43" y="44"/>
                    </a:cubicBezTo>
                    <a:cubicBezTo>
                      <a:pt x="45" y="42"/>
                      <a:pt x="47" y="41"/>
                      <a:pt x="48" y="39"/>
                    </a:cubicBezTo>
                    <a:cubicBezTo>
                      <a:pt x="49" y="39"/>
                      <a:pt x="50" y="38"/>
                      <a:pt x="51" y="37"/>
                    </a:cubicBezTo>
                    <a:cubicBezTo>
                      <a:pt x="53" y="36"/>
                      <a:pt x="55" y="34"/>
                      <a:pt x="56" y="32"/>
                    </a:cubicBezTo>
                    <a:cubicBezTo>
                      <a:pt x="57" y="32"/>
                      <a:pt x="58" y="31"/>
                      <a:pt x="59" y="30"/>
                    </a:cubicBezTo>
                    <a:cubicBezTo>
                      <a:pt x="61" y="28"/>
                      <a:pt x="62" y="26"/>
                      <a:pt x="64" y="25"/>
                    </a:cubicBezTo>
                    <a:cubicBezTo>
                      <a:pt x="65" y="24"/>
                      <a:pt x="65" y="23"/>
                      <a:pt x="66" y="23"/>
                    </a:cubicBezTo>
                    <a:cubicBezTo>
                      <a:pt x="68" y="20"/>
                      <a:pt x="71" y="17"/>
                      <a:pt x="73" y="15"/>
                    </a:cubicBezTo>
                    <a:cubicBezTo>
                      <a:pt x="73" y="14"/>
                      <a:pt x="74" y="14"/>
                      <a:pt x="74" y="13"/>
                    </a:cubicBezTo>
                    <a:cubicBezTo>
                      <a:pt x="76" y="11"/>
                      <a:pt x="77" y="9"/>
                      <a:pt x="79" y="7"/>
                    </a:cubicBezTo>
                    <a:cubicBezTo>
                      <a:pt x="80" y="5"/>
                      <a:pt x="80" y="4"/>
                      <a:pt x="81" y="3"/>
                    </a:cubicBezTo>
                    <a:cubicBezTo>
                      <a:pt x="82" y="2"/>
                      <a:pt x="83" y="1"/>
                      <a:pt x="83" y="0"/>
                    </a:cubicBezTo>
                    <a:lnTo>
                      <a:pt x="19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5" name="SAGD, Siemens, schloss, locket, key, schlüssel, verschlossen, sicherheit, safety, verschlüsselt"/>
            <p:cNvSpPr>
              <a:spLocks noEditPoints="1"/>
            </p:cNvSpPr>
            <p:nvPr/>
          </p:nvSpPr>
          <p:spPr bwMode="gray">
            <a:xfrm>
              <a:off x="5701042" y="2974130"/>
              <a:ext cx="179938" cy="214638"/>
            </a:xfrm>
            <a:custGeom>
              <a:avLst/>
              <a:gdLst>
                <a:gd name="T0" fmla="*/ 581 w 643"/>
                <a:gd name="T1" fmla="*/ 332 h 767"/>
                <a:gd name="T2" fmla="*/ 581 w 643"/>
                <a:gd name="T3" fmla="*/ 126 h 767"/>
                <a:gd name="T4" fmla="*/ 455 w 643"/>
                <a:gd name="T5" fmla="*/ 0 h 767"/>
                <a:gd name="T6" fmla="*/ 189 w 643"/>
                <a:gd name="T7" fmla="*/ 0 h 767"/>
                <a:gd name="T8" fmla="*/ 63 w 643"/>
                <a:gd name="T9" fmla="*/ 126 h 767"/>
                <a:gd name="T10" fmla="*/ 63 w 643"/>
                <a:gd name="T11" fmla="*/ 332 h 767"/>
                <a:gd name="T12" fmla="*/ 0 w 643"/>
                <a:gd name="T13" fmla="*/ 332 h 767"/>
                <a:gd name="T14" fmla="*/ 0 w 643"/>
                <a:gd name="T15" fmla="*/ 767 h 767"/>
                <a:gd name="T16" fmla="*/ 643 w 643"/>
                <a:gd name="T17" fmla="*/ 767 h 767"/>
                <a:gd name="T18" fmla="*/ 643 w 643"/>
                <a:gd name="T19" fmla="*/ 332 h 767"/>
                <a:gd name="T20" fmla="*/ 581 w 643"/>
                <a:gd name="T21" fmla="*/ 332 h 767"/>
                <a:gd name="T22" fmla="*/ 373 w 643"/>
                <a:gd name="T23" fmla="*/ 539 h 767"/>
                <a:gd name="T24" fmla="*/ 352 w 643"/>
                <a:gd name="T25" fmla="*/ 539 h 767"/>
                <a:gd name="T26" fmla="*/ 352 w 643"/>
                <a:gd name="T27" fmla="*/ 664 h 767"/>
                <a:gd name="T28" fmla="*/ 290 w 643"/>
                <a:gd name="T29" fmla="*/ 664 h 767"/>
                <a:gd name="T30" fmla="*/ 290 w 643"/>
                <a:gd name="T31" fmla="*/ 539 h 767"/>
                <a:gd name="T32" fmla="*/ 269 w 643"/>
                <a:gd name="T33" fmla="*/ 539 h 767"/>
                <a:gd name="T34" fmla="*/ 269 w 643"/>
                <a:gd name="T35" fmla="*/ 436 h 767"/>
                <a:gd name="T36" fmla="*/ 373 w 643"/>
                <a:gd name="T37" fmla="*/ 436 h 767"/>
                <a:gd name="T38" fmla="*/ 373 w 643"/>
                <a:gd name="T39" fmla="*/ 539 h 767"/>
                <a:gd name="T40" fmla="*/ 187 w 643"/>
                <a:gd name="T41" fmla="*/ 332 h 767"/>
                <a:gd name="T42" fmla="*/ 187 w 643"/>
                <a:gd name="T43" fmla="*/ 187 h 767"/>
                <a:gd name="T44" fmla="*/ 249 w 643"/>
                <a:gd name="T45" fmla="*/ 124 h 767"/>
                <a:gd name="T46" fmla="*/ 393 w 643"/>
                <a:gd name="T47" fmla="*/ 124 h 767"/>
                <a:gd name="T48" fmla="*/ 456 w 643"/>
                <a:gd name="T49" fmla="*/ 187 h 767"/>
                <a:gd name="T50" fmla="*/ 456 w 643"/>
                <a:gd name="T51" fmla="*/ 332 h 767"/>
                <a:gd name="T52" fmla="*/ 187 w 643"/>
                <a:gd name="T53" fmla="*/ 33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3" h="767">
                  <a:moveTo>
                    <a:pt x="581" y="332"/>
                  </a:moveTo>
                  <a:lnTo>
                    <a:pt x="581" y="126"/>
                  </a:lnTo>
                  <a:lnTo>
                    <a:pt x="455" y="0"/>
                  </a:lnTo>
                  <a:lnTo>
                    <a:pt x="189" y="0"/>
                  </a:lnTo>
                  <a:lnTo>
                    <a:pt x="63" y="126"/>
                  </a:lnTo>
                  <a:lnTo>
                    <a:pt x="63" y="332"/>
                  </a:lnTo>
                  <a:lnTo>
                    <a:pt x="0" y="332"/>
                  </a:lnTo>
                  <a:lnTo>
                    <a:pt x="0" y="767"/>
                  </a:lnTo>
                  <a:lnTo>
                    <a:pt x="643" y="767"/>
                  </a:lnTo>
                  <a:lnTo>
                    <a:pt x="643" y="332"/>
                  </a:lnTo>
                  <a:lnTo>
                    <a:pt x="581" y="332"/>
                  </a:lnTo>
                  <a:close/>
                  <a:moveTo>
                    <a:pt x="373" y="539"/>
                  </a:moveTo>
                  <a:lnTo>
                    <a:pt x="352" y="539"/>
                  </a:lnTo>
                  <a:lnTo>
                    <a:pt x="352" y="664"/>
                  </a:lnTo>
                  <a:lnTo>
                    <a:pt x="290" y="664"/>
                  </a:lnTo>
                  <a:lnTo>
                    <a:pt x="290" y="539"/>
                  </a:lnTo>
                  <a:lnTo>
                    <a:pt x="269" y="539"/>
                  </a:lnTo>
                  <a:lnTo>
                    <a:pt x="269" y="436"/>
                  </a:lnTo>
                  <a:lnTo>
                    <a:pt x="373" y="436"/>
                  </a:lnTo>
                  <a:lnTo>
                    <a:pt x="373" y="539"/>
                  </a:lnTo>
                  <a:close/>
                  <a:moveTo>
                    <a:pt x="187" y="332"/>
                  </a:moveTo>
                  <a:lnTo>
                    <a:pt x="187" y="187"/>
                  </a:lnTo>
                  <a:lnTo>
                    <a:pt x="249" y="124"/>
                  </a:lnTo>
                  <a:lnTo>
                    <a:pt x="393" y="124"/>
                  </a:lnTo>
                  <a:lnTo>
                    <a:pt x="456" y="187"/>
                  </a:lnTo>
                  <a:lnTo>
                    <a:pt x="456" y="332"/>
                  </a:lnTo>
                  <a:lnTo>
                    <a:pt x="187" y="3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6" name="SAGD, Siemens, Dokument, papier, report, paper"/>
            <p:cNvSpPr>
              <a:spLocks noChangeAspect="1" noEditPoints="1"/>
            </p:cNvSpPr>
            <p:nvPr/>
          </p:nvSpPr>
          <p:spPr bwMode="gray">
            <a:xfrm>
              <a:off x="6400800" y="2959478"/>
              <a:ext cx="179055" cy="243942"/>
            </a:xfrm>
            <a:custGeom>
              <a:avLst/>
              <a:gdLst>
                <a:gd name="T0" fmla="*/ 35 w 436"/>
                <a:gd name="T1" fmla="*/ 559 h 594"/>
                <a:gd name="T2" fmla="*/ 367 w 436"/>
                <a:gd name="T3" fmla="*/ 559 h 594"/>
                <a:gd name="T4" fmla="*/ 367 w 436"/>
                <a:gd name="T5" fmla="*/ 594 h 594"/>
                <a:gd name="T6" fmla="*/ 0 w 436"/>
                <a:gd name="T7" fmla="*/ 594 h 594"/>
                <a:gd name="T8" fmla="*/ 0 w 436"/>
                <a:gd name="T9" fmla="*/ 70 h 594"/>
                <a:gd name="T10" fmla="*/ 35 w 436"/>
                <a:gd name="T11" fmla="*/ 70 h 594"/>
                <a:gd name="T12" fmla="*/ 35 w 436"/>
                <a:gd name="T13" fmla="*/ 559 h 594"/>
                <a:gd name="T14" fmla="*/ 279 w 436"/>
                <a:gd name="T15" fmla="*/ 0 h 594"/>
                <a:gd name="T16" fmla="*/ 70 w 436"/>
                <a:gd name="T17" fmla="*/ 0 h 594"/>
                <a:gd name="T18" fmla="*/ 70 w 436"/>
                <a:gd name="T19" fmla="*/ 524 h 594"/>
                <a:gd name="T20" fmla="*/ 436 w 436"/>
                <a:gd name="T21" fmla="*/ 524 h 594"/>
                <a:gd name="T22" fmla="*/ 436 w 436"/>
                <a:gd name="T23" fmla="*/ 157 h 594"/>
                <a:gd name="T24" fmla="*/ 279 w 436"/>
                <a:gd name="T25" fmla="*/ 157 h 594"/>
                <a:gd name="T26" fmla="*/ 279 w 436"/>
                <a:gd name="T27" fmla="*/ 0 h 594"/>
                <a:gd name="T28" fmla="*/ 314 w 436"/>
                <a:gd name="T29" fmla="*/ 0 h 594"/>
                <a:gd name="T30" fmla="*/ 314 w 436"/>
                <a:gd name="T31" fmla="*/ 122 h 594"/>
                <a:gd name="T32" fmla="*/ 436 w 436"/>
                <a:gd name="T33" fmla="*/ 122 h 594"/>
                <a:gd name="T34" fmla="*/ 314 w 436"/>
                <a:gd name="T35"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6" h="594">
                  <a:moveTo>
                    <a:pt x="35" y="559"/>
                  </a:moveTo>
                  <a:lnTo>
                    <a:pt x="367" y="559"/>
                  </a:lnTo>
                  <a:lnTo>
                    <a:pt x="367" y="594"/>
                  </a:lnTo>
                  <a:lnTo>
                    <a:pt x="0" y="594"/>
                  </a:lnTo>
                  <a:lnTo>
                    <a:pt x="0" y="70"/>
                  </a:lnTo>
                  <a:lnTo>
                    <a:pt x="35" y="70"/>
                  </a:lnTo>
                  <a:lnTo>
                    <a:pt x="35" y="559"/>
                  </a:lnTo>
                  <a:close/>
                  <a:moveTo>
                    <a:pt x="279" y="0"/>
                  </a:moveTo>
                  <a:lnTo>
                    <a:pt x="70" y="0"/>
                  </a:lnTo>
                  <a:lnTo>
                    <a:pt x="70" y="524"/>
                  </a:lnTo>
                  <a:lnTo>
                    <a:pt x="436" y="524"/>
                  </a:lnTo>
                  <a:lnTo>
                    <a:pt x="436" y="157"/>
                  </a:lnTo>
                  <a:lnTo>
                    <a:pt x="279" y="157"/>
                  </a:lnTo>
                  <a:lnTo>
                    <a:pt x="279" y="0"/>
                  </a:lnTo>
                  <a:close/>
                  <a:moveTo>
                    <a:pt x="314" y="0"/>
                  </a:moveTo>
                  <a:lnTo>
                    <a:pt x="314" y="122"/>
                  </a:lnTo>
                  <a:lnTo>
                    <a:pt x="436" y="122"/>
                  </a:lnTo>
                  <a:lnTo>
                    <a:pt x="314" y="0"/>
                  </a:lnTo>
                  <a:close/>
                </a:path>
              </a:pathLst>
            </a:custGeom>
            <a:solidFill>
              <a:schemeClr val="accent1"/>
            </a:solidFill>
            <a:ln>
              <a:noFill/>
            </a:ln>
          </p:spPr>
          <p:txBody>
            <a:bodyPr vert="horz" wrap="square" lIns="36000" tIns="0" rIns="0" bIns="0" numCol="1" anchor="ctr" anchorCtr="0" compatLnSpc="1">
              <a:prstTxWarp prst="textNoShape">
                <a:avLst/>
              </a:prstTxWarp>
            </a:bodyPr>
            <a:lstStyle/>
            <a:p>
              <a:pPr algn="ctr"/>
              <a:r>
                <a:rPr lang="en-US" sz="400" b="1" dirty="0">
                  <a:solidFill>
                    <a:schemeClr val="bg1"/>
                  </a:solidFill>
                </a:rPr>
                <a:t>LOG</a:t>
              </a:r>
            </a:p>
          </p:txBody>
        </p:sp>
      </p:grpSp>
      <p:grpSp>
        <p:nvGrpSpPr>
          <p:cNvPr id="137" name="Gruppieren 3"/>
          <p:cNvGrpSpPr/>
          <p:nvPr/>
        </p:nvGrpSpPr>
        <p:grpSpPr bwMode="gray">
          <a:xfrm>
            <a:off x="3889670" y="4285408"/>
            <a:ext cx="276912" cy="174055"/>
            <a:chOff x="3880146" y="4207447"/>
            <a:chExt cx="276912" cy="174055"/>
          </a:xfrm>
        </p:grpSpPr>
        <p:sp>
          <p:nvSpPr>
            <p:cNvPr id="343" name="Freeform 36"/>
            <p:cNvSpPr>
              <a:spLocks noEditPoints="1"/>
            </p:cNvSpPr>
            <p:nvPr/>
          </p:nvSpPr>
          <p:spPr bwMode="gray">
            <a:xfrm>
              <a:off x="3906970" y="4207447"/>
              <a:ext cx="250088" cy="149519"/>
            </a:xfrm>
            <a:custGeom>
              <a:avLst/>
              <a:gdLst>
                <a:gd name="T0" fmla="*/ 193 w 800"/>
                <a:gd name="T1" fmla="*/ 381 h 514"/>
                <a:gd name="T2" fmla="*/ 143 w 800"/>
                <a:gd name="T3" fmla="*/ 265 h 514"/>
                <a:gd name="T4" fmla="*/ 400 w 800"/>
                <a:gd name="T5" fmla="*/ 381 h 514"/>
                <a:gd name="T6" fmla="*/ 87 w 800"/>
                <a:gd name="T7" fmla="*/ 132 h 514"/>
                <a:gd name="T8" fmla="*/ 258 w 800"/>
                <a:gd name="T9" fmla="*/ 248 h 514"/>
                <a:gd name="T10" fmla="*/ 667 w 800"/>
                <a:gd name="T11" fmla="*/ 0 h 514"/>
                <a:gd name="T12" fmla="*/ 418 w 800"/>
                <a:gd name="T13" fmla="*/ 116 h 514"/>
                <a:gd name="T14" fmla="*/ 667 w 800"/>
                <a:gd name="T15" fmla="*/ 0 h 514"/>
                <a:gd name="T16" fmla="*/ 143 w 800"/>
                <a:gd name="T17" fmla="*/ 0 h 514"/>
                <a:gd name="T18" fmla="*/ 400 w 800"/>
                <a:gd name="T19" fmla="*/ 116 h 514"/>
                <a:gd name="T20" fmla="*/ 276 w 800"/>
                <a:gd name="T21" fmla="*/ 248 h 514"/>
                <a:gd name="T22" fmla="*/ 524 w 800"/>
                <a:gd name="T23" fmla="*/ 132 h 514"/>
                <a:gd name="T24" fmla="*/ 276 w 800"/>
                <a:gd name="T25" fmla="*/ 248 h 514"/>
                <a:gd name="T26" fmla="*/ 667 w 800"/>
                <a:gd name="T27" fmla="*/ 381 h 514"/>
                <a:gd name="T28" fmla="*/ 418 w 800"/>
                <a:gd name="T29" fmla="*/ 265 h 514"/>
                <a:gd name="T30" fmla="*/ 96 w 800"/>
                <a:gd name="T31" fmla="*/ 265 h 514"/>
                <a:gd name="T32" fmla="*/ 117 w 800"/>
                <a:gd name="T33" fmla="*/ 277 h 514"/>
                <a:gd name="T34" fmla="*/ 124 w 800"/>
                <a:gd name="T35" fmla="*/ 265 h 514"/>
                <a:gd name="T36" fmla="*/ 41 w 800"/>
                <a:gd name="T37" fmla="*/ 438 h 514"/>
                <a:gd name="T38" fmla="*/ 16 w 800"/>
                <a:gd name="T39" fmla="*/ 514 h 514"/>
                <a:gd name="T40" fmla="*/ 41 w 800"/>
                <a:gd name="T41" fmla="*/ 438 h 514"/>
                <a:gd name="T42" fmla="*/ 800 w 800"/>
                <a:gd name="T43" fmla="*/ 514 h 514"/>
                <a:gd name="T44" fmla="*/ 543 w 800"/>
                <a:gd name="T45" fmla="*/ 398 h 514"/>
                <a:gd name="T46" fmla="*/ 543 w 800"/>
                <a:gd name="T47" fmla="*/ 248 h 514"/>
                <a:gd name="T48" fmla="*/ 800 w 800"/>
                <a:gd name="T49" fmla="*/ 132 h 514"/>
                <a:gd name="T50" fmla="*/ 543 w 800"/>
                <a:gd name="T51" fmla="*/ 248 h 514"/>
                <a:gd name="T52" fmla="*/ 800 w 800"/>
                <a:gd name="T53" fmla="*/ 381 h 514"/>
                <a:gd name="T54" fmla="*/ 684 w 800"/>
                <a:gd name="T55" fmla="*/ 265 h 514"/>
                <a:gd name="T56" fmla="*/ 684 w 800"/>
                <a:gd name="T57" fmla="*/ 0 h 514"/>
                <a:gd name="T58" fmla="*/ 800 w 800"/>
                <a:gd name="T59" fmla="*/ 116 h 514"/>
                <a:gd name="T60" fmla="*/ 684 w 800"/>
                <a:gd name="T61" fmla="*/ 0 h 514"/>
                <a:gd name="T62" fmla="*/ 191 w 800"/>
                <a:gd name="T63" fmla="*/ 514 h 514"/>
                <a:gd name="T64" fmla="*/ 258 w 800"/>
                <a:gd name="T65" fmla="*/ 398 h 514"/>
                <a:gd name="T66" fmla="*/ 195 w 800"/>
                <a:gd name="T67" fmla="*/ 502 h 514"/>
                <a:gd name="T68" fmla="*/ 524 w 800"/>
                <a:gd name="T69" fmla="*/ 514 h 514"/>
                <a:gd name="T70" fmla="*/ 276 w 800"/>
                <a:gd name="T71" fmla="*/ 398 h 514"/>
                <a:gd name="T72" fmla="*/ 16 w 800"/>
                <a:gd name="T73" fmla="*/ 216 h 514"/>
                <a:gd name="T74" fmla="*/ 61 w 800"/>
                <a:gd name="T75" fmla="*/ 132 h 514"/>
                <a:gd name="T76" fmla="*/ 0 w 800"/>
                <a:gd name="T77" fmla="*/ 238 h 514"/>
                <a:gd name="T78" fmla="*/ 67 w 800"/>
                <a:gd name="T79" fmla="*/ 83 h 514"/>
                <a:gd name="T80" fmla="*/ 124 w 800"/>
                <a:gd name="T81" fmla="*/ 116 h 514"/>
                <a:gd name="T82" fmla="*/ 0 w 800"/>
                <a:gd name="T83" fmla="*/ 0 h 514"/>
                <a:gd name="T84" fmla="*/ 63 w 800"/>
                <a:gd name="T85" fmla="*/ 11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514">
                  <a:moveTo>
                    <a:pt x="400" y="381"/>
                  </a:moveTo>
                  <a:cubicBezTo>
                    <a:pt x="193" y="381"/>
                    <a:pt x="193" y="381"/>
                    <a:pt x="193" y="381"/>
                  </a:cubicBezTo>
                  <a:cubicBezTo>
                    <a:pt x="181" y="346"/>
                    <a:pt x="162" y="314"/>
                    <a:pt x="143" y="283"/>
                  </a:cubicBezTo>
                  <a:cubicBezTo>
                    <a:pt x="143" y="265"/>
                    <a:pt x="143" y="265"/>
                    <a:pt x="143" y="265"/>
                  </a:cubicBezTo>
                  <a:cubicBezTo>
                    <a:pt x="400" y="265"/>
                    <a:pt x="400" y="265"/>
                    <a:pt x="400" y="265"/>
                  </a:cubicBezTo>
                  <a:lnTo>
                    <a:pt x="400" y="381"/>
                  </a:lnTo>
                  <a:close/>
                  <a:moveTo>
                    <a:pt x="258" y="132"/>
                  </a:moveTo>
                  <a:cubicBezTo>
                    <a:pt x="87" y="132"/>
                    <a:pt x="87" y="132"/>
                    <a:pt x="87" y="132"/>
                  </a:cubicBezTo>
                  <a:cubicBezTo>
                    <a:pt x="106" y="180"/>
                    <a:pt x="103" y="217"/>
                    <a:pt x="99" y="248"/>
                  </a:cubicBezTo>
                  <a:cubicBezTo>
                    <a:pt x="258" y="248"/>
                    <a:pt x="258" y="248"/>
                    <a:pt x="258" y="248"/>
                  </a:cubicBezTo>
                  <a:lnTo>
                    <a:pt x="258" y="132"/>
                  </a:lnTo>
                  <a:close/>
                  <a:moveTo>
                    <a:pt x="667" y="0"/>
                  </a:moveTo>
                  <a:cubicBezTo>
                    <a:pt x="418" y="0"/>
                    <a:pt x="418" y="0"/>
                    <a:pt x="418" y="0"/>
                  </a:cubicBezTo>
                  <a:cubicBezTo>
                    <a:pt x="418" y="116"/>
                    <a:pt x="418" y="116"/>
                    <a:pt x="418" y="116"/>
                  </a:cubicBezTo>
                  <a:cubicBezTo>
                    <a:pt x="667" y="116"/>
                    <a:pt x="667" y="116"/>
                    <a:pt x="667" y="116"/>
                  </a:cubicBezTo>
                  <a:lnTo>
                    <a:pt x="667" y="0"/>
                  </a:lnTo>
                  <a:close/>
                  <a:moveTo>
                    <a:pt x="400" y="0"/>
                  </a:moveTo>
                  <a:cubicBezTo>
                    <a:pt x="143" y="0"/>
                    <a:pt x="143" y="0"/>
                    <a:pt x="143" y="0"/>
                  </a:cubicBezTo>
                  <a:cubicBezTo>
                    <a:pt x="143" y="116"/>
                    <a:pt x="143" y="116"/>
                    <a:pt x="143" y="116"/>
                  </a:cubicBezTo>
                  <a:cubicBezTo>
                    <a:pt x="400" y="116"/>
                    <a:pt x="400" y="116"/>
                    <a:pt x="400" y="116"/>
                  </a:cubicBezTo>
                  <a:lnTo>
                    <a:pt x="400" y="0"/>
                  </a:lnTo>
                  <a:close/>
                  <a:moveTo>
                    <a:pt x="276" y="248"/>
                  </a:moveTo>
                  <a:cubicBezTo>
                    <a:pt x="524" y="248"/>
                    <a:pt x="524" y="248"/>
                    <a:pt x="524" y="248"/>
                  </a:cubicBezTo>
                  <a:cubicBezTo>
                    <a:pt x="524" y="132"/>
                    <a:pt x="524" y="132"/>
                    <a:pt x="524" y="132"/>
                  </a:cubicBezTo>
                  <a:cubicBezTo>
                    <a:pt x="276" y="132"/>
                    <a:pt x="276" y="132"/>
                    <a:pt x="276" y="132"/>
                  </a:cubicBezTo>
                  <a:lnTo>
                    <a:pt x="276" y="248"/>
                  </a:lnTo>
                  <a:close/>
                  <a:moveTo>
                    <a:pt x="418" y="381"/>
                  </a:moveTo>
                  <a:cubicBezTo>
                    <a:pt x="667" y="381"/>
                    <a:pt x="667" y="381"/>
                    <a:pt x="667" y="381"/>
                  </a:cubicBezTo>
                  <a:cubicBezTo>
                    <a:pt x="667" y="265"/>
                    <a:pt x="667" y="265"/>
                    <a:pt x="667" y="265"/>
                  </a:cubicBezTo>
                  <a:cubicBezTo>
                    <a:pt x="418" y="265"/>
                    <a:pt x="418" y="265"/>
                    <a:pt x="418" y="265"/>
                  </a:cubicBezTo>
                  <a:lnTo>
                    <a:pt x="418" y="381"/>
                  </a:lnTo>
                  <a:close/>
                  <a:moveTo>
                    <a:pt x="96" y="265"/>
                  </a:moveTo>
                  <a:cubicBezTo>
                    <a:pt x="94" y="284"/>
                    <a:pt x="92" y="300"/>
                    <a:pt x="96" y="316"/>
                  </a:cubicBezTo>
                  <a:cubicBezTo>
                    <a:pt x="103" y="301"/>
                    <a:pt x="110" y="286"/>
                    <a:pt x="117" y="277"/>
                  </a:cubicBezTo>
                  <a:cubicBezTo>
                    <a:pt x="124" y="267"/>
                    <a:pt x="124" y="267"/>
                    <a:pt x="124" y="267"/>
                  </a:cubicBezTo>
                  <a:cubicBezTo>
                    <a:pt x="124" y="265"/>
                    <a:pt x="124" y="265"/>
                    <a:pt x="124" y="265"/>
                  </a:cubicBezTo>
                  <a:lnTo>
                    <a:pt x="96" y="265"/>
                  </a:lnTo>
                  <a:close/>
                  <a:moveTo>
                    <a:pt x="41" y="438"/>
                  </a:moveTo>
                  <a:cubicBezTo>
                    <a:pt x="34" y="448"/>
                    <a:pt x="28" y="460"/>
                    <a:pt x="24" y="473"/>
                  </a:cubicBezTo>
                  <a:cubicBezTo>
                    <a:pt x="20" y="484"/>
                    <a:pt x="16" y="498"/>
                    <a:pt x="16" y="514"/>
                  </a:cubicBezTo>
                  <a:cubicBezTo>
                    <a:pt x="62" y="514"/>
                    <a:pt x="62" y="514"/>
                    <a:pt x="62" y="514"/>
                  </a:cubicBezTo>
                  <a:cubicBezTo>
                    <a:pt x="51" y="492"/>
                    <a:pt x="43" y="464"/>
                    <a:pt x="41" y="438"/>
                  </a:cubicBezTo>
                  <a:close/>
                  <a:moveTo>
                    <a:pt x="543" y="514"/>
                  </a:moveTo>
                  <a:cubicBezTo>
                    <a:pt x="800" y="514"/>
                    <a:pt x="800" y="514"/>
                    <a:pt x="800" y="514"/>
                  </a:cubicBezTo>
                  <a:cubicBezTo>
                    <a:pt x="800" y="398"/>
                    <a:pt x="800" y="398"/>
                    <a:pt x="800" y="398"/>
                  </a:cubicBezTo>
                  <a:cubicBezTo>
                    <a:pt x="543" y="398"/>
                    <a:pt x="543" y="398"/>
                    <a:pt x="543" y="398"/>
                  </a:cubicBezTo>
                  <a:lnTo>
                    <a:pt x="543" y="514"/>
                  </a:lnTo>
                  <a:close/>
                  <a:moveTo>
                    <a:pt x="543" y="248"/>
                  </a:moveTo>
                  <a:cubicBezTo>
                    <a:pt x="800" y="248"/>
                    <a:pt x="800" y="248"/>
                    <a:pt x="800" y="248"/>
                  </a:cubicBezTo>
                  <a:cubicBezTo>
                    <a:pt x="800" y="132"/>
                    <a:pt x="800" y="132"/>
                    <a:pt x="800" y="132"/>
                  </a:cubicBezTo>
                  <a:cubicBezTo>
                    <a:pt x="543" y="132"/>
                    <a:pt x="543" y="132"/>
                    <a:pt x="543" y="132"/>
                  </a:cubicBezTo>
                  <a:lnTo>
                    <a:pt x="543" y="248"/>
                  </a:lnTo>
                  <a:close/>
                  <a:moveTo>
                    <a:pt x="684" y="381"/>
                  </a:moveTo>
                  <a:cubicBezTo>
                    <a:pt x="800" y="381"/>
                    <a:pt x="800" y="381"/>
                    <a:pt x="800" y="381"/>
                  </a:cubicBezTo>
                  <a:cubicBezTo>
                    <a:pt x="800" y="265"/>
                    <a:pt x="800" y="265"/>
                    <a:pt x="800" y="265"/>
                  </a:cubicBezTo>
                  <a:cubicBezTo>
                    <a:pt x="684" y="265"/>
                    <a:pt x="684" y="265"/>
                    <a:pt x="684" y="265"/>
                  </a:cubicBezTo>
                  <a:lnTo>
                    <a:pt x="684" y="381"/>
                  </a:lnTo>
                  <a:close/>
                  <a:moveTo>
                    <a:pt x="684" y="0"/>
                  </a:moveTo>
                  <a:cubicBezTo>
                    <a:pt x="684" y="116"/>
                    <a:pt x="684" y="116"/>
                    <a:pt x="684" y="116"/>
                  </a:cubicBezTo>
                  <a:cubicBezTo>
                    <a:pt x="800" y="116"/>
                    <a:pt x="800" y="116"/>
                    <a:pt x="800" y="116"/>
                  </a:cubicBezTo>
                  <a:cubicBezTo>
                    <a:pt x="800" y="0"/>
                    <a:pt x="800" y="0"/>
                    <a:pt x="800" y="0"/>
                  </a:cubicBezTo>
                  <a:lnTo>
                    <a:pt x="684" y="0"/>
                  </a:lnTo>
                  <a:close/>
                  <a:moveTo>
                    <a:pt x="195" y="502"/>
                  </a:moveTo>
                  <a:cubicBezTo>
                    <a:pt x="194" y="506"/>
                    <a:pt x="193" y="510"/>
                    <a:pt x="191" y="514"/>
                  </a:cubicBezTo>
                  <a:cubicBezTo>
                    <a:pt x="258" y="514"/>
                    <a:pt x="258" y="514"/>
                    <a:pt x="258" y="514"/>
                  </a:cubicBezTo>
                  <a:cubicBezTo>
                    <a:pt x="258" y="398"/>
                    <a:pt x="258" y="398"/>
                    <a:pt x="258" y="398"/>
                  </a:cubicBezTo>
                  <a:cubicBezTo>
                    <a:pt x="198" y="398"/>
                    <a:pt x="198" y="398"/>
                    <a:pt x="198" y="398"/>
                  </a:cubicBezTo>
                  <a:cubicBezTo>
                    <a:pt x="206" y="429"/>
                    <a:pt x="207" y="464"/>
                    <a:pt x="195" y="502"/>
                  </a:cubicBezTo>
                  <a:close/>
                  <a:moveTo>
                    <a:pt x="276" y="514"/>
                  </a:moveTo>
                  <a:cubicBezTo>
                    <a:pt x="524" y="514"/>
                    <a:pt x="524" y="514"/>
                    <a:pt x="524" y="514"/>
                  </a:cubicBezTo>
                  <a:cubicBezTo>
                    <a:pt x="524" y="398"/>
                    <a:pt x="524" y="398"/>
                    <a:pt x="524" y="398"/>
                  </a:cubicBezTo>
                  <a:cubicBezTo>
                    <a:pt x="276" y="398"/>
                    <a:pt x="276" y="398"/>
                    <a:pt x="276" y="398"/>
                  </a:cubicBezTo>
                  <a:lnTo>
                    <a:pt x="276" y="514"/>
                  </a:lnTo>
                  <a:close/>
                  <a:moveTo>
                    <a:pt x="16" y="216"/>
                  </a:moveTo>
                  <a:cubicBezTo>
                    <a:pt x="39" y="184"/>
                    <a:pt x="57" y="159"/>
                    <a:pt x="61" y="134"/>
                  </a:cubicBezTo>
                  <a:cubicBezTo>
                    <a:pt x="61" y="132"/>
                    <a:pt x="61" y="132"/>
                    <a:pt x="61" y="132"/>
                  </a:cubicBezTo>
                  <a:cubicBezTo>
                    <a:pt x="0" y="132"/>
                    <a:pt x="0" y="132"/>
                    <a:pt x="0" y="132"/>
                  </a:cubicBezTo>
                  <a:cubicBezTo>
                    <a:pt x="0" y="238"/>
                    <a:pt x="0" y="238"/>
                    <a:pt x="0" y="238"/>
                  </a:cubicBezTo>
                  <a:cubicBezTo>
                    <a:pt x="6" y="230"/>
                    <a:pt x="11" y="223"/>
                    <a:pt x="16" y="216"/>
                  </a:cubicBezTo>
                  <a:close/>
                  <a:moveTo>
                    <a:pt x="67" y="83"/>
                  </a:moveTo>
                  <a:cubicBezTo>
                    <a:pt x="80" y="116"/>
                    <a:pt x="80" y="116"/>
                    <a:pt x="80" y="116"/>
                  </a:cubicBezTo>
                  <a:cubicBezTo>
                    <a:pt x="124" y="116"/>
                    <a:pt x="124" y="116"/>
                    <a:pt x="124" y="116"/>
                  </a:cubicBezTo>
                  <a:cubicBezTo>
                    <a:pt x="124" y="0"/>
                    <a:pt x="124" y="0"/>
                    <a:pt x="124" y="0"/>
                  </a:cubicBezTo>
                  <a:cubicBezTo>
                    <a:pt x="0" y="0"/>
                    <a:pt x="0" y="0"/>
                    <a:pt x="0" y="0"/>
                  </a:cubicBezTo>
                  <a:cubicBezTo>
                    <a:pt x="0" y="116"/>
                    <a:pt x="0" y="116"/>
                    <a:pt x="0" y="116"/>
                  </a:cubicBezTo>
                  <a:cubicBezTo>
                    <a:pt x="63" y="116"/>
                    <a:pt x="63" y="116"/>
                    <a:pt x="63" y="116"/>
                  </a:cubicBezTo>
                  <a:lnTo>
                    <a:pt x="67" y="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37"/>
            <p:cNvSpPr>
              <a:spLocks/>
            </p:cNvSpPr>
            <p:nvPr/>
          </p:nvSpPr>
          <p:spPr bwMode="gray">
            <a:xfrm>
              <a:off x="3880146" y="4246552"/>
              <a:ext cx="92029" cy="134950"/>
            </a:xfrm>
            <a:custGeom>
              <a:avLst/>
              <a:gdLst>
                <a:gd name="T0" fmla="*/ 160 w 294"/>
                <a:gd name="T1" fmla="*/ 0 h 464"/>
                <a:gd name="T2" fmla="*/ 37 w 294"/>
                <a:gd name="T3" fmla="*/ 222 h 464"/>
                <a:gd name="T4" fmla="*/ 104 w 294"/>
                <a:gd name="T5" fmla="*/ 433 h 464"/>
                <a:gd name="T6" fmla="*/ 141 w 294"/>
                <a:gd name="T7" fmla="*/ 266 h 464"/>
                <a:gd name="T8" fmla="*/ 165 w 294"/>
                <a:gd name="T9" fmla="*/ 382 h 464"/>
                <a:gd name="T10" fmla="*/ 185 w 294"/>
                <a:gd name="T11" fmla="*/ 338 h 464"/>
                <a:gd name="T12" fmla="*/ 155 w 294"/>
                <a:gd name="T13" fmla="*/ 464 h 464"/>
                <a:gd name="T14" fmla="*/ 269 w 294"/>
                <a:gd name="T15" fmla="*/ 363 h 464"/>
                <a:gd name="T16" fmla="*/ 214 w 294"/>
                <a:gd name="T17" fmla="*/ 150 h 464"/>
                <a:gd name="T18" fmla="*/ 185 w 294"/>
                <a:gd name="T19" fmla="*/ 214 h 464"/>
                <a:gd name="T20" fmla="*/ 160 w 29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464">
                  <a:moveTo>
                    <a:pt x="160" y="0"/>
                  </a:moveTo>
                  <a:cubicBezTo>
                    <a:pt x="152" y="58"/>
                    <a:pt x="78" y="112"/>
                    <a:pt x="37" y="222"/>
                  </a:cubicBezTo>
                  <a:cubicBezTo>
                    <a:pt x="0" y="322"/>
                    <a:pt x="31" y="408"/>
                    <a:pt x="104" y="433"/>
                  </a:cubicBezTo>
                  <a:cubicBezTo>
                    <a:pt x="63" y="367"/>
                    <a:pt x="114" y="287"/>
                    <a:pt x="141" y="266"/>
                  </a:cubicBezTo>
                  <a:cubicBezTo>
                    <a:pt x="135" y="295"/>
                    <a:pt x="144" y="349"/>
                    <a:pt x="165" y="382"/>
                  </a:cubicBezTo>
                  <a:cubicBezTo>
                    <a:pt x="173" y="375"/>
                    <a:pt x="182" y="357"/>
                    <a:pt x="185" y="338"/>
                  </a:cubicBezTo>
                  <a:cubicBezTo>
                    <a:pt x="185" y="338"/>
                    <a:pt x="240" y="412"/>
                    <a:pt x="155" y="464"/>
                  </a:cubicBezTo>
                  <a:cubicBezTo>
                    <a:pt x="155" y="464"/>
                    <a:pt x="243" y="451"/>
                    <a:pt x="269" y="363"/>
                  </a:cubicBezTo>
                  <a:cubicBezTo>
                    <a:pt x="294" y="276"/>
                    <a:pt x="254" y="215"/>
                    <a:pt x="214" y="150"/>
                  </a:cubicBezTo>
                  <a:cubicBezTo>
                    <a:pt x="204" y="163"/>
                    <a:pt x="189" y="193"/>
                    <a:pt x="185" y="214"/>
                  </a:cubicBezTo>
                  <a:cubicBezTo>
                    <a:pt x="136" y="152"/>
                    <a:pt x="202" y="106"/>
                    <a:pt x="1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5" name="Rechteck 83"/>
          <p:cNvSpPr>
            <a:spLocks/>
          </p:cNvSpPr>
          <p:nvPr/>
        </p:nvSpPr>
        <p:spPr bwMode="gray">
          <a:xfrm>
            <a:off x="5010369" y="2393413"/>
            <a:ext cx="2378804" cy="449112"/>
          </a:xfrm>
          <a:prstGeom prst="rect">
            <a:avLst/>
          </a:prstGeom>
          <a:noFill/>
          <a:ln w="28575">
            <a:solidFill>
              <a:srgbClr val="AAB414"/>
            </a:solidFill>
          </a:ln>
          <a:effectLst/>
          <a:extLst/>
        </p:spPr>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lgn="r"/>
            <a:r>
              <a:rPr lang="en-US" sz="1200" b="1" dirty="0">
                <a:solidFill>
                  <a:srgbClr val="AAB414"/>
                </a:solidFill>
              </a:rPr>
              <a:t>Monitoring </a:t>
            </a:r>
            <a:br>
              <a:rPr lang="en-US" sz="1200" b="1" dirty="0">
                <a:solidFill>
                  <a:srgbClr val="AAB414"/>
                </a:solidFill>
              </a:rPr>
            </a:br>
            <a:r>
              <a:rPr lang="en-US" sz="1200" b="1" dirty="0">
                <a:solidFill>
                  <a:srgbClr val="AAB414"/>
                </a:solidFill>
              </a:rPr>
              <a:t>DMZ</a:t>
            </a:r>
          </a:p>
        </p:txBody>
      </p:sp>
      <p:grpSp>
        <p:nvGrpSpPr>
          <p:cNvPr id="138" name="Gruppieren 345"/>
          <p:cNvGrpSpPr/>
          <p:nvPr/>
        </p:nvGrpSpPr>
        <p:grpSpPr bwMode="gray">
          <a:xfrm>
            <a:off x="5081708" y="2472688"/>
            <a:ext cx="1261593" cy="290562"/>
            <a:chOff x="9386437" y="2618490"/>
            <a:chExt cx="1590133" cy="386605"/>
          </a:xfrm>
        </p:grpSpPr>
        <p:sp>
          <p:nvSpPr>
            <p:cNvPr id="347" name="SAGD, Siemens, Dokument, papier, report, paper"/>
            <p:cNvSpPr>
              <a:spLocks noChangeAspect="1" noEditPoints="1"/>
            </p:cNvSpPr>
            <p:nvPr/>
          </p:nvSpPr>
          <p:spPr bwMode="gray">
            <a:xfrm>
              <a:off x="9573373" y="2693498"/>
              <a:ext cx="99642" cy="135748"/>
            </a:xfrm>
            <a:custGeom>
              <a:avLst/>
              <a:gdLst>
                <a:gd name="T0" fmla="*/ 35 w 436"/>
                <a:gd name="T1" fmla="*/ 559 h 594"/>
                <a:gd name="T2" fmla="*/ 367 w 436"/>
                <a:gd name="T3" fmla="*/ 559 h 594"/>
                <a:gd name="T4" fmla="*/ 367 w 436"/>
                <a:gd name="T5" fmla="*/ 594 h 594"/>
                <a:gd name="T6" fmla="*/ 0 w 436"/>
                <a:gd name="T7" fmla="*/ 594 h 594"/>
                <a:gd name="T8" fmla="*/ 0 w 436"/>
                <a:gd name="T9" fmla="*/ 70 h 594"/>
                <a:gd name="T10" fmla="*/ 35 w 436"/>
                <a:gd name="T11" fmla="*/ 70 h 594"/>
                <a:gd name="T12" fmla="*/ 35 w 436"/>
                <a:gd name="T13" fmla="*/ 559 h 594"/>
                <a:gd name="T14" fmla="*/ 279 w 436"/>
                <a:gd name="T15" fmla="*/ 0 h 594"/>
                <a:gd name="T16" fmla="*/ 70 w 436"/>
                <a:gd name="T17" fmla="*/ 0 h 594"/>
                <a:gd name="T18" fmla="*/ 70 w 436"/>
                <a:gd name="T19" fmla="*/ 524 h 594"/>
                <a:gd name="T20" fmla="*/ 436 w 436"/>
                <a:gd name="T21" fmla="*/ 524 h 594"/>
                <a:gd name="T22" fmla="*/ 436 w 436"/>
                <a:gd name="T23" fmla="*/ 157 h 594"/>
                <a:gd name="T24" fmla="*/ 279 w 436"/>
                <a:gd name="T25" fmla="*/ 157 h 594"/>
                <a:gd name="T26" fmla="*/ 279 w 436"/>
                <a:gd name="T27" fmla="*/ 0 h 594"/>
                <a:gd name="T28" fmla="*/ 314 w 436"/>
                <a:gd name="T29" fmla="*/ 0 h 594"/>
                <a:gd name="T30" fmla="*/ 314 w 436"/>
                <a:gd name="T31" fmla="*/ 122 h 594"/>
                <a:gd name="T32" fmla="*/ 436 w 436"/>
                <a:gd name="T33" fmla="*/ 122 h 594"/>
                <a:gd name="T34" fmla="*/ 314 w 436"/>
                <a:gd name="T35"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6" h="594">
                  <a:moveTo>
                    <a:pt x="35" y="559"/>
                  </a:moveTo>
                  <a:lnTo>
                    <a:pt x="367" y="559"/>
                  </a:lnTo>
                  <a:lnTo>
                    <a:pt x="367" y="594"/>
                  </a:lnTo>
                  <a:lnTo>
                    <a:pt x="0" y="594"/>
                  </a:lnTo>
                  <a:lnTo>
                    <a:pt x="0" y="70"/>
                  </a:lnTo>
                  <a:lnTo>
                    <a:pt x="35" y="70"/>
                  </a:lnTo>
                  <a:lnTo>
                    <a:pt x="35" y="559"/>
                  </a:lnTo>
                  <a:close/>
                  <a:moveTo>
                    <a:pt x="279" y="0"/>
                  </a:moveTo>
                  <a:lnTo>
                    <a:pt x="70" y="0"/>
                  </a:lnTo>
                  <a:lnTo>
                    <a:pt x="70" y="524"/>
                  </a:lnTo>
                  <a:lnTo>
                    <a:pt x="436" y="524"/>
                  </a:lnTo>
                  <a:lnTo>
                    <a:pt x="436" y="157"/>
                  </a:lnTo>
                  <a:lnTo>
                    <a:pt x="279" y="157"/>
                  </a:lnTo>
                  <a:lnTo>
                    <a:pt x="279" y="0"/>
                  </a:lnTo>
                  <a:close/>
                  <a:moveTo>
                    <a:pt x="314" y="0"/>
                  </a:moveTo>
                  <a:lnTo>
                    <a:pt x="314" y="122"/>
                  </a:lnTo>
                  <a:lnTo>
                    <a:pt x="436" y="122"/>
                  </a:lnTo>
                  <a:lnTo>
                    <a:pt x="314" y="0"/>
                  </a:lnTo>
                  <a:close/>
                </a:path>
              </a:pathLst>
            </a:custGeom>
            <a:solidFill>
              <a:schemeClr val="accent1"/>
            </a:solidFill>
            <a:ln>
              <a:noFill/>
            </a:ln>
          </p:spPr>
          <p:txBody>
            <a:bodyPr vert="horz" wrap="square" lIns="36000" tIns="0" rIns="0" bIns="0" numCol="1" anchor="ctr" anchorCtr="0" compatLnSpc="1">
              <a:prstTxWarp prst="textNoShape">
                <a:avLst/>
              </a:prstTxWarp>
            </a:bodyPr>
            <a:lstStyle/>
            <a:p>
              <a:pPr algn="ctr"/>
              <a:r>
                <a:rPr lang="en-US" sz="300" b="1" dirty="0">
                  <a:solidFill>
                    <a:schemeClr val="bg1"/>
                  </a:solidFill>
                </a:rPr>
                <a:t>…</a:t>
              </a:r>
            </a:p>
          </p:txBody>
        </p:sp>
        <p:sp>
          <p:nvSpPr>
            <p:cNvPr id="348" name="Rechteck 79"/>
            <p:cNvSpPr>
              <a:spLocks/>
            </p:cNvSpPr>
            <p:nvPr/>
          </p:nvSpPr>
          <p:spPr bwMode="gray">
            <a:xfrm>
              <a:off x="9921482" y="2645874"/>
              <a:ext cx="1055088" cy="307777"/>
            </a:xfrm>
            <a:prstGeom prst="rect">
              <a:avLst/>
            </a:prstGeom>
          </p:spPr>
          <p:txBody>
            <a:bodyPr wrap="square" lIns="0" tIns="0" rIns="0" bIns="0">
              <a:noAutofit/>
            </a:bodyPr>
            <a:lstStyle/>
            <a:p>
              <a:r>
                <a:rPr lang="en-US" sz="1000" b="1" dirty="0">
                  <a:solidFill>
                    <a:schemeClr val="tx1"/>
                  </a:solidFill>
                </a:rPr>
                <a:t>SIEM/SOC System</a:t>
              </a:r>
            </a:p>
          </p:txBody>
        </p:sp>
        <p:sp>
          <p:nvSpPr>
            <p:cNvPr id="349" name="Freeform 426"/>
            <p:cNvSpPr>
              <a:spLocks noEditPoints="1"/>
            </p:cNvSpPr>
            <p:nvPr/>
          </p:nvSpPr>
          <p:spPr bwMode="gray">
            <a:xfrm>
              <a:off x="9386437" y="2618490"/>
              <a:ext cx="470155" cy="386605"/>
            </a:xfrm>
            <a:custGeom>
              <a:avLst/>
              <a:gdLst>
                <a:gd name="T0" fmla="*/ 0 w 160"/>
                <a:gd name="T1" fmla="*/ 126 h 131"/>
                <a:gd name="T2" fmla="*/ 160 w 160"/>
                <a:gd name="T3" fmla="*/ 126 h 131"/>
                <a:gd name="T4" fmla="*/ 154 w 160"/>
                <a:gd name="T5" fmla="*/ 131 h 131"/>
                <a:gd name="T6" fmla="*/ 5 w 160"/>
                <a:gd name="T7" fmla="*/ 131 h 131"/>
                <a:gd name="T8" fmla="*/ 0 w 160"/>
                <a:gd name="T9" fmla="*/ 126 h 131"/>
                <a:gd name="T10" fmla="*/ 64 w 160"/>
                <a:gd name="T11" fmla="*/ 94 h 131"/>
                <a:gd name="T12" fmla="*/ 96 w 160"/>
                <a:gd name="T13" fmla="*/ 94 h 131"/>
                <a:gd name="T14" fmla="*/ 96 w 160"/>
                <a:gd name="T15" fmla="*/ 103 h 131"/>
                <a:gd name="T16" fmla="*/ 64 w 160"/>
                <a:gd name="T17" fmla="*/ 103 h 131"/>
                <a:gd name="T18" fmla="*/ 64 w 160"/>
                <a:gd name="T19" fmla="*/ 94 h 131"/>
                <a:gd name="T20" fmla="*/ 18 w 160"/>
                <a:gd name="T21" fmla="*/ 106 h 131"/>
                <a:gd name="T22" fmla="*/ 142 w 160"/>
                <a:gd name="T23" fmla="*/ 106 h 131"/>
                <a:gd name="T24" fmla="*/ 160 w 160"/>
                <a:gd name="T25" fmla="*/ 123 h 131"/>
                <a:gd name="T26" fmla="*/ 0 w 160"/>
                <a:gd name="T27" fmla="*/ 123 h 131"/>
                <a:gd name="T28" fmla="*/ 18 w 160"/>
                <a:gd name="T29" fmla="*/ 106 h 131"/>
                <a:gd name="T30" fmla="*/ 21 w 160"/>
                <a:gd name="T31" fmla="*/ 11 h 131"/>
                <a:gd name="T32" fmla="*/ 138 w 160"/>
                <a:gd name="T33" fmla="*/ 11 h 131"/>
                <a:gd name="T34" fmla="*/ 138 w 160"/>
                <a:gd name="T35" fmla="*/ 80 h 131"/>
                <a:gd name="T36" fmla="*/ 21 w 160"/>
                <a:gd name="T37" fmla="*/ 80 h 131"/>
                <a:gd name="T38" fmla="*/ 21 w 160"/>
                <a:gd name="T39" fmla="*/ 11 h 131"/>
                <a:gd name="T40" fmla="*/ 10 w 160"/>
                <a:gd name="T41" fmla="*/ 4 h 131"/>
                <a:gd name="T42" fmla="*/ 14 w 160"/>
                <a:gd name="T43" fmla="*/ 0 h 131"/>
                <a:gd name="T44" fmla="*/ 145 w 160"/>
                <a:gd name="T45" fmla="*/ 0 h 131"/>
                <a:gd name="T46" fmla="*/ 149 w 160"/>
                <a:gd name="T47" fmla="*/ 4 h 131"/>
                <a:gd name="T48" fmla="*/ 149 w 160"/>
                <a:gd name="T49" fmla="*/ 87 h 131"/>
                <a:gd name="T50" fmla="*/ 145 w 160"/>
                <a:gd name="T51" fmla="*/ 91 h 131"/>
                <a:gd name="T52" fmla="*/ 14 w 160"/>
                <a:gd name="T53" fmla="*/ 91 h 131"/>
                <a:gd name="T54" fmla="*/ 10 w 160"/>
                <a:gd name="T55" fmla="*/ 87 h 131"/>
                <a:gd name="T56" fmla="*/ 10 w 160"/>
                <a:gd name="T5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131">
                  <a:moveTo>
                    <a:pt x="0" y="126"/>
                  </a:moveTo>
                  <a:cubicBezTo>
                    <a:pt x="160" y="126"/>
                    <a:pt x="160" y="126"/>
                    <a:pt x="160" y="126"/>
                  </a:cubicBezTo>
                  <a:cubicBezTo>
                    <a:pt x="160" y="129"/>
                    <a:pt x="157" y="131"/>
                    <a:pt x="154" y="131"/>
                  </a:cubicBezTo>
                  <a:cubicBezTo>
                    <a:pt x="5" y="131"/>
                    <a:pt x="5" y="131"/>
                    <a:pt x="5" y="131"/>
                  </a:cubicBezTo>
                  <a:cubicBezTo>
                    <a:pt x="2" y="131"/>
                    <a:pt x="0" y="129"/>
                    <a:pt x="0" y="126"/>
                  </a:cubicBezTo>
                  <a:close/>
                  <a:moveTo>
                    <a:pt x="64" y="94"/>
                  </a:moveTo>
                  <a:cubicBezTo>
                    <a:pt x="96" y="94"/>
                    <a:pt x="96" y="94"/>
                    <a:pt x="96" y="94"/>
                  </a:cubicBezTo>
                  <a:cubicBezTo>
                    <a:pt x="96" y="103"/>
                    <a:pt x="96" y="103"/>
                    <a:pt x="96" y="103"/>
                  </a:cubicBezTo>
                  <a:cubicBezTo>
                    <a:pt x="64" y="103"/>
                    <a:pt x="64" y="103"/>
                    <a:pt x="64" y="103"/>
                  </a:cubicBezTo>
                  <a:lnTo>
                    <a:pt x="64" y="94"/>
                  </a:lnTo>
                  <a:close/>
                  <a:moveTo>
                    <a:pt x="18" y="106"/>
                  </a:moveTo>
                  <a:cubicBezTo>
                    <a:pt x="142" y="106"/>
                    <a:pt x="142" y="106"/>
                    <a:pt x="142" y="106"/>
                  </a:cubicBezTo>
                  <a:cubicBezTo>
                    <a:pt x="160" y="123"/>
                    <a:pt x="160" y="123"/>
                    <a:pt x="160" y="123"/>
                  </a:cubicBezTo>
                  <a:cubicBezTo>
                    <a:pt x="0" y="123"/>
                    <a:pt x="0" y="123"/>
                    <a:pt x="0" y="123"/>
                  </a:cubicBezTo>
                  <a:lnTo>
                    <a:pt x="18" y="106"/>
                  </a:lnTo>
                  <a:close/>
                  <a:moveTo>
                    <a:pt x="21" y="11"/>
                  </a:moveTo>
                  <a:cubicBezTo>
                    <a:pt x="138" y="11"/>
                    <a:pt x="138" y="11"/>
                    <a:pt x="138" y="11"/>
                  </a:cubicBezTo>
                  <a:cubicBezTo>
                    <a:pt x="138" y="80"/>
                    <a:pt x="138" y="80"/>
                    <a:pt x="138" y="80"/>
                  </a:cubicBezTo>
                  <a:cubicBezTo>
                    <a:pt x="21" y="80"/>
                    <a:pt x="21" y="80"/>
                    <a:pt x="21" y="80"/>
                  </a:cubicBezTo>
                  <a:lnTo>
                    <a:pt x="21" y="11"/>
                  </a:lnTo>
                  <a:close/>
                  <a:moveTo>
                    <a:pt x="10" y="4"/>
                  </a:moveTo>
                  <a:cubicBezTo>
                    <a:pt x="10" y="2"/>
                    <a:pt x="12" y="0"/>
                    <a:pt x="14" y="0"/>
                  </a:cubicBezTo>
                  <a:cubicBezTo>
                    <a:pt x="145" y="0"/>
                    <a:pt x="145" y="0"/>
                    <a:pt x="145" y="0"/>
                  </a:cubicBezTo>
                  <a:cubicBezTo>
                    <a:pt x="147" y="0"/>
                    <a:pt x="149" y="2"/>
                    <a:pt x="149" y="4"/>
                  </a:cubicBezTo>
                  <a:cubicBezTo>
                    <a:pt x="149" y="87"/>
                    <a:pt x="149" y="87"/>
                    <a:pt x="149" y="87"/>
                  </a:cubicBezTo>
                  <a:cubicBezTo>
                    <a:pt x="149" y="89"/>
                    <a:pt x="147" y="91"/>
                    <a:pt x="145" y="91"/>
                  </a:cubicBezTo>
                  <a:cubicBezTo>
                    <a:pt x="14" y="91"/>
                    <a:pt x="14" y="91"/>
                    <a:pt x="14" y="91"/>
                  </a:cubicBezTo>
                  <a:cubicBezTo>
                    <a:pt x="12" y="91"/>
                    <a:pt x="10" y="89"/>
                    <a:pt x="10" y="87"/>
                  </a:cubicBezTo>
                  <a:lnTo>
                    <a:pt x="10" y="4"/>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p>
          </p:txBody>
        </p:sp>
      </p:grpSp>
      <p:cxnSp>
        <p:nvCxnSpPr>
          <p:cNvPr id="353" name="Gerade Verbindung 352"/>
          <p:cNvCxnSpPr>
            <a:cxnSpLocks/>
          </p:cNvCxnSpPr>
          <p:nvPr/>
        </p:nvCxnSpPr>
        <p:spPr bwMode="gray">
          <a:xfrm flipH="1">
            <a:off x="4437275" y="2659533"/>
            <a:ext cx="490063" cy="0"/>
          </a:xfrm>
          <a:prstGeom prst="line">
            <a:avLst/>
          </a:prstGeom>
          <a:solidFill>
            <a:schemeClr val="tx2"/>
          </a:solidFill>
          <a:ln w="28575" cap="flat" cmpd="sng" algn="ctr">
            <a:solidFill>
              <a:srgbClr val="DFE6ED"/>
            </a:solidFill>
            <a:prstDash val="solid"/>
            <a:round/>
            <a:headEnd type="triangle" w="lg" len="lg"/>
            <a:tailEnd type="non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3" name="cdtRectangle 2 Id130050"/>
          <p:cNvSpPr>
            <a:spLocks noGrp="1" noChangeArrowheads="1"/>
          </p:cNvSpPr>
          <p:nvPr>
            <p:ph type="title"/>
          </p:nvPr>
        </p:nvSpPr>
        <p:spPr bwMode="gray">
          <a:xfrm>
            <a:off x="0" y="0"/>
            <a:ext cx="12198350" cy="1268413"/>
          </a:xfrm>
        </p:spPr>
        <p:txBody>
          <a:bodyPr lIns="1080000"/>
          <a:lstStyle/>
          <a:p>
            <a:pPr fontAlgn="auto">
              <a:lnSpc>
                <a:spcPct val="90000"/>
              </a:lnSpc>
              <a:spcBef>
                <a:spcPts val="1800"/>
              </a:spcBef>
              <a:spcAft>
                <a:spcPts val="0"/>
              </a:spcAft>
              <a:tabLst>
                <a:tab pos="5203825" algn="l"/>
              </a:tabLst>
            </a:pPr>
            <a:r>
              <a:rPr lang="en-US" dirty="0"/>
              <a:t>Cyber Security</a:t>
            </a:r>
          </a:p>
        </p:txBody>
      </p:sp>
      <p:sp>
        <p:nvSpPr>
          <p:cNvPr id="254" name="Rechteck 253"/>
          <p:cNvSpPr>
            <a:spLocks noChangeAspect="1"/>
          </p:cNvSpPr>
          <p:nvPr/>
        </p:nvSpPr>
        <p:spPr bwMode="gray">
          <a:xfrm>
            <a:off x="627817" y="404664"/>
            <a:ext cx="360000" cy="360000"/>
          </a:xfrm>
          <a:prstGeom prst="rect">
            <a:avLst/>
          </a:prstGeom>
          <a:solidFill>
            <a:srgbClr val="00646E"/>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FFFFFF"/>
                </a:solidFill>
              </a:rPr>
              <a:t>3</a:t>
            </a:r>
          </a:p>
        </p:txBody>
      </p:sp>
    </p:spTree>
    <p:extLst>
      <p:ext uri="{BB962C8B-B14F-4D97-AF65-F5344CB8AC3E}">
        <p14:creationId xmlns:p14="http://schemas.microsoft.com/office/powerpoint/2010/main" val="286251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kt 25" hidden="1"/>
          <p:cNvGraphicFramePr>
            <a:graphicFrameLocks noChangeAspect="1"/>
          </p:cNvGraphicFramePr>
          <p:nvPr>
            <p:custDataLst>
              <p:tags r:id="rId2"/>
            </p:custDataLst>
            <p:extLst>
              <p:ext uri="{D42A27DB-BD31-4B8C-83A1-F6EECF244321}">
                <p14:modId xmlns:p14="http://schemas.microsoft.com/office/powerpoint/2010/main" val="392990808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6348" name="think-cell Folie" r:id="rId5" imgW="360" imgH="360" progId="">
                  <p:embed/>
                </p:oleObj>
              </mc:Choice>
              <mc:Fallback>
                <p:oleObj name="think-cell Folie" r:id="rId5" imgW="360" imgH="360" progId="">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 name="Titel 1"/>
          <p:cNvSpPr>
            <a:spLocks noGrp="1"/>
          </p:cNvSpPr>
          <p:nvPr>
            <p:ph type="title"/>
          </p:nvPr>
        </p:nvSpPr>
        <p:spPr bwMode="gray">
          <a:xfrm>
            <a:off x="0" y="0"/>
            <a:ext cx="12198350" cy="1268413"/>
          </a:xfrm>
        </p:spPr>
        <p:txBody>
          <a:bodyPr lIns="1080000"/>
          <a:lstStyle/>
          <a:p>
            <a:pPr fontAlgn="auto">
              <a:lnSpc>
                <a:spcPct val="90000"/>
              </a:lnSpc>
              <a:spcBef>
                <a:spcPts val="1800"/>
              </a:spcBef>
              <a:spcAft>
                <a:spcPts val="0"/>
              </a:spcAft>
              <a:tabLst>
                <a:tab pos="5203825" algn="l"/>
              </a:tabLst>
            </a:pPr>
            <a:r>
              <a:rPr lang="en-US" dirty="0"/>
              <a:t>Asset Management Support</a:t>
            </a:r>
            <a:br>
              <a:rPr lang="en-US" dirty="0"/>
            </a:br>
            <a:r>
              <a:rPr lang="en-US" dirty="0"/>
              <a:t>for Primary and Secondary Equipment</a:t>
            </a:r>
          </a:p>
        </p:txBody>
      </p:sp>
      <p:sp>
        <p:nvSpPr>
          <p:cNvPr id="118" name="Rechteck 117"/>
          <p:cNvSpPr>
            <a:spLocks noChangeAspect="1"/>
          </p:cNvSpPr>
          <p:nvPr/>
        </p:nvSpPr>
        <p:spPr bwMode="gray">
          <a:xfrm>
            <a:off x="627817" y="404664"/>
            <a:ext cx="360000" cy="360000"/>
          </a:xfrm>
          <a:prstGeom prst="rect">
            <a:avLst/>
          </a:prstGeom>
          <a:solidFill>
            <a:srgbClr val="00646E"/>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chemeClr val="bg1"/>
                </a:solidFill>
              </a:rPr>
              <a:t>4</a:t>
            </a:r>
          </a:p>
        </p:txBody>
      </p:sp>
      <p:sp>
        <p:nvSpPr>
          <p:cNvPr id="130" name="SPP"/>
          <p:cNvSpPr>
            <a:spLocks/>
          </p:cNvSpPr>
          <p:nvPr/>
        </p:nvSpPr>
        <p:spPr bwMode="gray">
          <a:xfrm>
            <a:off x="3074839" y="1634304"/>
            <a:ext cx="5598804" cy="1543026"/>
          </a:xfrm>
          <a:prstGeom prst="rect">
            <a:avLst/>
          </a:prstGeom>
          <a:noFill/>
          <a:ln w="19050">
            <a:solidFill>
              <a:srgbClr val="BECDD7"/>
            </a:solidFill>
            <a:prstDash val="sysDot"/>
          </a:ln>
          <a:effectLst/>
          <a:ex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endParaRPr lang="en-US" sz="1400" b="1" dirty="0">
              <a:solidFill>
                <a:schemeClr val="tx1"/>
              </a:solidFill>
            </a:endParaRPr>
          </a:p>
        </p:txBody>
      </p:sp>
      <p:sp>
        <p:nvSpPr>
          <p:cNvPr id="147" name="Rectangle 76"/>
          <p:cNvSpPr>
            <a:spLocks/>
          </p:cNvSpPr>
          <p:nvPr/>
        </p:nvSpPr>
        <p:spPr bwMode="gray">
          <a:xfrm>
            <a:off x="596107" y="4636529"/>
            <a:ext cx="954882" cy="201279"/>
          </a:xfrm>
          <a:prstGeom prst="rect">
            <a:avLst/>
          </a:prstGeom>
          <a:noFill/>
          <a:ln w="22225">
            <a:solidFill>
              <a:srgbClr val="41AAAA"/>
            </a:solidFill>
            <a:prstDash val="solid"/>
          </a:ln>
          <a:effectLst/>
          <a:extLst/>
        </p:spPr>
        <p:txBody>
          <a:bodyPr wrap="square" lIns="36000" tIns="28800" rIns="36000" bIns="28800" numCol="1" spcCol="72000" rtlCol="0" anchor="ctr">
            <a:spAutoFit/>
          </a:bodyPr>
          <a:lstStyle/>
          <a:p>
            <a:pPr algn="ctr">
              <a:lnSpc>
                <a:spcPct val="93000"/>
              </a:lnSpc>
              <a:spcBef>
                <a:spcPts val="0"/>
              </a:spcBef>
              <a:spcAft>
                <a:spcPts val="0"/>
              </a:spcAft>
              <a:buClr>
                <a:srgbClr val="879BAA"/>
              </a:buClr>
            </a:pPr>
            <a:r>
              <a:rPr lang="en-US" sz="1000" dirty="0">
                <a:solidFill>
                  <a:schemeClr val="tx1"/>
                </a:solidFill>
              </a:rPr>
              <a:t>Sensor</a:t>
            </a:r>
          </a:p>
        </p:txBody>
      </p:sp>
      <p:sp>
        <p:nvSpPr>
          <p:cNvPr id="148" name="Rectangle 76"/>
          <p:cNvSpPr>
            <a:spLocks/>
          </p:cNvSpPr>
          <p:nvPr/>
        </p:nvSpPr>
        <p:spPr bwMode="gray">
          <a:xfrm>
            <a:off x="1622988" y="4636529"/>
            <a:ext cx="954882" cy="201279"/>
          </a:xfrm>
          <a:prstGeom prst="rect">
            <a:avLst/>
          </a:prstGeom>
          <a:noFill/>
          <a:ln w="22225">
            <a:solidFill>
              <a:srgbClr val="41AAAA"/>
            </a:solidFill>
            <a:prstDash val="solid"/>
          </a:ln>
          <a:effectLst/>
          <a:extLst/>
        </p:spPr>
        <p:txBody>
          <a:bodyPr wrap="square" lIns="36000" tIns="28800" rIns="36000" bIns="28800" numCol="1" spcCol="72000" rtlCol="0" anchor="ctr">
            <a:spAutoFit/>
          </a:bodyPr>
          <a:lstStyle/>
          <a:p>
            <a:pPr algn="ctr">
              <a:lnSpc>
                <a:spcPct val="93000"/>
              </a:lnSpc>
              <a:spcBef>
                <a:spcPts val="0"/>
              </a:spcBef>
              <a:spcAft>
                <a:spcPts val="0"/>
              </a:spcAft>
              <a:buClr>
                <a:srgbClr val="879BAA"/>
              </a:buClr>
            </a:pPr>
            <a:r>
              <a:rPr lang="en-US" sz="1000" dirty="0">
                <a:solidFill>
                  <a:schemeClr val="tx1"/>
                </a:solidFill>
              </a:rPr>
              <a:t>Sensor</a:t>
            </a:r>
          </a:p>
        </p:txBody>
      </p:sp>
      <p:sp>
        <p:nvSpPr>
          <p:cNvPr id="157" name="Rectangle 76"/>
          <p:cNvSpPr>
            <a:spLocks/>
          </p:cNvSpPr>
          <p:nvPr/>
        </p:nvSpPr>
        <p:spPr bwMode="gray">
          <a:xfrm>
            <a:off x="2649871" y="4636529"/>
            <a:ext cx="954882" cy="201279"/>
          </a:xfrm>
          <a:prstGeom prst="rect">
            <a:avLst/>
          </a:prstGeom>
          <a:noFill/>
          <a:ln w="22225">
            <a:solidFill>
              <a:srgbClr val="41AAAA"/>
            </a:solidFill>
            <a:prstDash val="solid"/>
          </a:ln>
          <a:effectLst/>
          <a:extLst/>
        </p:spPr>
        <p:txBody>
          <a:bodyPr wrap="square" lIns="36000" tIns="28800" rIns="36000" bIns="28800" numCol="1" spcCol="72000" rtlCol="0" anchor="ctr">
            <a:spAutoFit/>
          </a:bodyPr>
          <a:lstStyle/>
          <a:p>
            <a:pPr algn="ctr">
              <a:lnSpc>
                <a:spcPct val="93000"/>
              </a:lnSpc>
              <a:spcBef>
                <a:spcPts val="0"/>
              </a:spcBef>
              <a:spcAft>
                <a:spcPts val="0"/>
              </a:spcAft>
              <a:buClr>
                <a:srgbClr val="879BAA"/>
              </a:buClr>
            </a:pPr>
            <a:r>
              <a:rPr lang="en-US" sz="1000" dirty="0">
                <a:solidFill>
                  <a:schemeClr val="tx1"/>
                </a:solidFill>
              </a:rPr>
              <a:t>Sensor</a:t>
            </a:r>
          </a:p>
        </p:txBody>
      </p:sp>
      <p:sp>
        <p:nvSpPr>
          <p:cNvPr id="162" name="Rectangle 76"/>
          <p:cNvSpPr>
            <a:spLocks/>
          </p:cNvSpPr>
          <p:nvPr/>
        </p:nvSpPr>
        <p:spPr bwMode="gray">
          <a:xfrm>
            <a:off x="3676752" y="4636529"/>
            <a:ext cx="954882" cy="201279"/>
          </a:xfrm>
          <a:prstGeom prst="rect">
            <a:avLst/>
          </a:prstGeom>
          <a:noFill/>
          <a:ln w="22225">
            <a:solidFill>
              <a:srgbClr val="41AAAA"/>
            </a:solidFill>
            <a:prstDash val="solid"/>
          </a:ln>
          <a:effectLst/>
          <a:extLst/>
        </p:spPr>
        <p:txBody>
          <a:bodyPr wrap="square" lIns="36000" tIns="28800" rIns="36000" bIns="28800" numCol="1" spcCol="72000" rtlCol="0" anchor="ctr">
            <a:spAutoFit/>
          </a:bodyPr>
          <a:lstStyle/>
          <a:p>
            <a:pPr algn="ctr">
              <a:lnSpc>
                <a:spcPct val="93000"/>
              </a:lnSpc>
              <a:spcBef>
                <a:spcPts val="0"/>
              </a:spcBef>
              <a:spcAft>
                <a:spcPts val="0"/>
              </a:spcAft>
              <a:buClr>
                <a:srgbClr val="879BAA"/>
              </a:buClr>
            </a:pPr>
            <a:r>
              <a:rPr lang="en-US" sz="1000" dirty="0">
                <a:solidFill>
                  <a:schemeClr val="tx1"/>
                </a:solidFill>
              </a:rPr>
              <a:t>Sensor</a:t>
            </a:r>
          </a:p>
        </p:txBody>
      </p:sp>
      <p:sp>
        <p:nvSpPr>
          <p:cNvPr id="163" name="Rectangle 76"/>
          <p:cNvSpPr>
            <a:spLocks/>
          </p:cNvSpPr>
          <p:nvPr/>
        </p:nvSpPr>
        <p:spPr bwMode="gray">
          <a:xfrm>
            <a:off x="4703634" y="4636529"/>
            <a:ext cx="954882" cy="201279"/>
          </a:xfrm>
          <a:prstGeom prst="rect">
            <a:avLst/>
          </a:prstGeom>
          <a:noFill/>
          <a:ln w="22225">
            <a:solidFill>
              <a:srgbClr val="41AAAA"/>
            </a:solidFill>
            <a:prstDash val="solid"/>
          </a:ln>
          <a:effectLst/>
          <a:extLst/>
        </p:spPr>
        <p:txBody>
          <a:bodyPr wrap="square" lIns="36000" tIns="28800" rIns="36000" bIns="28800" numCol="1" spcCol="72000" rtlCol="0" anchor="ctr">
            <a:spAutoFit/>
          </a:bodyPr>
          <a:lstStyle/>
          <a:p>
            <a:pPr algn="ctr">
              <a:lnSpc>
                <a:spcPct val="93000"/>
              </a:lnSpc>
              <a:spcBef>
                <a:spcPts val="0"/>
              </a:spcBef>
              <a:spcAft>
                <a:spcPts val="0"/>
              </a:spcAft>
              <a:buClr>
                <a:srgbClr val="879BAA"/>
              </a:buClr>
            </a:pPr>
            <a:r>
              <a:rPr lang="en-US" sz="1000" dirty="0">
                <a:solidFill>
                  <a:schemeClr val="tx1"/>
                </a:solidFill>
              </a:rPr>
              <a:t>Sensor</a:t>
            </a:r>
          </a:p>
        </p:txBody>
      </p:sp>
      <p:cxnSp>
        <p:nvCxnSpPr>
          <p:cNvPr id="164" name="Gewinkelte Verbindung 163"/>
          <p:cNvCxnSpPr>
            <a:cxnSpLocks/>
            <a:stCxn id="163" idx="0"/>
            <a:endCxn id="147" idx="0"/>
          </p:cNvCxnSpPr>
          <p:nvPr/>
        </p:nvCxnSpPr>
        <p:spPr bwMode="gray">
          <a:xfrm rot="16200000" flipV="1">
            <a:off x="3127312" y="2582765"/>
            <a:ext cx="12700" cy="4107527"/>
          </a:xfrm>
          <a:prstGeom prst="bentConnector3">
            <a:avLst>
              <a:gd name="adj1" fmla="val 3187496"/>
            </a:avLst>
          </a:prstGeom>
          <a:solidFill>
            <a:schemeClr val="tx2"/>
          </a:solidFill>
          <a:ln w="19050" cap="flat" cmpd="sng" algn="ctr">
            <a:solidFill>
              <a:schemeClr val="accent1"/>
            </a:solidFill>
            <a:prstDash val="solid"/>
            <a:miter lim="800000"/>
            <a:headEnd type="oval" w="sm" len="sm"/>
            <a:tailEnd type="oval"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5" name="Freeform 5"/>
          <p:cNvSpPr>
            <a:spLocks noEditPoints="1"/>
          </p:cNvSpPr>
          <p:nvPr/>
        </p:nvSpPr>
        <p:spPr bwMode="gray">
          <a:xfrm>
            <a:off x="3840171" y="5448759"/>
            <a:ext cx="628044" cy="604465"/>
          </a:xfrm>
          <a:custGeom>
            <a:avLst/>
            <a:gdLst>
              <a:gd name="T0" fmla="*/ 136 w 300"/>
              <a:gd name="T1" fmla="*/ 151 h 289"/>
              <a:gd name="T2" fmla="*/ 152 w 300"/>
              <a:gd name="T3" fmla="*/ 168 h 289"/>
              <a:gd name="T4" fmla="*/ 150 w 300"/>
              <a:gd name="T5" fmla="*/ 170 h 289"/>
              <a:gd name="T6" fmla="*/ 150 w 300"/>
              <a:gd name="T7" fmla="*/ 209 h 289"/>
              <a:gd name="T8" fmla="*/ 150 w 300"/>
              <a:gd name="T9" fmla="*/ 170 h 289"/>
              <a:gd name="T10" fmla="*/ 126 w 300"/>
              <a:gd name="T11" fmla="*/ 233 h 289"/>
              <a:gd name="T12" fmla="*/ 175 w 300"/>
              <a:gd name="T13" fmla="*/ 234 h 289"/>
              <a:gd name="T14" fmla="*/ 131 w 300"/>
              <a:gd name="T15" fmla="*/ 195 h 289"/>
              <a:gd name="T16" fmla="*/ 152 w 300"/>
              <a:gd name="T17" fmla="*/ 210 h 289"/>
              <a:gd name="T18" fmla="*/ 152 w 300"/>
              <a:gd name="T19" fmla="*/ 210 h 289"/>
              <a:gd name="T20" fmla="*/ 122 w 300"/>
              <a:gd name="T21" fmla="*/ 284 h 289"/>
              <a:gd name="T22" fmla="*/ 126 w 300"/>
              <a:gd name="T23" fmla="*/ 237 h 289"/>
              <a:gd name="T24" fmla="*/ 152 w 300"/>
              <a:gd name="T25" fmla="*/ 257 h 289"/>
              <a:gd name="T26" fmla="*/ 152 w 300"/>
              <a:gd name="T27" fmla="*/ 257 h 289"/>
              <a:gd name="T28" fmla="*/ 165 w 300"/>
              <a:gd name="T29" fmla="*/ 105 h 289"/>
              <a:gd name="T30" fmla="*/ 131 w 300"/>
              <a:gd name="T31" fmla="*/ 95 h 289"/>
              <a:gd name="T32" fmla="*/ 131 w 300"/>
              <a:gd name="T33" fmla="*/ 95 h 289"/>
              <a:gd name="T34" fmla="*/ 170 w 300"/>
              <a:gd name="T35" fmla="*/ 95 h 289"/>
              <a:gd name="T36" fmla="*/ 165 w 300"/>
              <a:gd name="T37" fmla="*/ 88 h 289"/>
              <a:gd name="T38" fmla="*/ 136 w 300"/>
              <a:gd name="T39" fmla="*/ 88 h 289"/>
              <a:gd name="T40" fmla="*/ 223 w 300"/>
              <a:gd name="T41" fmla="*/ 110 h 289"/>
              <a:gd name="T42" fmla="*/ 170 w 300"/>
              <a:gd name="T43" fmla="*/ 129 h 289"/>
              <a:gd name="T44" fmla="*/ 170 w 300"/>
              <a:gd name="T45" fmla="*/ 151 h 289"/>
              <a:gd name="T46" fmla="*/ 131 w 300"/>
              <a:gd name="T47" fmla="*/ 151 h 289"/>
              <a:gd name="T48" fmla="*/ 131 w 300"/>
              <a:gd name="T49" fmla="*/ 129 h 289"/>
              <a:gd name="T50" fmla="*/ 77 w 300"/>
              <a:gd name="T51" fmla="*/ 110 h 289"/>
              <a:gd name="T52" fmla="*/ 131 w 300"/>
              <a:gd name="T53" fmla="*/ 70 h 289"/>
              <a:gd name="T54" fmla="*/ 132 w 300"/>
              <a:gd name="T55" fmla="*/ 49 h 289"/>
              <a:gd name="T56" fmla="*/ 212 w 300"/>
              <a:gd name="T57" fmla="*/ 65 h 289"/>
              <a:gd name="T58" fmla="*/ 170 w 300"/>
              <a:gd name="T59" fmla="*/ 89 h 289"/>
              <a:gd name="T60" fmla="*/ 136 w 300"/>
              <a:gd name="T61" fmla="*/ 126 h 289"/>
              <a:gd name="T62" fmla="*/ 165 w 300"/>
              <a:gd name="T63" fmla="*/ 126 h 289"/>
              <a:gd name="T64" fmla="*/ 136 w 300"/>
              <a:gd name="T65" fmla="*/ 53 h 289"/>
              <a:gd name="T66" fmla="*/ 165 w 300"/>
              <a:gd name="T67" fmla="*/ 53 h 289"/>
              <a:gd name="T68" fmla="*/ 131 w 300"/>
              <a:gd name="T69" fmla="*/ 55 h 289"/>
              <a:gd name="T70" fmla="*/ 131 w 300"/>
              <a:gd name="T71" fmla="*/ 55 h 289"/>
              <a:gd name="T72" fmla="*/ 170 w 300"/>
              <a:gd name="T73" fmla="*/ 55 h 289"/>
              <a:gd name="T74" fmla="*/ 163 w 300"/>
              <a:gd name="T75" fmla="*/ 47 h 289"/>
              <a:gd name="T76" fmla="*/ 131 w 300"/>
              <a:gd name="T77" fmla="*/ 134 h 289"/>
              <a:gd name="T78" fmla="*/ 131 w 300"/>
              <a:gd name="T79" fmla="*/ 134 h 289"/>
              <a:gd name="T80" fmla="*/ 165 w 300"/>
              <a:gd name="T81" fmla="*/ 133 h 289"/>
              <a:gd name="T82" fmla="*/ 170 w 300"/>
              <a:gd name="T83" fmla="*/ 145 h 289"/>
              <a:gd name="T84" fmla="*/ 170 w 300"/>
              <a:gd name="T85" fmla="*/ 145 h 289"/>
              <a:gd name="T86" fmla="*/ 136 w 300"/>
              <a:gd name="T87" fmla="*/ 154 h 289"/>
              <a:gd name="T88" fmla="*/ 43 w 300"/>
              <a:gd name="T89" fmla="*/ 145 h 289"/>
              <a:gd name="T90" fmla="*/ 0 w 300"/>
              <a:gd name="T91" fmla="*/ 145 h 289"/>
              <a:gd name="T92" fmla="*/ 300 w 300"/>
              <a:gd name="T93" fmla="*/ 150 h 289"/>
              <a:gd name="T94" fmla="*/ 0 w 300"/>
              <a:gd name="T95" fmla="*/ 104 h 289"/>
              <a:gd name="T96" fmla="*/ 0 w 300"/>
              <a:gd name="T97" fmla="*/ 110 h 289"/>
              <a:gd name="T98" fmla="*/ 300 w 300"/>
              <a:gd name="T99" fmla="*/ 104 h 289"/>
              <a:gd name="T100" fmla="*/ 246 w 300"/>
              <a:gd name="T101" fmla="*/ 104 h 289"/>
              <a:gd name="T102" fmla="*/ 67 w 300"/>
              <a:gd name="T103" fmla="*/ 69 h 289"/>
              <a:gd name="T104" fmla="*/ 234 w 300"/>
              <a:gd name="T105" fmla="*/ 64 h 289"/>
              <a:gd name="T106" fmla="*/ 234 w 300"/>
              <a:gd name="T107" fmla="*/ 6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0" h="289">
                <a:moveTo>
                  <a:pt x="150" y="166"/>
                </a:moveTo>
                <a:cubicBezTo>
                  <a:pt x="165" y="151"/>
                  <a:pt x="165" y="151"/>
                  <a:pt x="165" y="151"/>
                </a:cubicBezTo>
                <a:cubicBezTo>
                  <a:pt x="136" y="151"/>
                  <a:pt x="136" y="151"/>
                  <a:pt x="136" y="151"/>
                </a:cubicBezTo>
                <a:lnTo>
                  <a:pt x="150" y="166"/>
                </a:lnTo>
                <a:close/>
                <a:moveTo>
                  <a:pt x="165" y="154"/>
                </a:moveTo>
                <a:cubicBezTo>
                  <a:pt x="152" y="168"/>
                  <a:pt x="152" y="168"/>
                  <a:pt x="152" y="168"/>
                </a:cubicBezTo>
                <a:cubicBezTo>
                  <a:pt x="169" y="186"/>
                  <a:pt x="169" y="186"/>
                  <a:pt x="169" y="186"/>
                </a:cubicBezTo>
                <a:lnTo>
                  <a:pt x="165" y="154"/>
                </a:lnTo>
                <a:close/>
                <a:moveTo>
                  <a:pt x="150" y="170"/>
                </a:moveTo>
                <a:cubicBezTo>
                  <a:pt x="131" y="191"/>
                  <a:pt x="131" y="191"/>
                  <a:pt x="131" y="191"/>
                </a:cubicBezTo>
                <a:cubicBezTo>
                  <a:pt x="131" y="192"/>
                  <a:pt x="131" y="192"/>
                  <a:pt x="131" y="192"/>
                </a:cubicBezTo>
                <a:cubicBezTo>
                  <a:pt x="150" y="209"/>
                  <a:pt x="150" y="209"/>
                  <a:pt x="150" y="209"/>
                </a:cubicBezTo>
                <a:cubicBezTo>
                  <a:pt x="170" y="192"/>
                  <a:pt x="170" y="192"/>
                  <a:pt x="170" y="192"/>
                </a:cubicBezTo>
                <a:cubicBezTo>
                  <a:pt x="169" y="191"/>
                  <a:pt x="169" y="191"/>
                  <a:pt x="169" y="191"/>
                </a:cubicBezTo>
                <a:lnTo>
                  <a:pt x="150" y="170"/>
                </a:lnTo>
                <a:close/>
                <a:moveTo>
                  <a:pt x="174" y="233"/>
                </a:moveTo>
                <a:cubicBezTo>
                  <a:pt x="150" y="212"/>
                  <a:pt x="150" y="212"/>
                  <a:pt x="150" y="212"/>
                </a:cubicBezTo>
                <a:cubicBezTo>
                  <a:pt x="126" y="233"/>
                  <a:pt x="126" y="233"/>
                  <a:pt x="126" y="233"/>
                </a:cubicBezTo>
                <a:cubicBezTo>
                  <a:pt x="126" y="234"/>
                  <a:pt x="126" y="234"/>
                  <a:pt x="126" y="234"/>
                </a:cubicBezTo>
                <a:cubicBezTo>
                  <a:pt x="150" y="255"/>
                  <a:pt x="150" y="255"/>
                  <a:pt x="150" y="255"/>
                </a:cubicBezTo>
                <a:cubicBezTo>
                  <a:pt x="175" y="234"/>
                  <a:pt x="175" y="234"/>
                  <a:pt x="175" y="234"/>
                </a:cubicBezTo>
                <a:lnTo>
                  <a:pt x="174" y="233"/>
                </a:lnTo>
                <a:close/>
                <a:moveTo>
                  <a:pt x="148" y="210"/>
                </a:moveTo>
                <a:cubicBezTo>
                  <a:pt x="131" y="195"/>
                  <a:pt x="131" y="195"/>
                  <a:pt x="131" y="195"/>
                </a:cubicBezTo>
                <a:cubicBezTo>
                  <a:pt x="127" y="229"/>
                  <a:pt x="127" y="229"/>
                  <a:pt x="127" y="229"/>
                </a:cubicBezTo>
                <a:lnTo>
                  <a:pt x="148" y="210"/>
                </a:lnTo>
                <a:close/>
                <a:moveTo>
                  <a:pt x="152" y="210"/>
                </a:moveTo>
                <a:cubicBezTo>
                  <a:pt x="174" y="229"/>
                  <a:pt x="174" y="229"/>
                  <a:pt x="174" y="229"/>
                </a:cubicBezTo>
                <a:cubicBezTo>
                  <a:pt x="170" y="195"/>
                  <a:pt x="170" y="195"/>
                  <a:pt x="170" y="195"/>
                </a:cubicBezTo>
                <a:lnTo>
                  <a:pt x="152" y="210"/>
                </a:lnTo>
                <a:close/>
                <a:moveTo>
                  <a:pt x="179" y="284"/>
                </a:moveTo>
                <a:cubicBezTo>
                  <a:pt x="150" y="259"/>
                  <a:pt x="150" y="259"/>
                  <a:pt x="150" y="259"/>
                </a:cubicBezTo>
                <a:cubicBezTo>
                  <a:pt x="122" y="284"/>
                  <a:pt x="122" y="284"/>
                  <a:pt x="122" y="284"/>
                </a:cubicBezTo>
                <a:lnTo>
                  <a:pt x="179" y="284"/>
                </a:lnTo>
                <a:close/>
                <a:moveTo>
                  <a:pt x="148" y="257"/>
                </a:moveTo>
                <a:cubicBezTo>
                  <a:pt x="126" y="237"/>
                  <a:pt x="126" y="237"/>
                  <a:pt x="126" y="237"/>
                </a:cubicBezTo>
                <a:cubicBezTo>
                  <a:pt x="120" y="282"/>
                  <a:pt x="120" y="282"/>
                  <a:pt x="120" y="282"/>
                </a:cubicBezTo>
                <a:lnTo>
                  <a:pt x="148" y="257"/>
                </a:lnTo>
                <a:close/>
                <a:moveTo>
                  <a:pt x="152" y="257"/>
                </a:moveTo>
                <a:cubicBezTo>
                  <a:pt x="180" y="282"/>
                  <a:pt x="180" y="282"/>
                  <a:pt x="180" y="282"/>
                </a:cubicBezTo>
                <a:cubicBezTo>
                  <a:pt x="175" y="237"/>
                  <a:pt x="175" y="237"/>
                  <a:pt x="175" y="237"/>
                </a:cubicBezTo>
                <a:lnTo>
                  <a:pt x="152" y="257"/>
                </a:lnTo>
                <a:close/>
                <a:moveTo>
                  <a:pt x="137" y="93"/>
                </a:moveTo>
                <a:cubicBezTo>
                  <a:pt x="136" y="105"/>
                  <a:pt x="136" y="105"/>
                  <a:pt x="136" y="105"/>
                </a:cubicBezTo>
                <a:cubicBezTo>
                  <a:pt x="165" y="105"/>
                  <a:pt x="165" y="105"/>
                  <a:pt x="165" y="105"/>
                </a:cubicBezTo>
                <a:cubicBezTo>
                  <a:pt x="165" y="93"/>
                  <a:pt x="165" y="93"/>
                  <a:pt x="165" y="93"/>
                </a:cubicBezTo>
                <a:lnTo>
                  <a:pt x="137" y="93"/>
                </a:lnTo>
                <a:close/>
                <a:moveTo>
                  <a:pt x="131" y="95"/>
                </a:moveTo>
                <a:cubicBezTo>
                  <a:pt x="96" y="105"/>
                  <a:pt x="96" y="105"/>
                  <a:pt x="96" y="105"/>
                </a:cubicBezTo>
                <a:cubicBezTo>
                  <a:pt x="131" y="105"/>
                  <a:pt x="131" y="105"/>
                  <a:pt x="131" y="105"/>
                </a:cubicBezTo>
                <a:lnTo>
                  <a:pt x="131" y="95"/>
                </a:lnTo>
                <a:close/>
                <a:moveTo>
                  <a:pt x="170" y="105"/>
                </a:moveTo>
                <a:cubicBezTo>
                  <a:pt x="205" y="105"/>
                  <a:pt x="205" y="105"/>
                  <a:pt x="205" y="105"/>
                </a:cubicBezTo>
                <a:cubicBezTo>
                  <a:pt x="170" y="95"/>
                  <a:pt x="170" y="95"/>
                  <a:pt x="170" y="95"/>
                </a:cubicBezTo>
                <a:lnTo>
                  <a:pt x="170" y="105"/>
                </a:lnTo>
                <a:close/>
                <a:moveTo>
                  <a:pt x="136" y="88"/>
                </a:moveTo>
                <a:cubicBezTo>
                  <a:pt x="165" y="88"/>
                  <a:pt x="165" y="88"/>
                  <a:pt x="165" y="88"/>
                </a:cubicBezTo>
                <a:cubicBezTo>
                  <a:pt x="165" y="70"/>
                  <a:pt x="165" y="70"/>
                  <a:pt x="165" y="70"/>
                </a:cubicBezTo>
                <a:cubicBezTo>
                  <a:pt x="136" y="70"/>
                  <a:pt x="136" y="70"/>
                  <a:pt x="136" y="70"/>
                </a:cubicBezTo>
                <a:lnTo>
                  <a:pt x="136" y="88"/>
                </a:lnTo>
                <a:close/>
                <a:moveTo>
                  <a:pt x="170" y="89"/>
                </a:moveTo>
                <a:cubicBezTo>
                  <a:pt x="224" y="105"/>
                  <a:pt x="224" y="105"/>
                  <a:pt x="224" y="105"/>
                </a:cubicBezTo>
                <a:cubicBezTo>
                  <a:pt x="228" y="106"/>
                  <a:pt x="227" y="110"/>
                  <a:pt x="223" y="110"/>
                </a:cubicBezTo>
                <a:cubicBezTo>
                  <a:pt x="170" y="110"/>
                  <a:pt x="170" y="110"/>
                  <a:pt x="170" y="110"/>
                </a:cubicBezTo>
                <a:cubicBezTo>
                  <a:pt x="170" y="126"/>
                  <a:pt x="170" y="126"/>
                  <a:pt x="170" y="126"/>
                </a:cubicBezTo>
                <a:cubicBezTo>
                  <a:pt x="170" y="129"/>
                  <a:pt x="170" y="129"/>
                  <a:pt x="170" y="129"/>
                </a:cubicBezTo>
                <a:cubicBezTo>
                  <a:pt x="237" y="145"/>
                  <a:pt x="237" y="145"/>
                  <a:pt x="237" y="145"/>
                </a:cubicBezTo>
                <a:cubicBezTo>
                  <a:pt x="240" y="146"/>
                  <a:pt x="239" y="151"/>
                  <a:pt x="236" y="151"/>
                </a:cubicBezTo>
                <a:cubicBezTo>
                  <a:pt x="170" y="151"/>
                  <a:pt x="170" y="151"/>
                  <a:pt x="170" y="151"/>
                </a:cubicBezTo>
                <a:cubicBezTo>
                  <a:pt x="186" y="289"/>
                  <a:pt x="186" y="289"/>
                  <a:pt x="186" y="289"/>
                </a:cubicBezTo>
                <a:cubicBezTo>
                  <a:pt x="114" y="289"/>
                  <a:pt x="114" y="289"/>
                  <a:pt x="114" y="289"/>
                </a:cubicBezTo>
                <a:cubicBezTo>
                  <a:pt x="131" y="151"/>
                  <a:pt x="131" y="151"/>
                  <a:pt x="131" y="151"/>
                </a:cubicBezTo>
                <a:cubicBezTo>
                  <a:pt x="65" y="151"/>
                  <a:pt x="65" y="151"/>
                  <a:pt x="65" y="151"/>
                </a:cubicBezTo>
                <a:cubicBezTo>
                  <a:pt x="61" y="151"/>
                  <a:pt x="61" y="146"/>
                  <a:pt x="64" y="145"/>
                </a:cubicBezTo>
                <a:cubicBezTo>
                  <a:pt x="131" y="129"/>
                  <a:pt x="131" y="129"/>
                  <a:pt x="131" y="129"/>
                </a:cubicBezTo>
                <a:cubicBezTo>
                  <a:pt x="131" y="126"/>
                  <a:pt x="131" y="126"/>
                  <a:pt x="131" y="126"/>
                </a:cubicBezTo>
                <a:cubicBezTo>
                  <a:pt x="131" y="110"/>
                  <a:pt x="131" y="110"/>
                  <a:pt x="131" y="110"/>
                </a:cubicBezTo>
                <a:cubicBezTo>
                  <a:pt x="77" y="110"/>
                  <a:pt x="77" y="110"/>
                  <a:pt x="77" y="110"/>
                </a:cubicBezTo>
                <a:cubicBezTo>
                  <a:pt x="74" y="110"/>
                  <a:pt x="73" y="106"/>
                  <a:pt x="77" y="105"/>
                </a:cubicBezTo>
                <a:cubicBezTo>
                  <a:pt x="131" y="89"/>
                  <a:pt x="131" y="89"/>
                  <a:pt x="131" y="89"/>
                </a:cubicBezTo>
                <a:cubicBezTo>
                  <a:pt x="131" y="70"/>
                  <a:pt x="131" y="70"/>
                  <a:pt x="131" y="70"/>
                </a:cubicBezTo>
                <a:cubicBezTo>
                  <a:pt x="90" y="70"/>
                  <a:pt x="90" y="70"/>
                  <a:pt x="90" y="70"/>
                </a:cubicBezTo>
                <a:cubicBezTo>
                  <a:pt x="86" y="70"/>
                  <a:pt x="86" y="66"/>
                  <a:pt x="89" y="65"/>
                </a:cubicBezTo>
                <a:cubicBezTo>
                  <a:pt x="132" y="49"/>
                  <a:pt x="132" y="49"/>
                  <a:pt x="132" y="49"/>
                </a:cubicBezTo>
                <a:cubicBezTo>
                  <a:pt x="150" y="0"/>
                  <a:pt x="150" y="0"/>
                  <a:pt x="150" y="0"/>
                </a:cubicBezTo>
                <a:cubicBezTo>
                  <a:pt x="169" y="49"/>
                  <a:pt x="169" y="49"/>
                  <a:pt x="169" y="49"/>
                </a:cubicBezTo>
                <a:cubicBezTo>
                  <a:pt x="212" y="65"/>
                  <a:pt x="212" y="65"/>
                  <a:pt x="212" y="65"/>
                </a:cubicBezTo>
                <a:cubicBezTo>
                  <a:pt x="215" y="66"/>
                  <a:pt x="215" y="70"/>
                  <a:pt x="211" y="70"/>
                </a:cubicBezTo>
                <a:cubicBezTo>
                  <a:pt x="170" y="70"/>
                  <a:pt x="170" y="70"/>
                  <a:pt x="170" y="70"/>
                </a:cubicBezTo>
                <a:lnTo>
                  <a:pt x="170" y="89"/>
                </a:lnTo>
                <a:close/>
                <a:moveTo>
                  <a:pt x="165" y="110"/>
                </a:moveTo>
                <a:cubicBezTo>
                  <a:pt x="136" y="110"/>
                  <a:pt x="136" y="110"/>
                  <a:pt x="136" y="110"/>
                </a:cubicBezTo>
                <a:cubicBezTo>
                  <a:pt x="136" y="126"/>
                  <a:pt x="136" y="126"/>
                  <a:pt x="136" y="126"/>
                </a:cubicBezTo>
                <a:cubicBezTo>
                  <a:pt x="136" y="128"/>
                  <a:pt x="136" y="128"/>
                  <a:pt x="136" y="128"/>
                </a:cubicBezTo>
                <a:cubicBezTo>
                  <a:pt x="165" y="128"/>
                  <a:pt x="165" y="128"/>
                  <a:pt x="165" y="128"/>
                </a:cubicBezTo>
                <a:cubicBezTo>
                  <a:pt x="165" y="126"/>
                  <a:pt x="165" y="126"/>
                  <a:pt x="165" y="126"/>
                </a:cubicBezTo>
                <a:lnTo>
                  <a:pt x="165" y="110"/>
                </a:lnTo>
                <a:close/>
                <a:moveTo>
                  <a:pt x="138" y="52"/>
                </a:moveTo>
                <a:cubicBezTo>
                  <a:pt x="136" y="53"/>
                  <a:pt x="136" y="53"/>
                  <a:pt x="136" y="53"/>
                </a:cubicBezTo>
                <a:cubicBezTo>
                  <a:pt x="136" y="64"/>
                  <a:pt x="136" y="64"/>
                  <a:pt x="136" y="64"/>
                </a:cubicBezTo>
                <a:cubicBezTo>
                  <a:pt x="165" y="64"/>
                  <a:pt x="165" y="64"/>
                  <a:pt x="165" y="64"/>
                </a:cubicBezTo>
                <a:cubicBezTo>
                  <a:pt x="165" y="53"/>
                  <a:pt x="165" y="53"/>
                  <a:pt x="165" y="53"/>
                </a:cubicBezTo>
                <a:cubicBezTo>
                  <a:pt x="162" y="52"/>
                  <a:pt x="162" y="52"/>
                  <a:pt x="162" y="52"/>
                </a:cubicBezTo>
                <a:lnTo>
                  <a:pt x="138" y="52"/>
                </a:lnTo>
                <a:close/>
                <a:moveTo>
                  <a:pt x="131" y="55"/>
                </a:moveTo>
                <a:cubicBezTo>
                  <a:pt x="105" y="64"/>
                  <a:pt x="105" y="64"/>
                  <a:pt x="105" y="64"/>
                </a:cubicBezTo>
                <a:cubicBezTo>
                  <a:pt x="131" y="64"/>
                  <a:pt x="131" y="64"/>
                  <a:pt x="131" y="64"/>
                </a:cubicBezTo>
                <a:lnTo>
                  <a:pt x="131" y="55"/>
                </a:lnTo>
                <a:close/>
                <a:moveTo>
                  <a:pt x="170" y="64"/>
                </a:moveTo>
                <a:cubicBezTo>
                  <a:pt x="196" y="64"/>
                  <a:pt x="196" y="64"/>
                  <a:pt x="196" y="64"/>
                </a:cubicBezTo>
                <a:cubicBezTo>
                  <a:pt x="170" y="55"/>
                  <a:pt x="170" y="55"/>
                  <a:pt x="170" y="55"/>
                </a:cubicBezTo>
                <a:lnTo>
                  <a:pt x="170" y="64"/>
                </a:lnTo>
                <a:close/>
                <a:moveTo>
                  <a:pt x="138" y="47"/>
                </a:moveTo>
                <a:cubicBezTo>
                  <a:pt x="163" y="47"/>
                  <a:pt x="163" y="47"/>
                  <a:pt x="163" y="47"/>
                </a:cubicBezTo>
                <a:cubicBezTo>
                  <a:pt x="150" y="15"/>
                  <a:pt x="150" y="15"/>
                  <a:pt x="150" y="15"/>
                </a:cubicBezTo>
                <a:lnTo>
                  <a:pt x="138" y="47"/>
                </a:lnTo>
                <a:close/>
                <a:moveTo>
                  <a:pt x="131" y="134"/>
                </a:moveTo>
                <a:cubicBezTo>
                  <a:pt x="86" y="145"/>
                  <a:pt x="86" y="145"/>
                  <a:pt x="86" y="145"/>
                </a:cubicBezTo>
                <a:cubicBezTo>
                  <a:pt x="131" y="145"/>
                  <a:pt x="131" y="145"/>
                  <a:pt x="131" y="145"/>
                </a:cubicBezTo>
                <a:lnTo>
                  <a:pt x="131" y="134"/>
                </a:lnTo>
                <a:close/>
                <a:moveTo>
                  <a:pt x="136" y="145"/>
                </a:moveTo>
                <a:cubicBezTo>
                  <a:pt x="165" y="145"/>
                  <a:pt x="165" y="145"/>
                  <a:pt x="165" y="145"/>
                </a:cubicBezTo>
                <a:cubicBezTo>
                  <a:pt x="165" y="133"/>
                  <a:pt x="165" y="133"/>
                  <a:pt x="165" y="133"/>
                </a:cubicBezTo>
                <a:cubicBezTo>
                  <a:pt x="136" y="133"/>
                  <a:pt x="136" y="133"/>
                  <a:pt x="136" y="133"/>
                </a:cubicBezTo>
                <a:lnTo>
                  <a:pt x="136" y="145"/>
                </a:lnTo>
                <a:close/>
                <a:moveTo>
                  <a:pt x="170" y="145"/>
                </a:moveTo>
                <a:cubicBezTo>
                  <a:pt x="215" y="145"/>
                  <a:pt x="215" y="145"/>
                  <a:pt x="215" y="145"/>
                </a:cubicBezTo>
                <a:cubicBezTo>
                  <a:pt x="170" y="134"/>
                  <a:pt x="170" y="134"/>
                  <a:pt x="170" y="134"/>
                </a:cubicBezTo>
                <a:lnTo>
                  <a:pt x="170" y="145"/>
                </a:lnTo>
                <a:close/>
                <a:moveTo>
                  <a:pt x="132" y="186"/>
                </a:moveTo>
                <a:cubicBezTo>
                  <a:pt x="149" y="168"/>
                  <a:pt x="149" y="168"/>
                  <a:pt x="149" y="168"/>
                </a:cubicBezTo>
                <a:cubicBezTo>
                  <a:pt x="136" y="154"/>
                  <a:pt x="136" y="154"/>
                  <a:pt x="136" y="154"/>
                </a:cubicBezTo>
                <a:lnTo>
                  <a:pt x="132" y="186"/>
                </a:lnTo>
                <a:close/>
                <a:moveTo>
                  <a:pt x="0" y="145"/>
                </a:moveTo>
                <a:cubicBezTo>
                  <a:pt x="43" y="145"/>
                  <a:pt x="43" y="145"/>
                  <a:pt x="43" y="145"/>
                </a:cubicBezTo>
                <a:cubicBezTo>
                  <a:pt x="43" y="150"/>
                  <a:pt x="43" y="150"/>
                  <a:pt x="43" y="150"/>
                </a:cubicBezTo>
                <a:cubicBezTo>
                  <a:pt x="0" y="150"/>
                  <a:pt x="0" y="150"/>
                  <a:pt x="0" y="150"/>
                </a:cubicBezTo>
                <a:lnTo>
                  <a:pt x="0" y="145"/>
                </a:lnTo>
                <a:close/>
                <a:moveTo>
                  <a:pt x="258" y="145"/>
                </a:moveTo>
                <a:cubicBezTo>
                  <a:pt x="300" y="145"/>
                  <a:pt x="300" y="145"/>
                  <a:pt x="300" y="145"/>
                </a:cubicBezTo>
                <a:cubicBezTo>
                  <a:pt x="300" y="150"/>
                  <a:pt x="300" y="150"/>
                  <a:pt x="300" y="150"/>
                </a:cubicBezTo>
                <a:cubicBezTo>
                  <a:pt x="258" y="150"/>
                  <a:pt x="258" y="150"/>
                  <a:pt x="258" y="150"/>
                </a:cubicBezTo>
                <a:lnTo>
                  <a:pt x="258" y="145"/>
                </a:lnTo>
                <a:close/>
                <a:moveTo>
                  <a:pt x="0" y="104"/>
                </a:moveTo>
                <a:cubicBezTo>
                  <a:pt x="55" y="104"/>
                  <a:pt x="55" y="104"/>
                  <a:pt x="55" y="104"/>
                </a:cubicBezTo>
                <a:cubicBezTo>
                  <a:pt x="55" y="110"/>
                  <a:pt x="55" y="110"/>
                  <a:pt x="55" y="110"/>
                </a:cubicBezTo>
                <a:cubicBezTo>
                  <a:pt x="0" y="110"/>
                  <a:pt x="0" y="110"/>
                  <a:pt x="0" y="110"/>
                </a:cubicBezTo>
                <a:lnTo>
                  <a:pt x="0" y="104"/>
                </a:lnTo>
                <a:close/>
                <a:moveTo>
                  <a:pt x="246" y="104"/>
                </a:moveTo>
                <a:cubicBezTo>
                  <a:pt x="300" y="104"/>
                  <a:pt x="300" y="104"/>
                  <a:pt x="300" y="104"/>
                </a:cubicBezTo>
                <a:cubicBezTo>
                  <a:pt x="300" y="110"/>
                  <a:pt x="300" y="110"/>
                  <a:pt x="300" y="110"/>
                </a:cubicBezTo>
                <a:cubicBezTo>
                  <a:pt x="246" y="110"/>
                  <a:pt x="246" y="110"/>
                  <a:pt x="246" y="110"/>
                </a:cubicBezTo>
                <a:lnTo>
                  <a:pt x="246" y="104"/>
                </a:lnTo>
                <a:close/>
                <a:moveTo>
                  <a:pt x="0" y="64"/>
                </a:moveTo>
                <a:cubicBezTo>
                  <a:pt x="67" y="64"/>
                  <a:pt x="67" y="64"/>
                  <a:pt x="67" y="64"/>
                </a:cubicBezTo>
                <a:cubicBezTo>
                  <a:pt x="67" y="69"/>
                  <a:pt x="67" y="69"/>
                  <a:pt x="67" y="69"/>
                </a:cubicBezTo>
                <a:cubicBezTo>
                  <a:pt x="0" y="69"/>
                  <a:pt x="0" y="69"/>
                  <a:pt x="0" y="69"/>
                </a:cubicBezTo>
                <a:lnTo>
                  <a:pt x="0" y="64"/>
                </a:lnTo>
                <a:close/>
                <a:moveTo>
                  <a:pt x="234" y="64"/>
                </a:moveTo>
                <a:cubicBezTo>
                  <a:pt x="300" y="64"/>
                  <a:pt x="300" y="64"/>
                  <a:pt x="300" y="64"/>
                </a:cubicBezTo>
                <a:cubicBezTo>
                  <a:pt x="300" y="69"/>
                  <a:pt x="300" y="69"/>
                  <a:pt x="300" y="69"/>
                </a:cubicBezTo>
                <a:cubicBezTo>
                  <a:pt x="234" y="69"/>
                  <a:pt x="234" y="69"/>
                  <a:pt x="234" y="69"/>
                </a:cubicBezTo>
                <a:lnTo>
                  <a:pt x="234" y="64"/>
                </a:lnTo>
                <a:close/>
              </a:path>
            </a:pathLst>
          </a:custGeom>
          <a:solidFill>
            <a:srgbClr val="0F8287"/>
          </a:solidFill>
          <a:ln w="3175">
            <a:solidFill>
              <a:schemeClr val="tx1"/>
            </a:solidFill>
          </a:ln>
          <a:extLst/>
        </p:spPr>
        <p:txBody>
          <a:bodyPr vert="horz" wrap="square" lIns="91440" tIns="45720" rIns="91440" bIns="45720" numCol="1" anchor="t" anchorCtr="0" compatLnSpc="1">
            <a:prstTxWarp prst="textNoShape">
              <a:avLst/>
            </a:prstTxWarp>
          </a:bodyPr>
          <a:lstStyle/>
          <a:p>
            <a:endParaRPr lang="en-US" sz="2000" dirty="0">
              <a:solidFill>
                <a:srgbClr val="000000"/>
              </a:solidFill>
              <a:latin typeface="Arial" charset="0"/>
              <a:ea typeface="ＭＳ Ｐゴシック" pitchFamily="34" charset="-128"/>
            </a:endParaRPr>
          </a:p>
        </p:txBody>
      </p:sp>
      <p:sp>
        <p:nvSpPr>
          <p:cNvPr id="166" name="Freeform 40"/>
          <p:cNvSpPr>
            <a:spLocks noEditPoints="1"/>
          </p:cNvSpPr>
          <p:nvPr/>
        </p:nvSpPr>
        <p:spPr bwMode="gray">
          <a:xfrm>
            <a:off x="856450" y="5621553"/>
            <a:ext cx="434196" cy="431671"/>
          </a:xfrm>
          <a:custGeom>
            <a:avLst/>
            <a:gdLst>
              <a:gd name="T0" fmla="*/ 522 w 978"/>
              <a:gd name="T1" fmla="*/ 729 h 973"/>
              <a:gd name="T2" fmla="*/ 418 w 978"/>
              <a:gd name="T3" fmla="*/ 651 h 973"/>
              <a:gd name="T4" fmla="*/ 512 w 978"/>
              <a:gd name="T5" fmla="*/ 608 h 973"/>
              <a:gd name="T6" fmla="*/ 523 w 978"/>
              <a:gd name="T7" fmla="*/ 436 h 973"/>
              <a:gd name="T8" fmla="*/ 483 w 978"/>
              <a:gd name="T9" fmla="*/ 560 h 973"/>
              <a:gd name="T10" fmla="*/ 483 w 978"/>
              <a:gd name="T11" fmla="*/ 700 h 973"/>
              <a:gd name="T12" fmla="*/ 0 w 978"/>
              <a:gd name="T13" fmla="*/ 341 h 973"/>
              <a:gd name="T14" fmla="*/ 978 w 978"/>
              <a:gd name="T15" fmla="*/ 876 h 973"/>
              <a:gd name="T16" fmla="*/ 222 w 978"/>
              <a:gd name="T17" fmla="*/ 290 h 973"/>
              <a:gd name="T18" fmla="*/ 268 w 978"/>
              <a:gd name="T19" fmla="*/ 197 h 973"/>
              <a:gd name="T20" fmla="*/ 222 w 978"/>
              <a:gd name="T21" fmla="*/ 290 h 973"/>
              <a:gd name="T22" fmla="*/ 256 w 978"/>
              <a:gd name="T23" fmla="*/ 186 h 973"/>
              <a:gd name="T24" fmla="*/ 164 w 978"/>
              <a:gd name="T25" fmla="*/ 232 h 973"/>
              <a:gd name="T26" fmla="*/ 153 w 978"/>
              <a:gd name="T27" fmla="*/ 221 h 973"/>
              <a:gd name="T28" fmla="*/ 199 w 978"/>
              <a:gd name="T29" fmla="*/ 128 h 973"/>
              <a:gd name="T30" fmla="*/ 153 w 978"/>
              <a:gd name="T31" fmla="*/ 221 h 973"/>
              <a:gd name="T32" fmla="*/ 187 w 978"/>
              <a:gd name="T33" fmla="*/ 117 h 973"/>
              <a:gd name="T34" fmla="*/ 95 w 978"/>
              <a:gd name="T35" fmla="*/ 163 h 973"/>
              <a:gd name="T36" fmla="*/ 83 w 978"/>
              <a:gd name="T37" fmla="*/ 152 h 973"/>
              <a:gd name="T38" fmla="*/ 130 w 978"/>
              <a:gd name="T39" fmla="*/ 59 h 973"/>
              <a:gd name="T40" fmla="*/ 83 w 978"/>
              <a:gd name="T41" fmla="*/ 152 h 973"/>
              <a:gd name="T42" fmla="*/ 26 w 978"/>
              <a:gd name="T43" fmla="*/ 25 h 973"/>
              <a:gd name="T44" fmla="*/ 83 w 978"/>
              <a:gd name="T45" fmla="*/ 13 h 973"/>
              <a:gd name="T46" fmla="*/ 118 w 978"/>
              <a:gd name="T47" fmla="*/ 48 h 973"/>
              <a:gd name="T48" fmla="*/ 26 w 978"/>
              <a:gd name="T49" fmla="*/ 94 h 973"/>
              <a:gd name="T50" fmla="*/ 778 w 978"/>
              <a:gd name="T51" fmla="*/ 267 h 973"/>
              <a:gd name="T52" fmla="*/ 685 w 978"/>
              <a:gd name="T53" fmla="*/ 221 h 973"/>
              <a:gd name="T54" fmla="*/ 778 w 978"/>
              <a:gd name="T55" fmla="*/ 267 h 973"/>
              <a:gd name="T56" fmla="*/ 743 w 978"/>
              <a:gd name="T57" fmla="*/ 163 h 973"/>
              <a:gd name="T58" fmla="*/ 789 w 978"/>
              <a:gd name="T59" fmla="*/ 255 h 973"/>
              <a:gd name="T60" fmla="*/ 847 w 978"/>
              <a:gd name="T61" fmla="*/ 197 h 973"/>
              <a:gd name="T62" fmla="*/ 755 w 978"/>
              <a:gd name="T63" fmla="*/ 152 h 973"/>
              <a:gd name="T64" fmla="*/ 847 w 978"/>
              <a:gd name="T65" fmla="*/ 197 h 973"/>
              <a:gd name="T66" fmla="*/ 812 w 978"/>
              <a:gd name="T67" fmla="*/ 94 h 973"/>
              <a:gd name="T68" fmla="*/ 858 w 978"/>
              <a:gd name="T69" fmla="*/ 186 h 973"/>
              <a:gd name="T70" fmla="*/ 916 w 978"/>
              <a:gd name="T71" fmla="*/ 128 h 973"/>
              <a:gd name="T72" fmla="*/ 824 w 978"/>
              <a:gd name="T73" fmla="*/ 82 h 973"/>
              <a:gd name="T74" fmla="*/ 916 w 978"/>
              <a:gd name="T75" fmla="*/ 128 h 973"/>
              <a:gd name="T76" fmla="*/ 951 w 978"/>
              <a:gd name="T77" fmla="*/ 25 h 973"/>
              <a:gd name="T78" fmla="*/ 962 w 978"/>
              <a:gd name="T79" fmla="*/ 82 h 973"/>
              <a:gd name="T80" fmla="*/ 881 w 978"/>
              <a:gd name="T81" fmla="*/ 25 h 973"/>
              <a:gd name="T82" fmla="*/ 927 w 978"/>
              <a:gd name="T83" fmla="*/ 117 h 973"/>
              <a:gd name="T84" fmla="*/ 652 w 978"/>
              <a:gd name="T85" fmla="*/ 211 h 973"/>
              <a:gd name="T86" fmla="*/ 211 w 978"/>
              <a:gd name="T87" fmla="*/ 321 h 973"/>
              <a:gd name="T88" fmla="*/ 652 w 978"/>
              <a:gd name="T89" fmla="*/ 211 h 973"/>
              <a:gd name="T90" fmla="*/ 78 w 978"/>
              <a:gd name="T91" fmla="*/ 973 h 973"/>
              <a:gd name="T92" fmla="*/ 893 w 978"/>
              <a:gd name="T93" fmla="*/ 895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8" h="973">
                <a:moveTo>
                  <a:pt x="483" y="700"/>
                </a:moveTo>
                <a:cubicBezTo>
                  <a:pt x="522" y="729"/>
                  <a:pt x="522" y="729"/>
                  <a:pt x="522" y="729"/>
                </a:cubicBezTo>
                <a:cubicBezTo>
                  <a:pt x="402" y="780"/>
                  <a:pt x="402" y="780"/>
                  <a:pt x="402" y="780"/>
                </a:cubicBezTo>
                <a:cubicBezTo>
                  <a:pt x="418" y="651"/>
                  <a:pt x="418" y="651"/>
                  <a:pt x="418" y="651"/>
                </a:cubicBezTo>
                <a:cubicBezTo>
                  <a:pt x="457" y="680"/>
                  <a:pt x="457" y="680"/>
                  <a:pt x="457" y="680"/>
                </a:cubicBezTo>
                <a:cubicBezTo>
                  <a:pt x="512" y="608"/>
                  <a:pt x="512" y="608"/>
                  <a:pt x="512" y="608"/>
                </a:cubicBezTo>
                <a:cubicBezTo>
                  <a:pt x="435" y="575"/>
                  <a:pt x="435" y="575"/>
                  <a:pt x="435" y="575"/>
                </a:cubicBezTo>
                <a:cubicBezTo>
                  <a:pt x="523" y="436"/>
                  <a:pt x="523" y="436"/>
                  <a:pt x="523" y="436"/>
                </a:cubicBezTo>
                <a:cubicBezTo>
                  <a:pt x="551" y="453"/>
                  <a:pt x="551" y="453"/>
                  <a:pt x="551" y="453"/>
                </a:cubicBezTo>
                <a:cubicBezTo>
                  <a:pt x="483" y="560"/>
                  <a:pt x="483" y="560"/>
                  <a:pt x="483" y="560"/>
                </a:cubicBezTo>
                <a:cubicBezTo>
                  <a:pt x="563" y="594"/>
                  <a:pt x="563" y="594"/>
                  <a:pt x="563" y="594"/>
                </a:cubicBezTo>
                <a:lnTo>
                  <a:pt x="483" y="700"/>
                </a:lnTo>
                <a:close/>
                <a:moveTo>
                  <a:pt x="978" y="341"/>
                </a:moveTo>
                <a:cubicBezTo>
                  <a:pt x="0" y="341"/>
                  <a:pt x="0" y="341"/>
                  <a:pt x="0" y="341"/>
                </a:cubicBezTo>
                <a:cubicBezTo>
                  <a:pt x="0" y="876"/>
                  <a:pt x="0" y="876"/>
                  <a:pt x="0" y="876"/>
                </a:cubicBezTo>
                <a:cubicBezTo>
                  <a:pt x="978" y="876"/>
                  <a:pt x="978" y="876"/>
                  <a:pt x="978" y="876"/>
                </a:cubicBezTo>
                <a:lnTo>
                  <a:pt x="978" y="341"/>
                </a:lnTo>
                <a:close/>
                <a:moveTo>
                  <a:pt x="222" y="290"/>
                </a:moveTo>
                <a:cubicBezTo>
                  <a:pt x="291" y="221"/>
                  <a:pt x="291" y="221"/>
                  <a:pt x="291" y="221"/>
                </a:cubicBezTo>
                <a:cubicBezTo>
                  <a:pt x="268" y="197"/>
                  <a:pt x="268" y="197"/>
                  <a:pt x="268" y="197"/>
                </a:cubicBezTo>
                <a:cubicBezTo>
                  <a:pt x="199" y="267"/>
                  <a:pt x="199" y="267"/>
                  <a:pt x="199" y="267"/>
                </a:cubicBezTo>
                <a:lnTo>
                  <a:pt x="222" y="290"/>
                </a:lnTo>
                <a:close/>
                <a:moveTo>
                  <a:pt x="187" y="255"/>
                </a:moveTo>
                <a:cubicBezTo>
                  <a:pt x="256" y="186"/>
                  <a:pt x="256" y="186"/>
                  <a:pt x="256" y="186"/>
                </a:cubicBezTo>
                <a:cubicBezTo>
                  <a:pt x="233" y="163"/>
                  <a:pt x="233" y="163"/>
                  <a:pt x="233" y="163"/>
                </a:cubicBezTo>
                <a:cubicBezTo>
                  <a:pt x="164" y="232"/>
                  <a:pt x="164" y="232"/>
                  <a:pt x="164" y="232"/>
                </a:cubicBezTo>
                <a:lnTo>
                  <a:pt x="187" y="255"/>
                </a:lnTo>
                <a:close/>
                <a:moveTo>
                  <a:pt x="153" y="221"/>
                </a:moveTo>
                <a:cubicBezTo>
                  <a:pt x="222" y="152"/>
                  <a:pt x="222" y="152"/>
                  <a:pt x="222" y="152"/>
                </a:cubicBezTo>
                <a:cubicBezTo>
                  <a:pt x="199" y="128"/>
                  <a:pt x="199" y="128"/>
                  <a:pt x="199" y="128"/>
                </a:cubicBezTo>
                <a:cubicBezTo>
                  <a:pt x="130" y="197"/>
                  <a:pt x="130" y="197"/>
                  <a:pt x="130" y="197"/>
                </a:cubicBezTo>
                <a:lnTo>
                  <a:pt x="153" y="221"/>
                </a:lnTo>
                <a:close/>
                <a:moveTo>
                  <a:pt x="118" y="186"/>
                </a:moveTo>
                <a:cubicBezTo>
                  <a:pt x="187" y="117"/>
                  <a:pt x="187" y="117"/>
                  <a:pt x="187" y="117"/>
                </a:cubicBezTo>
                <a:cubicBezTo>
                  <a:pt x="164" y="94"/>
                  <a:pt x="164" y="94"/>
                  <a:pt x="164" y="94"/>
                </a:cubicBezTo>
                <a:cubicBezTo>
                  <a:pt x="95" y="163"/>
                  <a:pt x="95" y="163"/>
                  <a:pt x="95" y="163"/>
                </a:cubicBezTo>
                <a:lnTo>
                  <a:pt x="118" y="186"/>
                </a:lnTo>
                <a:close/>
                <a:moveTo>
                  <a:pt x="83" y="152"/>
                </a:moveTo>
                <a:cubicBezTo>
                  <a:pt x="153" y="82"/>
                  <a:pt x="153" y="82"/>
                  <a:pt x="153" y="82"/>
                </a:cubicBezTo>
                <a:cubicBezTo>
                  <a:pt x="130" y="59"/>
                  <a:pt x="130" y="59"/>
                  <a:pt x="130" y="59"/>
                </a:cubicBezTo>
                <a:cubicBezTo>
                  <a:pt x="60" y="128"/>
                  <a:pt x="60" y="128"/>
                  <a:pt x="60" y="128"/>
                </a:cubicBezTo>
                <a:lnTo>
                  <a:pt x="83" y="152"/>
                </a:lnTo>
                <a:close/>
                <a:moveTo>
                  <a:pt x="83" y="13"/>
                </a:moveTo>
                <a:cubicBezTo>
                  <a:pt x="71" y="0"/>
                  <a:pt x="45" y="6"/>
                  <a:pt x="26" y="25"/>
                </a:cubicBezTo>
                <a:cubicBezTo>
                  <a:pt x="7" y="44"/>
                  <a:pt x="2" y="70"/>
                  <a:pt x="14" y="82"/>
                </a:cubicBezTo>
                <a:lnTo>
                  <a:pt x="83" y="13"/>
                </a:lnTo>
                <a:close/>
                <a:moveTo>
                  <a:pt x="49" y="117"/>
                </a:moveTo>
                <a:cubicBezTo>
                  <a:pt x="118" y="48"/>
                  <a:pt x="118" y="48"/>
                  <a:pt x="118" y="48"/>
                </a:cubicBezTo>
                <a:cubicBezTo>
                  <a:pt x="95" y="25"/>
                  <a:pt x="95" y="25"/>
                  <a:pt x="95" y="25"/>
                </a:cubicBezTo>
                <a:cubicBezTo>
                  <a:pt x="26" y="94"/>
                  <a:pt x="26" y="94"/>
                  <a:pt x="26" y="94"/>
                </a:cubicBezTo>
                <a:lnTo>
                  <a:pt x="49" y="117"/>
                </a:lnTo>
                <a:close/>
                <a:moveTo>
                  <a:pt x="778" y="267"/>
                </a:moveTo>
                <a:cubicBezTo>
                  <a:pt x="709" y="197"/>
                  <a:pt x="709" y="197"/>
                  <a:pt x="709" y="197"/>
                </a:cubicBezTo>
                <a:cubicBezTo>
                  <a:pt x="685" y="221"/>
                  <a:pt x="685" y="221"/>
                  <a:pt x="685" y="221"/>
                </a:cubicBezTo>
                <a:cubicBezTo>
                  <a:pt x="755" y="290"/>
                  <a:pt x="755" y="290"/>
                  <a:pt x="755" y="290"/>
                </a:cubicBezTo>
                <a:lnTo>
                  <a:pt x="778" y="267"/>
                </a:lnTo>
                <a:close/>
                <a:moveTo>
                  <a:pt x="812" y="232"/>
                </a:moveTo>
                <a:cubicBezTo>
                  <a:pt x="743" y="163"/>
                  <a:pt x="743" y="163"/>
                  <a:pt x="743" y="163"/>
                </a:cubicBezTo>
                <a:cubicBezTo>
                  <a:pt x="720" y="186"/>
                  <a:pt x="720" y="186"/>
                  <a:pt x="720" y="186"/>
                </a:cubicBezTo>
                <a:cubicBezTo>
                  <a:pt x="789" y="255"/>
                  <a:pt x="789" y="255"/>
                  <a:pt x="789" y="255"/>
                </a:cubicBezTo>
                <a:lnTo>
                  <a:pt x="812" y="232"/>
                </a:lnTo>
                <a:close/>
                <a:moveTo>
                  <a:pt x="847" y="197"/>
                </a:moveTo>
                <a:cubicBezTo>
                  <a:pt x="778" y="128"/>
                  <a:pt x="778" y="128"/>
                  <a:pt x="778" y="128"/>
                </a:cubicBezTo>
                <a:cubicBezTo>
                  <a:pt x="755" y="152"/>
                  <a:pt x="755" y="152"/>
                  <a:pt x="755" y="152"/>
                </a:cubicBezTo>
                <a:cubicBezTo>
                  <a:pt x="824" y="221"/>
                  <a:pt x="824" y="221"/>
                  <a:pt x="824" y="221"/>
                </a:cubicBezTo>
                <a:lnTo>
                  <a:pt x="847" y="197"/>
                </a:lnTo>
                <a:close/>
                <a:moveTo>
                  <a:pt x="881" y="163"/>
                </a:moveTo>
                <a:cubicBezTo>
                  <a:pt x="812" y="94"/>
                  <a:pt x="812" y="94"/>
                  <a:pt x="812" y="94"/>
                </a:cubicBezTo>
                <a:cubicBezTo>
                  <a:pt x="789" y="117"/>
                  <a:pt x="789" y="117"/>
                  <a:pt x="789" y="117"/>
                </a:cubicBezTo>
                <a:cubicBezTo>
                  <a:pt x="858" y="186"/>
                  <a:pt x="858" y="186"/>
                  <a:pt x="858" y="186"/>
                </a:cubicBezTo>
                <a:lnTo>
                  <a:pt x="881" y="163"/>
                </a:lnTo>
                <a:close/>
                <a:moveTo>
                  <a:pt x="916" y="128"/>
                </a:moveTo>
                <a:cubicBezTo>
                  <a:pt x="847" y="59"/>
                  <a:pt x="847" y="59"/>
                  <a:pt x="847" y="59"/>
                </a:cubicBezTo>
                <a:cubicBezTo>
                  <a:pt x="824" y="82"/>
                  <a:pt x="824" y="82"/>
                  <a:pt x="824" y="82"/>
                </a:cubicBezTo>
                <a:cubicBezTo>
                  <a:pt x="893" y="152"/>
                  <a:pt x="893" y="152"/>
                  <a:pt x="893" y="152"/>
                </a:cubicBezTo>
                <a:lnTo>
                  <a:pt x="916" y="128"/>
                </a:lnTo>
                <a:close/>
                <a:moveTo>
                  <a:pt x="962" y="82"/>
                </a:moveTo>
                <a:cubicBezTo>
                  <a:pt x="975" y="70"/>
                  <a:pt x="970" y="44"/>
                  <a:pt x="951" y="25"/>
                </a:cubicBezTo>
                <a:cubicBezTo>
                  <a:pt x="931" y="6"/>
                  <a:pt x="906" y="0"/>
                  <a:pt x="893" y="13"/>
                </a:cubicBezTo>
                <a:lnTo>
                  <a:pt x="962" y="82"/>
                </a:lnTo>
                <a:close/>
                <a:moveTo>
                  <a:pt x="951" y="94"/>
                </a:moveTo>
                <a:cubicBezTo>
                  <a:pt x="881" y="25"/>
                  <a:pt x="881" y="25"/>
                  <a:pt x="881" y="25"/>
                </a:cubicBezTo>
                <a:cubicBezTo>
                  <a:pt x="858" y="48"/>
                  <a:pt x="858" y="48"/>
                  <a:pt x="858" y="48"/>
                </a:cubicBezTo>
                <a:cubicBezTo>
                  <a:pt x="927" y="117"/>
                  <a:pt x="927" y="117"/>
                  <a:pt x="927" y="117"/>
                </a:cubicBezTo>
                <a:lnTo>
                  <a:pt x="951" y="94"/>
                </a:lnTo>
                <a:close/>
                <a:moveTo>
                  <a:pt x="652" y="211"/>
                </a:moveTo>
                <a:cubicBezTo>
                  <a:pt x="326" y="211"/>
                  <a:pt x="326" y="211"/>
                  <a:pt x="326" y="211"/>
                </a:cubicBezTo>
                <a:cubicBezTo>
                  <a:pt x="211" y="321"/>
                  <a:pt x="211" y="321"/>
                  <a:pt x="211" y="321"/>
                </a:cubicBezTo>
                <a:cubicBezTo>
                  <a:pt x="766" y="321"/>
                  <a:pt x="766" y="321"/>
                  <a:pt x="766" y="321"/>
                </a:cubicBezTo>
                <a:lnTo>
                  <a:pt x="652" y="211"/>
                </a:lnTo>
                <a:close/>
                <a:moveTo>
                  <a:pt x="893" y="973"/>
                </a:moveTo>
                <a:cubicBezTo>
                  <a:pt x="78" y="973"/>
                  <a:pt x="78" y="973"/>
                  <a:pt x="78" y="973"/>
                </a:cubicBezTo>
                <a:cubicBezTo>
                  <a:pt x="78" y="895"/>
                  <a:pt x="78" y="895"/>
                  <a:pt x="78" y="895"/>
                </a:cubicBezTo>
                <a:cubicBezTo>
                  <a:pt x="893" y="895"/>
                  <a:pt x="893" y="895"/>
                  <a:pt x="893" y="895"/>
                </a:cubicBezTo>
                <a:lnTo>
                  <a:pt x="893" y="973"/>
                </a:lnTo>
                <a:close/>
              </a:path>
            </a:pathLst>
          </a:custGeom>
          <a:solidFill>
            <a:srgbClr val="78879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a:p>
        </p:txBody>
      </p:sp>
      <p:sp>
        <p:nvSpPr>
          <p:cNvPr id="167" name="Freeform 183"/>
          <p:cNvSpPr>
            <a:spLocks noChangeAspect="1" noEditPoints="1"/>
          </p:cNvSpPr>
          <p:nvPr/>
        </p:nvSpPr>
        <p:spPr bwMode="gray">
          <a:xfrm>
            <a:off x="2854532" y="5514080"/>
            <a:ext cx="552234" cy="539144"/>
          </a:xfrm>
          <a:custGeom>
            <a:avLst/>
            <a:gdLst>
              <a:gd name="T0" fmla="*/ 1594 w 1655"/>
              <a:gd name="T1" fmla="*/ 1360 h 1616"/>
              <a:gd name="T2" fmla="*/ 1405 w 1655"/>
              <a:gd name="T3" fmla="*/ 1360 h 1616"/>
              <a:gd name="T4" fmla="*/ 1405 w 1655"/>
              <a:gd name="T5" fmla="*/ 860 h 1616"/>
              <a:gd name="T6" fmla="*/ 1594 w 1655"/>
              <a:gd name="T7" fmla="*/ 860 h 1616"/>
              <a:gd name="T8" fmla="*/ 1594 w 1655"/>
              <a:gd name="T9" fmla="*/ 1360 h 1616"/>
              <a:gd name="T10" fmla="*/ 1355 w 1655"/>
              <a:gd name="T11" fmla="*/ 1360 h 1616"/>
              <a:gd name="T12" fmla="*/ 1166 w 1655"/>
              <a:gd name="T13" fmla="*/ 1360 h 1616"/>
              <a:gd name="T14" fmla="*/ 1166 w 1655"/>
              <a:gd name="T15" fmla="*/ 860 h 1616"/>
              <a:gd name="T16" fmla="*/ 1355 w 1655"/>
              <a:gd name="T17" fmla="*/ 860 h 1616"/>
              <a:gd name="T18" fmla="*/ 1355 w 1655"/>
              <a:gd name="T19" fmla="*/ 1360 h 1616"/>
              <a:gd name="T20" fmla="*/ 1116 w 1655"/>
              <a:gd name="T21" fmla="*/ 1360 h 1616"/>
              <a:gd name="T22" fmla="*/ 927 w 1655"/>
              <a:gd name="T23" fmla="*/ 1360 h 1616"/>
              <a:gd name="T24" fmla="*/ 927 w 1655"/>
              <a:gd name="T25" fmla="*/ 860 h 1616"/>
              <a:gd name="T26" fmla="*/ 1116 w 1655"/>
              <a:gd name="T27" fmla="*/ 860 h 1616"/>
              <a:gd name="T28" fmla="*/ 1116 w 1655"/>
              <a:gd name="T29" fmla="*/ 1360 h 1616"/>
              <a:gd name="T30" fmla="*/ 877 w 1655"/>
              <a:gd name="T31" fmla="*/ 1360 h 1616"/>
              <a:gd name="T32" fmla="*/ 689 w 1655"/>
              <a:gd name="T33" fmla="*/ 1360 h 1616"/>
              <a:gd name="T34" fmla="*/ 689 w 1655"/>
              <a:gd name="T35" fmla="*/ 860 h 1616"/>
              <a:gd name="T36" fmla="*/ 877 w 1655"/>
              <a:gd name="T37" fmla="*/ 860 h 1616"/>
              <a:gd name="T38" fmla="*/ 877 w 1655"/>
              <a:gd name="T39" fmla="*/ 1360 h 1616"/>
              <a:gd name="T40" fmla="*/ 633 w 1655"/>
              <a:gd name="T41" fmla="*/ 1360 h 1616"/>
              <a:gd name="T42" fmla="*/ 444 w 1655"/>
              <a:gd name="T43" fmla="*/ 1360 h 1616"/>
              <a:gd name="T44" fmla="*/ 444 w 1655"/>
              <a:gd name="T45" fmla="*/ 860 h 1616"/>
              <a:gd name="T46" fmla="*/ 633 w 1655"/>
              <a:gd name="T47" fmla="*/ 860 h 1616"/>
              <a:gd name="T48" fmla="*/ 633 w 1655"/>
              <a:gd name="T49" fmla="*/ 1360 h 1616"/>
              <a:gd name="T50" fmla="*/ 394 w 1655"/>
              <a:gd name="T51" fmla="*/ 1360 h 1616"/>
              <a:gd name="T52" fmla="*/ 206 w 1655"/>
              <a:gd name="T53" fmla="*/ 1360 h 1616"/>
              <a:gd name="T54" fmla="*/ 206 w 1655"/>
              <a:gd name="T55" fmla="*/ 860 h 1616"/>
              <a:gd name="T56" fmla="*/ 394 w 1655"/>
              <a:gd name="T57" fmla="*/ 860 h 1616"/>
              <a:gd name="T58" fmla="*/ 394 w 1655"/>
              <a:gd name="T59" fmla="*/ 1360 h 1616"/>
              <a:gd name="T60" fmla="*/ 1433 w 1655"/>
              <a:gd name="T61" fmla="*/ 766 h 1616"/>
              <a:gd name="T62" fmla="*/ 1444 w 1655"/>
              <a:gd name="T63" fmla="*/ 555 h 1616"/>
              <a:gd name="T64" fmla="*/ 1377 w 1655"/>
              <a:gd name="T65" fmla="*/ 533 h 1616"/>
              <a:gd name="T66" fmla="*/ 1405 w 1655"/>
              <a:gd name="T67" fmla="*/ 0 h 1616"/>
              <a:gd name="T68" fmla="*/ 1344 w 1655"/>
              <a:gd name="T69" fmla="*/ 0 h 1616"/>
              <a:gd name="T70" fmla="*/ 1310 w 1655"/>
              <a:gd name="T71" fmla="*/ 533 h 1616"/>
              <a:gd name="T72" fmla="*/ 1244 w 1655"/>
              <a:gd name="T73" fmla="*/ 555 h 1616"/>
              <a:gd name="T74" fmla="*/ 1233 w 1655"/>
              <a:gd name="T75" fmla="*/ 766 h 1616"/>
              <a:gd name="T76" fmla="*/ 1000 w 1655"/>
              <a:gd name="T77" fmla="*/ 766 h 1616"/>
              <a:gd name="T78" fmla="*/ 1000 w 1655"/>
              <a:gd name="T79" fmla="*/ 555 h 1616"/>
              <a:gd name="T80" fmla="*/ 927 w 1655"/>
              <a:gd name="T81" fmla="*/ 533 h 1616"/>
              <a:gd name="T82" fmla="*/ 927 w 1655"/>
              <a:gd name="T83" fmla="*/ 0 h 1616"/>
              <a:gd name="T84" fmla="*/ 866 w 1655"/>
              <a:gd name="T85" fmla="*/ 0 h 1616"/>
              <a:gd name="T86" fmla="*/ 866 w 1655"/>
              <a:gd name="T87" fmla="*/ 533 h 1616"/>
              <a:gd name="T88" fmla="*/ 794 w 1655"/>
              <a:gd name="T89" fmla="*/ 555 h 1616"/>
              <a:gd name="T90" fmla="*/ 794 w 1655"/>
              <a:gd name="T91" fmla="*/ 766 h 1616"/>
              <a:gd name="T92" fmla="*/ 561 w 1655"/>
              <a:gd name="T93" fmla="*/ 766 h 1616"/>
              <a:gd name="T94" fmla="*/ 550 w 1655"/>
              <a:gd name="T95" fmla="*/ 555 h 1616"/>
              <a:gd name="T96" fmla="*/ 478 w 1655"/>
              <a:gd name="T97" fmla="*/ 533 h 1616"/>
              <a:gd name="T98" fmla="*/ 450 w 1655"/>
              <a:gd name="T99" fmla="*/ 0 h 1616"/>
              <a:gd name="T100" fmla="*/ 389 w 1655"/>
              <a:gd name="T101" fmla="*/ 0 h 1616"/>
              <a:gd name="T102" fmla="*/ 417 w 1655"/>
              <a:gd name="T103" fmla="*/ 533 h 1616"/>
              <a:gd name="T104" fmla="*/ 350 w 1655"/>
              <a:gd name="T105" fmla="*/ 555 h 1616"/>
              <a:gd name="T106" fmla="*/ 361 w 1655"/>
              <a:gd name="T107" fmla="*/ 766 h 1616"/>
              <a:gd name="T108" fmla="*/ 0 w 1655"/>
              <a:gd name="T109" fmla="*/ 766 h 1616"/>
              <a:gd name="T110" fmla="*/ 0 w 1655"/>
              <a:gd name="T111" fmla="*/ 1388 h 1616"/>
              <a:gd name="T112" fmla="*/ 161 w 1655"/>
              <a:gd name="T113" fmla="*/ 1388 h 1616"/>
              <a:gd name="T114" fmla="*/ 161 w 1655"/>
              <a:gd name="T115" fmla="*/ 1616 h 1616"/>
              <a:gd name="T116" fmla="*/ 1594 w 1655"/>
              <a:gd name="T117" fmla="*/ 1616 h 1616"/>
              <a:gd name="T118" fmla="*/ 1655 w 1655"/>
              <a:gd name="T119" fmla="*/ 1554 h 1616"/>
              <a:gd name="T120" fmla="*/ 1655 w 1655"/>
              <a:gd name="T121" fmla="*/ 766 h 1616"/>
              <a:gd name="T122" fmla="*/ 1433 w 1655"/>
              <a:gd name="T123" fmla="*/ 766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5" h="1616">
                <a:moveTo>
                  <a:pt x="1594" y="1360"/>
                </a:moveTo>
                <a:cubicBezTo>
                  <a:pt x="1405" y="1360"/>
                  <a:pt x="1405" y="1360"/>
                  <a:pt x="1405" y="1360"/>
                </a:cubicBezTo>
                <a:cubicBezTo>
                  <a:pt x="1405" y="860"/>
                  <a:pt x="1405" y="860"/>
                  <a:pt x="1405" y="860"/>
                </a:cubicBezTo>
                <a:cubicBezTo>
                  <a:pt x="1594" y="860"/>
                  <a:pt x="1594" y="860"/>
                  <a:pt x="1594" y="860"/>
                </a:cubicBezTo>
                <a:lnTo>
                  <a:pt x="1594" y="1360"/>
                </a:lnTo>
                <a:close/>
                <a:moveTo>
                  <a:pt x="1355" y="1360"/>
                </a:moveTo>
                <a:cubicBezTo>
                  <a:pt x="1166" y="1360"/>
                  <a:pt x="1166" y="1360"/>
                  <a:pt x="1166" y="1360"/>
                </a:cubicBezTo>
                <a:cubicBezTo>
                  <a:pt x="1166" y="860"/>
                  <a:pt x="1166" y="860"/>
                  <a:pt x="1166" y="860"/>
                </a:cubicBezTo>
                <a:cubicBezTo>
                  <a:pt x="1355" y="860"/>
                  <a:pt x="1355" y="860"/>
                  <a:pt x="1355" y="860"/>
                </a:cubicBezTo>
                <a:lnTo>
                  <a:pt x="1355" y="1360"/>
                </a:lnTo>
                <a:close/>
                <a:moveTo>
                  <a:pt x="1116" y="1360"/>
                </a:moveTo>
                <a:cubicBezTo>
                  <a:pt x="927" y="1360"/>
                  <a:pt x="927" y="1360"/>
                  <a:pt x="927" y="1360"/>
                </a:cubicBezTo>
                <a:cubicBezTo>
                  <a:pt x="927" y="860"/>
                  <a:pt x="927" y="860"/>
                  <a:pt x="927" y="860"/>
                </a:cubicBezTo>
                <a:cubicBezTo>
                  <a:pt x="1116" y="860"/>
                  <a:pt x="1116" y="860"/>
                  <a:pt x="1116" y="860"/>
                </a:cubicBezTo>
                <a:lnTo>
                  <a:pt x="1116" y="1360"/>
                </a:lnTo>
                <a:close/>
                <a:moveTo>
                  <a:pt x="877" y="1360"/>
                </a:moveTo>
                <a:cubicBezTo>
                  <a:pt x="689" y="1360"/>
                  <a:pt x="689" y="1360"/>
                  <a:pt x="689" y="1360"/>
                </a:cubicBezTo>
                <a:cubicBezTo>
                  <a:pt x="689" y="860"/>
                  <a:pt x="689" y="860"/>
                  <a:pt x="689" y="860"/>
                </a:cubicBezTo>
                <a:cubicBezTo>
                  <a:pt x="877" y="860"/>
                  <a:pt x="877" y="860"/>
                  <a:pt x="877" y="860"/>
                </a:cubicBezTo>
                <a:lnTo>
                  <a:pt x="877" y="1360"/>
                </a:lnTo>
                <a:close/>
                <a:moveTo>
                  <a:pt x="633" y="1360"/>
                </a:moveTo>
                <a:cubicBezTo>
                  <a:pt x="444" y="1360"/>
                  <a:pt x="444" y="1360"/>
                  <a:pt x="444" y="1360"/>
                </a:cubicBezTo>
                <a:cubicBezTo>
                  <a:pt x="444" y="860"/>
                  <a:pt x="444" y="860"/>
                  <a:pt x="444" y="860"/>
                </a:cubicBezTo>
                <a:cubicBezTo>
                  <a:pt x="633" y="860"/>
                  <a:pt x="633" y="860"/>
                  <a:pt x="633" y="860"/>
                </a:cubicBezTo>
                <a:lnTo>
                  <a:pt x="633" y="1360"/>
                </a:lnTo>
                <a:close/>
                <a:moveTo>
                  <a:pt x="394" y="1360"/>
                </a:moveTo>
                <a:cubicBezTo>
                  <a:pt x="206" y="1360"/>
                  <a:pt x="206" y="1360"/>
                  <a:pt x="206" y="1360"/>
                </a:cubicBezTo>
                <a:cubicBezTo>
                  <a:pt x="206" y="860"/>
                  <a:pt x="206" y="860"/>
                  <a:pt x="206" y="860"/>
                </a:cubicBezTo>
                <a:cubicBezTo>
                  <a:pt x="394" y="860"/>
                  <a:pt x="394" y="860"/>
                  <a:pt x="394" y="860"/>
                </a:cubicBezTo>
                <a:lnTo>
                  <a:pt x="394" y="1360"/>
                </a:lnTo>
                <a:close/>
                <a:moveTo>
                  <a:pt x="1433" y="766"/>
                </a:moveTo>
                <a:cubicBezTo>
                  <a:pt x="1444" y="555"/>
                  <a:pt x="1444" y="555"/>
                  <a:pt x="1444" y="555"/>
                </a:cubicBezTo>
                <a:cubicBezTo>
                  <a:pt x="1444" y="544"/>
                  <a:pt x="1416" y="538"/>
                  <a:pt x="1377" y="533"/>
                </a:cubicBezTo>
                <a:cubicBezTo>
                  <a:pt x="1405" y="0"/>
                  <a:pt x="1405" y="0"/>
                  <a:pt x="1405" y="0"/>
                </a:cubicBezTo>
                <a:cubicBezTo>
                  <a:pt x="1344" y="0"/>
                  <a:pt x="1344" y="0"/>
                  <a:pt x="1344" y="0"/>
                </a:cubicBezTo>
                <a:cubicBezTo>
                  <a:pt x="1310" y="533"/>
                  <a:pt x="1310" y="533"/>
                  <a:pt x="1310" y="533"/>
                </a:cubicBezTo>
                <a:cubicBezTo>
                  <a:pt x="1272" y="538"/>
                  <a:pt x="1244" y="544"/>
                  <a:pt x="1244" y="555"/>
                </a:cubicBezTo>
                <a:cubicBezTo>
                  <a:pt x="1233" y="766"/>
                  <a:pt x="1233" y="766"/>
                  <a:pt x="1233" y="766"/>
                </a:cubicBezTo>
                <a:cubicBezTo>
                  <a:pt x="1000" y="766"/>
                  <a:pt x="1000" y="766"/>
                  <a:pt x="1000" y="766"/>
                </a:cubicBezTo>
                <a:cubicBezTo>
                  <a:pt x="1000" y="555"/>
                  <a:pt x="1000" y="555"/>
                  <a:pt x="1000" y="555"/>
                </a:cubicBezTo>
                <a:cubicBezTo>
                  <a:pt x="1000" y="544"/>
                  <a:pt x="966" y="538"/>
                  <a:pt x="927" y="533"/>
                </a:cubicBezTo>
                <a:cubicBezTo>
                  <a:pt x="927" y="0"/>
                  <a:pt x="927" y="0"/>
                  <a:pt x="927" y="0"/>
                </a:cubicBezTo>
                <a:cubicBezTo>
                  <a:pt x="866" y="0"/>
                  <a:pt x="866" y="0"/>
                  <a:pt x="866" y="0"/>
                </a:cubicBezTo>
                <a:cubicBezTo>
                  <a:pt x="866" y="533"/>
                  <a:pt x="866" y="533"/>
                  <a:pt x="866" y="533"/>
                </a:cubicBezTo>
                <a:cubicBezTo>
                  <a:pt x="822" y="538"/>
                  <a:pt x="794" y="544"/>
                  <a:pt x="794" y="555"/>
                </a:cubicBezTo>
                <a:cubicBezTo>
                  <a:pt x="794" y="766"/>
                  <a:pt x="794" y="766"/>
                  <a:pt x="794" y="766"/>
                </a:cubicBezTo>
                <a:cubicBezTo>
                  <a:pt x="561" y="766"/>
                  <a:pt x="561" y="766"/>
                  <a:pt x="561" y="766"/>
                </a:cubicBezTo>
                <a:cubicBezTo>
                  <a:pt x="550" y="555"/>
                  <a:pt x="550" y="555"/>
                  <a:pt x="550" y="555"/>
                </a:cubicBezTo>
                <a:cubicBezTo>
                  <a:pt x="550" y="544"/>
                  <a:pt x="522" y="538"/>
                  <a:pt x="478" y="533"/>
                </a:cubicBezTo>
                <a:cubicBezTo>
                  <a:pt x="450" y="0"/>
                  <a:pt x="450" y="0"/>
                  <a:pt x="450" y="0"/>
                </a:cubicBezTo>
                <a:cubicBezTo>
                  <a:pt x="389" y="0"/>
                  <a:pt x="389" y="0"/>
                  <a:pt x="389" y="0"/>
                </a:cubicBezTo>
                <a:cubicBezTo>
                  <a:pt x="417" y="533"/>
                  <a:pt x="417" y="533"/>
                  <a:pt x="417" y="533"/>
                </a:cubicBezTo>
                <a:cubicBezTo>
                  <a:pt x="378" y="538"/>
                  <a:pt x="345" y="544"/>
                  <a:pt x="350" y="555"/>
                </a:cubicBezTo>
                <a:cubicBezTo>
                  <a:pt x="361" y="766"/>
                  <a:pt x="361" y="766"/>
                  <a:pt x="361" y="766"/>
                </a:cubicBezTo>
                <a:cubicBezTo>
                  <a:pt x="0" y="766"/>
                  <a:pt x="0" y="766"/>
                  <a:pt x="0" y="766"/>
                </a:cubicBezTo>
                <a:cubicBezTo>
                  <a:pt x="0" y="1388"/>
                  <a:pt x="0" y="1388"/>
                  <a:pt x="0" y="1388"/>
                </a:cubicBezTo>
                <a:cubicBezTo>
                  <a:pt x="161" y="1388"/>
                  <a:pt x="161" y="1388"/>
                  <a:pt x="161" y="1388"/>
                </a:cubicBezTo>
                <a:cubicBezTo>
                  <a:pt x="161" y="1616"/>
                  <a:pt x="161" y="1616"/>
                  <a:pt x="161" y="1616"/>
                </a:cubicBezTo>
                <a:cubicBezTo>
                  <a:pt x="1594" y="1616"/>
                  <a:pt x="1594" y="1616"/>
                  <a:pt x="1594" y="1616"/>
                </a:cubicBezTo>
                <a:cubicBezTo>
                  <a:pt x="1655" y="1554"/>
                  <a:pt x="1655" y="1554"/>
                  <a:pt x="1655" y="1554"/>
                </a:cubicBezTo>
                <a:cubicBezTo>
                  <a:pt x="1655" y="766"/>
                  <a:pt x="1655" y="766"/>
                  <a:pt x="1655" y="766"/>
                </a:cubicBezTo>
                <a:lnTo>
                  <a:pt x="1433" y="766"/>
                </a:lnTo>
                <a:close/>
              </a:path>
            </a:pathLst>
          </a:custGeom>
          <a:solidFill>
            <a:srgbClr val="78879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a:p>
        </p:txBody>
      </p:sp>
      <p:grpSp>
        <p:nvGrpSpPr>
          <p:cNvPr id="168" name="Gruppieren 14"/>
          <p:cNvGrpSpPr>
            <a:grpSpLocks/>
          </p:cNvGrpSpPr>
          <p:nvPr/>
        </p:nvGrpSpPr>
        <p:grpSpPr bwMode="gray">
          <a:xfrm>
            <a:off x="1751083" y="5535618"/>
            <a:ext cx="698693" cy="517606"/>
            <a:chOff x="3839732" y="5485004"/>
            <a:chExt cx="560130" cy="414957"/>
          </a:xfrm>
          <a:solidFill>
            <a:srgbClr val="788791"/>
          </a:solidFill>
        </p:grpSpPr>
        <p:sp>
          <p:nvSpPr>
            <p:cNvPr id="169" name="Ellipse 168"/>
            <p:cNvSpPr/>
            <p:nvPr/>
          </p:nvSpPr>
          <p:spPr bwMode="gray">
            <a:xfrm>
              <a:off x="4007408" y="5520164"/>
              <a:ext cx="224779" cy="224779"/>
            </a:xfrm>
            <a:prstGeom prst="ellipse">
              <a:avLst/>
            </a:prstGeom>
            <a:noFill/>
            <a:ln w="12700">
              <a:solidFill>
                <a:schemeClr val="tx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170" name="Ellipse 169"/>
            <p:cNvSpPr/>
            <p:nvPr/>
          </p:nvSpPr>
          <p:spPr bwMode="gray">
            <a:xfrm>
              <a:off x="4080252" y="5593007"/>
              <a:ext cx="79093" cy="79093"/>
            </a:xfrm>
            <a:prstGeom prst="ellipse">
              <a:avLst/>
            </a:prstGeom>
            <a:grpFill/>
            <a:ln>
              <a:solidFill>
                <a:schemeClr val="tx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nvGrpSpPr>
            <p:cNvPr id="171" name="Gruppieren 12"/>
            <p:cNvGrpSpPr/>
            <p:nvPr/>
          </p:nvGrpSpPr>
          <p:grpSpPr bwMode="gray">
            <a:xfrm>
              <a:off x="3839732" y="5642126"/>
              <a:ext cx="560130" cy="257835"/>
              <a:chOff x="3842498" y="5642126"/>
              <a:chExt cx="560130" cy="257835"/>
            </a:xfrm>
            <a:grpFill/>
          </p:grpSpPr>
          <p:grpSp>
            <p:nvGrpSpPr>
              <p:cNvPr id="175" name="Gruppieren 10"/>
              <p:cNvGrpSpPr/>
              <p:nvPr/>
            </p:nvGrpSpPr>
            <p:grpSpPr bwMode="gray">
              <a:xfrm>
                <a:off x="3842498" y="5642126"/>
                <a:ext cx="110077" cy="257835"/>
                <a:chOff x="3882198" y="5642126"/>
                <a:chExt cx="110077" cy="257835"/>
              </a:xfrm>
              <a:grpFill/>
            </p:grpSpPr>
            <p:sp>
              <p:nvSpPr>
                <p:cNvPr id="179" name="Rechteck 3"/>
                <p:cNvSpPr/>
                <p:nvPr/>
              </p:nvSpPr>
              <p:spPr bwMode="gray">
                <a:xfrm rot="19800000">
                  <a:off x="3949861" y="5666902"/>
                  <a:ext cx="42414" cy="233059"/>
                </a:xfrm>
                <a:custGeom>
                  <a:avLst/>
                  <a:gdLst/>
                  <a:ahLst/>
                  <a:cxnLst/>
                  <a:rect l="l" t="t" r="r" b="b"/>
                  <a:pathLst>
                    <a:path w="42414" h="233059">
                      <a:moveTo>
                        <a:pt x="42414" y="0"/>
                      </a:moveTo>
                      <a:lnTo>
                        <a:pt x="42414" y="233059"/>
                      </a:lnTo>
                      <a:lnTo>
                        <a:pt x="0" y="208571"/>
                      </a:lnTo>
                      <a:lnTo>
                        <a:pt x="0" y="0"/>
                      </a:lnTo>
                      <a:close/>
                    </a:path>
                  </a:pathLst>
                </a:custGeom>
                <a:grpFill/>
                <a:ln>
                  <a:solidFill>
                    <a:schemeClr val="tx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180" name="Rechteck 179"/>
                <p:cNvSpPr/>
                <p:nvPr/>
              </p:nvSpPr>
              <p:spPr bwMode="gray">
                <a:xfrm rot="19800000">
                  <a:off x="3882198" y="5642126"/>
                  <a:ext cx="64064" cy="42414"/>
                </a:xfrm>
                <a:prstGeom prst="rect">
                  <a:avLst/>
                </a:prstGeom>
                <a:grpFill/>
                <a:ln>
                  <a:solidFill>
                    <a:schemeClr val="tx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grpSp>
            <p:nvGrpSpPr>
              <p:cNvPr id="176" name="Gruppieren 11"/>
              <p:cNvGrpSpPr/>
              <p:nvPr/>
            </p:nvGrpSpPr>
            <p:grpSpPr bwMode="gray">
              <a:xfrm>
                <a:off x="4292550" y="5642126"/>
                <a:ext cx="110078" cy="257835"/>
                <a:chOff x="4247318" y="5642126"/>
                <a:chExt cx="110078" cy="257835"/>
              </a:xfrm>
              <a:grpFill/>
            </p:grpSpPr>
            <p:sp>
              <p:nvSpPr>
                <p:cNvPr id="177" name="Rechteck 138"/>
                <p:cNvSpPr/>
                <p:nvPr/>
              </p:nvSpPr>
              <p:spPr bwMode="gray">
                <a:xfrm rot="1800000" flipH="1">
                  <a:off x="4247318" y="5666902"/>
                  <a:ext cx="42414" cy="233059"/>
                </a:xfrm>
                <a:custGeom>
                  <a:avLst/>
                  <a:gdLst/>
                  <a:ahLst/>
                  <a:cxnLst/>
                  <a:rect l="l" t="t" r="r" b="b"/>
                  <a:pathLst>
                    <a:path w="42414" h="233059">
                      <a:moveTo>
                        <a:pt x="42414" y="0"/>
                      </a:moveTo>
                      <a:lnTo>
                        <a:pt x="0" y="0"/>
                      </a:lnTo>
                      <a:lnTo>
                        <a:pt x="0" y="208571"/>
                      </a:lnTo>
                      <a:lnTo>
                        <a:pt x="42414" y="233059"/>
                      </a:lnTo>
                      <a:close/>
                    </a:path>
                  </a:pathLst>
                </a:custGeom>
                <a:grpFill/>
                <a:ln>
                  <a:solidFill>
                    <a:schemeClr val="tx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178" name="Rechteck 177"/>
                <p:cNvSpPr/>
                <p:nvPr/>
              </p:nvSpPr>
              <p:spPr bwMode="gray">
                <a:xfrm rot="1800000" flipH="1">
                  <a:off x="4293332" y="5642126"/>
                  <a:ext cx="64064" cy="42414"/>
                </a:xfrm>
                <a:prstGeom prst="rect">
                  <a:avLst/>
                </a:prstGeom>
                <a:grpFill/>
                <a:ln>
                  <a:solidFill>
                    <a:schemeClr val="tx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grpSp>
        <p:sp>
          <p:nvSpPr>
            <p:cNvPr id="172" name="Rechteck 171"/>
            <p:cNvSpPr/>
            <p:nvPr/>
          </p:nvSpPr>
          <p:spPr bwMode="gray">
            <a:xfrm>
              <a:off x="4097354" y="5485004"/>
              <a:ext cx="42414" cy="80019"/>
            </a:xfrm>
            <a:prstGeom prst="rect">
              <a:avLst/>
            </a:prstGeom>
            <a:grpFill/>
            <a:ln>
              <a:solidFill>
                <a:schemeClr val="tx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173" name="Freihandform 172"/>
            <p:cNvSpPr/>
            <p:nvPr/>
          </p:nvSpPr>
          <p:spPr bwMode="gray">
            <a:xfrm>
              <a:off x="3890933" y="5612606"/>
              <a:ext cx="214313" cy="73819"/>
            </a:xfrm>
            <a:custGeom>
              <a:avLst/>
              <a:gdLst>
                <a:gd name="connsiteX0" fmla="*/ 0 w 214313"/>
                <a:gd name="connsiteY0" fmla="*/ 33338 h 73819"/>
                <a:gd name="connsiteX1" fmla="*/ 57150 w 214313"/>
                <a:gd name="connsiteY1" fmla="*/ 73819 h 73819"/>
                <a:gd name="connsiteX2" fmla="*/ 50007 w 214313"/>
                <a:gd name="connsiteY2" fmla="*/ 19050 h 73819"/>
                <a:gd name="connsiteX3" fmla="*/ 78582 w 214313"/>
                <a:gd name="connsiteY3" fmla="*/ 52388 h 73819"/>
                <a:gd name="connsiteX4" fmla="*/ 85725 w 214313"/>
                <a:gd name="connsiteY4" fmla="*/ 9525 h 73819"/>
                <a:gd name="connsiteX5" fmla="*/ 119063 w 214313"/>
                <a:gd name="connsiteY5" fmla="*/ 30957 h 73819"/>
                <a:gd name="connsiteX6" fmla="*/ 140494 w 214313"/>
                <a:gd name="connsiteY6" fmla="*/ 0 h 73819"/>
                <a:gd name="connsiteX7" fmla="*/ 164307 w 214313"/>
                <a:gd name="connsiteY7" fmla="*/ 28575 h 73819"/>
                <a:gd name="connsiteX8" fmla="*/ 214313 w 214313"/>
                <a:gd name="connsiteY8" fmla="*/ 11907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3" h="73819">
                  <a:moveTo>
                    <a:pt x="0" y="33338"/>
                  </a:moveTo>
                  <a:lnTo>
                    <a:pt x="57150" y="73819"/>
                  </a:lnTo>
                  <a:lnTo>
                    <a:pt x="50007" y="19050"/>
                  </a:lnTo>
                  <a:lnTo>
                    <a:pt x="78582" y="52388"/>
                  </a:lnTo>
                  <a:lnTo>
                    <a:pt x="85725" y="9525"/>
                  </a:lnTo>
                  <a:lnTo>
                    <a:pt x="119063" y="30957"/>
                  </a:lnTo>
                  <a:lnTo>
                    <a:pt x="140494" y="0"/>
                  </a:lnTo>
                  <a:lnTo>
                    <a:pt x="164307" y="28575"/>
                  </a:lnTo>
                  <a:lnTo>
                    <a:pt x="214313" y="11907"/>
                  </a:lnTo>
                </a:path>
              </a:pathLst>
            </a:custGeom>
            <a:noFill/>
            <a:ln>
              <a:solidFill>
                <a:schemeClr val="tx1"/>
              </a:solidFill>
            </a:ln>
            <a:effectLst/>
            <a:extLst/>
          </p:spPr>
          <p:txBody>
            <a:bodyPr rtlCol="0" anchor="ctr"/>
            <a:lstStyle/>
            <a:p>
              <a:pPr algn="ctr"/>
              <a:endParaRPr lang="en-US"/>
            </a:p>
          </p:txBody>
        </p:sp>
        <p:sp>
          <p:nvSpPr>
            <p:cNvPr id="174" name="Freihandform 173"/>
            <p:cNvSpPr/>
            <p:nvPr/>
          </p:nvSpPr>
          <p:spPr bwMode="gray">
            <a:xfrm flipH="1">
              <a:off x="4139768" y="5612606"/>
              <a:ext cx="214313" cy="73819"/>
            </a:xfrm>
            <a:custGeom>
              <a:avLst/>
              <a:gdLst>
                <a:gd name="connsiteX0" fmla="*/ 0 w 214313"/>
                <a:gd name="connsiteY0" fmla="*/ 33338 h 73819"/>
                <a:gd name="connsiteX1" fmla="*/ 57150 w 214313"/>
                <a:gd name="connsiteY1" fmla="*/ 73819 h 73819"/>
                <a:gd name="connsiteX2" fmla="*/ 50007 w 214313"/>
                <a:gd name="connsiteY2" fmla="*/ 19050 h 73819"/>
                <a:gd name="connsiteX3" fmla="*/ 78582 w 214313"/>
                <a:gd name="connsiteY3" fmla="*/ 52388 h 73819"/>
                <a:gd name="connsiteX4" fmla="*/ 85725 w 214313"/>
                <a:gd name="connsiteY4" fmla="*/ 9525 h 73819"/>
                <a:gd name="connsiteX5" fmla="*/ 119063 w 214313"/>
                <a:gd name="connsiteY5" fmla="*/ 30957 h 73819"/>
                <a:gd name="connsiteX6" fmla="*/ 140494 w 214313"/>
                <a:gd name="connsiteY6" fmla="*/ 0 h 73819"/>
                <a:gd name="connsiteX7" fmla="*/ 164307 w 214313"/>
                <a:gd name="connsiteY7" fmla="*/ 28575 h 73819"/>
                <a:gd name="connsiteX8" fmla="*/ 214313 w 214313"/>
                <a:gd name="connsiteY8" fmla="*/ 11907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3" h="73819">
                  <a:moveTo>
                    <a:pt x="0" y="33338"/>
                  </a:moveTo>
                  <a:lnTo>
                    <a:pt x="57150" y="73819"/>
                  </a:lnTo>
                  <a:lnTo>
                    <a:pt x="50007" y="19050"/>
                  </a:lnTo>
                  <a:lnTo>
                    <a:pt x="78582" y="52388"/>
                  </a:lnTo>
                  <a:lnTo>
                    <a:pt x="85725" y="9525"/>
                  </a:lnTo>
                  <a:lnTo>
                    <a:pt x="119063" y="30957"/>
                  </a:lnTo>
                  <a:lnTo>
                    <a:pt x="140494" y="0"/>
                  </a:lnTo>
                  <a:lnTo>
                    <a:pt x="164307" y="28575"/>
                  </a:lnTo>
                  <a:lnTo>
                    <a:pt x="214313" y="11907"/>
                  </a:lnTo>
                </a:path>
              </a:pathLst>
            </a:custGeom>
            <a:noFill/>
            <a:ln>
              <a:solidFill>
                <a:schemeClr val="tx1"/>
              </a:solidFill>
            </a:ln>
            <a:effectLst/>
            <a:extLst/>
          </p:spPr>
          <p:txBody>
            <a:bodyPr rtlCol="0" anchor="ctr"/>
            <a:lstStyle/>
            <a:p>
              <a:pPr algn="ctr"/>
              <a:endParaRPr lang="en-US"/>
            </a:p>
          </p:txBody>
        </p:sp>
      </p:grpSp>
      <p:cxnSp>
        <p:nvCxnSpPr>
          <p:cNvPr id="181" name="Gerade Verbindung mit Pfeil 180"/>
          <p:cNvCxnSpPr>
            <a:cxnSpLocks/>
          </p:cNvCxnSpPr>
          <p:nvPr/>
        </p:nvCxnSpPr>
        <p:spPr bwMode="gray">
          <a:xfrm flipH="1" flipV="1">
            <a:off x="3127312" y="3465004"/>
            <a:ext cx="3338" cy="1177878"/>
          </a:xfrm>
          <a:prstGeom prst="straightConnector1">
            <a:avLst/>
          </a:prstGeom>
          <a:solidFill>
            <a:schemeClr val="tx2"/>
          </a:solidFill>
          <a:ln w="19050" cap="flat" cmpd="sng" algn="ctr">
            <a:solidFill>
              <a:schemeClr val="accent1"/>
            </a:solidFill>
            <a:prstDash val="solid"/>
            <a:miter lim="800000"/>
            <a:headEnd type="oval"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82" name="Down Arrow 53"/>
          <p:cNvSpPr>
            <a:spLocks/>
          </p:cNvSpPr>
          <p:nvPr/>
        </p:nvSpPr>
        <p:spPr bwMode="gray">
          <a:xfrm flipV="1">
            <a:off x="1622988" y="4930140"/>
            <a:ext cx="954882" cy="1194692"/>
          </a:xfrm>
          <a:prstGeom prst="downArrow">
            <a:avLst>
              <a:gd name="adj1" fmla="val 100000"/>
              <a:gd name="adj2" fmla="val 20000"/>
            </a:avLst>
          </a:prstGeom>
          <a:noFill/>
          <a:ln w="19050">
            <a:solidFill>
              <a:srgbClr val="BECDD7"/>
            </a:solidFill>
            <a:prstDash val="soli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1"/>
              </a:solidFill>
            </a:endParaRPr>
          </a:p>
        </p:txBody>
      </p:sp>
      <p:sp>
        <p:nvSpPr>
          <p:cNvPr id="183" name="Down Arrow 82"/>
          <p:cNvSpPr>
            <a:spLocks/>
          </p:cNvSpPr>
          <p:nvPr/>
        </p:nvSpPr>
        <p:spPr bwMode="gray">
          <a:xfrm flipV="1">
            <a:off x="3676752" y="4930143"/>
            <a:ext cx="954882" cy="1194691"/>
          </a:xfrm>
          <a:prstGeom prst="downArrow">
            <a:avLst>
              <a:gd name="adj1" fmla="val 100000"/>
              <a:gd name="adj2" fmla="val 20000"/>
            </a:avLst>
          </a:prstGeom>
          <a:noFill/>
          <a:ln w="19050">
            <a:solidFill>
              <a:srgbClr val="BECDD7"/>
            </a:solidFill>
            <a:prstDash val="soli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1"/>
              </a:solidFill>
            </a:endParaRPr>
          </a:p>
        </p:txBody>
      </p:sp>
      <p:sp>
        <p:nvSpPr>
          <p:cNvPr id="184" name="Down Arrow 82"/>
          <p:cNvSpPr>
            <a:spLocks/>
          </p:cNvSpPr>
          <p:nvPr/>
        </p:nvSpPr>
        <p:spPr bwMode="gray">
          <a:xfrm flipV="1">
            <a:off x="4703634" y="4930142"/>
            <a:ext cx="954882" cy="1194691"/>
          </a:xfrm>
          <a:prstGeom prst="downArrow">
            <a:avLst>
              <a:gd name="adj1" fmla="val 100000"/>
              <a:gd name="adj2" fmla="val 20000"/>
            </a:avLst>
          </a:prstGeom>
          <a:noFill/>
          <a:ln w="19050">
            <a:solidFill>
              <a:srgbClr val="BECDD7"/>
            </a:solidFill>
            <a:prstDash val="soli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1"/>
              </a:solidFill>
            </a:endParaRPr>
          </a:p>
        </p:txBody>
      </p:sp>
      <p:sp>
        <p:nvSpPr>
          <p:cNvPr id="185" name="Down Arrow 82"/>
          <p:cNvSpPr>
            <a:spLocks/>
          </p:cNvSpPr>
          <p:nvPr/>
        </p:nvSpPr>
        <p:spPr bwMode="gray">
          <a:xfrm flipV="1">
            <a:off x="2643190" y="4930143"/>
            <a:ext cx="974917" cy="1194691"/>
          </a:xfrm>
          <a:prstGeom prst="downArrow">
            <a:avLst>
              <a:gd name="adj1" fmla="val 100000"/>
              <a:gd name="adj2" fmla="val 20000"/>
            </a:avLst>
          </a:prstGeom>
          <a:noFill/>
          <a:ln w="19050">
            <a:solidFill>
              <a:srgbClr val="BECDD7"/>
            </a:solidFill>
            <a:prstDash val="soli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1"/>
              </a:solidFill>
            </a:endParaRPr>
          </a:p>
        </p:txBody>
      </p:sp>
      <p:sp>
        <p:nvSpPr>
          <p:cNvPr id="186" name="Down Arrow 82"/>
          <p:cNvSpPr>
            <a:spLocks/>
          </p:cNvSpPr>
          <p:nvPr/>
        </p:nvSpPr>
        <p:spPr bwMode="gray">
          <a:xfrm flipV="1">
            <a:off x="596107" y="4930140"/>
            <a:ext cx="954882" cy="1194692"/>
          </a:xfrm>
          <a:prstGeom prst="downArrow">
            <a:avLst>
              <a:gd name="adj1" fmla="val 100000"/>
              <a:gd name="adj2" fmla="val 20000"/>
            </a:avLst>
          </a:prstGeom>
          <a:noFill/>
          <a:ln w="19050">
            <a:solidFill>
              <a:srgbClr val="BECDD7"/>
            </a:solidFill>
            <a:prstDash val="soli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1"/>
              </a:solidFill>
            </a:endParaRPr>
          </a:p>
        </p:txBody>
      </p:sp>
      <p:grpSp>
        <p:nvGrpSpPr>
          <p:cNvPr id="187" name="Gruppieren 186"/>
          <p:cNvGrpSpPr/>
          <p:nvPr/>
        </p:nvGrpSpPr>
        <p:grpSpPr bwMode="gray">
          <a:xfrm>
            <a:off x="2100429" y="4227251"/>
            <a:ext cx="2053764" cy="415628"/>
            <a:chOff x="5033335" y="4418259"/>
            <a:chExt cx="2053764" cy="224620"/>
          </a:xfrm>
        </p:grpSpPr>
        <p:cxnSp>
          <p:nvCxnSpPr>
            <p:cNvPr id="188" name="Gerade Verbindung mit Pfeil 187"/>
            <p:cNvCxnSpPr>
              <a:cxnSpLocks/>
            </p:cNvCxnSpPr>
            <p:nvPr/>
          </p:nvCxnSpPr>
          <p:spPr bwMode="gray">
            <a:xfrm flipV="1">
              <a:off x="7087099" y="4418259"/>
              <a:ext cx="0" cy="224620"/>
            </a:xfrm>
            <a:prstGeom prst="straightConnector1">
              <a:avLst/>
            </a:prstGeom>
            <a:solidFill>
              <a:schemeClr val="tx2"/>
            </a:solidFill>
            <a:ln w="19050" cap="flat" cmpd="sng" algn="ctr">
              <a:solidFill>
                <a:schemeClr val="accent1"/>
              </a:solidFill>
              <a:prstDash val="solid"/>
              <a:miter lim="800000"/>
              <a:headEnd type="oval"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9" name="Gerade Verbindung mit Pfeil 188"/>
            <p:cNvCxnSpPr>
              <a:cxnSpLocks/>
            </p:cNvCxnSpPr>
            <p:nvPr/>
          </p:nvCxnSpPr>
          <p:spPr bwMode="gray">
            <a:xfrm flipV="1">
              <a:off x="5033335" y="4418259"/>
              <a:ext cx="0" cy="224620"/>
            </a:xfrm>
            <a:prstGeom prst="straightConnector1">
              <a:avLst/>
            </a:prstGeom>
            <a:solidFill>
              <a:schemeClr val="tx2"/>
            </a:solidFill>
            <a:ln w="19050" cap="flat" cmpd="sng" algn="ctr">
              <a:solidFill>
                <a:schemeClr val="accent1"/>
              </a:solidFill>
              <a:prstDash val="solid"/>
              <a:miter lim="800000"/>
              <a:headEnd type="oval"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190" name="SPP"/>
          <p:cNvSpPr>
            <a:spLocks/>
          </p:cNvSpPr>
          <p:nvPr/>
        </p:nvSpPr>
        <p:spPr bwMode="gray">
          <a:xfrm>
            <a:off x="518555" y="3789363"/>
            <a:ext cx="5205600" cy="2409047"/>
          </a:xfrm>
          <a:prstGeom prst="rect">
            <a:avLst/>
          </a:prstGeom>
          <a:noFill/>
          <a:ln w="19050">
            <a:solidFill>
              <a:srgbClr val="BECDD7"/>
            </a:solidFill>
            <a:prstDash val="sysDot"/>
          </a:ln>
          <a:effectLst/>
          <a:ex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r>
              <a:rPr lang="en-US" sz="1400" b="1" dirty="0">
                <a:solidFill>
                  <a:schemeClr val="tx1"/>
                </a:solidFill>
              </a:rPr>
              <a:t>Primary Hardware</a:t>
            </a:r>
          </a:p>
        </p:txBody>
      </p:sp>
      <p:grpSp>
        <p:nvGrpSpPr>
          <p:cNvPr id="191" name="Gruppieren 190"/>
          <p:cNvGrpSpPr/>
          <p:nvPr/>
        </p:nvGrpSpPr>
        <p:grpSpPr bwMode="gray">
          <a:xfrm>
            <a:off x="4905701" y="5505994"/>
            <a:ext cx="550743" cy="540000"/>
            <a:chOff x="10440000" y="2107290"/>
            <a:chExt cx="550743" cy="540000"/>
          </a:xfrm>
        </p:grpSpPr>
        <p:sp>
          <p:nvSpPr>
            <p:cNvPr id="192" name="Rectangle 78"/>
            <p:cNvSpPr>
              <a:spLocks noChangeArrowheads="1"/>
            </p:cNvSpPr>
            <p:nvPr/>
          </p:nvSpPr>
          <p:spPr bwMode="gray">
            <a:xfrm>
              <a:off x="10440000" y="2107290"/>
              <a:ext cx="550743" cy="18305"/>
            </a:xfrm>
            <a:prstGeom prst="rect">
              <a:avLst/>
            </a:prstGeom>
            <a:solidFill>
              <a:srgbClr val="78879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a:p>
          </p:txBody>
        </p:sp>
        <p:sp>
          <p:nvSpPr>
            <p:cNvPr id="193" name="Freeform 79"/>
            <p:cNvSpPr>
              <a:spLocks noEditPoints="1"/>
            </p:cNvSpPr>
            <p:nvPr/>
          </p:nvSpPr>
          <p:spPr bwMode="gray">
            <a:xfrm>
              <a:off x="10440000" y="2143900"/>
              <a:ext cx="261369" cy="393561"/>
            </a:xfrm>
            <a:custGeom>
              <a:avLst/>
              <a:gdLst>
                <a:gd name="T0" fmla="*/ 84 w 84"/>
                <a:gd name="T1" fmla="*/ 0 h 129"/>
                <a:gd name="T2" fmla="*/ 0 w 84"/>
                <a:gd name="T3" fmla="*/ 0 h 129"/>
                <a:gd name="T4" fmla="*/ 0 w 84"/>
                <a:gd name="T5" fmla="*/ 129 h 129"/>
                <a:gd name="T6" fmla="*/ 84 w 84"/>
                <a:gd name="T7" fmla="*/ 129 h 129"/>
                <a:gd name="T8" fmla="*/ 84 w 84"/>
                <a:gd name="T9" fmla="*/ 0 h 129"/>
                <a:gd name="T10" fmla="*/ 75 w 84"/>
                <a:gd name="T11" fmla="*/ 75 h 129"/>
                <a:gd name="T12" fmla="*/ 66 w 84"/>
                <a:gd name="T13" fmla="*/ 75 h 129"/>
                <a:gd name="T14" fmla="*/ 66 w 84"/>
                <a:gd name="T15" fmla="*/ 51 h 129"/>
                <a:gd name="T16" fmla="*/ 75 w 84"/>
                <a:gd name="T17" fmla="*/ 51 h 129"/>
                <a:gd name="T18" fmla="*/ 75 w 84"/>
                <a:gd name="T19"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29">
                  <a:moveTo>
                    <a:pt x="84" y="0"/>
                  </a:moveTo>
                  <a:lnTo>
                    <a:pt x="0" y="0"/>
                  </a:lnTo>
                  <a:lnTo>
                    <a:pt x="0" y="129"/>
                  </a:lnTo>
                  <a:lnTo>
                    <a:pt x="84" y="129"/>
                  </a:lnTo>
                  <a:lnTo>
                    <a:pt x="84" y="0"/>
                  </a:lnTo>
                  <a:close/>
                  <a:moveTo>
                    <a:pt x="75" y="75"/>
                  </a:moveTo>
                  <a:lnTo>
                    <a:pt x="66" y="75"/>
                  </a:lnTo>
                  <a:lnTo>
                    <a:pt x="66" y="51"/>
                  </a:lnTo>
                  <a:lnTo>
                    <a:pt x="75" y="51"/>
                  </a:lnTo>
                  <a:lnTo>
                    <a:pt x="75" y="75"/>
                  </a:lnTo>
                  <a:close/>
                </a:path>
              </a:pathLst>
            </a:custGeom>
            <a:solidFill>
              <a:srgbClr val="78879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a:p>
          </p:txBody>
        </p:sp>
        <p:sp>
          <p:nvSpPr>
            <p:cNvPr id="194" name="Rectangle 80"/>
            <p:cNvSpPr>
              <a:spLocks noChangeArrowheads="1"/>
            </p:cNvSpPr>
            <p:nvPr/>
          </p:nvSpPr>
          <p:spPr bwMode="gray">
            <a:xfrm>
              <a:off x="10458669" y="2555764"/>
              <a:ext cx="513405" cy="91526"/>
            </a:xfrm>
            <a:prstGeom prst="rect">
              <a:avLst/>
            </a:prstGeom>
            <a:solidFill>
              <a:srgbClr val="78879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a:p>
          </p:txBody>
        </p:sp>
        <p:sp>
          <p:nvSpPr>
            <p:cNvPr id="195" name="Freeform 81"/>
            <p:cNvSpPr>
              <a:spLocks noEditPoints="1"/>
            </p:cNvSpPr>
            <p:nvPr/>
          </p:nvSpPr>
          <p:spPr bwMode="gray">
            <a:xfrm>
              <a:off x="10720038" y="2143900"/>
              <a:ext cx="270705" cy="393561"/>
            </a:xfrm>
            <a:custGeom>
              <a:avLst/>
              <a:gdLst>
                <a:gd name="T0" fmla="*/ 0 w 87"/>
                <a:gd name="T1" fmla="*/ 129 h 129"/>
                <a:gd name="T2" fmla="*/ 87 w 87"/>
                <a:gd name="T3" fmla="*/ 129 h 129"/>
                <a:gd name="T4" fmla="*/ 87 w 87"/>
                <a:gd name="T5" fmla="*/ 0 h 129"/>
                <a:gd name="T6" fmla="*/ 0 w 87"/>
                <a:gd name="T7" fmla="*/ 0 h 129"/>
                <a:gd name="T8" fmla="*/ 0 w 87"/>
                <a:gd name="T9" fmla="*/ 129 h 129"/>
                <a:gd name="T10" fmla="*/ 36 w 87"/>
                <a:gd name="T11" fmla="*/ 9 h 129"/>
                <a:gd name="T12" fmla="*/ 75 w 87"/>
                <a:gd name="T13" fmla="*/ 9 h 129"/>
                <a:gd name="T14" fmla="*/ 75 w 87"/>
                <a:gd name="T15" fmla="*/ 42 h 129"/>
                <a:gd name="T16" fmla="*/ 36 w 87"/>
                <a:gd name="T17" fmla="*/ 42 h 129"/>
                <a:gd name="T18" fmla="*/ 36 w 87"/>
                <a:gd name="T19" fmla="*/ 9 h 129"/>
                <a:gd name="T20" fmla="*/ 9 w 87"/>
                <a:gd name="T21" fmla="*/ 51 h 129"/>
                <a:gd name="T22" fmla="*/ 18 w 87"/>
                <a:gd name="T23" fmla="*/ 51 h 129"/>
                <a:gd name="T24" fmla="*/ 18 w 87"/>
                <a:gd name="T25" fmla="*/ 75 h 129"/>
                <a:gd name="T26" fmla="*/ 9 w 87"/>
                <a:gd name="T27" fmla="*/ 75 h 129"/>
                <a:gd name="T28" fmla="*/ 9 w 87"/>
                <a:gd name="T29" fmla="*/ 5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29">
                  <a:moveTo>
                    <a:pt x="0" y="129"/>
                  </a:moveTo>
                  <a:lnTo>
                    <a:pt x="87" y="129"/>
                  </a:lnTo>
                  <a:lnTo>
                    <a:pt x="87" y="0"/>
                  </a:lnTo>
                  <a:lnTo>
                    <a:pt x="0" y="0"/>
                  </a:lnTo>
                  <a:lnTo>
                    <a:pt x="0" y="129"/>
                  </a:lnTo>
                  <a:close/>
                  <a:moveTo>
                    <a:pt x="36" y="9"/>
                  </a:moveTo>
                  <a:lnTo>
                    <a:pt x="75" y="9"/>
                  </a:lnTo>
                  <a:lnTo>
                    <a:pt x="75" y="42"/>
                  </a:lnTo>
                  <a:lnTo>
                    <a:pt x="36" y="42"/>
                  </a:lnTo>
                  <a:lnTo>
                    <a:pt x="36" y="9"/>
                  </a:lnTo>
                  <a:close/>
                  <a:moveTo>
                    <a:pt x="9" y="51"/>
                  </a:moveTo>
                  <a:lnTo>
                    <a:pt x="18" y="51"/>
                  </a:lnTo>
                  <a:lnTo>
                    <a:pt x="18" y="75"/>
                  </a:lnTo>
                  <a:lnTo>
                    <a:pt x="9" y="75"/>
                  </a:lnTo>
                  <a:lnTo>
                    <a:pt x="9" y="51"/>
                  </a:lnTo>
                  <a:close/>
                </a:path>
              </a:pathLst>
            </a:custGeom>
            <a:solidFill>
              <a:srgbClr val="78879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196" name="Group 9"/>
          <p:cNvGrpSpPr>
            <a:grpSpLocks noChangeAspect="1"/>
          </p:cNvGrpSpPr>
          <p:nvPr/>
        </p:nvGrpSpPr>
        <p:grpSpPr bwMode="gray">
          <a:xfrm>
            <a:off x="5281484" y="2103698"/>
            <a:ext cx="1170060" cy="857250"/>
            <a:chOff x="4932" y="1480"/>
            <a:chExt cx="1081" cy="792"/>
          </a:xfrm>
        </p:grpSpPr>
        <p:sp>
          <p:nvSpPr>
            <p:cNvPr id="197" name="AutoShape 8"/>
            <p:cNvSpPr>
              <a:spLocks noChangeAspect="1" noChangeArrowheads="1" noTextEdit="1"/>
            </p:cNvSpPr>
            <p:nvPr/>
          </p:nvSpPr>
          <p:spPr bwMode="gray">
            <a:xfrm>
              <a:off x="4932" y="1480"/>
              <a:ext cx="1081" cy="7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198" name="Freeform 10"/>
            <p:cNvSpPr>
              <a:spLocks/>
            </p:cNvSpPr>
            <p:nvPr/>
          </p:nvSpPr>
          <p:spPr bwMode="gray">
            <a:xfrm>
              <a:off x="5004" y="1480"/>
              <a:ext cx="937" cy="540"/>
            </a:xfrm>
            <a:custGeom>
              <a:avLst/>
              <a:gdLst>
                <a:gd name="T0" fmla="*/ 0 w 1975"/>
                <a:gd name="T1" fmla="*/ 56 h 1139"/>
                <a:gd name="T2" fmla="*/ 57 w 1975"/>
                <a:gd name="T3" fmla="*/ 0 h 1139"/>
                <a:gd name="T4" fmla="*/ 1918 w 1975"/>
                <a:gd name="T5" fmla="*/ 0 h 1139"/>
                <a:gd name="T6" fmla="*/ 1975 w 1975"/>
                <a:gd name="T7" fmla="*/ 56 h 1139"/>
                <a:gd name="T8" fmla="*/ 1975 w 1975"/>
                <a:gd name="T9" fmla="*/ 1082 h 1139"/>
                <a:gd name="T10" fmla="*/ 1918 w 1975"/>
                <a:gd name="T11" fmla="*/ 1139 h 1139"/>
                <a:gd name="T12" fmla="*/ 57 w 1975"/>
                <a:gd name="T13" fmla="*/ 1139 h 1139"/>
                <a:gd name="T14" fmla="*/ 0 w 1975"/>
                <a:gd name="T15" fmla="*/ 1082 h 1139"/>
                <a:gd name="T16" fmla="*/ 0 w 1975"/>
                <a:gd name="T17" fmla="*/ 56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5" h="1139">
                  <a:moveTo>
                    <a:pt x="0" y="56"/>
                  </a:moveTo>
                  <a:cubicBezTo>
                    <a:pt x="0" y="25"/>
                    <a:pt x="26" y="0"/>
                    <a:pt x="57" y="0"/>
                  </a:cubicBezTo>
                  <a:cubicBezTo>
                    <a:pt x="1918" y="0"/>
                    <a:pt x="1918" y="0"/>
                    <a:pt x="1918" y="0"/>
                  </a:cubicBezTo>
                  <a:cubicBezTo>
                    <a:pt x="1950" y="0"/>
                    <a:pt x="1975" y="25"/>
                    <a:pt x="1975" y="56"/>
                  </a:cubicBezTo>
                  <a:cubicBezTo>
                    <a:pt x="1975" y="1082"/>
                    <a:pt x="1975" y="1082"/>
                    <a:pt x="1975" y="1082"/>
                  </a:cubicBezTo>
                  <a:cubicBezTo>
                    <a:pt x="1975" y="1113"/>
                    <a:pt x="1950" y="1139"/>
                    <a:pt x="1918" y="1139"/>
                  </a:cubicBezTo>
                  <a:cubicBezTo>
                    <a:pt x="57" y="1139"/>
                    <a:pt x="57" y="1139"/>
                    <a:pt x="57" y="1139"/>
                  </a:cubicBezTo>
                  <a:cubicBezTo>
                    <a:pt x="26" y="1139"/>
                    <a:pt x="0" y="1113"/>
                    <a:pt x="0" y="1082"/>
                  </a:cubicBezTo>
                  <a:lnTo>
                    <a:pt x="0" y="56"/>
                  </a:lnTo>
                  <a:close/>
                </a:path>
              </a:pathLst>
            </a:custGeom>
            <a:solidFill>
              <a:srgbClr val="56A0B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199" name="Rectangle 11"/>
            <p:cNvSpPr>
              <a:spLocks noChangeArrowheads="1"/>
            </p:cNvSpPr>
            <p:nvPr/>
          </p:nvSpPr>
          <p:spPr bwMode="gray">
            <a:xfrm>
              <a:off x="5040" y="1516"/>
              <a:ext cx="865" cy="4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00" name="Freeform 12"/>
            <p:cNvSpPr>
              <a:spLocks/>
            </p:cNvSpPr>
            <p:nvPr/>
          </p:nvSpPr>
          <p:spPr bwMode="gray">
            <a:xfrm>
              <a:off x="4932" y="2236"/>
              <a:ext cx="1081" cy="36"/>
            </a:xfrm>
            <a:custGeom>
              <a:avLst/>
              <a:gdLst>
                <a:gd name="T0" fmla="*/ 0 w 2279"/>
                <a:gd name="T1" fmla="*/ 0 h 76"/>
                <a:gd name="T2" fmla="*/ 2279 w 2279"/>
                <a:gd name="T3" fmla="*/ 0 h 76"/>
                <a:gd name="T4" fmla="*/ 2203 w 2279"/>
                <a:gd name="T5" fmla="*/ 76 h 76"/>
                <a:gd name="T6" fmla="*/ 76 w 2279"/>
                <a:gd name="T7" fmla="*/ 76 h 76"/>
                <a:gd name="T8" fmla="*/ 0 w 2279"/>
                <a:gd name="T9" fmla="*/ 0 h 76"/>
              </a:gdLst>
              <a:ahLst/>
              <a:cxnLst>
                <a:cxn ang="0">
                  <a:pos x="T0" y="T1"/>
                </a:cxn>
                <a:cxn ang="0">
                  <a:pos x="T2" y="T3"/>
                </a:cxn>
                <a:cxn ang="0">
                  <a:pos x="T4" y="T5"/>
                </a:cxn>
                <a:cxn ang="0">
                  <a:pos x="T6" y="T7"/>
                </a:cxn>
                <a:cxn ang="0">
                  <a:pos x="T8" y="T9"/>
                </a:cxn>
              </a:cxnLst>
              <a:rect l="0" t="0" r="r" b="b"/>
              <a:pathLst>
                <a:path w="2279" h="76">
                  <a:moveTo>
                    <a:pt x="0" y="0"/>
                  </a:moveTo>
                  <a:cubicBezTo>
                    <a:pt x="2279" y="0"/>
                    <a:pt x="2279" y="0"/>
                    <a:pt x="2279" y="0"/>
                  </a:cubicBezTo>
                  <a:cubicBezTo>
                    <a:pt x="2279" y="42"/>
                    <a:pt x="2245" y="76"/>
                    <a:pt x="2203" y="76"/>
                  </a:cubicBezTo>
                  <a:cubicBezTo>
                    <a:pt x="76" y="76"/>
                    <a:pt x="76" y="76"/>
                    <a:pt x="76" y="76"/>
                  </a:cubicBezTo>
                  <a:cubicBezTo>
                    <a:pt x="34" y="76"/>
                    <a:pt x="0" y="42"/>
                    <a:pt x="0" y="0"/>
                  </a:cubicBezTo>
                  <a:close/>
                </a:path>
              </a:pathLst>
            </a:custGeom>
            <a:solidFill>
              <a:srgbClr val="28829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01" name="Rectangle 13"/>
            <p:cNvSpPr>
              <a:spLocks noChangeArrowheads="1"/>
            </p:cNvSpPr>
            <p:nvPr/>
          </p:nvSpPr>
          <p:spPr bwMode="gray">
            <a:xfrm>
              <a:off x="5365" y="2020"/>
              <a:ext cx="215" cy="99"/>
            </a:xfrm>
            <a:prstGeom prst="rect">
              <a:avLst/>
            </a:prstGeom>
            <a:solidFill>
              <a:srgbClr val="28829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02" name="Rectangle 14"/>
            <p:cNvSpPr>
              <a:spLocks noChangeArrowheads="1"/>
            </p:cNvSpPr>
            <p:nvPr/>
          </p:nvSpPr>
          <p:spPr bwMode="gray">
            <a:xfrm>
              <a:off x="5365" y="2020"/>
              <a:ext cx="215" cy="18"/>
            </a:xfrm>
            <a:prstGeom prst="rect">
              <a:avLst/>
            </a:prstGeom>
            <a:solidFill>
              <a:srgbClr val="02648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03" name="Freeform 15"/>
            <p:cNvSpPr>
              <a:spLocks/>
            </p:cNvSpPr>
            <p:nvPr/>
          </p:nvSpPr>
          <p:spPr bwMode="gray">
            <a:xfrm>
              <a:off x="4932" y="2119"/>
              <a:ext cx="1081" cy="117"/>
            </a:xfrm>
            <a:custGeom>
              <a:avLst/>
              <a:gdLst>
                <a:gd name="T0" fmla="*/ 122 w 1081"/>
                <a:gd name="T1" fmla="*/ 0 h 117"/>
                <a:gd name="T2" fmla="*/ 960 w 1081"/>
                <a:gd name="T3" fmla="*/ 0 h 117"/>
                <a:gd name="T4" fmla="*/ 1081 w 1081"/>
                <a:gd name="T5" fmla="*/ 117 h 117"/>
                <a:gd name="T6" fmla="*/ 0 w 1081"/>
                <a:gd name="T7" fmla="*/ 117 h 117"/>
                <a:gd name="T8" fmla="*/ 122 w 1081"/>
                <a:gd name="T9" fmla="*/ 0 h 117"/>
              </a:gdLst>
              <a:ahLst/>
              <a:cxnLst>
                <a:cxn ang="0">
                  <a:pos x="T0" y="T1"/>
                </a:cxn>
                <a:cxn ang="0">
                  <a:pos x="T2" y="T3"/>
                </a:cxn>
                <a:cxn ang="0">
                  <a:pos x="T4" y="T5"/>
                </a:cxn>
                <a:cxn ang="0">
                  <a:pos x="T6" y="T7"/>
                </a:cxn>
                <a:cxn ang="0">
                  <a:pos x="T8" y="T9"/>
                </a:cxn>
              </a:cxnLst>
              <a:rect l="0" t="0" r="r" b="b"/>
              <a:pathLst>
                <a:path w="1081" h="117">
                  <a:moveTo>
                    <a:pt x="122" y="0"/>
                  </a:moveTo>
                  <a:lnTo>
                    <a:pt x="960" y="0"/>
                  </a:lnTo>
                  <a:lnTo>
                    <a:pt x="1081" y="117"/>
                  </a:lnTo>
                  <a:lnTo>
                    <a:pt x="0" y="117"/>
                  </a:lnTo>
                  <a:lnTo>
                    <a:pt x="122" y="0"/>
                  </a:lnTo>
                  <a:close/>
                </a:path>
              </a:pathLst>
            </a:custGeom>
            <a:solidFill>
              <a:srgbClr val="73B4C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04" name="Line 16"/>
            <p:cNvSpPr>
              <a:spLocks noChangeShapeType="1"/>
            </p:cNvSpPr>
            <p:nvPr/>
          </p:nvSpPr>
          <p:spPr bwMode="gray">
            <a:xfrm>
              <a:off x="5417" y="1732"/>
              <a:ext cx="323" cy="0"/>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05" name="Freeform 17"/>
            <p:cNvSpPr>
              <a:spLocks/>
            </p:cNvSpPr>
            <p:nvPr/>
          </p:nvSpPr>
          <p:spPr bwMode="gray">
            <a:xfrm>
              <a:off x="5426" y="1672"/>
              <a:ext cx="305" cy="31"/>
            </a:xfrm>
            <a:custGeom>
              <a:avLst/>
              <a:gdLst>
                <a:gd name="T0" fmla="*/ 0 w 305"/>
                <a:gd name="T1" fmla="*/ 31 h 31"/>
                <a:gd name="T2" fmla="*/ 61 w 305"/>
                <a:gd name="T3" fmla="*/ 0 h 31"/>
                <a:gd name="T4" fmla="*/ 122 w 305"/>
                <a:gd name="T5" fmla="*/ 31 h 31"/>
                <a:gd name="T6" fmla="*/ 183 w 305"/>
                <a:gd name="T7" fmla="*/ 16 h 31"/>
                <a:gd name="T8" fmla="*/ 244 w 305"/>
                <a:gd name="T9" fmla="*/ 31 h 31"/>
                <a:gd name="T10" fmla="*/ 305 w 305"/>
                <a:gd name="T11" fmla="*/ 31 h 31"/>
              </a:gdLst>
              <a:ahLst/>
              <a:cxnLst>
                <a:cxn ang="0">
                  <a:pos x="T0" y="T1"/>
                </a:cxn>
                <a:cxn ang="0">
                  <a:pos x="T2" y="T3"/>
                </a:cxn>
                <a:cxn ang="0">
                  <a:pos x="T4" y="T5"/>
                </a:cxn>
                <a:cxn ang="0">
                  <a:pos x="T6" y="T7"/>
                </a:cxn>
                <a:cxn ang="0">
                  <a:pos x="T8" y="T9"/>
                </a:cxn>
                <a:cxn ang="0">
                  <a:pos x="T10" y="T11"/>
                </a:cxn>
              </a:cxnLst>
              <a:rect l="0" t="0" r="r" b="b"/>
              <a:pathLst>
                <a:path w="305" h="31">
                  <a:moveTo>
                    <a:pt x="0" y="31"/>
                  </a:moveTo>
                  <a:lnTo>
                    <a:pt x="61" y="0"/>
                  </a:lnTo>
                  <a:lnTo>
                    <a:pt x="122" y="31"/>
                  </a:lnTo>
                  <a:lnTo>
                    <a:pt x="183" y="16"/>
                  </a:lnTo>
                  <a:lnTo>
                    <a:pt x="244" y="31"/>
                  </a:lnTo>
                  <a:lnTo>
                    <a:pt x="305" y="31"/>
                  </a:ln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06" name="Oval 18"/>
            <p:cNvSpPr>
              <a:spLocks noChangeArrowheads="1"/>
            </p:cNvSpPr>
            <p:nvPr/>
          </p:nvSpPr>
          <p:spPr bwMode="gray">
            <a:xfrm>
              <a:off x="5418" y="1695"/>
              <a:ext cx="16" cy="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07" name="Freeform 19"/>
            <p:cNvSpPr>
              <a:spLocks noEditPoints="1"/>
            </p:cNvSpPr>
            <p:nvPr/>
          </p:nvSpPr>
          <p:spPr bwMode="gray">
            <a:xfrm>
              <a:off x="5415" y="1691"/>
              <a:ext cx="23" cy="23"/>
            </a:xfrm>
            <a:custGeom>
              <a:avLst/>
              <a:gdLst>
                <a:gd name="T0" fmla="*/ 24 w 48"/>
                <a:gd name="T1" fmla="*/ 15 h 48"/>
                <a:gd name="T2" fmla="*/ 33 w 48"/>
                <a:gd name="T3" fmla="*/ 24 h 48"/>
                <a:gd name="T4" fmla="*/ 24 w 48"/>
                <a:gd name="T5" fmla="*/ 33 h 48"/>
                <a:gd name="T6" fmla="*/ 15 w 48"/>
                <a:gd name="T7" fmla="*/ 24 h 48"/>
                <a:gd name="T8" fmla="*/ 24 w 48"/>
                <a:gd name="T9" fmla="*/ 15 h 48"/>
                <a:gd name="T10" fmla="*/ 24 w 48"/>
                <a:gd name="T11" fmla="*/ 0 h 48"/>
                <a:gd name="T12" fmla="*/ 0 w 48"/>
                <a:gd name="T13" fmla="*/ 24 h 48"/>
                <a:gd name="T14" fmla="*/ 24 w 48"/>
                <a:gd name="T15" fmla="*/ 48 h 48"/>
                <a:gd name="T16" fmla="*/ 48 w 48"/>
                <a:gd name="T17" fmla="*/ 24 h 48"/>
                <a:gd name="T18" fmla="*/ 24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15"/>
                  </a:moveTo>
                  <a:cubicBezTo>
                    <a:pt x="29" y="15"/>
                    <a:pt x="33" y="19"/>
                    <a:pt x="33" y="24"/>
                  </a:cubicBezTo>
                  <a:cubicBezTo>
                    <a:pt x="33" y="29"/>
                    <a:pt x="29" y="33"/>
                    <a:pt x="24" y="33"/>
                  </a:cubicBezTo>
                  <a:cubicBezTo>
                    <a:pt x="19" y="33"/>
                    <a:pt x="15" y="29"/>
                    <a:pt x="15" y="24"/>
                  </a:cubicBezTo>
                  <a:cubicBezTo>
                    <a:pt x="15" y="19"/>
                    <a:pt x="19" y="15"/>
                    <a:pt x="24" y="15"/>
                  </a:cubicBezTo>
                  <a:moveTo>
                    <a:pt x="24" y="0"/>
                  </a:moveTo>
                  <a:cubicBezTo>
                    <a:pt x="11" y="0"/>
                    <a:pt x="0" y="11"/>
                    <a:pt x="0" y="24"/>
                  </a:cubicBezTo>
                  <a:cubicBezTo>
                    <a:pt x="0" y="37"/>
                    <a:pt x="11" y="48"/>
                    <a:pt x="24" y="48"/>
                  </a:cubicBezTo>
                  <a:cubicBezTo>
                    <a:pt x="37" y="48"/>
                    <a:pt x="48" y="37"/>
                    <a:pt x="48" y="24"/>
                  </a:cubicBezTo>
                  <a:cubicBezTo>
                    <a:pt x="48" y="11"/>
                    <a:pt x="37" y="0"/>
                    <a:pt x="24" y="0"/>
                  </a:cubicBezTo>
                  <a:close/>
                </a:path>
              </a:pathLst>
            </a:custGeom>
            <a:solidFill>
              <a:srgbClr val="73B4C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08" name="Oval 20"/>
            <p:cNvSpPr>
              <a:spLocks noChangeArrowheads="1"/>
            </p:cNvSpPr>
            <p:nvPr/>
          </p:nvSpPr>
          <p:spPr bwMode="gray">
            <a:xfrm>
              <a:off x="5479" y="1664"/>
              <a:ext cx="16" cy="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09" name="Freeform 21"/>
            <p:cNvSpPr>
              <a:spLocks noEditPoints="1"/>
            </p:cNvSpPr>
            <p:nvPr/>
          </p:nvSpPr>
          <p:spPr bwMode="gray">
            <a:xfrm>
              <a:off x="5476" y="1661"/>
              <a:ext cx="23" cy="23"/>
            </a:xfrm>
            <a:custGeom>
              <a:avLst/>
              <a:gdLst>
                <a:gd name="T0" fmla="*/ 24 w 49"/>
                <a:gd name="T1" fmla="*/ 15 h 48"/>
                <a:gd name="T2" fmla="*/ 33 w 49"/>
                <a:gd name="T3" fmla="*/ 24 h 48"/>
                <a:gd name="T4" fmla="*/ 24 w 49"/>
                <a:gd name="T5" fmla="*/ 33 h 48"/>
                <a:gd name="T6" fmla="*/ 16 w 49"/>
                <a:gd name="T7" fmla="*/ 24 h 48"/>
                <a:gd name="T8" fmla="*/ 24 w 49"/>
                <a:gd name="T9" fmla="*/ 15 h 48"/>
                <a:gd name="T10" fmla="*/ 24 w 49"/>
                <a:gd name="T11" fmla="*/ 0 h 48"/>
                <a:gd name="T12" fmla="*/ 0 w 49"/>
                <a:gd name="T13" fmla="*/ 24 h 48"/>
                <a:gd name="T14" fmla="*/ 24 w 49"/>
                <a:gd name="T15" fmla="*/ 48 h 48"/>
                <a:gd name="T16" fmla="*/ 49 w 49"/>
                <a:gd name="T17" fmla="*/ 24 h 48"/>
                <a:gd name="T18" fmla="*/ 24 w 49"/>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4" y="15"/>
                  </a:moveTo>
                  <a:cubicBezTo>
                    <a:pt x="29" y="15"/>
                    <a:pt x="33" y="19"/>
                    <a:pt x="33" y="24"/>
                  </a:cubicBezTo>
                  <a:cubicBezTo>
                    <a:pt x="33" y="29"/>
                    <a:pt x="29" y="33"/>
                    <a:pt x="24" y="33"/>
                  </a:cubicBezTo>
                  <a:cubicBezTo>
                    <a:pt x="20" y="33"/>
                    <a:pt x="16" y="29"/>
                    <a:pt x="16" y="24"/>
                  </a:cubicBezTo>
                  <a:cubicBezTo>
                    <a:pt x="16" y="19"/>
                    <a:pt x="20" y="15"/>
                    <a:pt x="24" y="15"/>
                  </a:cubicBezTo>
                  <a:moveTo>
                    <a:pt x="24" y="0"/>
                  </a:moveTo>
                  <a:cubicBezTo>
                    <a:pt x="11" y="0"/>
                    <a:pt x="0" y="11"/>
                    <a:pt x="0" y="24"/>
                  </a:cubicBezTo>
                  <a:cubicBezTo>
                    <a:pt x="0" y="37"/>
                    <a:pt x="11" y="48"/>
                    <a:pt x="24" y="48"/>
                  </a:cubicBezTo>
                  <a:cubicBezTo>
                    <a:pt x="38" y="48"/>
                    <a:pt x="49" y="37"/>
                    <a:pt x="49" y="24"/>
                  </a:cubicBezTo>
                  <a:cubicBezTo>
                    <a:pt x="49" y="11"/>
                    <a:pt x="38" y="0"/>
                    <a:pt x="24" y="0"/>
                  </a:cubicBezTo>
                  <a:close/>
                </a:path>
              </a:pathLst>
            </a:custGeom>
            <a:solidFill>
              <a:srgbClr val="73B4C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10" name="Oval 22"/>
            <p:cNvSpPr>
              <a:spLocks noChangeArrowheads="1"/>
            </p:cNvSpPr>
            <p:nvPr/>
          </p:nvSpPr>
          <p:spPr bwMode="gray">
            <a:xfrm>
              <a:off x="5541" y="1695"/>
              <a:ext cx="15" cy="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11" name="Freeform 23"/>
            <p:cNvSpPr>
              <a:spLocks noEditPoints="1"/>
            </p:cNvSpPr>
            <p:nvPr/>
          </p:nvSpPr>
          <p:spPr bwMode="gray">
            <a:xfrm>
              <a:off x="5537" y="1691"/>
              <a:ext cx="23" cy="23"/>
            </a:xfrm>
            <a:custGeom>
              <a:avLst/>
              <a:gdLst>
                <a:gd name="T0" fmla="*/ 24 w 48"/>
                <a:gd name="T1" fmla="*/ 15 h 48"/>
                <a:gd name="T2" fmla="*/ 33 w 48"/>
                <a:gd name="T3" fmla="*/ 24 h 48"/>
                <a:gd name="T4" fmla="*/ 24 w 48"/>
                <a:gd name="T5" fmla="*/ 33 h 48"/>
                <a:gd name="T6" fmla="*/ 15 w 48"/>
                <a:gd name="T7" fmla="*/ 24 h 48"/>
                <a:gd name="T8" fmla="*/ 24 w 48"/>
                <a:gd name="T9" fmla="*/ 15 h 48"/>
                <a:gd name="T10" fmla="*/ 24 w 48"/>
                <a:gd name="T11" fmla="*/ 0 h 48"/>
                <a:gd name="T12" fmla="*/ 0 w 48"/>
                <a:gd name="T13" fmla="*/ 24 h 48"/>
                <a:gd name="T14" fmla="*/ 24 w 48"/>
                <a:gd name="T15" fmla="*/ 48 h 48"/>
                <a:gd name="T16" fmla="*/ 48 w 48"/>
                <a:gd name="T17" fmla="*/ 24 h 48"/>
                <a:gd name="T18" fmla="*/ 24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15"/>
                  </a:moveTo>
                  <a:cubicBezTo>
                    <a:pt x="29" y="15"/>
                    <a:pt x="33" y="19"/>
                    <a:pt x="33" y="24"/>
                  </a:cubicBezTo>
                  <a:cubicBezTo>
                    <a:pt x="33" y="29"/>
                    <a:pt x="29" y="33"/>
                    <a:pt x="24" y="33"/>
                  </a:cubicBezTo>
                  <a:cubicBezTo>
                    <a:pt x="19" y="33"/>
                    <a:pt x="15" y="29"/>
                    <a:pt x="15" y="24"/>
                  </a:cubicBezTo>
                  <a:cubicBezTo>
                    <a:pt x="15" y="19"/>
                    <a:pt x="19" y="15"/>
                    <a:pt x="24" y="15"/>
                  </a:cubicBezTo>
                  <a:moveTo>
                    <a:pt x="24" y="0"/>
                  </a:moveTo>
                  <a:cubicBezTo>
                    <a:pt x="11" y="0"/>
                    <a:pt x="0" y="11"/>
                    <a:pt x="0" y="24"/>
                  </a:cubicBezTo>
                  <a:cubicBezTo>
                    <a:pt x="0" y="37"/>
                    <a:pt x="11" y="48"/>
                    <a:pt x="24" y="48"/>
                  </a:cubicBezTo>
                  <a:cubicBezTo>
                    <a:pt x="37" y="48"/>
                    <a:pt x="48" y="37"/>
                    <a:pt x="48" y="24"/>
                  </a:cubicBezTo>
                  <a:cubicBezTo>
                    <a:pt x="48" y="11"/>
                    <a:pt x="37" y="0"/>
                    <a:pt x="24" y="0"/>
                  </a:cubicBezTo>
                  <a:close/>
                </a:path>
              </a:pathLst>
            </a:custGeom>
            <a:solidFill>
              <a:srgbClr val="73B4C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12" name="Oval 24"/>
            <p:cNvSpPr>
              <a:spLocks noChangeArrowheads="1"/>
            </p:cNvSpPr>
            <p:nvPr/>
          </p:nvSpPr>
          <p:spPr bwMode="gray">
            <a:xfrm>
              <a:off x="5601" y="1680"/>
              <a:ext cx="16" cy="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13" name="Freeform 25"/>
            <p:cNvSpPr>
              <a:spLocks noEditPoints="1"/>
            </p:cNvSpPr>
            <p:nvPr/>
          </p:nvSpPr>
          <p:spPr bwMode="gray">
            <a:xfrm>
              <a:off x="5597" y="1676"/>
              <a:ext cx="24" cy="23"/>
            </a:xfrm>
            <a:custGeom>
              <a:avLst/>
              <a:gdLst>
                <a:gd name="T0" fmla="*/ 25 w 49"/>
                <a:gd name="T1" fmla="*/ 15 h 48"/>
                <a:gd name="T2" fmla="*/ 33 w 49"/>
                <a:gd name="T3" fmla="*/ 24 h 48"/>
                <a:gd name="T4" fmla="*/ 25 w 49"/>
                <a:gd name="T5" fmla="*/ 33 h 48"/>
                <a:gd name="T6" fmla="*/ 16 w 49"/>
                <a:gd name="T7" fmla="*/ 24 h 48"/>
                <a:gd name="T8" fmla="*/ 25 w 49"/>
                <a:gd name="T9" fmla="*/ 15 h 48"/>
                <a:gd name="T10" fmla="*/ 25 w 49"/>
                <a:gd name="T11" fmla="*/ 0 h 48"/>
                <a:gd name="T12" fmla="*/ 0 w 49"/>
                <a:gd name="T13" fmla="*/ 24 h 48"/>
                <a:gd name="T14" fmla="*/ 25 w 49"/>
                <a:gd name="T15" fmla="*/ 48 h 48"/>
                <a:gd name="T16" fmla="*/ 49 w 49"/>
                <a:gd name="T17" fmla="*/ 24 h 48"/>
                <a:gd name="T18" fmla="*/ 25 w 49"/>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15"/>
                  </a:moveTo>
                  <a:cubicBezTo>
                    <a:pt x="29" y="15"/>
                    <a:pt x="33" y="19"/>
                    <a:pt x="33" y="24"/>
                  </a:cubicBezTo>
                  <a:cubicBezTo>
                    <a:pt x="33" y="29"/>
                    <a:pt x="29" y="33"/>
                    <a:pt x="25" y="33"/>
                  </a:cubicBezTo>
                  <a:cubicBezTo>
                    <a:pt x="20" y="33"/>
                    <a:pt x="16" y="29"/>
                    <a:pt x="16" y="24"/>
                  </a:cubicBezTo>
                  <a:cubicBezTo>
                    <a:pt x="16" y="19"/>
                    <a:pt x="20" y="15"/>
                    <a:pt x="25" y="15"/>
                  </a:cubicBezTo>
                  <a:moveTo>
                    <a:pt x="25" y="0"/>
                  </a:moveTo>
                  <a:cubicBezTo>
                    <a:pt x="11" y="0"/>
                    <a:pt x="0" y="11"/>
                    <a:pt x="0" y="24"/>
                  </a:cubicBezTo>
                  <a:cubicBezTo>
                    <a:pt x="0" y="37"/>
                    <a:pt x="11" y="48"/>
                    <a:pt x="25" y="48"/>
                  </a:cubicBezTo>
                  <a:cubicBezTo>
                    <a:pt x="38" y="48"/>
                    <a:pt x="49" y="37"/>
                    <a:pt x="49" y="24"/>
                  </a:cubicBezTo>
                  <a:cubicBezTo>
                    <a:pt x="49" y="11"/>
                    <a:pt x="38" y="0"/>
                    <a:pt x="25" y="0"/>
                  </a:cubicBezTo>
                  <a:close/>
                </a:path>
              </a:pathLst>
            </a:custGeom>
            <a:solidFill>
              <a:srgbClr val="73B4C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14" name="Oval 26"/>
            <p:cNvSpPr>
              <a:spLocks noChangeArrowheads="1"/>
            </p:cNvSpPr>
            <p:nvPr/>
          </p:nvSpPr>
          <p:spPr bwMode="gray">
            <a:xfrm>
              <a:off x="5662" y="1695"/>
              <a:ext cx="16" cy="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15" name="Freeform 27"/>
            <p:cNvSpPr>
              <a:spLocks noEditPoints="1"/>
            </p:cNvSpPr>
            <p:nvPr/>
          </p:nvSpPr>
          <p:spPr bwMode="gray">
            <a:xfrm>
              <a:off x="5659" y="1691"/>
              <a:ext cx="22" cy="23"/>
            </a:xfrm>
            <a:custGeom>
              <a:avLst/>
              <a:gdLst>
                <a:gd name="T0" fmla="*/ 24 w 48"/>
                <a:gd name="T1" fmla="*/ 15 h 48"/>
                <a:gd name="T2" fmla="*/ 33 w 48"/>
                <a:gd name="T3" fmla="*/ 24 h 48"/>
                <a:gd name="T4" fmla="*/ 24 w 48"/>
                <a:gd name="T5" fmla="*/ 33 h 48"/>
                <a:gd name="T6" fmla="*/ 15 w 48"/>
                <a:gd name="T7" fmla="*/ 24 h 48"/>
                <a:gd name="T8" fmla="*/ 24 w 48"/>
                <a:gd name="T9" fmla="*/ 15 h 48"/>
                <a:gd name="T10" fmla="*/ 24 w 48"/>
                <a:gd name="T11" fmla="*/ 0 h 48"/>
                <a:gd name="T12" fmla="*/ 0 w 48"/>
                <a:gd name="T13" fmla="*/ 24 h 48"/>
                <a:gd name="T14" fmla="*/ 24 w 48"/>
                <a:gd name="T15" fmla="*/ 48 h 48"/>
                <a:gd name="T16" fmla="*/ 48 w 48"/>
                <a:gd name="T17" fmla="*/ 24 h 48"/>
                <a:gd name="T18" fmla="*/ 24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15"/>
                  </a:moveTo>
                  <a:cubicBezTo>
                    <a:pt x="29" y="15"/>
                    <a:pt x="33" y="19"/>
                    <a:pt x="33" y="24"/>
                  </a:cubicBezTo>
                  <a:cubicBezTo>
                    <a:pt x="33" y="29"/>
                    <a:pt x="29" y="33"/>
                    <a:pt x="24" y="33"/>
                  </a:cubicBezTo>
                  <a:cubicBezTo>
                    <a:pt x="19" y="33"/>
                    <a:pt x="15" y="29"/>
                    <a:pt x="15" y="24"/>
                  </a:cubicBezTo>
                  <a:cubicBezTo>
                    <a:pt x="15" y="19"/>
                    <a:pt x="19" y="15"/>
                    <a:pt x="24" y="15"/>
                  </a:cubicBezTo>
                  <a:moveTo>
                    <a:pt x="24" y="0"/>
                  </a:moveTo>
                  <a:cubicBezTo>
                    <a:pt x="11" y="0"/>
                    <a:pt x="0" y="11"/>
                    <a:pt x="0" y="24"/>
                  </a:cubicBezTo>
                  <a:cubicBezTo>
                    <a:pt x="0" y="37"/>
                    <a:pt x="11" y="48"/>
                    <a:pt x="24" y="48"/>
                  </a:cubicBezTo>
                  <a:cubicBezTo>
                    <a:pt x="37" y="48"/>
                    <a:pt x="48" y="37"/>
                    <a:pt x="48" y="24"/>
                  </a:cubicBezTo>
                  <a:cubicBezTo>
                    <a:pt x="48" y="11"/>
                    <a:pt x="37" y="0"/>
                    <a:pt x="24" y="0"/>
                  </a:cubicBezTo>
                  <a:close/>
                </a:path>
              </a:pathLst>
            </a:custGeom>
            <a:solidFill>
              <a:srgbClr val="73B4C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16" name="Oval 28"/>
            <p:cNvSpPr>
              <a:spLocks noChangeArrowheads="1"/>
            </p:cNvSpPr>
            <p:nvPr/>
          </p:nvSpPr>
          <p:spPr bwMode="gray">
            <a:xfrm>
              <a:off x="5723" y="1695"/>
              <a:ext cx="16" cy="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17" name="Freeform 29"/>
            <p:cNvSpPr>
              <a:spLocks noEditPoints="1"/>
            </p:cNvSpPr>
            <p:nvPr/>
          </p:nvSpPr>
          <p:spPr bwMode="gray">
            <a:xfrm>
              <a:off x="5720" y="1691"/>
              <a:ext cx="23" cy="23"/>
            </a:xfrm>
            <a:custGeom>
              <a:avLst/>
              <a:gdLst>
                <a:gd name="T0" fmla="*/ 24 w 48"/>
                <a:gd name="T1" fmla="*/ 15 h 48"/>
                <a:gd name="T2" fmla="*/ 33 w 48"/>
                <a:gd name="T3" fmla="*/ 24 h 48"/>
                <a:gd name="T4" fmla="*/ 24 w 48"/>
                <a:gd name="T5" fmla="*/ 33 h 48"/>
                <a:gd name="T6" fmla="*/ 15 w 48"/>
                <a:gd name="T7" fmla="*/ 24 h 48"/>
                <a:gd name="T8" fmla="*/ 24 w 48"/>
                <a:gd name="T9" fmla="*/ 15 h 48"/>
                <a:gd name="T10" fmla="*/ 24 w 48"/>
                <a:gd name="T11" fmla="*/ 0 h 48"/>
                <a:gd name="T12" fmla="*/ 0 w 48"/>
                <a:gd name="T13" fmla="*/ 24 h 48"/>
                <a:gd name="T14" fmla="*/ 24 w 48"/>
                <a:gd name="T15" fmla="*/ 48 h 48"/>
                <a:gd name="T16" fmla="*/ 48 w 48"/>
                <a:gd name="T17" fmla="*/ 24 h 48"/>
                <a:gd name="T18" fmla="*/ 24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15"/>
                  </a:moveTo>
                  <a:cubicBezTo>
                    <a:pt x="29" y="15"/>
                    <a:pt x="33" y="19"/>
                    <a:pt x="33" y="24"/>
                  </a:cubicBezTo>
                  <a:cubicBezTo>
                    <a:pt x="33" y="29"/>
                    <a:pt x="29" y="33"/>
                    <a:pt x="24" y="33"/>
                  </a:cubicBezTo>
                  <a:cubicBezTo>
                    <a:pt x="19" y="33"/>
                    <a:pt x="15" y="29"/>
                    <a:pt x="15" y="24"/>
                  </a:cubicBezTo>
                  <a:cubicBezTo>
                    <a:pt x="15" y="19"/>
                    <a:pt x="19" y="15"/>
                    <a:pt x="24" y="15"/>
                  </a:cubicBezTo>
                  <a:moveTo>
                    <a:pt x="24" y="0"/>
                  </a:moveTo>
                  <a:cubicBezTo>
                    <a:pt x="10" y="0"/>
                    <a:pt x="0" y="11"/>
                    <a:pt x="0" y="24"/>
                  </a:cubicBezTo>
                  <a:cubicBezTo>
                    <a:pt x="0" y="37"/>
                    <a:pt x="10" y="48"/>
                    <a:pt x="24" y="48"/>
                  </a:cubicBezTo>
                  <a:cubicBezTo>
                    <a:pt x="37" y="48"/>
                    <a:pt x="48" y="37"/>
                    <a:pt x="48" y="24"/>
                  </a:cubicBezTo>
                  <a:cubicBezTo>
                    <a:pt x="48" y="11"/>
                    <a:pt x="37" y="0"/>
                    <a:pt x="24" y="0"/>
                  </a:cubicBezTo>
                  <a:close/>
                </a:path>
              </a:pathLst>
            </a:custGeom>
            <a:solidFill>
              <a:srgbClr val="73B4C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18" name="Freeform 30"/>
            <p:cNvSpPr>
              <a:spLocks/>
            </p:cNvSpPr>
            <p:nvPr/>
          </p:nvSpPr>
          <p:spPr bwMode="gray">
            <a:xfrm>
              <a:off x="5426" y="1559"/>
              <a:ext cx="300" cy="113"/>
            </a:xfrm>
            <a:custGeom>
              <a:avLst/>
              <a:gdLst>
                <a:gd name="T0" fmla="*/ 0 w 300"/>
                <a:gd name="T1" fmla="*/ 113 h 113"/>
                <a:gd name="T2" fmla="*/ 61 w 300"/>
                <a:gd name="T3" fmla="*/ 67 h 113"/>
                <a:gd name="T4" fmla="*/ 122 w 300"/>
                <a:gd name="T5" fmla="*/ 90 h 113"/>
                <a:gd name="T6" fmla="*/ 183 w 300"/>
                <a:gd name="T7" fmla="*/ 45 h 113"/>
                <a:gd name="T8" fmla="*/ 244 w 300"/>
                <a:gd name="T9" fmla="*/ 45 h 113"/>
                <a:gd name="T10" fmla="*/ 300 w 300"/>
                <a:gd name="T11" fmla="*/ 0 h 113"/>
              </a:gdLst>
              <a:ahLst/>
              <a:cxnLst>
                <a:cxn ang="0">
                  <a:pos x="T0" y="T1"/>
                </a:cxn>
                <a:cxn ang="0">
                  <a:pos x="T2" y="T3"/>
                </a:cxn>
                <a:cxn ang="0">
                  <a:pos x="T4" y="T5"/>
                </a:cxn>
                <a:cxn ang="0">
                  <a:pos x="T6" y="T7"/>
                </a:cxn>
                <a:cxn ang="0">
                  <a:pos x="T8" y="T9"/>
                </a:cxn>
                <a:cxn ang="0">
                  <a:pos x="T10" y="T11"/>
                </a:cxn>
              </a:cxnLst>
              <a:rect l="0" t="0" r="r" b="b"/>
              <a:pathLst>
                <a:path w="300" h="113">
                  <a:moveTo>
                    <a:pt x="0" y="113"/>
                  </a:moveTo>
                  <a:lnTo>
                    <a:pt x="61" y="67"/>
                  </a:lnTo>
                  <a:lnTo>
                    <a:pt x="122" y="90"/>
                  </a:lnTo>
                  <a:lnTo>
                    <a:pt x="183" y="45"/>
                  </a:lnTo>
                  <a:lnTo>
                    <a:pt x="244" y="45"/>
                  </a:lnTo>
                  <a:lnTo>
                    <a:pt x="300" y="0"/>
                  </a:ln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19" name="Freeform 31"/>
            <p:cNvSpPr>
              <a:spLocks/>
            </p:cNvSpPr>
            <p:nvPr/>
          </p:nvSpPr>
          <p:spPr bwMode="gray">
            <a:xfrm>
              <a:off x="5711" y="1543"/>
              <a:ext cx="35" cy="33"/>
            </a:xfrm>
            <a:custGeom>
              <a:avLst/>
              <a:gdLst>
                <a:gd name="T0" fmla="*/ 22 w 35"/>
                <a:gd name="T1" fmla="*/ 33 h 33"/>
                <a:gd name="T2" fmla="*/ 35 w 35"/>
                <a:gd name="T3" fmla="*/ 0 h 33"/>
                <a:gd name="T4" fmla="*/ 0 w 35"/>
                <a:gd name="T5" fmla="*/ 5 h 33"/>
                <a:gd name="T6" fmla="*/ 22 w 35"/>
                <a:gd name="T7" fmla="*/ 33 h 33"/>
              </a:gdLst>
              <a:ahLst/>
              <a:cxnLst>
                <a:cxn ang="0">
                  <a:pos x="T0" y="T1"/>
                </a:cxn>
                <a:cxn ang="0">
                  <a:pos x="T2" y="T3"/>
                </a:cxn>
                <a:cxn ang="0">
                  <a:pos x="T4" y="T5"/>
                </a:cxn>
                <a:cxn ang="0">
                  <a:pos x="T6" y="T7"/>
                </a:cxn>
              </a:cxnLst>
              <a:rect l="0" t="0" r="r" b="b"/>
              <a:pathLst>
                <a:path w="35" h="33">
                  <a:moveTo>
                    <a:pt x="22" y="33"/>
                  </a:moveTo>
                  <a:lnTo>
                    <a:pt x="35" y="0"/>
                  </a:lnTo>
                  <a:lnTo>
                    <a:pt x="0" y="5"/>
                  </a:lnTo>
                  <a:lnTo>
                    <a:pt x="22" y="33"/>
                  </a:lnTo>
                  <a:close/>
                </a:path>
              </a:pathLst>
            </a:custGeom>
            <a:solidFill>
              <a:srgbClr val="28829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20" name="Oval 32"/>
            <p:cNvSpPr>
              <a:spLocks noChangeArrowheads="1"/>
            </p:cNvSpPr>
            <p:nvPr/>
          </p:nvSpPr>
          <p:spPr bwMode="gray">
            <a:xfrm>
              <a:off x="5415" y="1661"/>
              <a:ext cx="23" cy="23"/>
            </a:xfrm>
            <a:prstGeom prst="ellipse">
              <a:avLst/>
            </a:prstGeom>
            <a:solidFill>
              <a:srgbClr val="28829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21" name="Oval 33"/>
            <p:cNvSpPr>
              <a:spLocks noChangeArrowheads="1"/>
            </p:cNvSpPr>
            <p:nvPr/>
          </p:nvSpPr>
          <p:spPr bwMode="gray">
            <a:xfrm>
              <a:off x="5476" y="1615"/>
              <a:ext cx="23" cy="23"/>
            </a:xfrm>
            <a:prstGeom prst="ellipse">
              <a:avLst/>
            </a:prstGeom>
            <a:solidFill>
              <a:srgbClr val="28829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22" name="Oval 34"/>
            <p:cNvSpPr>
              <a:spLocks noChangeArrowheads="1"/>
            </p:cNvSpPr>
            <p:nvPr/>
          </p:nvSpPr>
          <p:spPr bwMode="gray">
            <a:xfrm>
              <a:off x="5537" y="1638"/>
              <a:ext cx="23" cy="23"/>
            </a:xfrm>
            <a:prstGeom prst="ellipse">
              <a:avLst/>
            </a:prstGeom>
            <a:solidFill>
              <a:srgbClr val="28829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23" name="Oval 35"/>
            <p:cNvSpPr>
              <a:spLocks noChangeArrowheads="1"/>
            </p:cNvSpPr>
            <p:nvPr/>
          </p:nvSpPr>
          <p:spPr bwMode="gray">
            <a:xfrm>
              <a:off x="5597" y="1592"/>
              <a:ext cx="24" cy="23"/>
            </a:xfrm>
            <a:prstGeom prst="ellipse">
              <a:avLst/>
            </a:prstGeom>
            <a:solidFill>
              <a:srgbClr val="28829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24" name="Oval 36"/>
            <p:cNvSpPr>
              <a:spLocks noChangeArrowheads="1"/>
            </p:cNvSpPr>
            <p:nvPr/>
          </p:nvSpPr>
          <p:spPr bwMode="gray">
            <a:xfrm>
              <a:off x="5659" y="1592"/>
              <a:ext cx="22" cy="23"/>
            </a:xfrm>
            <a:prstGeom prst="ellipse">
              <a:avLst/>
            </a:prstGeom>
            <a:solidFill>
              <a:srgbClr val="28829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25" name="Rectangle 37"/>
            <p:cNvSpPr>
              <a:spLocks noChangeArrowheads="1"/>
            </p:cNvSpPr>
            <p:nvPr/>
          </p:nvSpPr>
          <p:spPr bwMode="gray">
            <a:xfrm>
              <a:off x="5425" y="1818"/>
              <a:ext cx="36" cy="90"/>
            </a:xfrm>
            <a:prstGeom prst="rect">
              <a:avLst/>
            </a:prstGeom>
            <a:solidFill>
              <a:srgbClr val="02648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26" name="Rectangle 38"/>
            <p:cNvSpPr>
              <a:spLocks noChangeArrowheads="1"/>
            </p:cNvSpPr>
            <p:nvPr/>
          </p:nvSpPr>
          <p:spPr bwMode="gray">
            <a:xfrm>
              <a:off x="5425" y="1818"/>
              <a:ext cx="36" cy="36"/>
            </a:xfrm>
            <a:prstGeom prst="rect">
              <a:avLst/>
            </a:prstGeom>
            <a:solidFill>
              <a:srgbClr val="56A0B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27" name="Rectangle 39"/>
            <p:cNvSpPr>
              <a:spLocks noChangeArrowheads="1"/>
            </p:cNvSpPr>
            <p:nvPr/>
          </p:nvSpPr>
          <p:spPr bwMode="gray">
            <a:xfrm>
              <a:off x="5470" y="1782"/>
              <a:ext cx="36" cy="126"/>
            </a:xfrm>
            <a:prstGeom prst="rect">
              <a:avLst/>
            </a:prstGeom>
            <a:solidFill>
              <a:srgbClr val="02648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28" name="Rectangle 40"/>
            <p:cNvSpPr>
              <a:spLocks noChangeArrowheads="1"/>
            </p:cNvSpPr>
            <p:nvPr/>
          </p:nvSpPr>
          <p:spPr bwMode="gray">
            <a:xfrm>
              <a:off x="5470" y="1782"/>
              <a:ext cx="36" cy="53"/>
            </a:xfrm>
            <a:prstGeom prst="rect">
              <a:avLst/>
            </a:prstGeom>
            <a:solidFill>
              <a:srgbClr val="56A0B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29" name="Rectangle 41"/>
            <p:cNvSpPr>
              <a:spLocks noChangeArrowheads="1"/>
            </p:cNvSpPr>
            <p:nvPr/>
          </p:nvSpPr>
          <p:spPr bwMode="gray">
            <a:xfrm>
              <a:off x="5515" y="1764"/>
              <a:ext cx="36" cy="144"/>
            </a:xfrm>
            <a:prstGeom prst="rect">
              <a:avLst/>
            </a:prstGeom>
            <a:solidFill>
              <a:srgbClr val="02648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30" name="Rectangle 42"/>
            <p:cNvSpPr>
              <a:spLocks noChangeArrowheads="1"/>
            </p:cNvSpPr>
            <p:nvPr/>
          </p:nvSpPr>
          <p:spPr bwMode="gray">
            <a:xfrm>
              <a:off x="5515" y="1764"/>
              <a:ext cx="36" cy="62"/>
            </a:xfrm>
            <a:prstGeom prst="rect">
              <a:avLst/>
            </a:prstGeom>
            <a:solidFill>
              <a:srgbClr val="56A0B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31" name="Rectangle 43"/>
            <p:cNvSpPr>
              <a:spLocks noChangeArrowheads="1"/>
            </p:cNvSpPr>
            <p:nvPr/>
          </p:nvSpPr>
          <p:spPr bwMode="gray">
            <a:xfrm>
              <a:off x="5560" y="1818"/>
              <a:ext cx="37" cy="90"/>
            </a:xfrm>
            <a:prstGeom prst="rect">
              <a:avLst/>
            </a:prstGeom>
            <a:solidFill>
              <a:srgbClr val="02648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32" name="Rectangle 44"/>
            <p:cNvSpPr>
              <a:spLocks noChangeArrowheads="1"/>
            </p:cNvSpPr>
            <p:nvPr/>
          </p:nvSpPr>
          <p:spPr bwMode="gray">
            <a:xfrm>
              <a:off x="5560" y="1818"/>
              <a:ext cx="37" cy="36"/>
            </a:xfrm>
            <a:prstGeom prst="rect">
              <a:avLst/>
            </a:prstGeom>
            <a:solidFill>
              <a:srgbClr val="56A0B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33" name="Rectangle 45"/>
            <p:cNvSpPr>
              <a:spLocks noChangeArrowheads="1"/>
            </p:cNvSpPr>
            <p:nvPr/>
          </p:nvSpPr>
          <p:spPr bwMode="gray">
            <a:xfrm>
              <a:off x="5606" y="1782"/>
              <a:ext cx="35" cy="126"/>
            </a:xfrm>
            <a:prstGeom prst="rect">
              <a:avLst/>
            </a:prstGeom>
            <a:solidFill>
              <a:srgbClr val="02648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34" name="Rectangle 46"/>
            <p:cNvSpPr>
              <a:spLocks noChangeArrowheads="1"/>
            </p:cNvSpPr>
            <p:nvPr/>
          </p:nvSpPr>
          <p:spPr bwMode="gray">
            <a:xfrm>
              <a:off x="5606" y="1782"/>
              <a:ext cx="35" cy="36"/>
            </a:xfrm>
            <a:prstGeom prst="rect">
              <a:avLst/>
            </a:prstGeom>
            <a:solidFill>
              <a:srgbClr val="56A0B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35" name="Rectangle 47"/>
            <p:cNvSpPr>
              <a:spLocks noChangeArrowheads="1"/>
            </p:cNvSpPr>
            <p:nvPr/>
          </p:nvSpPr>
          <p:spPr bwMode="gray">
            <a:xfrm>
              <a:off x="5650" y="1800"/>
              <a:ext cx="36" cy="108"/>
            </a:xfrm>
            <a:prstGeom prst="rect">
              <a:avLst/>
            </a:prstGeom>
            <a:solidFill>
              <a:srgbClr val="02648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36" name="Rectangle 48"/>
            <p:cNvSpPr>
              <a:spLocks noChangeArrowheads="1"/>
            </p:cNvSpPr>
            <p:nvPr/>
          </p:nvSpPr>
          <p:spPr bwMode="gray">
            <a:xfrm>
              <a:off x="5650" y="1800"/>
              <a:ext cx="36" cy="18"/>
            </a:xfrm>
            <a:prstGeom prst="rect">
              <a:avLst/>
            </a:prstGeom>
            <a:solidFill>
              <a:srgbClr val="56A0B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37" name="Rectangle 49"/>
            <p:cNvSpPr>
              <a:spLocks noChangeArrowheads="1"/>
            </p:cNvSpPr>
            <p:nvPr/>
          </p:nvSpPr>
          <p:spPr bwMode="gray">
            <a:xfrm>
              <a:off x="5695" y="1782"/>
              <a:ext cx="36" cy="126"/>
            </a:xfrm>
            <a:prstGeom prst="rect">
              <a:avLst/>
            </a:prstGeom>
            <a:solidFill>
              <a:srgbClr val="02648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38" name="Rectangle 50"/>
            <p:cNvSpPr>
              <a:spLocks noChangeArrowheads="1"/>
            </p:cNvSpPr>
            <p:nvPr/>
          </p:nvSpPr>
          <p:spPr bwMode="gray">
            <a:xfrm>
              <a:off x="5695" y="1782"/>
              <a:ext cx="36" cy="18"/>
            </a:xfrm>
            <a:prstGeom prst="rect">
              <a:avLst/>
            </a:prstGeom>
            <a:solidFill>
              <a:srgbClr val="56A0B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39" name="Line 51"/>
            <p:cNvSpPr>
              <a:spLocks noChangeShapeType="1"/>
            </p:cNvSpPr>
            <p:nvPr/>
          </p:nvSpPr>
          <p:spPr bwMode="gray">
            <a:xfrm>
              <a:off x="5417" y="1930"/>
              <a:ext cx="323" cy="0"/>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40" name="Line 52"/>
            <p:cNvSpPr>
              <a:spLocks noChangeShapeType="1"/>
            </p:cNvSpPr>
            <p:nvPr/>
          </p:nvSpPr>
          <p:spPr bwMode="gray">
            <a:xfrm>
              <a:off x="5191" y="1930"/>
              <a:ext cx="161" cy="0"/>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41" name="Oval 53"/>
            <p:cNvSpPr>
              <a:spLocks noChangeArrowheads="1"/>
            </p:cNvSpPr>
            <p:nvPr/>
          </p:nvSpPr>
          <p:spPr bwMode="gray">
            <a:xfrm>
              <a:off x="5200" y="1768"/>
              <a:ext cx="144" cy="144"/>
            </a:xfrm>
            <a:prstGeom prst="ellipse">
              <a:avLst/>
            </a:prstGeom>
            <a:solidFill>
              <a:srgbClr val="02648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42" name="Freeform 54"/>
            <p:cNvSpPr>
              <a:spLocks/>
            </p:cNvSpPr>
            <p:nvPr/>
          </p:nvSpPr>
          <p:spPr bwMode="gray">
            <a:xfrm>
              <a:off x="5272" y="1768"/>
              <a:ext cx="65" cy="72"/>
            </a:xfrm>
            <a:custGeom>
              <a:avLst/>
              <a:gdLst>
                <a:gd name="T0" fmla="*/ 0 w 137"/>
                <a:gd name="T1" fmla="*/ 152 h 152"/>
                <a:gd name="T2" fmla="*/ 0 w 137"/>
                <a:gd name="T3" fmla="*/ 0 h 152"/>
                <a:gd name="T4" fmla="*/ 137 w 137"/>
                <a:gd name="T5" fmla="*/ 85 h 152"/>
                <a:gd name="T6" fmla="*/ 0 w 137"/>
                <a:gd name="T7" fmla="*/ 152 h 152"/>
              </a:gdLst>
              <a:ahLst/>
              <a:cxnLst>
                <a:cxn ang="0">
                  <a:pos x="T0" y="T1"/>
                </a:cxn>
                <a:cxn ang="0">
                  <a:pos x="T2" y="T3"/>
                </a:cxn>
                <a:cxn ang="0">
                  <a:pos x="T4" y="T5"/>
                </a:cxn>
                <a:cxn ang="0">
                  <a:pos x="T6" y="T7"/>
                </a:cxn>
              </a:cxnLst>
              <a:rect l="0" t="0" r="r" b="b"/>
              <a:pathLst>
                <a:path w="137" h="152">
                  <a:moveTo>
                    <a:pt x="0" y="152"/>
                  </a:moveTo>
                  <a:cubicBezTo>
                    <a:pt x="0" y="0"/>
                    <a:pt x="0" y="0"/>
                    <a:pt x="0" y="0"/>
                  </a:cubicBezTo>
                  <a:cubicBezTo>
                    <a:pt x="60" y="0"/>
                    <a:pt x="112" y="35"/>
                    <a:pt x="137" y="85"/>
                  </a:cubicBezTo>
                  <a:lnTo>
                    <a:pt x="0" y="152"/>
                  </a:lnTo>
                  <a:close/>
                </a:path>
              </a:pathLst>
            </a:custGeom>
            <a:solidFill>
              <a:srgbClr val="56A0B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43" name="Line 55"/>
            <p:cNvSpPr>
              <a:spLocks noChangeShapeType="1"/>
            </p:cNvSpPr>
            <p:nvPr/>
          </p:nvSpPr>
          <p:spPr bwMode="gray">
            <a:xfrm>
              <a:off x="5200" y="1732"/>
              <a:ext cx="144" cy="0"/>
            </a:xfrm>
            <a:prstGeom prst="line">
              <a:avLst/>
            </a:prstGeom>
            <a:noFill/>
            <a:ln w="1111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44" name="Oval 56"/>
            <p:cNvSpPr>
              <a:spLocks noChangeArrowheads="1"/>
            </p:cNvSpPr>
            <p:nvPr/>
          </p:nvSpPr>
          <p:spPr bwMode="gray">
            <a:xfrm>
              <a:off x="5200" y="1570"/>
              <a:ext cx="144" cy="144"/>
            </a:xfrm>
            <a:prstGeom prst="ellipse">
              <a:avLst/>
            </a:prstGeom>
            <a:solidFill>
              <a:srgbClr val="8CC3D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45" name="Freeform 57"/>
            <p:cNvSpPr>
              <a:spLocks/>
            </p:cNvSpPr>
            <p:nvPr/>
          </p:nvSpPr>
          <p:spPr bwMode="gray">
            <a:xfrm>
              <a:off x="5272" y="1570"/>
              <a:ext cx="72" cy="123"/>
            </a:xfrm>
            <a:custGeom>
              <a:avLst/>
              <a:gdLst>
                <a:gd name="T0" fmla="*/ 0 w 152"/>
                <a:gd name="T1" fmla="*/ 0 h 260"/>
                <a:gd name="T2" fmla="*/ 0 w 152"/>
                <a:gd name="T3" fmla="*/ 152 h 260"/>
                <a:gd name="T4" fmla="*/ 107 w 152"/>
                <a:gd name="T5" fmla="*/ 260 h 260"/>
                <a:gd name="T6" fmla="*/ 152 w 152"/>
                <a:gd name="T7" fmla="*/ 152 h 260"/>
                <a:gd name="T8" fmla="*/ 0 w 152"/>
                <a:gd name="T9" fmla="*/ 0 h 260"/>
              </a:gdLst>
              <a:ahLst/>
              <a:cxnLst>
                <a:cxn ang="0">
                  <a:pos x="T0" y="T1"/>
                </a:cxn>
                <a:cxn ang="0">
                  <a:pos x="T2" y="T3"/>
                </a:cxn>
                <a:cxn ang="0">
                  <a:pos x="T4" y="T5"/>
                </a:cxn>
                <a:cxn ang="0">
                  <a:pos x="T6" y="T7"/>
                </a:cxn>
                <a:cxn ang="0">
                  <a:pos x="T8" y="T9"/>
                </a:cxn>
              </a:cxnLst>
              <a:rect l="0" t="0" r="r" b="b"/>
              <a:pathLst>
                <a:path w="152" h="260">
                  <a:moveTo>
                    <a:pt x="0" y="0"/>
                  </a:moveTo>
                  <a:cubicBezTo>
                    <a:pt x="0" y="152"/>
                    <a:pt x="0" y="152"/>
                    <a:pt x="0" y="152"/>
                  </a:cubicBezTo>
                  <a:cubicBezTo>
                    <a:pt x="107" y="260"/>
                    <a:pt x="107" y="260"/>
                    <a:pt x="107" y="260"/>
                  </a:cubicBezTo>
                  <a:cubicBezTo>
                    <a:pt x="135" y="232"/>
                    <a:pt x="152" y="194"/>
                    <a:pt x="152" y="152"/>
                  </a:cubicBezTo>
                  <a:cubicBezTo>
                    <a:pt x="152" y="68"/>
                    <a:pt x="84" y="0"/>
                    <a:pt x="0" y="0"/>
                  </a:cubicBezTo>
                  <a:close/>
                </a:path>
              </a:pathLst>
            </a:custGeom>
            <a:solidFill>
              <a:srgbClr val="02648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46" name="Freeform 58"/>
            <p:cNvSpPr>
              <a:spLocks/>
            </p:cNvSpPr>
            <p:nvPr/>
          </p:nvSpPr>
          <p:spPr bwMode="gray">
            <a:xfrm>
              <a:off x="5272" y="1570"/>
              <a:ext cx="61" cy="72"/>
            </a:xfrm>
            <a:custGeom>
              <a:avLst/>
              <a:gdLst>
                <a:gd name="T0" fmla="*/ 0 w 129"/>
                <a:gd name="T1" fmla="*/ 152 h 152"/>
                <a:gd name="T2" fmla="*/ 0 w 129"/>
                <a:gd name="T3" fmla="*/ 0 h 152"/>
                <a:gd name="T4" fmla="*/ 129 w 129"/>
                <a:gd name="T5" fmla="*/ 72 h 152"/>
                <a:gd name="T6" fmla="*/ 0 w 129"/>
                <a:gd name="T7" fmla="*/ 152 h 152"/>
              </a:gdLst>
              <a:ahLst/>
              <a:cxnLst>
                <a:cxn ang="0">
                  <a:pos x="T0" y="T1"/>
                </a:cxn>
                <a:cxn ang="0">
                  <a:pos x="T2" y="T3"/>
                </a:cxn>
                <a:cxn ang="0">
                  <a:pos x="T4" y="T5"/>
                </a:cxn>
                <a:cxn ang="0">
                  <a:pos x="T6" y="T7"/>
                </a:cxn>
              </a:cxnLst>
              <a:rect l="0" t="0" r="r" b="b"/>
              <a:pathLst>
                <a:path w="129" h="152">
                  <a:moveTo>
                    <a:pt x="0" y="152"/>
                  </a:moveTo>
                  <a:cubicBezTo>
                    <a:pt x="0" y="0"/>
                    <a:pt x="0" y="0"/>
                    <a:pt x="0" y="0"/>
                  </a:cubicBezTo>
                  <a:cubicBezTo>
                    <a:pt x="55" y="0"/>
                    <a:pt x="102" y="29"/>
                    <a:pt x="129" y="72"/>
                  </a:cubicBezTo>
                  <a:cubicBezTo>
                    <a:pt x="0" y="152"/>
                    <a:pt x="0" y="152"/>
                    <a:pt x="0" y="152"/>
                  </a:cubicBezTo>
                </a:path>
              </a:pathLst>
            </a:custGeom>
            <a:solidFill>
              <a:srgbClr val="56A0B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sp>
          <p:nvSpPr>
            <p:cNvPr id="247" name="Freeform 59"/>
            <p:cNvSpPr>
              <a:spLocks/>
            </p:cNvSpPr>
            <p:nvPr/>
          </p:nvSpPr>
          <p:spPr bwMode="gray">
            <a:xfrm>
              <a:off x="5272" y="1642"/>
              <a:ext cx="72" cy="51"/>
            </a:xfrm>
            <a:custGeom>
              <a:avLst/>
              <a:gdLst>
                <a:gd name="T0" fmla="*/ 107 w 152"/>
                <a:gd name="T1" fmla="*/ 108 h 108"/>
                <a:gd name="T2" fmla="*/ 152 w 152"/>
                <a:gd name="T3" fmla="*/ 0 h 108"/>
                <a:gd name="T4" fmla="*/ 0 w 152"/>
                <a:gd name="T5" fmla="*/ 0 h 108"/>
                <a:gd name="T6" fmla="*/ 107 w 152"/>
                <a:gd name="T7" fmla="*/ 108 h 108"/>
              </a:gdLst>
              <a:ahLst/>
              <a:cxnLst>
                <a:cxn ang="0">
                  <a:pos x="T0" y="T1"/>
                </a:cxn>
                <a:cxn ang="0">
                  <a:pos x="T2" y="T3"/>
                </a:cxn>
                <a:cxn ang="0">
                  <a:pos x="T4" y="T5"/>
                </a:cxn>
                <a:cxn ang="0">
                  <a:pos x="T6" y="T7"/>
                </a:cxn>
              </a:cxnLst>
              <a:rect l="0" t="0" r="r" b="b"/>
              <a:pathLst>
                <a:path w="152" h="108">
                  <a:moveTo>
                    <a:pt x="107" y="108"/>
                  </a:moveTo>
                  <a:cubicBezTo>
                    <a:pt x="135" y="80"/>
                    <a:pt x="152" y="42"/>
                    <a:pt x="152" y="0"/>
                  </a:cubicBezTo>
                  <a:cubicBezTo>
                    <a:pt x="0" y="0"/>
                    <a:pt x="0" y="0"/>
                    <a:pt x="0" y="0"/>
                  </a:cubicBezTo>
                  <a:lnTo>
                    <a:pt x="107" y="108"/>
                  </a:lnTo>
                  <a:close/>
                </a:path>
              </a:pathLst>
            </a:custGeom>
            <a:solidFill>
              <a:srgbClr val="3D91A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DBECB"/>
                </a:solidFill>
                <a:effectLst/>
                <a:uLnTx/>
                <a:uFillTx/>
              </a:endParaRPr>
            </a:p>
          </p:txBody>
        </p:sp>
      </p:grpSp>
      <p:cxnSp>
        <p:nvCxnSpPr>
          <p:cNvPr id="253" name="Gewinkelte Verbindung 252"/>
          <p:cNvCxnSpPr>
            <a:cxnSpLocks/>
            <a:endCxn id="275" idx="2"/>
          </p:cNvCxnSpPr>
          <p:nvPr/>
        </p:nvCxnSpPr>
        <p:spPr bwMode="gray">
          <a:xfrm rot="10800000" flipV="1">
            <a:off x="6525132" y="4227252"/>
            <a:ext cx="4110864" cy="697817"/>
          </a:xfrm>
          <a:prstGeom prst="bentConnector2">
            <a:avLst/>
          </a:prstGeom>
          <a:solidFill>
            <a:schemeClr val="tx2"/>
          </a:solidFill>
          <a:ln w="19050" cap="flat" cmpd="sng" algn="ctr">
            <a:solidFill>
              <a:schemeClr val="accent1"/>
            </a:solidFill>
            <a:prstDash val="solid"/>
            <a:miter lim="800000"/>
            <a:headEnd type="none" w="sm" len="sm"/>
            <a:tailEnd type="oval"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0" name="Gerade Verbindung mit Pfeil 269"/>
          <p:cNvCxnSpPr>
            <a:cxnSpLocks/>
            <a:stCxn id="274" idx="2"/>
          </p:cNvCxnSpPr>
          <p:nvPr/>
        </p:nvCxnSpPr>
        <p:spPr bwMode="gray">
          <a:xfrm flipV="1">
            <a:off x="8582233" y="3465004"/>
            <a:ext cx="0" cy="1460069"/>
          </a:xfrm>
          <a:prstGeom prst="straightConnector1">
            <a:avLst/>
          </a:prstGeom>
          <a:solidFill>
            <a:schemeClr val="tx2"/>
          </a:solidFill>
          <a:ln w="19050" cap="flat" cmpd="sng" algn="ctr">
            <a:solidFill>
              <a:schemeClr val="accent1"/>
            </a:solidFill>
            <a:prstDash val="solid"/>
            <a:miter lim="800000"/>
            <a:headEnd type="oval"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71" name="Down Arrow 53"/>
          <p:cNvSpPr>
            <a:spLocks/>
          </p:cNvSpPr>
          <p:nvPr/>
        </p:nvSpPr>
        <p:spPr bwMode="gray">
          <a:xfrm flipV="1">
            <a:off x="7074572" y="4925070"/>
            <a:ext cx="954882" cy="1194692"/>
          </a:xfrm>
          <a:prstGeom prst="downArrow">
            <a:avLst>
              <a:gd name="adj1" fmla="val 100000"/>
              <a:gd name="adj2" fmla="val 20000"/>
            </a:avLst>
          </a:prstGeom>
          <a:noFill/>
          <a:ln w="19050">
            <a:solidFill>
              <a:srgbClr val="BECDD7"/>
            </a:solidFill>
            <a:prstDash val="soli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1"/>
              </a:solidFill>
            </a:endParaRPr>
          </a:p>
        </p:txBody>
      </p:sp>
      <p:sp>
        <p:nvSpPr>
          <p:cNvPr id="272" name="Down Arrow 82"/>
          <p:cNvSpPr>
            <a:spLocks/>
          </p:cNvSpPr>
          <p:nvPr/>
        </p:nvSpPr>
        <p:spPr bwMode="gray">
          <a:xfrm flipV="1">
            <a:off x="9128336" y="4925073"/>
            <a:ext cx="954882" cy="1194691"/>
          </a:xfrm>
          <a:prstGeom prst="downArrow">
            <a:avLst>
              <a:gd name="adj1" fmla="val 100000"/>
              <a:gd name="adj2" fmla="val 20000"/>
            </a:avLst>
          </a:prstGeom>
          <a:noFill/>
          <a:ln w="19050">
            <a:solidFill>
              <a:srgbClr val="BECDD7"/>
            </a:solidFill>
            <a:prstDash val="soli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1"/>
              </a:solidFill>
            </a:endParaRPr>
          </a:p>
        </p:txBody>
      </p:sp>
      <p:sp>
        <p:nvSpPr>
          <p:cNvPr id="273" name="Down Arrow 82"/>
          <p:cNvSpPr>
            <a:spLocks/>
          </p:cNvSpPr>
          <p:nvPr/>
        </p:nvSpPr>
        <p:spPr bwMode="gray">
          <a:xfrm flipV="1">
            <a:off x="10155218" y="4925072"/>
            <a:ext cx="954882" cy="1194691"/>
          </a:xfrm>
          <a:prstGeom prst="downArrow">
            <a:avLst>
              <a:gd name="adj1" fmla="val 100000"/>
              <a:gd name="adj2" fmla="val 20000"/>
            </a:avLst>
          </a:prstGeom>
          <a:noFill/>
          <a:ln w="19050">
            <a:solidFill>
              <a:srgbClr val="BECDD7"/>
            </a:solidFill>
            <a:prstDash val="soli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1"/>
              </a:solidFill>
            </a:endParaRPr>
          </a:p>
        </p:txBody>
      </p:sp>
      <p:sp>
        <p:nvSpPr>
          <p:cNvPr id="274" name="Down Arrow 82"/>
          <p:cNvSpPr>
            <a:spLocks/>
          </p:cNvSpPr>
          <p:nvPr/>
        </p:nvSpPr>
        <p:spPr bwMode="gray">
          <a:xfrm flipV="1">
            <a:off x="8094774" y="4925073"/>
            <a:ext cx="974917" cy="1194691"/>
          </a:xfrm>
          <a:prstGeom prst="downArrow">
            <a:avLst>
              <a:gd name="adj1" fmla="val 100000"/>
              <a:gd name="adj2" fmla="val 20000"/>
            </a:avLst>
          </a:prstGeom>
          <a:noFill/>
          <a:ln w="19050">
            <a:solidFill>
              <a:srgbClr val="BECDD7"/>
            </a:solidFill>
            <a:prstDash val="soli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1"/>
              </a:solidFill>
            </a:endParaRPr>
          </a:p>
        </p:txBody>
      </p:sp>
      <p:sp>
        <p:nvSpPr>
          <p:cNvPr id="275" name="Down Arrow 82"/>
          <p:cNvSpPr>
            <a:spLocks/>
          </p:cNvSpPr>
          <p:nvPr/>
        </p:nvSpPr>
        <p:spPr bwMode="gray">
          <a:xfrm flipV="1">
            <a:off x="6047691" y="4925070"/>
            <a:ext cx="954882" cy="1194692"/>
          </a:xfrm>
          <a:prstGeom prst="downArrow">
            <a:avLst>
              <a:gd name="adj1" fmla="val 100000"/>
              <a:gd name="adj2" fmla="val 20000"/>
            </a:avLst>
          </a:prstGeom>
          <a:noFill/>
          <a:ln w="19050">
            <a:solidFill>
              <a:srgbClr val="BECDD7"/>
            </a:solidFill>
            <a:prstDash val="soli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tx1"/>
              </a:solidFill>
            </a:endParaRPr>
          </a:p>
        </p:txBody>
      </p:sp>
      <p:grpSp>
        <p:nvGrpSpPr>
          <p:cNvPr id="276" name="Gruppieren 275"/>
          <p:cNvGrpSpPr/>
          <p:nvPr/>
        </p:nvGrpSpPr>
        <p:grpSpPr bwMode="gray">
          <a:xfrm>
            <a:off x="7552013" y="4222181"/>
            <a:ext cx="2053764" cy="707962"/>
            <a:chOff x="5033335" y="4418259"/>
            <a:chExt cx="2053764" cy="224620"/>
          </a:xfrm>
        </p:grpSpPr>
        <p:cxnSp>
          <p:nvCxnSpPr>
            <p:cNvPr id="277" name="Gerade Verbindung mit Pfeil 276"/>
            <p:cNvCxnSpPr>
              <a:cxnSpLocks/>
            </p:cNvCxnSpPr>
            <p:nvPr/>
          </p:nvCxnSpPr>
          <p:spPr bwMode="gray">
            <a:xfrm flipV="1">
              <a:off x="7087099" y="4418259"/>
              <a:ext cx="0" cy="224620"/>
            </a:xfrm>
            <a:prstGeom prst="straightConnector1">
              <a:avLst/>
            </a:prstGeom>
            <a:solidFill>
              <a:schemeClr val="tx2"/>
            </a:solidFill>
            <a:ln w="19050" cap="flat" cmpd="sng" algn="ctr">
              <a:solidFill>
                <a:schemeClr val="accent1"/>
              </a:solidFill>
              <a:prstDash val="solid"/>
              <a:miter lim="800000"/>
              <a:headEnd type="oval"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8" name="Gerade Verbindung mit Pfeil 277"/>
            <p:cNvCxnSpPr>
              <a:cxnSpLocks/>
            </p:cNvCxnSpPr>
            <p:nvPr/>
          </p:nvCxnSpPr>
          <p:spPr bwMode="gray">
            <a:xfrm flipV="1">
              <a:off x="5033335" y="4418259"/>
              <a:ext cx="0" cy="224620"/>
            </a:xfrm>
            <a:prstGeom prst="straightConnector1">
              <a:avLst/>
            </a:prstGeom>
            <a:solidFill>
              <a:schemeClr val="tx2"/>
            </a:solidFill>
            <a:ln w="19050" cap="flat" cmpd="sng" algn="ctr">
              <a:solidFill>
                <a:schemeClr val="accent1"/>
              </a:solidFill>
              <a:prstDash val="solid"/>
              <a:miter lim="800000"/>
              <a:headEnd type="oval"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279" name="SPP"/>
          <p:cNvSpPr>
            <a:spLocks/>
          </p:cNvSpPr>
          <p:nvPr/>
        </p:nvSpPr>
        <p:spPr bwMode="gray">
          <a:xfrm>
            <a:off x="5970139" y="3784293"/>
            <a:ext cx="5205600" cy="2409047"/>
          </a:xfrm>
          <a:prstGeom prst="rect">
            <a:avLst/>
          </a:prstGeom>
          <a:noFill/>
          <a:ln w="19050">
            <a:solidFill>
              <a:srgbClr val="BECDD7"/>
            </a:solidFill>
            <a:prstDash val="sysDot"/>
          </a:ln>
          <a:effectLst/>
          <a:ex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r>
              <a:rPr lang="en-US" sz="1400" b="1" dirty="0">
                <a:solidFill>
                  <a:schemeClr val="tx1"/>
                </a:solidFill>
              </a:rPr>
              <a:t>Secondary Hardware</a:t>
            </a:r>
          </a:p>
        </p:txBody>
      </p:sp>
      <p:grpSp>
        <p:nvGrpSpPr>
          <p:cNvPr id="379" name="Gruppieren 378"/>
          <p:cNvGrpSpPr>
            <a:grpSpLocks noChangeAspect="1"/>
          </p:cNvGrpSpPr>
          <p:nvPr/>
        </p:nvGrpSpPr>
        <p:grpSpPr bwMode="gray">
          <a:xfrm>
            <a:off x="6167505" y="5182564"/>
            <a:ext cx="723758" cy="851970"/>
            <a:chOff x="4042308" y="3392996"/>
            <a:chExt cx="130477" cy="168465"/>
          </a:xfrm>
        </p:grpSpPr>
        <p:sp>
          <p:nvSpPr>
            <p:cNvPr id="340" name="Rectangle 1549"/>
            <p:cNvSpPr>
              <a:spLocks noChangeAspect="1" noChangeArrowheads="1"/>
            </p:cNvSpPr>
            <p:nvPr/>
          </p:nvSpPr>
          <p:spPr bwMode="gray">
            <a:xfrm>
              <a:off x="4042308" y="3458235"/>
              <a:ext cx="7432" cy="33033"/>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41" name="Rectangle 1550"/>
            <p:cNvSpPr>
              <a:spLocks noChangeAspect="1" noChangeArrowheads="1"/>
            </p:cNvSpPr>
            <p:nvPr/>
          </p:nvSpPr>
          <p:spPr bwMode="gray">
            <a:xfrm>
              <a:off x="4042308" y="3507783"/>
              <a:ext cx="5781" cy="33033"/>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42" name="Rectangle 1551"/>
            <p:cNvSpPr>
              <a:spLocks noChangeAspect="1" noChangeArrowheads="1"/>
            </p:cNvSpPr>
            <p:nvPr/>
          </p:nvSpPr>
          <p:spPr bwMode="gray">
            <a:xfrm>
              <a:off x="4048088" y="3395473"/>
              <a:ext cx="122219" cy="163510"/>
            </a:xfrm>
            <a:prstGeom prst="rect">
              <a:avLst/>
            </a:prstGeom>
            <a:solidFill>
              <a:srgbClr val="7D87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43" name="Freeform 1552"/>
            <p:cNvSpPr>
              <a:spLocks noChangeAspect="1"/>
            </p:cNvSpPr>
            <p:nvPr/>
          </p:nvSpPr>
          <p:spPr bwMode="gray">
            <a:xfrm>
              <a:off x="4045610" y="3392996"/>
              <a:ext cx="127175" cy="168465"/>
            </a:xfrm>
            <a:custGeom>
              <a:avLst/>
              <a:gdLst>
                <a:gd name="T0" fmla="*/ 151 w 154"/>
                <a:gd name="T1" fmla="*/ 201 h 204"/>
                <a:gd name="T2" fmla="*/ 151 w 154"/>
                <a:gd name="T3" fmla="*/ 199 h 204"/>
                <a:gd name="T4" fmla="*/ 5 w 154"/>
                <a:gd name="T5" fmla="*/ 199 h 204"/>
                <a:gd name="T6" fmla="*/ 5 w 154"/>
                <a:gd name="T7" fmla="*/ 4 h 204"/>
                <a:gd name="T8" fmla="*/ 149 w 154"/>
                <a:gd name="T9" fmla="*/ 4 h 204"/>
                <a:gd name="T10" fmla="*/ 149 w 154"/>
                <a:gd name="T11" fmla="*/ 201 h 204"/>
                <a:gd name="T12" fmla="*/ 151 w 154"/>
                <a:gd name="T13" fmla="*/ 201 h 204"/>
                <a:gd name="T14" fmla="*/ 151 w 154"/>
                <a:gd name="T15" fmla="*/ 199 h 204"/>
                <a:gd name="T16" fmla="*/ 151 w 154"/>
                <a:gd name="T17" fmla="*/ 201 h 204"/>
                <a:gd name="T18" fmla="*/ 154 w 154"/>
                <a:gd name="T19" fmla="*/ 201 h 204"/>
                <a:gd name="T20" fmla="*/ 154 w 154"/>
                <a:gd name="T21" fmla="*/ 0 h 204"/>
                <a:gd name="T22" fmla="*/ 0 w 154"/>
                <a:gd name="T23" fmla="*/ 0 h 204"/>
                <a:gd name="T24" fmla="*/ 0 w 154"/>
                <a:gd name="T25" fmla="*/ 204 h 204"/>
                <a:gd name="T26" fmla="*/ 154 w 154"/>
                <a:gd name="T27" fmla="*/ 204 h 204"/>
                <a:gd name="T28" fmla="*/ 154 w 154"/>
                <a:gd name="T29" fmla="*/ 201 h 204"/>
                <a:gd name="T30" fmla="*/ 151 w 154"/>
                <a:gd name="T31" fmla="*/ 20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204">
                  <a:moveTo>
                    <a:pt x="151" y="201"/>
                  </a:moveTo>
                  <a:lnTo>
                    <a:pt x="151" y="199"/>
                  </a:lnTo>
                  <a:lnTo>
                    <a:pt x="5" y="199"/>
                  </a:lnTo>
                  <a:lnTo>
                    <a:pt x="5" y="4"/>
                  </a:lnTo>
                  <a:lnTo>
                    <a:pt x="149" y="4"/>
                  </a:lnTo>
                  <a:lnTo>
                    <a:pt x="149" y="201"/>
                  </a:lnTo>
                  <a:lnTo>
                    <a:pt x="151" y="201"/>
                  </a:lnTo>
                  <a:lnTo>
                    <a:pt x="151" y="199"/>
                  </a:lnTo>
                  <a:lnTo>
                    <a:pt x="151" y="201"/>
                  </a:lnTo>
                  <a:lnTo>
                    <a:pt x="154" y="201"/>
                  </a:lnTo>
                  <a:lnTo>
                    <a:pt x="154" y="0"/>
                  </a:lnTo>
                  <a:lnTo>
                    <a:pt x="0" y="0"/>
                  </a:lnTo>
                  <a:lnTo>
                    <a:pt x="0" y="204"/>
                  </a:lnTo>
                  <a:lnTo>
                    <a:pt x="154" y="204"/>
                  </a:lnTo>
                  <a:lnTo>
                    <a:pt x="154" y="201"/>
                  </a:lnTo>
                  <a:lnTo>
                    <a:pt x="151" y="201"/>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44" name="Rectangle 1553"/>
            <p:cNvSpPr>
              <a:spLocks noChangeAspect="1" noChangeArrowheads="1"/>
            </p:cNvSpPr>
            <p:nvPr/>
          </p:nvSpPr>
          <p:spPr bwMode="gray">
            <a:xfrm>
              <a:off x="4057998" y="3410338"/>
              <a:ext cx="102400" cy="1652"/>
            </a:xfrm>
            <a:prstGeom prst="rect">
              <a:avLst/>
            </a:prstGeom>
            <a:solidFill>
              <a:srgbClr val="6478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45" name="Rectangle 1554"/>
            <p:cNvSpPr>
              <a:spLocks noChangeAspect="1" noChangeArrowheads="1"/>
            </p:cNvSpPr>
            <p:nvPr/>
          </p:nvSpPr>
          <p:spPr bwMode="gray">
            <a:xfrm>
              <a:off x="4057998" y="3540816"/>
              <a:ext cx="102400" cy="3303"/>
            </a:xfrm>
            <a:prstGeom prst="rect">
              <a:avLst/>
            </a:prstGeom>
            <a:solidFill>
              <a:srgbClr val="6478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46" name="Rectangle 1555"/>
            <p:cNvSpPr>
              <a:spLocks noChangeAspect="1" noChangeArrowheads="1"/>
            </p:cNvSpPr>
            <p:nvPr/>
          </p:nvSpPr>
          <p:spPr bwMode="gray">
            <a:xfrm>
              <a:off x="4042308" y="3410338"/>
              <a:ext cx="5781" cy="4129"/>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47" name="Rectangle 1556"/>
            <p:cNvSpPr>
              <a:spLocks noChangeAspect="1" noChangeArrowheads="1"/>
            </p:cNvSpPr>
            <p:nvPr/>
          </p:nvSpPr>
          <p:spPr bwMode="gray">
            <a:xfrm>
              <a:off x="4042308" y="3418596"/>
              <a:ext cx="5781" cy="5781"/>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48" name="Rectangle 1557"/>
            <p:cNvSpPr>
              <a:spLocks noChangeAspect="1" noChangeArrowheads="1"/>
            </p:cNvSpPr>
            <p:nvPr/>
          </p:nvSpPr>
          <p:spPr bwMode="gray">
            <a:xfrm>
              <a:off x="4042308" y="3428506"/>
              <a:ext cx="5781" cy="4129"/>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49" name="Rectangle 1558"/>
            <p:cNvSpPr>
              <a:spLocks noChangeAspect="1" noChangeArrowheads="1"/>
            </p:cNvSpPr>
            <p:nvPr/>
          </p:nvSpPr>
          <p:spPr bwMode="gray">
            <a:xfrm>
              <a:off x="4042308" y="3437590"/>
              <a:ext cx="5781" cy="4955"/>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50" name="Rectangle 1559"/>
            <p:cNvSpPr>
              <a:spLocks noChangeAspect="1" noChangeArrowheads="1"/>
            </p:cNvSpPr>
            <p:nvPr/>
          </p:nvSpPr>
          <p:spPr bwMode="gray">
            <a:xfrm>
              <a:off x="4057998" y="3411989"/>
              <a:ext cx="102400" cy="128826"/>
            </a:xfrm>
            <a:prstGeom prst="rect">
              <a:avLst/>
            </a:prstGeom>
            <a:solidFill>
              <a:srgbClr val="B0BA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51" name="Rectangle 1560"/>
            <p:cNvSpPr>
              <a:spLocks noChangeAspect="1" noChangeArrowheads="1"/>
            </p:cNvSpPr>
            <p:nvPr/>
          </p:nvSpPr>
          <p:spPr bwMode="gray">
            <a:xfrm>
              <a:off x="4063778" y="3418596"/>
              <a:ext cx="17342" cy="79277"/>
            </a:xfrm>
            <a:prstGeom prst="rect">
              <a:avLst/>
            </a:prstGeom>
            <a:solidFill>
              <a:srgbClr val="DBE0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52" name="Rectangle 1561"/>
            <p:cNvSpPr>
              <a:spLocks noChangeAspect="1" noChangeArrowheads="1"/>
            </p:cNvSpPr>
            <p:nvPr/>
          </p:nvSpPr>
          <p:spPr bwMode="gray">
            <a:xfrm>
              <a:off x="4063778" y="3500351"/>
              <a:ext cx="12387" cy="33858"/>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53" name="Rectangle 1562"/>
            <p:cNvSpPr>
              <a:spLocks noChangeAspect="1" noChangeArrowheads="1"/>
            </p:cNvSpPr>
            <p:nvPr/>
          </p:nvSpPr>
          <p:spPr bwMode="gray">
            <a:xfrm>
              <a:off x="4076166" y="3500351"/>
              <a:ext cx="11561" cy="33858"/>
            </a:xfrm>
            <a:prstGeom prst="rect">
              <a:avLst/>
            </a:prstGeom>
            <a:solidFill>
              <a:srgbClr val="DBE0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54" name="Rectangle 1563"/>
            <p:cNvSpPr>
              <a:spLocks noChangeAspect="1" noChangeArrowheads="1"/>
            </p:cNvSpPr>
            <p:nvPr/>
          </p:nvSpPr>
          <p:spPr bwMode="gray">
            <a:xfrm>
              <a:off x="4087727" y="3500351"/>
              <a:ext cx="12387" cy="33858"/>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55" name="Rectangle 1564"/>
            <p:cNvSpPr>
              <a:spLocks noChangeAspect="1" noChangeArrowheads="1"/>
            </p:cNvSpPr>
            <p:nvPr/>
          </p:nvSpPr>
          <p:spPr bwMode="gray">
            <a:xfrm>
              <a:off x="4105894" y="3465667"/>
              <a:ext cx="12387" cy="68543"/>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56" name="Rectangle 1565"/>
            <p:cNvSpPr>
              <a:spLocks noChangeAspect="1" noChangeArrowheads="1"/>
            </p:cNvSpPr>
            <p:nvPr/>
          </p:nvSpPr>
          <p:spPr bwMode="gray">
            <a:xfrm>
              <a:off x="4118282" y="3465667"/>
              <a:ext cx="12387" cy="68543"/>
            </a:xfrm>
            <a:prstGeom prst="rect">
              <a:avLst/>
            </a:prstGeom>
            <a:solidFill>
              <a:srgbClr val="DBE0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57" name="Rectangle 1566"/>
            <p:cNvSpPr>
              <a:spLocks noChangeAspect="1" noChangeArrowheads="1"/>
            </p:cNvSpPr>
            <p:nvPr/>
          </p:nvSpPr>
          <p:spPr bwMode="gray">
            <a:xfrm>
              <a:off x="4130669" y="3465667"/>
              <a:ext cx="11561" cy="68543"/>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58" name="Rectangle 1567"/>
            <p:cNvSpPr>
              <a:spLocks noChangeAspect="1" noChangeArrowheads="1"/>
            </p:cNvSpPr>
            <p:nvPr/>
          </p:nvSpPr>
          <p:spPr bwMode="gray">
            <a:xfrm>
              <a:off x="4105894" y="3445847"/>
              <a:ext cx="12387" cy="1403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59" name="Rectangle 1568"/>
            <p:cNvSpPr>
              <a:spLocks noChangeAspect="1" noChangeArrowheads="1"/>
            </p:cNvSpPr>
            <p:nvPr/>
          </p:nvSpPr>
          <p:spPr bwMode="gray">
            <a:xfrm>
              <a:off x="4118282" y="3445847"/>
              <a:ext cx="12387" cy="14039"/>
            </a:xfrm>
            <a:prstGeom prst="rect">
              <a:avLst/>
            </a:prstGeom>
            <a:solidFill>
              <a:srgbClr val="DBE0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60" name="Rectangle 1569"/>
            <p:cNvSpPr>
              <a:spLocks noChangeAspect="1" noChangeArrowheads="1"/>
            </p:cNvSpPr>
            <p:nvPr/>
          </p:nvSpPr>
          <p:spPr bwMode="gray">
            <a:xfrm>
              <a:off x="4130669" y="3445847"/>
              <a:ext cx="11561" cy="1403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61" name="Rectangle 1570"/>
            <p:cNvSpPr>
              <a:spLocks noChangeAspect="1" noChangeArrowheads="1"/>
            </p:cNvSpPr>
            <p:nvPr/>
          </p:nvSpPr>
          <p:spPr bwMode="gray">
            <a:xfrm>
              <a:off x="4142230" y="3465667"/>
              <a:ext cx="12387" cy="68543"/>
            </a:xfrm>
            <a:prstGeom prst="rect">
              <a:avLst/>
            </a:prstGeom>
            <a:solidFill>
              <a:srgbClr val="DBE0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62" name="Rectangle 1571"/>
            <p:cNvSpPr>
              <a:spLocks noChangeAspect="1" noChangeArrowheads="1"/>
            </p:cNvSpPr>
            <p:nvPr/>
          </p:nvSpPr>
          <p:spPr bwMode="gray">
            <a:xfrm>
              <a:off x="4082772" y="3418596"/>
              <a:ext cx="17342" cy="79277"/>
            </a:xfrm>
            <a:prstGeom prst="rect">
              <a:avLst/>
            </a:prstGeom>
            <a:solidFill>
              <a:srgbClr val="DBE0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63" name="Rectangle 1572"/>
            <p:cNvSpPr>
              <a:spLocks noChangeAspect="1" noChangeArrowheads="1"/>
            </p:cNvSpPr>
            <p:nvPr/>
          </p:nvSpPr>
          <p:spPr bwMode="gray">
            <a:xfrm>
              <a:off x="4105894" y="3418596"/>
              <a:ext cx="36335" cy="23122"/>
            </a:xfrm>
            <a:prstGeom prst="rect">
              <a:avLst/>
            </a:prstGeom>
            <a:solidFill>
              <a:srgbClr val="738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grpSp>
      <p:grpSp>
        <p:nvGrpSpPr>
          <p:cNvPr id="380" name="Gruppieren 379"/>
          <p:cNvGrpSpPr>
            <a:grpSpLocks noChangeAspect="1"/>
          </p:cNvGrpSpPr>
          <p:nvPr/>
        </p:nvGrpSpPr>
        <p:grpSpPr bwMode="gray">
          <a:xfrm>
            <a:off x="7172142" y="5330083"/>
            <a:ext cx="740315" cy="547189"/>
            <a:chOff x="2870509" y="4526109"/>
            <a:chExt cx="473049" cy="349645"/>
          </a:xfrm>
        </p:grpSpPr>
        <p:sp>
          <p:nvSpPr>
            <p:cNvPr id="381" name="Freeform 1446"/>
            <p:cNvSpPr>
              <a:spLocks noEditPoints="1"/>
            </p:cNvSpPr>
            <p:nvPr/>
          </p:nvSpPr>
          <p:spPr bwMode="gray">
            <a:xfrm>
              <a:off x="2875651" y="4531251"/>
              <a:ext cx="462766" cy="339362"/>
            </a:xfrm>
            <a:custGeom>
              <a:avLst/>
              <a:gdLst>
                <a:gd name="T0" fmla="*/ 38 w 450"/>
                <a:gd name="T1" fmla="*/ 330 h 330"/>
                <a:gd name="T2" fmla="*/ 450 w 450"/>
                <a:gd name="T3" fmla="*/ 330 h 330"/>
                <a:gd name="T4" fmla="*/ 450 w 450"/>
                <a:gd name="T5" fmla="*/ 263 h 330"/>
                <a:gd name="T6" fmla="*/ 38 w 450"/>
                <a:gd name="T7" fmla="*/ 263 h 330"/>
                <a:gd name="T8" fmla="*/ 38 w 450"/>
                <a:gd name="T9" fmla="*/ 330 h 330"/>
                <a:gd name="T10" fmla="*/ 0 w 450"/>
                <a:gd name="T11" fmla="*/ 0 h 330"/>
                <a:gd name="T12" fmla="*/ 31 w 450"/>
                <a:gd name="T13" fmla="*/ 0 h 330"/>
                <a:gd name="T14" fmla="*/ 31 w 450"/>
                <a:gd name="T15" fmla="*/ 256 h 330"/>
                <a:gd name="T16" fmla="*/ 0 w 450"/>
                <a:gd name="T17" fmla="*/ 256 h 330"/>
                <a:gd name="T18" fmla="*/ 0 w 450"/>
                <a:gd name="T1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330">
                  <a:moveTo>
                    <a:pt x="38" y="330"/>
                  </a:moveTo>
                  <a:lnTo>
                    <a:pt x="450" y="330"/>
                  </a:lnTo>
                  <a:lnTo>
                    <a:pt x="450" y="263"/>
                  </a:lnTo>
                  <a:lnTo>
                    <a:pt x="38" y="263"/>
                  </a:lnTo>
                  <a:lnTo>
                    <a:pt x="38" y="330"/>
                  </a:lnTo>
                  <a:close/>
                  <a:moveTo>
                    <a:pt x="0" y="0"/>
                  </a:moveTo>
                  <a:lnTo>
                    <a:pt x="31" y="0"/>
                  </a:lnTo>
                  <a:lnTo>
                    <a:pt x="31" y="256"/>
                  </a:lnTo>
                  <a:lnTo>
                    <a:pt x="0" y="256"/>
                  </a:lnTo>
                  <a:lnTo>
                    <a:pt x="0" y="0"/>
                  </a:lnTo>
                  <a:close/>
                </a:path>
              </a:pathLst>
            </a:custGeom>
            <a:solidFill>
              <a:srgbClr val="7D8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82" name="Rectangle 1447"/>
            <p:cNvSpPr>
              <a:spLocks noChangeArrowheads="1"/>
            </p:cNvSpPr>
            <p:nvPr/>
          </p:nvSpPr>
          <p:spPr bwMode="gray">
            <a:xfrm>
              <a:off x="2914729" y="4531251"/>
              <a:ext cx="423688" cy="263262"/>
            </a:xfrm>
            <a:prstGeom prst="rect">
              <a:avLst/>
            </a:prstGeom>
            <a:solidFill>
              <a:srgbClr val="B0BA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83" name="Freeform 1448"/>
            <p:cNvSpPr>
              <a:spLocks noEditPoints="1"/>
            </p:cNvSpPr>
            <p:nvPr/>
          </p:nvSpPr>
          <p:spPr bwMode="gray">
            <a:xfrm>
              <a:off x="2914729" y="4531251"/>
              <a:ext cx="423688" cy="263262"/>
            </a:xfrm>
            <a:custGeom>
              <a:avLst/>
              <a:gdLst>
                <a:gd name="T0" fmla="*/ 333 w 412"/>
                <a:gd name="T1" fmla="*/ 30 h 256"/>
                <a:gd name="T2" fmla="*/ 319 w 412"/>
                <a:gd name="T3" fmla="*/ 67 h 256"/>
                <a:gd name="T4" fmla="*/ 319 w 412"/>
                <a:gd name="T5" fmla="*/ 30 h 256"/>
                <a:gd name="T6" fmla="*/ 300 w 412"/>
                <a:gd name="T7" fmla="*/ 120 h 256"/>
                <a:gd name="T8" fmla="*/ 319 w 412"/>
                <a:gd name="T9" fmla="*/ 120 h 256"/>
                <a:gd name="T10" fmla="*/ 300 w 412"/>
                <a:gd name="T11" fmla="*/ 136 h 256"/>
                <a:gd name="T12" fmla="*/ 319 w 412"/>
                <a:gd name="T13" fmla="*/ 225 h 256"/>
                <a:gd name="T14" fmla="*/ 319 w 412"/>
                <a:gd name="T15" fmla="*/ 187 h 256"/>
                <a:gd name="T16" fmla="*/ 266 w 412"/>
                <a:gd name="T17" fmla="*/ 67 h 256"/>
                <a:gd name="T18" fmla="*/ 285 w 412"/>
                <a:gd name="T19" fmla="*/ 67 h 256"/>
                <a:gd name="T20" fmla="*/ 266 w 412"/>
                <a:gd name="T21" fmla="*/ 83 h 256"/>
                <a:gd name="T22" fmla="*/ 285 w 412"/>
                <a:gd name="T23" fmla="*/ 172 h 256"/>
                <a:gd name="T24" fmla="*/ 285 w 412"/>
                <a:gd name="T25" fmla="*/ 136 h 256"/>
                <a:gd name="T26" fmla="*/ 266 w 412"/>
                <a:gd name="T27" fmla="*/ 225 h 256"/>
                <a:gd name="T28" fmla="*/ 285 w 412"/>
                <a:gd name="T29" fmla="*/ 225 h 256"/>
                <a:gd name="T30" fmla="*/ 232 w 412"/>
                <a:gd name="T31" fmla="*/ 30 h 256"/>
                <a:gd name="T32" fmla="*/ 251 w 412"/>
                <a:gd name="T33" fmla="*/ 120 h 256"/>
                <a:gd name="T34" fmla="*/ 251 w 412"/>
                <a:gd name="T35" fmla="*/ 83 h 256"/>
                <a:gd name="T36" fmla="*/ 232 w 412"/>
                <a:gd name="T37" fmla="*/ 172 h 256"/>
                <a:gd name="T38" fmla="*/ 251 w 412"/>
                <a:gd name="T39" fmla="*/ 172 h 256"/>
                <a:gd name="T40" fmla="*/ 232 w 412"/>
                <a:gd name="T41" fmla="*/ 187 h 256"/>
                <a:gd name="T42" fmla="*/ 218 w 412"/>
                <a:gd name="T43" fmla="*/ 67 h 256"/>
                <a:gd name="T44" fmla="*/ 218 w 412"/>
                <a:gd name="T45" fmla="*/ 30 h 256"/>
                <a:gd name="T46" fmla="*/ 199 w 412"/>
                <a:gd name="T47" fmla="*/ 120 h 256"/>
                <a:gd name="T48" fmla="*/ 218 w 412"/>
                <a:gd name="T49" fmla="*/ 120 h 256"/>
                <a:gd name="T50" fmla="*/ 199 w 412"/>
                <a:gd name="T51" fmla="*/ 136 h 256"/>
                <a:gd name="T52" fmla="*/ 218 w 412"/>
                <a:gd name="T53" fmla="*/ 225 h 256"/>
                <a:gd name="T54" fmla="*/ 218 w 412"/>
                <a:gd name="T55" fmla="*/ 187 h 256"/>
                <a:gd name="T56" fmla="*/ 165 w 412"/>
                <a:gd name="T57" fmla="*/ 67 h 256"/>
                <a:gd name="T58" fmla="*/ 184 w 412"/>
                <a:gd name="T59" fmla="*/ 67 h 256"/>
                <a:gd name="T60" fmla="*/ 165 w 412"/>
                <a:gd name="T61" fmla="*/ 83 h 256"/>
                <a:gd name="T62" fmla="*/ 184 w 412"/>
                <a:gd name="T63" fmla="*/ 172 h 256"/>
                <a:gd name="T64" fmla="*/ 184 w 412"/>
                <a:gd name="T65" fmla="*/ 136 h 256"/>
                <a:gd name="T66" fmla="*/ 165 w 412"/>
                <a:gd name="T67" fmla="*/ 225 h 256"/>
                <a:gd name="T68" fmla="*/ 184 w 412"/>
                <a:gd name="T69" fmla="*/ 225 h 256"/>
                <a:gd name="T70" fmla="*/ 131 w 412"/>
                <a:gd name="T71" fmla="*/ 30 h 256"/>
                <a:gd name="T72" fmla="*/ 149 w 412"/>
                <a:gd name="T73" fmla="*/ 120 h 256"/>
                <a:gd name="T74" fmla="*/ 149 w 412"/>
                <a:gd name="T75" fmla="*/ 83 h 256"/>
                <a:gd name="T76" fmla="*/ 131 w 412"/>
                <a:gd name="T77" fmla="*/ 172 h 256"/>
                <a:gd name="T78" fmla="*/ 149 w 412"/>
                <a:gd name="T79" fmla="*/ 172 h 256"/>
                <a:gd name="T80" fmla="*/ 131 w 412"/>
                <a:gd name="T81" fmla="*/ 187 h 256"/>
                <a:gd name="T82" fmla="*/ 115 w 412"/>
                <a:gd name="T83" fmla="*/ 67 h 256"/>
                <a:gd name="T84" fmla="*/ 115 w 412"/>
                <a:gd name="T85" fmla="*/ 30 h 256"/>
                <a:gd name="T86" fmla="*/ 98 w 412"/>
                <a:gd name="T87" fmla="*/ 120 h 256"/>
                <a:gd name="T88" fmla="*/ 115 w 412"/>
                <a:gd name="T89" fmla="*/ 120 h 256"/>
                <a:gd name="T90" fmla="*/ 98 w 412"/>
                <a:gd name="T91" fmla="*/ 136 h 256"/>
                <a:gd name="T92" fmla="*/ 115 w 412"/>
                <a:gd name="T93" fmla="*/ 225 h 256"/>
                <a:gd name="T94" fmla="*/ 115 w 412"/>
                <a:gd name="T95" fmla="*/ 187 h 256"/>
                <a:gd name="T96" fmla="*/ 64 w 412"/>
                <a:gd name="T97" fmla="*/ 67 h 256"/>
                <a:gd name="T98" fmla="*/ 82 w 412"/>
                <a:gd name="T99" fmla="*/ 67 h 256"/>
                <a:gd name="T100" fmla="*/ 64 w 412"/>
                <a:gd name="T101" fmla="*/ 83 h 256"/>
                <a:gd name="T102" fmla="*/ 82 w 412"/>
                <a:gd name="T103" fmla="*/ 172 h 256"/>
                <a:gd name="T104" fmla="*/ 82 w 412"/>
                <a:gd name="T105" fmla="*/ 136 h 256"/>
                <a:gd name="T106" fmla="*/ 64 w 412"/>
                <a:gd name="T107" fmla="*/ 225 h 256"/>
                <a:gd name="T108" fmla="*/ 82 w 412"/>
                <a:gd name="T109" fmla="*/ 225 h 256"/>
                <a:gd name="T110" fmla="*/ 31 w 412"/>
                <a:gd name="T111" fmla="*/ 30 h 256"/>
                <a:gd name="T112" fmla="*/ 48 w 412"/>
                <a:gd name="T113" fmla="*/ 120 h 256"/>
                <a:gd name="T114" fmla="*/ 48 w 412"/>
                <a:gd name="T115" fmla="*/ 83 h 256"/>
                <a:gd name="T116" fmla="*/ 31 w 412"/>
                <a:gd name="T117" fmla="*/ 172 h 256"/>
                <a:gd name="T118" fmla="*/ 48 w 412"/>
                <a:gd name="T119" fmla="*/ 172 h 256"/>
                <a:gd name="T120" fmla="*/ 31 w 412"/>
                <a:gd name="T121" fmla="*/ 187 h 256"/>
                <a:gd name="T122" fmla="*/ 0 w 412"/>
                <a:gd name="T123" fmla="*/ 256 h 256"/>
                <a:gd name="T124" fmla="*/ 0 w 412"/>
                <a:gd name="T125"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2" h="256">
                  <a:moveTo>
                    <a:pt x="382" y="120"/>
                  </a:moveTo>
                  <a:lnTo>
                    <a:pt x="333" y="120"/>
                  </a:lnTo>
                  <a:lnTo>
                    <a:pt x="333" y="30"/>
                  </a:lnTo>
                  <a:lnTo>
                    <a:pt x="382" y="30"/>
                  </a:lnTo>
                  <a:lnTo>
                    <a:pt x="382" y="120"/>
                  </a:lnTo>
                  <a:close/>
                  <a:moveTo>
                    <a:pt x="319" y="67"/>
                  </a:moveTo>
                  <a:lnTo>
                    <a:pt x="300" y="67"/>
                  </a:lnTo>
                  <a:lnTo>
                    <a:pt x="300" y="30"/>
                  </a:lnTo>
                  <a:lnTo>
                    <a:pt x="319" y="30"/>
                  </a:lnTo>
                  <a:lnTo>
                    <a:pt x="319" y="67"/>
                  </a:lnTo>
                  <a:close/>
                  <a:moveTo>
                    <a:pt x="319" y="120"/>
                  </a:moveTo>
                  <a:lnTo>
                    <a:pt x="300" y="120"/>
                  </a:lnTo>
                  <a:lnTo>
                    <a:pt x="300" y="83"/>
                  </a:lnTo>
                  <a:lnTo>
                    <a:pt x="319" y="83"/>
                  </a:lnTo>
                  <a:lnTo>
                    <a:pt x="319" y="120"/>
                  </a:lnTo>
                  <a:close/>
                  <a:moveTo>
                    <a:pt x="319" y="172"/>
                  </a:moveTo>
                  <a:lnTo>
                    <a:pt x="300" y="172"/>
                  </a:lnTo>
                  <a:lnTo>
                    <a:pt x="300" y="136"/>
                  </a:lnTo>
                  <a:lnTo>
                    <a:pt x="319" y="136"/>
                  </a:lnTo>
                  <a:lnTo>
                    <a:pt x="319" y="172"/>
                  </a:lnTo>
                  <a:close/>
                  <a:moveTo>
                    <a:pt x="319" y="225"/>
                  </a:moveTo>
                  <a:lnTo>
                    <a:pt x="300" y="225"/>
                  </a:lnTo>
                  <a:lnTo>
                    <a:pt x="300" y="187"/>
                  </a:lnTo>
                  <a:lnTo>
                    <a:pt x="319" y="187"/>
                  </a:lnTo>
                  <a:lnTo>
                    <a:pt x="319" y="225"/>
                  </a:lnTo>
                  <a:close/>
                  <a:moveTo>
                    <a:pt x="285" y="67"/>
                  </a:moveTo>
                  <a:lnTo>
                    <a:pt x="266" y="67"/>
                  </a:lnTo>
                  <a:lnTo>
                    <a:pt x="266" y="30"/>
                  </a:lnTo>
                  <a:lnTo>
                    <a:pt x="285" y="30"/>
                  </a:lnTo>
                  <a:lnTo>
                    <a:pt x="285" y="67"/>
                  </a:lnTo>
                  <a:close/>
                  <a:moveTo>
                    <a:pt x="285" y="120"/>
                  </a:moveTo>
                  <a:lnTo>
                    <a:pt x="266" y="120"/>
                  </a:lnTo>
                  <a:lnTo>
                    <a:pt x="266" y="83"/>
                  </a:lnTo>
                  <a:lnTo>
                    <a:pt x="285" y="83"/>
                  </a:lnTo>
                  <a:lnTo>
                    <a:pt x="285" y="120"/>
                  </a:lnTo>
                  <a:close/>
                  <a:moveTo>
                    <a:pt x="285" y="172"/>
                  </a:moveTo>
                  <a:lnTo>
                    <a:pt x="266" y="172"/>
                  </a:lnTo>
                  <a:lnTo>
                    <a:pt x="266" y="136"/>
                  </a:lnTo>
                  <a:lnTo>
                    <a:pt x="285" y="136"/>
                  </a:lnTo>
                  <a:lnTo>
                    <a:pt x="285" y="172"/>
                  </a:lnTo>
                  <a:close/>
                  <a:moveTo>
                    <a:pt x="285" y="225"/>
                  </a:moveTo>
                  <a:lnTo>
                    <a:pt x="266" y="225"/>
                  </a:lnTo>
                  <a:lnTo>
                    <a:pt x="266" y="187"/>
                  </a:lnTo>
                  <a:lnTo>
                    <a:pt x="285" y="187"/>
                  </a:lnTo>
                  <a:lnTo>
                    <a:pt x="285" y="225"/>
                  </a:lnTo>
                  <a:close/>
                  <a:moveTo>
                    <a:pt x="251" y="67"/>
                  </a:moveTo>
                  <a:lnTo>
                    <a:pt x="232" y="67"/>
                  </a:lnTo>
                  <a:lnTo>
                    <a:pt x="232" y="30"/>
                  </a:lnTo>
                  <a:lnTo>
                    <a:pt x="251" y="30"/>
                  </a:lnTo>
                  <a:lnTo>
                    <a:pt x="251" y="67"/>
                  </a:lnTo>
                  <a:close/>
                  <a:moveTo>
                    <a:pt x="251" y="120"/>
                  </a:moveTo>
                  <a:lnTo>
                    <a:pt x="232" y="120"/>
                  </a:lnTo>
                  <a:lnTo>
                    <a:pt x="232" y="83"/>
                  </a:lnTo>
                  <a:lnTo>
                    <a:pt x="251" y="83"/>
                  </a:lnTo>
                  <a:lnTo>
                    <a:pt x="251" y="120"/>
                  </a:lnTo>
                  <a:close/>
                  <a:moveTo>
                    <a:pt x="251" y="172"/>
                  </a:moveTo>
                  <a:lnTo>
                    <a:pt x="232" y="172"/>
                  </a:lnTo>
                  <a:lnTo>
                    <a:pt x="232" y="136"/>
                  </a:lnTo>
                  <a:lnTo>
                    <a:pt x="251" y="136"/>
                  </a:lnTo>
                  <a:lnTo>
                    <a:pt x="251" y="172"/>
                  </a:lnTo>
                  <a:close/>
                  <a:moveTo>
                    <a:pt x="251" y="225"/>
                  </a:moveTo>
                  <a:lnTo>
                    <a:pt x="232" y="225"/>
                  </a:lnTo>
                  <a:lnTo>
                    <a:pt x="232" y="187"/>
                  </a:lnTo>
                  <a:lnTo>
                    <a:pt x="251" y="187"/>
                  </a:lnTo>
                  <a:lnTo>
                    <a:pt x="251" y="225"/>
                  </a:lnTo>
                  <a:close/>
                  <a:moveTo>
                    <a:pt x="218" y="67"/>
                  </a:moveTo>
                  <a:lnTo>
                    <a:pt x="199" y="67"/>
                  </a:lnTo>
                  <a:lnTo>
                    <a:pt x="199" y="30"/>
                  </a:lnTo>
                  <a:lnTo>
                    <a:pt x="218" y="30"/>
                  </a:lnTo>
                  <a:lnTo>
                    <a:pt x="218" y="67"/>
                  </a:lnTo>
                  <a:close/>
                  <a:moveTo>
                    <a:pt x="218" y="120"/>
                  </a:moveTo>
                  <a:lnTo>
                    <a:pt x="199" y="120"/>
                  </a:lnTo>
                  <a:lnTo>
                    <a:pt x="199" y="83"/>
                  </a:lnTo>
                  <a:lnTo>
                    <a:pt x="218" y="83"/>
                  </a:lnTo>
                  <a:lnTo>
                    <a:pt x="218" y="120"/>
                  </a:lnTo>
                  <a:close/>
                  <a:moveTo>
                    <a:pt x="218" y="172"/>
                  </a:moveTo>
                  <a:lnTo>
                    <a:pt x="199" y="172"/>
                  </a:lnTo>
                  <a:lnTo>
                    <a:pt x="199" y="136"/>
                  </a:lnTo>
                  <a:lnTo>
                    <a:pt x="218" y="136"/>
                  </a:lnTo>
                  <a:lnTo>
                    <a:pt x="218" y="172"/>
                  </a:lnTo>
                  <a:close/>
                  <a:moveTo>
                    <a:pt x="218" y="225"/>
                  </a:moveTo>
                  <a:lnTo>
                    <a:pt x="199" y="225"/>
                  </a:lnTo>
                  <a:lnTo>
                    <a:pt x="199" y="187"/>
                  </a:lnTo>
                  <a:lnTo>
                    <a:pt x="218" y="187"/>
                  </a:lnTo>
                  <a:lnTo>
                    <a:pt x="218" y="225"/>
                  </a:lnTo>
                  <a:close/>
                  <a:moveTo>
                    <a:pt x="184" y="67"/>
                  </a:moveTo>
                  <a:lnTo>
                    <a:pt x="165" y="67"/>
                  </a:lnTo>
                  <a:lnTo>
                    <a:pt x="165" y="30"/>
                  </a:lnTo>
                  <a:lnTo>
                    <a:pt x="184" y="30"/>
                  </a:lnTo>
                  <a:lnTo>
                    <a:pt x="184" y="67"/>
                  </a:lnTo>
                  <a:close/>
                  <a:moveTo>
                    <a:pt x="184" y="120"/>
                  </a:moveTo>
                  <a:lnTo>
                    <a:pt x="165" y="120"/>
                  </a:lnTo>
                  <a:lnTo>
                    <a:pt x="165" y="83"/>
                  </a:lnTo>
                  <a:lnTo>
                    <a:pt x="184" y="83"/>
                  </a:lnTo>
                  <a:lnTo>
                    <a:pt x="184" y="120"/>
                  </a:lnTo>
                  <a:close/>
                  <a:moveTo>
                    <a:pt x="184" y="172"/>
                  </a:moveTo>
                  <a:lnTo>
                    <a:pt x="165" y="172"/>
                  </a:lnTo>
                  <a:lnTo>
                    <a:pt x="165" y="136"/>
                  </a:lnTo>
                  <a:lnTo>
                    <a:pt x="184" y="136"/>
                  </a:lnTo>
                  <a:lnTo>
                    <a:pt x="184" y="172"/>
                  </a:lnTo>
                  <a:close/>
                  <a:moveTo>
                    <a:pt x="184" y="225"/>
                  </a:moveTo>
                  <a:lnTo>
                    <a:pt x="165" y="225"/>
                  </a:lnTo>
                  <a:lnTo>
                    <a:pt x="165" y="187"/>
                  </a:lnTo>
                  <a:lnTo>
                    <a:pt x="184" y="187"/>
                  </a:lnTo>
                  <a:lnTo>
                    <a:pt x="184" y="225"/>
                  </a:lnTo>
                  <a:close/>
                  <a:moveTo>
                    <a:pt x="149" y="67"/>
                  </a:moveTo>
                  <a:lnTo>
                    <a:pt x="131" y="67"/>
                  </a:lnTo>
                  <a:lnTo>
                    <a:pt x="131" y="30"/>
                  </a:lnTo>
                  <a:lnTo>
                    <a:pt x="149" y="30"/>
                  </a:lnTo>
                  <a:lnTo>
                    <a:pt x="149" y="67"/>
                  </a:lnTo>
                  <a:close/>
                  <a:moveTo>
                    <a:pt x="149" y="120"/>
                  </a:moveTo>
                  <a:lnTo>
                    <a:pt x="131" y="120"/>
                  </a:lnTo>
                  <a:lnTo>
                    <a:pt x="131" y="83"/>
                  </a:lnTo>
                  <a:lnTo>
                    <a:pt x="149" y="83"/>
                  </a:lnTo>
                  <a:lnTo>
                    <a:pt x="149" y="120"/>
                  </a:lnTo>
                  <a:close/>
                  <a:moveTo>
                    <a:pt x="149" y="172"/>
                  </a:moveTo>
                  <a:lnTo>
                    <a:pt x="131" y="172"/>
                  </a:lnTo>
                  <a:lnTo>
                    <a:pt x="131" y="136"/>
                  </a:lnTo>
                  <a:lnTo>
                    <a:pt x="149" y="136"/>
                  </a:lnTo>
                  <a:lnTo>
                    <a:pt x="149" y="172"/>
                  </a:lnTo>
                  <a:close/>
                  <a:moveTo>
                    <a:pt x="149" y="225"/>
                  </a:moveTo>
                  <a:lnTo>
                    <a:pt x="131" y="225"/>
                  </a:lnTo>
                  <a:lnTo>
                    <a:pt x="131" y="187"/>
                  </a:lnTo>
                  <a:lnTo>
                    <a:pt x="149" y="187"/>
                  </a:lnTo>
                  <a:lnTo>
                    <a:pt x="149" y="225"/>
                  </a:lnTo>
                  <a:close/>
                  <a:moveTo>
                    <a:pt x="115" y="67"/>
                  </a:moveTo>
                  <a:lnTo>
                    <a:pt x="98" y="67"/>
                  </a:lnTo>
                  <a:lnTo>
                    <a:pt x="98" y="30"/>
                  </a:lnTo>
                  <a:lnTo>
                    <a:pt x="115" y="30"/>
                  </a:lnTo>
                  <a:lnTo>
                    <a:pt x="115" y="67"/>
                  </a:lnTo>
                  <a:close/>
                  <a:moveTo>
                    <a:pt x="115" y="120"/>
                  </a:moveTo>
                  <a:lnTo>
                    <a:pt x="98" y="120"/>
                  </a:lnTo>
                  <a:lnTo>
                    <a:pt x="98" y="83"/>
                  </a:lnTo>
                  <a:lnTo>
                    <a:pt x="115" y="83"/>
                  </a:lnTo>
                  <a:lnTo>
                    <a:pt x="115" y="120"/>
                  </a:lnTo>
                  <a:close/>
                  <a:moveTo>
                    <a:pt x="115" y="172"/>
                  </a:moveTo>
                  <a:lnTo>
                    <a:pt x="98" y="172"/>
                  </a:lnTo>
                  <a:lnTo>
                    <a:pt x="98" y="136"/>
                  </a:lnTo>
                  <a:lnTo>
                    <a:pt x="115" y="136"/>
                  </a:lnTo>
                  <a:lnTo>
                    <a:pt x="115" y="172"/>
                  </a:lnTo>
                  <a:close/>
                  <a:moveTo>
                    <a:pt x="115" y="225"/>
                  </a:moveTo>
                  <a:lnTo>
                    <a:pt x="98" y="225"/>
                  </a:lnTo>
                  <a:lnTo>
                    <a:pt x="98" y="187"/>
                  </a:lnTo>
                  <a:lnTo>
                    <a:pt x="115" y="187"/>
                  </a:lnTo>
                  <a:lnTo>
                    <a:pt x="115" y="225"/>
                  </a:lnTo>
                  <a:close/>
                  <a:moveTo>
                    <a:pt x="82" y="67"/>
                  </a:moveTo>
                  <a:lnTo>
                    <a:pt x="64" y="67"/>
                  </a:lnTo>
                  <a:lnTo>
                    <a:pt x="64" y="30"/>
                  </a:lnTo>
                  <a:lnTo>
                    <a:pt x="82" y="30"/>
                  </a:lnTo>
                  <a:lnTo>
                    <a:pt x="82" y="67"/>
                  </a:lnTo>
                  <a:close/>
                  <a:moveTo>
                    <a:pt x="82" y="120"/>
                  </a:moveTo>
                  <a:lnTo>
                    <a:pt x="64" y="120"/>
                  </a:lnTo>
                  <a:lnTo>
                    <a:pt x="64" y="83"/>
                  </a:lnTo>
                  <a:lnTo>
                    <a:pt x="82" y="83"/>
                  </a:lnTo>
                  <a:lnTo>
                    <a:pt x="82" y="120"/>
                  </a:lnTo>
                  <a:close/>
                  <a:moveTo>
                    <a:pt x="82" y="172"/>
                  </a:moveTo>
                  <a:lnTo>
                    <a:pt x="64" y="172"/>
                  </a:lnTo>
                  <a:lnTo>
                    <a:pt x="64" y="136"/>
                  </a:lnTo>
                  <a:lnTo>
                    <a:pt x="82" y="136"/>
                  </a:lnTo>
                  <a:lnTo>
                    <a:pt x="82" y="172"/>
                  </a:lnTo>
                  <a:close/>
                  <a:moveTo>
                    <a:pt x="82" y="225"/>
                  </a:moveTo>
                  <a:lnTo>
                    <a:pt x="64" y="225"/>
                  </a:lnTo>
                  <a:lnTo>
                    <a:pt x="64" y="187"/>
                  </a:lnTo>
                  <a:lnTo>
                    <a:pt x="82" y="187"/>
                  </a:lnTo>
                  <a:lnTo>
                    <a:pt x="82" y="225"/>
                  </a:lnTo>
                  <a:close/>
                  <a:moveTo>
                    <a:pt x="48" y="67"/>
                  </a:moveTo>
                  <a:lnTo>
                    <a:pt x="31" y="67"/>
                  </a:lnTo>
                  <a:lnTo>
                    <a:pt x="31" y="30"/>
                  </a:lnTo>
                  <a:lnTo>
                    <a:pt x="48" y="30"/>
                  </a:lnTo>
                  <a:lnTo>
                    <a:pt x="48" y="67"/>
                  </a:lnTo>
                  <a:close/>
                  <a:moveTo>
                    <a:pt x="48" y="120"/>
                  </a:moveTo>
                  <a:lnTo>
                    <a:pt x="31" y="120"/>
                  </a:lnTo>
                  <a:lnTo>
                    <a:pt x="31" y="83"/>
                  </a:lnTo>
                  <a:lnTo>
                    <a:pt x="48" y="83"/>
                  </a:lnTo>
                  <a:lnTo>
                    <a:pt x="48" y="120"/>
                  </a:lnTo>
                  <a:close/>
                  <a:moveTo>
                    <a:pt x="48" y="172"/>
                  </a:moveTo>
                  <a:lnTo>
                    <a:pt x="31" y="172"/>
                  </a:lnTo>
                  <a:lnTo>
                    <a:pt x="31" y="136"/>
                  </a:lnTo>
                  <a:lnTo>
                    <a:pt x="48" y="136"/>
                  </a:lnTo>
                  <a:lnTo>
                    <a:pt x="48" y="172"/>
                  </a:lnTo>
                  <a:close/>
                  <a:moveTo>
                    <a:pt x="48" y="225"/>
                  </a:moveTo>
                  <a:lnTo>
                    <a:pt x="31" y="225"/>
                  </a:lnTo>
                  <a:lnTo>
                    <a:pt x="31" y="187"/>
                  </a:lnTo>
                  <a:lnTo>
                    <a:pt x="48" y="187"/>
                  </a:lnTo>
                  <a:lnTo>
                    <a:pt x="48" y="225"/>
                  </a:lnTo>
                  <a:close/>
                  <a:moveTo>
                    <a:pt x="0" y="256"/>
                  </a:moveTo>
                  <a:lnTo>
                    <a:pt x="412" y="256"/>
                  </a:lnTo>
                  <a:lnTo>
                    <a:pt x="412" y="0"/>
                  </a:lnTo>
                  <a:lnTo>
                    <a:pt x="0" y="0"/>
                  </a:lnTo>
                  <a:lnTo>
                    <a:pt x="0" y="256"/>
                  </a:lnTo>
                  <a:close/>
                </a:path>
              </a:pathLst>
            </a:custGeom>
            <a:solidFill>
              <a:srgbClr val="7D8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84" name="Freeform 1449"/>
            <p:cNvSpPr>
              <a:spLocks noEditPoints="1"/>
            </p:cNvSpPr>
            <p:nvPr/>
          </p:nvSpPr>
          <p:spPr bwMode="gray">
            <a:xfrm>
              <a:off x="2870509" y="4526109"/>
              <a:ext cx="473049" cy="349645"/>
            </a:xfrm>
            <a:custGeom>
              <a:avLst/>
              <a:gdLst>
                <a:gd name="T0" fmla="*/ 449 w 460"/>
                <a:gd name="T1" fmla="*/ 330 h 340"/>
                <a:gd name="T2" fmla="*/ 49 w 460"/>
                <a:gd name="T3" fmla="*/ 330 h 340"/>
                <a:gd name="T4" fmla="*/ 49 w 460"/>
                <a:gd name="T5" fmla="*/ 273 h 340"/>
                <a:gd name="T6" fmla="*/ 449 w 460"/>
                <a:gd name="T7" fmla="*/ 273 h 340"/>
                <a:gd name="T8" fmla="*/ 449 w 460"/>
                <a:gd name="T9" fmla="*/ 330 h 340"/>
                <a:gd name="T10" fmla="*/ 49 w 460"/>
                <a:gd name="T11" fmla="*/ 10 h 340"/>
                <a:gd name="T12" fmla="*/ 449 w 460"/>
                <a:gd name="T13" fmla="*/ 10 h 340"/>
                <a:gd name="T14" fmla="*/ 449 w 460"/>
                <a:gd name="T15" fmla="*/ 255 h 340"/>
                <a:gd name="T16" fmla="*/ 49 w 460"/>
                <a:gd name="T17" fmla="*/ 255 h 340"/>
                <a:gd name="T18" fmla="*/ 49 w 460"/>
                <a:gd name="T19" fmla="*/ 10 h 340"/>
                <a:gd name="T20" fmla="*/ 30 w 460"/>
                <a:gd name="T21" fmla="*/ 255 h 340"/>
                <a:gd name="T22" fmla="*/ 11 w 460"/>
                <a:gd name="T23" fmla="*/ 255 h 340"/>
                <a:gd name="T24" fmla="*/ 11 w 460"/>
                <a:gd name="T25" fmla="*/ 10 h 340"/>
                <a:gd name="T26" fmla="*/ 30 w 460"/>
                <a:gd name="T27" fmla="*/ 10 h 340"/>
                <a:gd name="T28" fmla="*/ 30 w 460"/>
                <a:gd name="T29" fmla="*/ 255 h 340"/>
                <a:gd name="T30" fmla="*/ 40 w 460"/>
                <a:gd name="T31" fmla="*/ 0 h 340"/>
                <a:gd name="T32" fmla="*/ 38 w 460"/>
                <a:gd name="T33" fmla="*/ 0 h 340"/>
                <a:gd name="T34" fmla="*/ 0 w 460"/>
                <a:gd name="T35" fmla="*/ 0 h 340"/>
                <a:gd name="T36" fmla="*/ 0 w 460"/>
                <a:gd name="T37" fmla="*/ 265 h 340"/>
                <a:gd name="T38" fmla="*/ 38 w 460"/>
                <a:gd name="T39" fmla="*/ 265 h 340"/>
                <a:gd name="T40" fmla="*/ 38 w 460"/>
                <a:gd name="T41" fmla="*/ 340 h 340"/>
                <a:gd name="T42" fmla="*/ 460 w 460"/>
                <a:gd name="T43" fmla="*/ 340 h 340"/>
                <a:gd name="T44" fmla="*/ 460 w 460"/>
                <a:gd name="T45" fmla="*/ 265 h 340"/>
                <a:gd name="T46" fmla="*/ 460 w 460"/>
                <a:gd name="T47" fmla="*/ 262 h 340"/>
                <a:gd name="T48" fmla="*/ 460 w 460"/>
                <a:gd name="T49" fmla="*/ 0 h 340"/>
                <a:gd name="T50" fmla="*/ 40 w 460"/>
                <a:gd name="T5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340">
                  <a:moveTo>
                    <a:pt x="449" y="330"/>
                  </a:moveTo>
                  <a:lnTo>
                    <a:pt x="49" y="330"/>
                  </a:lnTo>
                  <a:lnTo>
                    <a:pt x="49" y="273"/>
                  </a:lnTo>
                  <a:lnTo>
                    <a:pt x="449" y="273"/>
                  </a:lnTo>
                  <a:lnTo>
                    <a:pt x="449" y="330"/>
                  </a:lnTo>
                  <a:close/>
                  <a:moveTo>
                    <a:pt x="49" y="10"/>
                  </a:moveTo>
                  <a:lnTo>
                    <a:pt x="449" y="10"/>
                  </a:lnTo>
                  <a:lnTo>
                    <a:pt x="449" y="255"/>
                  </a:lnTo>
                  <a:lnTo>
                    <a:pt x="49" y="255"/>
                  </a:lnTo>
                  <a:lnTo>
                    <a:pt x="49" y="10"/>
                  </a:lnTo>
                  <a:close/>
                  <a:moveTo>
                    <a:pt x="30" y="255"/>
                  </a:moveTo>
                  <a:lnTo>
                    <a:pt x="11" y="255"/>
                  </a:lnTo>
                  <a:lnTo>
                    <a:pt x="11" y="10"/>
                  </a:lnTo>
                  <a:lnTo>
                    <a:pt x="30" y="10"/>
                  </a:lnTo>
                  <a:lnTo>
                    <a:pt x="30" y="255"/>
                  </a:lnTo>
                  <a:close/>
                  <a:moveTo>
                    <a:pt x="40" y="0"/>
                  </a:moveTo>
                  <a:lnTo>
                    <a:pt x="38" y="0"/>
                  </a:lnTo>
                  <a:lnTo>
                    <a:pt x="0" y="0"/>
                  </a:lnTo>
                  <a:lnTo>
                    <a:pt x="0" y="265"/>
                  </a:lnTo>
                  <a:lnTo>
                    <a:pt x="38" y="265"/>
                  </a:lnTo>
                  <a:lnTo>
                    <a:pt x="38" y="340"/>
                  </a:lnTo>
                  <a:lnTo>
                    <a:pt x="460" y="340"/>
                  </a:lnTo>
                  <a:lnTo>
                    <a:pt x="460" y="265"/>
                  </a:lnTo>
                  <a:lnTo>
                    <a:pt x="460" y="262"/>
                  </a:lnTo>
                  <a:lnTo>
                    <a:pt x="460" y="0"/>
                  </a:lnTo>
                  <a:lnTo>
                    <a:pt x="40" y="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grpSp>
      <p:grpSp>
        <p:nvGrpSpPr>
          <p:cNvPr id="385" name="Gruppieren 384"/>
          <p:cNvGrpSpPr>
            <a:grpSpLocks noChangeAspect="1"/>
          </p:cNvGrpSpPr>
          <p:nvPr/>
        </p:nvGrpSpPr>
        <p:grpSpPr bwMode="gray">
          <a:xfrm>
            <a:off x="8151403" y="5327652"/>
            <a:ext cx="854181" cy="619179"/>
            <a:chOff x="3596371" y="4427252"/>
            <a:chExt cx="345188" cy="250220"/>
          </a:xfrm>
        </p:grpSpPr>
        <p:grpSp>
          <p:nvGrpSpPr>
            <p:cNvPr id="386" name="Gruppieren 1260"/>
            <p:cNvGrpSpPr/>
            <p:nvPr/>
          </p:nvGrpSpPr>
          <p:grpSpPr bwMode="gray">
            <a:xfrm>
              <a:off x="3629074" y="4437946"/>
              <a:ext cx="275847" cy="147270"/>
              <a:chOff x="3636836" y="4444594"/>
              <a:chExt cx="265084" cy="138736"/>
            </a:xfrm>
          </p:grpSpPr>
          <p:sp>
            <p:nvSpPr>
              <p:cNvPr id="388" name="Rectangle 1336"/>
              <p:cNvSpPr>
                <a:spLocks noChangeArrowheads="1"/>
              </p:cNvSpPr>
              <p:nvPr/>
            </p:nvSpPr>
            <p:spPr bwMode="gray">
              <a:xfrm>
                <a:off x="3636836" y="4444594"/>
                <a:ext cx="265084" cy="1387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89" name="Rectangle 1339"/>
              <p:cNvSpPr>
                <a:spLocks noChangeArrowheads="1"/>
              </p:cNvSpPr>
              <p:nvPr/>
            </p:nvSpPr>
            <p:spPr bwMode="gray">
              <a:xfrm>
                <a:off x="3636836" y="4444594"/>
                <a:ext cx="265084" cy="138736"/>
              </a:xfrm>
              <a:prstGeom prst="rect">
                <a:avLst/>
              </a:prstGeom>
              <a:solidFill>
                <a:srgbClr val="DBE0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90" name="Freeform 1340"/>
              <p:cNvSpPr>
                <a:spLocks/>
              </p:cNvSpPr>
              <p:nvPr/>
            </p:nvSpPr>
            <p:spPr bwMode="gray">
              <a:xfrm>
                <a:off x="3636836" y="4451201"/>
                <a:ext cx="265084" cy="132129"/>
              </a:xfrm>
              <a:custGeom>
                <a:avLst/>
                <a:gdLst>
                  <a:gd name="T0" fmla="*/ 0 w 321"/>
                  <a:gd name="T1" fmla="*/ 128 h 160"/>
                  <a:gd name="T2" fmla="*/ 321 w 321"/>
                  <a:gd name="T3" fmla="*/ 0 h 160"/>
                  <a:gd name="T4" fmla="*/ 321 w 321"/>
                  <a:gd name="T5" fmla="*/ 160 h 160"/>
                  <a:gd name="T6" fmla="*/ 0 w 321"/>
                  <a:gd name="T7" fmla="*/ 160 h 160"/>
                  <a:gd name="T8" fmla="*/ 0 w 321"/>
                  <a:gd name="T9" fmla="*/ 128 h 160"/>
                </a:gdLst>
                <a:ahLst/>
                <a:cxnLst>
                  <a:cxn ang="0">
                    <a:pos x="T0" y="T1"/>
                  </a:cxn>
                  <a:cxn ang="0">
                    <a:pos x="T2" y="T3"/>
                  </a:cxn>
                  <a:cxn ang="0">
                    <a:pos x="T4" y="T5"/>
                  </a:cxn>
                  <a:cxn ang="0">
                    <a:pos x="T6" y="T7"/>
                  </a:cxn>
                  <a:cxn ang="0">
                    <a:pos x="T8" y="T9"/>
                  </a:cxn>
                </a:cxnLst>
                <a:rect l="0" t="0" r="r" b="b"/>
                <a:pathLst>
                  <a:path w="321" h="160">
                    <a:moveTo>
                      <a:pt x="0" y="128"/>
                    </a:moveTo>
                    <a:lnTo>
                      <a:pt x="321" y="0"/>
                    </a:lnTo>
                    <a:lnTo>
                      <a:pt x="321" y="160"/>
                    </a:lnTo>
                    <a:lnTo>
                      <a:pt x="0" y="160"/>
                    </a:lnTo>
                    <a:lnTo>
                      <a:pt x="0" y="128"/>
                    </a:lnTo>
                    <a:close/>
                  </a:path>
                </a:pathLst>
              </a:custGeom>
              <a:solidFill>
                <a:srgbClr val="B0B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91" name="Rectangle 1341"/>
              <p:cNvSpPr>
                <a:spLocks noChangeArrowheads="1"/>
              </p:cNvSpPr>
              <p:nvPr/>
            </p:nvSpPr>
            <p:spPr bwMode="gray">
              <a:xfrm>
                <a:off x="3636836" y="4444594"/>
                <a:ext cx="265084" cy="138736"/>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92" name="Rectangle 1342"/>
              <p:cNvSpPr>
                <a:spLocks noChangeArrowheads="1"/>
              </p:cNvSpPr>
              <p:nvPr/>
            </p:nvSpPr>
            <p:spPr bwMode="gray">
              <a:xfrm>
                <a:off x="3661610" y="4461110"/>
                <a:ext cx="2477" cy="42116"/>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93" name="Freeform 1343"/>
              <p:cNvSpPr>
                <a:spLocks/>
              </p:cNvSpPr>
              <p:nvPr/>
            </p:nvSpPr>
            <p:spPr bwMode="gray">
              <a:xfrm>
                <a:off x="3659958" y="4503226"/>
                <a:ext cx="4129" cy="2477"/>
              </a:xfrm>
              <a:custGeom>
                <a:avLst/>
                <a:gdLst>
                  <a:gd name="T0" fmla="*/ 0 w 5"/>
                  <a:gd name="T1" fmla="*/ 0 h 3"/>
                  <a:gd name="T2" fmla="*/ 3 w 5"/>
                  <a:gd name="T3" fmla="*/ 3 h 3"/>
                  <a:gd name="T4" fmla="*/ 5 w 5"/>
                  <a:gd name="T5" fmla="*/ 0 h 3"/>
                  <a:gd name="T6" fmla="*/ 0 w 5"/>
                  <a:gd name="T7" fmla="*/ 0 h 3"/>
                </a:gdLst>
                <a:ahLst/>
                <a:cxnLst>
                  <a:cxn ang="0">
                    <a:pos x="T0" y="T1"/>
                  </a:cxn>
                  <a:cxn ang="0">
                    <a:pos x="T2" y="T3"/>
                  </a:cxn>
                  <a:cxn ang="0">
                    <a:pos x="T4" y="T5"/>
                  </a:cxn>
                  <a:cxn ang="0">
                    <a:pos x="T6" y="T7"/>
                  </a:cxn>
                </a:cxnLst>
                <a:rect l="0" t="0" r="r" b="b"/>
                <a:pathLst>
                  <a:path w="5" h="3">
                    <a:moveTo>
                      <a:pt x="0" y="0"/>
                    </a:moveTo>
                    <a:lnTo>
                      <a:pt x="3" y="3"/>
                    </a:lnTo>
                    <a:lnTo>
                      <a:pt x="5" y="0"/>
                    </a:lnTo>
                    <a:lnTo>
                      <a:pt x="0" y="0"/>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94" name="Rectangle 1344"/>
              <p:cNvSpPr>
                <a:spLocks noChangeArrowheads="1"/>
              </p:cNvSpPr>
              <p:nvPr/>
            </p:nvSpPr>
            <p:spPr bwMode="gray">
              <a:xfrm>
                <a:off x="3686384" y="4461110"/>
                <a:ext cx="1652" cy="42116"/>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95" name="Freeform 1345"/>
              <p:cNvSpPr>
                <a:spLocks/>
              </p:cNvSpPr>
              <p:nvPr/>
            </p:nvSpPr>
            <p:spPr bwMode="gray">
              <a:xfrm>
                <a:off x="3685558" y="4503226"/>
                <a:ext cx="3303" cy="2477"/>
              </a:xfrm>
              <a:custGeom>
                <a:avLst/>
                <a:gdLst>
                  <a:gd name="T0" fmla="*/ 0 w 4"/>
                  <a:gd name="T1" fmla="*/ 0 h 3"/>
                  <a:gd name="T2" fmla="*/ 1 w 4"/>
                  <a:gd name="T3" fmla="*/ 3 h 3"/>
                  <a:gd name="T4" fmla="*/ 4 w 4"/>
                  <a:gd name="T5" fmla="*/ 0 h 3"/>
                  <a:gd name="T6" fmla="*/ 0 w 4"/>
                  <a:gd name="T7" fmla="*/ 0 h 3"/>
                </a:gdLst>
                <a:ahLst/>
                <a:cxnLst>
                  <a:cxn ang="0">
                    <a:pos x="T0" y="T1"/>
                  </a:cxn>
                  <a:cxn ang="0">
                    <a:pos x="T2" y="T3"/>
                  </a:cxn>
                  <a:cxn ang="0">
                    <a:pos x="T4" y="T5"/>
                  </a:cxn>
                  <a:cxn ang="0">
                    <a:pos x="T6" y="T7"/>
                  </a:cxn>
                </a:cxnLst>
                <a:rect l="0" t="0" r="r" b="b"/>
                <a:pathLst>
                  <a:path w="4" h="3">
                    <a:moveTo>
                      <a:pt x="0" y="0"/>
                    </a:moveTo>
                    <a:lnTo>
                      <a:pt x="1" y="3"/>
                    </a:lnTo>
                    <a:lnTo>
                      <a:pt x="4" y="0"/>
                    </a:lnTo>
                    <a:lnTo>
                      <a:pt x="0" y="0"/>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96" name="Rectangle 1346"/>
              <p:cNvSpPr>
                <a:spLocks noChangeArrowheads="1"/>
              </p:cNvSpPr>
              <p:nvPr/>
            </p:nvSpPr>
            <p:spPr bwMode="gray">
              <a:xfrm>
                <a:off x="3711158" y="4461110"/>
                <a:ext cx="826" cy="41290"/>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97" name="Rectangle 1347"/>
              <p:cNvSpPr>
                <a:spLocks noChangeArrowheads="1"/>
              </p:cNvSpPr>
              <p:nvPr/>
            </p:nvSpPr>
            <p:spPr bwMode="gray">
              <a:xfrm>
                <a:off x="3735106" y="4461110"/>
                <a:ext cx="2477" cy="41290"/>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98" name="Rectangle 1348"/>
              <p:cNvSpPr>
                <a:spLocks noChangeArrowheads="1"/>
              </p:cNvSpPr>
              <p:nvPr/>
            </p:nvSpPr>
            <p:spPr bwMode="gray">
              <a:xfrm>
                <a:off x="3798694" y="4461110"/>
                <a:ext cx="1652" cy="26426"/>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399" name="Freeform 1349"/>
              <p:cNvSpPr>
                <a:spLocks/>
              </p:cNvSpPr>
              <p:nvPr/>
            </p:nvSpPr>
            <p:spPr bwMode="gray">
              <a:xfrm>
                <a:off x="3797868" y="4487536"/>
                <a:ext cx="3303" cy="2477"/>
              </a:xfrm>
              <a:custGeom>
                <a:avLst/>
                <a:gdLst>
                  <a:gd name="T0" fmla="*/ 0 w 4"/>
                  <a:gd name="T1" fmla="*/ 0 h 3"/>
                  <a:gd name="T2" fmla="*/ 3 w 4"/>
                  <a:gd name="T3" fmla="*/ 3 h 3"/>
                  <a:gd name="T4" fmla="*/ 4 w 4"/>
                  <a:gd name="T5" fmla="*/ 0 h 3"/>
                  <a:gd name="T6" fmla="*/ 0 w 4"/>
                  <a:gd name="T7" fmla="*/ 0 h 3"/>
                </a:gdLst>
                <a:ahLst/>
                <a:cxnLst>
                  <a:cxn ang="0">
                    <a:pos x="T0" y="T1"/>
                  </a:cxn>
                  <a:cxn ang="0">
                    <a:pos x="T2" y="T3"/>
                  </a:cxn>
                  <a:cxn ang="0">
                    <a:pos x="T4" y="T5"/>
                  </a:cxn>
                  <a:cxn ang="0">
                    <a:pos x="T6" y="T7"/>
                  </a:cxn>
                </a:cxnLst>
                <a:rect l="0" t="0" r="r" b="b"/>
                <a:pathLst>
                  <a:path w="4" h="3">
                    <a:moveTo>
                      <a:pt x="0" y="0"/>
                    </a:moveTo>
                    <a:lnTo>
                      <a:pt x="3" y="3"/>
                    </a:lnTo>
                    <a:lnTo>
                      <a:pt x="4" y="0"/>
                    </a:lnTo>
                    <a:lnTo>
                      <a:pt x="0" y="0"/>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00" name="Rectangle 1350"/>
              <p:cNvSpPr>
                <a:spLocks noChangeArrowheads="1"/>
              </p:cNvSpPr>
              <p:nvPr/>
            </p:nvSpPr>
            <p:spPr bwMode="gray">
              <a:xfrm>
                <a:off x="3808603" y="4478452"/>
                <a:ext cx="2477" cy="9084"/>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01" name="Freeform 1351"/>
              <p:cNvSpPr>
                <a:spLocks/>
              </p:cNvSpPr>
              <p:nvPr/>
            </p:nvSpPr>
            <p:spPr bwMode="gray">
              <a:xfrm>
                <a:off x="3808603" y="4487536"/>
                <a:ext cx="3303" cy="2477"/>
              </a:xfrm>
              <a:custGeom>
                <a:avLst/>
                <a:gdLst>
                  <a:gd name="T0" fmla="*/ 0 w 4"/>
                  <a:gd name="T1" fmla="*/ 0 h 3"/>
                  <a:gd name="T2" fmla="*/ 2 w 4"/>
                  <a:gd name="T3" fmla="*/ 3 h 3"/>
                  <a:gd name="T4" fmla="*/ 4 w 4"/>
                  <a:gd name="T5" fmla="*/ 0 h 3"/>
                  <a:gd name="T6" fmla="*/ 0 w 4"/>
                  <a:gd name="T7" fmla="*/ 0 h 3"/>
                </a:gdLst>
                <a:ahLst/>
                <a:cxnLst>
                  <a:cxn ang="0">
                    <a:pos x="T0" y="T1"/>
                  </a:cxn>
                  <a:cxn ang="0">
                    <a:pos x="T2" y="T3"/>
                  </a:cxn>
                  <a:cxn ang="0">
                    <a:pos x="T4" y="T5"/>
                  </a:cxn>
                  <a:cxn ang="0">
                    <a:pos x="T6" y="T7"/>
                  </a:cxn>
                </a:cxnLst>
                <a:rect l="0" t="0" r="r" b="b"/>
                <a:pathLst>
                  <a:path w="4" h="3">
                    <a:moveTo>
                      <a:pt x="0" y="0"/>
                    </a:moveTo>
                    <a:lnTo>
                      <a:pt x="2" y="3"/>
                    </a:lnTo>
                    <a:lnTo>
                      <a:pt x="4" y="0"/>
                    </a:lnTo>
                    <a:lnTo>
                      <a:pt x="0" y="0"/>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02" name="Rectangle 1352"/>
              <p:cNvSpPr>
                <a:spLocks noChangeArrowheads="1"/>
              </p:cNvSpPr>
              <p:nvPr/>
            </p:nvSpPr>
            <p:spPr bwMode="gray">
              <a:xfrm>
                <a:off x="3823468" y="4461110"/>
                <a:ext cx="2477" cy="41290"/>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03" name="Rectangle 1353"/>
              <p:cNvSpPr>
                <a:spLocks noChangeArrowheads="1"/>
              </p:cNvSpPr>
              <p:nvPr/>
            </p:nvSpPr>
            <p:spPr bwMode="gray">
              <a:xfrm>
                <a:off x="3848242" y="4461110"/>
                <a:ext cx="1652" cy="41290"/>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04" name="Rectangle 1354"/>
              <p:cNvSpPr>
                <a:spLocks noChangeArrowheads="1"/>
              </p:cNvSpPr>
              <p:nvPr/>
            </p:nvSpPr>
            <p:spPr bwMode="gray">
              <a:xfrm>
                <a:off x="3873017" y="4461110"/>
                <a:ext cx="2477" cy="42116"/>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05" name="Freeform 1355"/>
              <p:cNvSpPr>
                <a:spLocks/>
              </p:cNvSpPr>
              <p:nvPr/>
            </p:nvSpPr>
            <p:spPr bwMode="gray">
              <a:xfrm>
                <a:off x="3873017" y="4503226"/>
                <a:ext cx="2477" cy="2477"/>
              </a:xfrm>
              <a:custGeom>
                <a:avLst/>
                <a:gdLst>
                  <a:gd name="T0" fmla="*/ 0 w 3"/>
                  <a:gd name="T1" fmla="*/ 0 h 3"/>
                  <a:gd name="T2" fmla="*/ 1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1" y="3"/>
                    </a:lnTo>
                    <a:lnTo>
                      <a:pt x="3" y="0"/>
                    </a:lnTo>
                    <a:lnTo>
                      <a:pt x="0" y="0"/>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06" name="Rectangle 1356"/>
              <p:cNvSpPr>
                <a:spLocks noChangeArrowheads="1"/>
              </p:cNvSpPr>
              <p:nvPr/>
            </p:nvSpPr>
            <p:spPr bwMode="gray">
              <a:xfrm>
                <a:off x="3655003" y="4476800"/>
                <a:ext cx="227097" cy="2477"/>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07" name="Rectangle 1357"/>
              <p:cNvSpPr>
                <a:spLocks noChangeArrowheads="1"/>
              </p:cNvSpPr>
              <p:nvPr/>
            </p:nvSpPr>
            <p:spPr bwMode="gray">
              <a:xfrm>
                <a:off x="3659132" y="4473498"/>
                <a:ext cx="7432" cy="990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08" name="Freeform 1358"/>
              <p:cNvSpPr>
                <a:spLocks noEditPoints="1"/>
              </p:cNvSpPr>
              <p:nvPr/>
            </p:nvSpPr>
            <p:spPr bwMode="gray">
              <a:xfrm>
                <a:off x="3659132" y="4473498"/>
                <a:ext cx="7432" cy="9909"/>
              </a:xfrm>
              <a:custGeom>
                <a:avLst/>
                <a:gdLst>
                  <a:gd name="T0" fmla="*/ 1 w 9"/>
                  <a:gd name="T1" fmla="*/ 1 h 12"/>
                  <a:gd name="T2" fmla="*/ 6 w 9"/>
                  <a:gd name="T3" fmla="*/ 1 h 12"/>
                  <a:gd name="T4" fmla="*/ 6 w 9"/>
                  <a:gd name="T5" fmla="*/ 10 h 12"/>
                  <a:gd name="T6" fmla="*/ 1 w 9"/>
                  <a:gd name="T7" fmla="*/ 10 h 12"/>
                  <a:gd name="T8" fmla="*/ 1 w 9"/>
                  <a:gd name="T9" fmla="*/ 1 h 12"/>
                  <a:gd name="T10" fmla="*/ 0 w 9"/>
                  <a:gd name="T11" fmla="*/ 12 h 12"/>
                  <a:gd name="T12" fmla="*/ 9 w 9"/>
                  <a:gd name="T13" fmla="*/ 12 h 12"/>
                  <a:gd name="T14" fmla="*/ 9 w 9"/>
                  <a:gd name="T15" fmla="*/ 0 h 12"/>
                  <a:gd name="T16" fmla="*/ 0 w 9"/>
                  <a:gd name="T17" fmla="*/ 0 h 12"/>
                  <a:gd name="T18" fmla="*/ 0 w 9"/>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1" y="1"/>
                    </a:moveTo>
                    <a:lnTo>
                      <a:pt x="6" y="1"/>
                    </a:lnTo>
                    <a:lnTo>
                      <a:pt x="6" y="10"/>
                    </a:lnTo>
                    <a:lnTo>
                      <a:pt x="1" y="10"/>
                    </a:lnTo>
                    <a:lnTo>
                      <a:pt x="1" y="1"/>
                    </a:lnTo>
                    <a:close/>
                    <a:moveTo>
                      <a:pt x="0" y="12"/>
                    </a:moveTo>
                    <a:lnTo>
                      <a:pt x="9" y="12"/>
                    </a:lnTo>
                    <a:lnTo>
                      <a:pt x="9" y="0"/>
                    </a:lnTo>
                    <a:lnTo>
                      <a:pt x="0" y="0"/>
                    </a:lnTo>
                    <a:lnTo>
                      <a:pt x="0" y="1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09" name="Rectangle 1359"/>
              <p:cNvSpPr>
                <a:spLocks noChangeArrowheads="1"/>
              </p:cNvSpPr>
              <p:nvPr/>
            </p:nvSpPr>
            <p:spPr bwMode="gray">
              <a:xfrm>
                <a:off x="3683080" y="4473498"/>
                <a:ext cx="7432" cy="990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10" name="Freeform 1360"/>
              <p:cNvSpPr>
                <a:spLocks noEditPoints="1"/>
              </p:cNvSpPr>
              <p:nvPr/>
            </p:nvSpPr>
            <p:spPr bwMode="gray">
              <a:xfrm>
                <a:off x="3683080" y="4473498"/>
                <a:ext cx="7432" cy="9909"/>
              </a:xfrm>
              <a:custGeom>
                <a:avLst/>
                <a:gdLst>
                  <a:gd name="T0" fmla="*/ 3 w 9"/>
                  <a:gd name="T1" fmla="*/ 1 h 12"/>
                  <a:gd name="T2" fmla="*/ 7 w 9"/>
                  <a:gd name="T3" fmla="*/ 1 h 12"/>
                  <a:gd name="T4" fmla="*/ 7 w 9"/>
                  <a:gd name="T5" fmla="*/ 10 h 12"/>
                  <a:gd name="T6" fmla="*/ 3 w 9"/>
                  <a:gd name="T7" fmla="*/ 10 h 12"/>
                  <a:gd name="T8" fmla="*/ 3 w 9"/>
                  <a:gd name="T9" fmla="*/ 1 h 12"/>
                  <a:gd name="T10" fmla="*/ 0 w 9"/>
                  <a:gd name="T11" fmla="*/ 12 h 12"/>
                  <a:gd name="T12" fmla="*/ 9 w 9"/>
                  <a:gd name="T13" fmla="*/ 12 h 12"/>
                  <a:gd name="T14" fmla="*/ 9 w 9"/>
                  <a:gd name="T15" fmla="*/ 0 h 12"/>
                  <a:gd name="T16" fmla="*/ 0 w 9"/>
                  <a:gd name="T17" fmla="*/ 0 h 12"/>
                  <a:gd name="T18" fmla="*/ 0 w 9"/>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3" y="1"/>
                    </a:moveTo>
                    <a:lnTo>
                      <a:pt x="7" y="1"/>
                    </a:lnTo>
                    <a:lnTo>
                      <a:pt x="7" y="10"/>
                    </a:lnTo>
                    <a:lnTo>
                      <a:pt x="3" y="10"/>
                    </a:lnTo>
                    <a:lnTo>
                      <a:pt x="3" y="1"/>
                    </a:lnTo>
                    <a:close/>
                    <a:moveTo>
                      <a:pt x="0" y="12"/>
                    </a:moveTo>
                    <a:lnTo>
                      <a:pt x="9" y="12"/>
                    </a:lnTo>
                    <a:lnTo>
                      <a:pt x="9" y="0"/>
                    </a:lnTo>
                    <a:lnTo>
                      <a:pt x="0" y="0"/>
                    </a:lnTo>
                    <a:lnTo>
                      <a:pt x="0" y="1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11" name="Rectangle 1361"/>
              <p:cNvSpPr>
                <a:spLocks noChangeArrowheads="1"/>
              </p:cNvSpPr>
              <p:nvPr/>
            </p:nvSpPr>
            <p:spPr bwMode="gray">
              <a:xfrm>
                <a:off x="3708681" y="4473498"/>
                <a:ext cx="5781" cy="990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12" name="Freeform 1362"/>
              <p:cNvSpPr>
                <a:spLocks noEditPoints="1"/>
              </p:cNvSpPr>
              <p:nvPr/>
            </p:nvSpPr>
            <p:spPr bwMode="gray">
              <a:xfrm>
                <a:off x="3708681" y="4473498"/>
                <a:ext cx="5781" cy="9909"/>
              </a:xfrm>
              <a:custGeom>
                <a:avLst/>
                <a:gdLst>
                  <a:gd name="T0" fmla="*/ 1 w 7"/>
                  <a:gd name="T1" fmla="*/ 1 h 12"/>
                  <a:gd name="T2" fmla="*/ 6 w 7"/>
                  <a:gd name="T3" fmla="*/ 1 h 12"/>
                  <a:gd name="T4" fmla="*/ 6 w 7"/>
                  <a:gd name="T5" fmla="*/ 10 h 12"/>
                  <a:gd name="T6" fmla="*/ 1 w 7"/>
                  <a:gd name="T7" fmla="*/ 10 h 12"/>
                  <a:gd name="T8" fmla="*/ 1 w 7"/>
                  <a:gd name="T9" fmla="*/ 1 h 12"/>
                  <a:gd name="T10" fmla="*/ 0 w 7"/>
                  <a:gd name="T11" fmla="*/ 12 h 12"/>
                  <a:gd name="T12" fmla="*/ 7 w 7"/>
                  <a:gd name="T13" fmla="*/ 12 h 12"/>
                  <a:gd name="T14" fmla="*/ 7 w 7"/>
                  <a:gd name="T15" fmla="*/ 0 h 12"/>
                  <a:gd name="T16" fmla="*/ 0 w 7"/>
                  <a:gd name="T17" fmla="*/ 0 h 12"/>
                  <a:gd name="T18" fmla="*/ 0 w 7"/>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1" y="1"/>
                    </a:moveTo>
                    <a:lnTo>
                      <a:pt x="6" y="1"/>
                    </a:lnTo>
                    <a:lnTo>
                      <a:pt x="6" y="10"/>
                    </a:lnTo>
                    <a:lnTo>
                      <a:pt x="1" y="10"/>
                    </a:lnTo>
                    <a:lnTo>
                      <a:pt x="1" y="1"/>
                    </a:lnTo>
                    <a:close/>
                    <a:moveTo>
                      <a:pt x="0" y="12"/>
                    </a:moveTo>
                    <a:lnTo>
                      <a:pt x="7" y="12"/>
                    </a:lnTo>
                    <a:lnTo>
                      <a:pt x="7" y="0"/>
                    </a:lnTo>
                    <a:lnTo>
                      <a:pt x="0" y="0"/>
                    </a:lnTo>
                    <a:lnTo>
                      <a:pt x="0" y="1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13" name="Rectangle 1363"/>
              <p:cNvSpPr>
                <a:spLocks noChangeArrowheads="1"/>
              </p:cNvSpPr>
              <p:nvPr/>
            </p:nvSpPr>
            <p:spPr bwMode="gray">
              <a:xfrm>
                <a:off x="3732629" y="4473498"/>
                <a:ext cx="7432" cy="990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14" name="Freeform 1364"/>
              <p:cNvSpPr>
                <a:spLocks noEditPoints="1"/>
              </p:cNvSpPr>
              <p:nvPr/>
            </p:nvSpPr>
            <p:spPr bwMode="gray">
              <a:xfrm>
                <a:off x="3732629" y="4473498"/>
                <a:ext cx="7432" cy="9909"/>
              </a:xfrm>
              <a:custGeom>
                <a:avLst/>
                <a:gdLst>
                  <a:gd name="T0" fmla="*/ 3 w 9"/>
                  <a:gd name="T1" fmla="*/ 1 h 12"/>
                  <a:gd name="T2" fmla="*/ 6 w 9"/>
                  <a:gd name="T3" fmla="*/ 1 h 12"/>
                  <a:gd name="T4" fmla="*/ 6 w 9"/>
                  <a:gd name="T5" fmla="*/ 10 h 12"/>
                  <a:gd name="T6" fmla="*/ 3 w 9"/>
                  <a:gd name="T7" fmla="*/ 10 h 12"/>
                  <a:gd name="T8" fmla="*/ 3 w 9"/>
                  <a:gd name="T9" fmla="*/ 1 h 12"/>
                  <a:gd name="T10" fmla="*/ 0 w 9"/>
                  <a:gd name="T11" fmla="*/ 12 h 12"/>
                  <a:gd name="T12" fmla="*/ 9 w 9"/>
                  <a:gd name="T13" fmla="*/ 12 h 12"/>
                  <a:gd name="T14" fmla="*/ 9 w 9"/>
                  <a:gd name="T15" fmla="*/ 0 h 12"/>
                  <a:gd name="T16" fmla="*/ 0 w 9"/>
                  <a:gd name="T17" fmla="*/ 0 h 12"/>
                  <a:gd name="T18" fmla="*/ 0 w 9"/>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3" y="1"/>
                    </a:moveTo>
                    <a:lnTo>
                      <a:pt x="6" y="1"/>
                    </a:lnTo>
                    <a:lnTo>
                      <a:pt x="6" y="10"/>
                    </a:lnTo>
                    <a:lnTo>
                      <a:pt x="3" y="10"/>
                    </a:lnTo>
                    <a:lnTo>
                      <a:pt x="3" y="1"/>
                    </a:lnTo>
                    <a:close/>
                    <a:moveTo>
                      <a:pt x="0" y="12"/>
                    </a:moveTo>
                    <a:lnTo>
                      <a:pt x="9" y="12"/>
                    </a:lnTo>
                    <a:lnTo>
                      <a:pt x="9" y="0"/>
                    </a:lnTo>
                    <a:lnTo>
                      <a:pt x="0" y="0"/>
                    </a:lnTo>
                    <a:lnTo>
                      <a:pt x="0" y="1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15" name="Rectangle 1365"/>
              <p:cNvSpPr>
                <a:spLocks noChangeArrowheads="1"/>
              </p:cNvSpPr>
              <p:nvPr/>
            </p:nvSpPr>
            <p:spPr bwMode="gray">
              <a:xfrm>
                <a:off x="3806126" y="4473498"/>
                <a:ext cx="7432" cy="990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16" name="Freeform 1366"/>
              <p:cNvSpPr>
                <a:spLocks noEditPoints="1"/>
              </p:cNvSpPr>
              <p:nvPr/>
            </p:nvSpPr>
            <p:spPr bwMode="gray">
              <a:xfrm>
                <a:off x="3806126" y="4473498"/>
                <a:ext cx="7432" cy="9909"/>
              </a:xfrm>
              <a:custGeom>
                <a:avLst/>
                <a:gdLst>
                  <a:gd name="T0" fmla="*/ 3 w 9"/>
                  <a:gd name="T1" fmla="*/ 1 h 12"/>
                  <a:gd name="T2" fmla="*/ 7 w 9"/>
                  <a:gd name="T3" fmla="*/ 1 h 12"/>
                  <a:gd name="T4" fmla="*/ 7 w 9"/>
                  <a:gd name="T5" fmla="*/ 10 h 12"/>
                  <a:gd name="T6" fmla="*/ 3 w 9"/>
                  <a:gd name="T7" fmla="*/ 10 h 12"/>
                  <a:gd name="T8" fmla="*/ 3 w 9"/>
                  <a:gd name="T9" fmla="*/ 1 h 12"/>
                  <a:gd name="T10" fmla="*/ 0 w 9"/>
                  <a:gd name="T11" fmla="*/ 12 h 12"/>
                  <a:gd name="T12" fmla="*/ 9 w 9"/>
                  <a:gd name="T13" fmla="*/ 12 h 12"/>
                  <a:gd name="T14" fmla="*/ 9 w 9"/>
                  <a:gd name="T15" fmla="*/ 0 h 12"/>
                  <a:gd name="T16" fmla="*/ 0 w 9"/>
                  <a:gd name="T17" fmla="*/ 0 h 12"/>
                  <a:gd name="T18" fmla="*/ 0 w 9"/>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3" y="1"/>
                    </a:moveTo>
                    <a:lnTo>
                      <a:pt x="7" y="1"/>
                    </a:lnTo>
                    <a:lnTo>
                      <a:pt x="7" y="10"/>
                    </a:lnTo>
                    <a:lnTo>
                      <a:pt x="3" y="10"/>
                    </a:lnTo>
                    <a:lnTo>
                      <a:pt x="3" y="1"/>
                    </a:lnTo>
                    <a:close/>
                    <a:moveTo>
                      <a:pt x="0" y="12"/>
                    </a:moveTo>
                    <a:lnTo>
                      <a:pt x="9" y="12"/>
                    </a:lnTo>
                    <a:lnTo>
                      <a:pt x="9" y="0"/>
                    </a:lnTo>
                    <a:lnTo>
                      <a:pt x="0" y="0"/>
                    </a:lnTo>
                    <a:lnTo>
                      <a:pt x="0" y="1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17" name="Rectangle 1367"/>
              <p:cNvSpPr>
                <a:spLocks noChangeArrowheads="1"/>
              </p:cNvSpPr>
              <p:nvPr/>
            </p:nvSpPr>
            <p:spPr bwMode="gray">
              <a:xfrm>
                <a:off x="3820991" y="4473498"/>
                <a:ext cx="6607" cy="990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18" name="Freeform 1368"/>
              <p:cNvSpPr>
                <a:spLocks noEditPoints="1"/>
              </p:cNvSpPr>
              <p:nvPr/>
            </p:nvSpPr>
            <p:spPr bwMode="gray">
              <a:xfrm>
                <a:off x="3820991" y="4473498"/>
                <a:ext cx="6607" cy="9909"/>
              </a:xfrm>
              <a:custGeom>
                <a:avLst/>
                <a:gdLst>
                  <a:gd name="T0" fmla="*/ 3 w 8"/>
                  <a:gd name="T1" fmla="*/ 1 h 12"/>
                  <a:gd name="T2" fmla="*/ 7 w 8"/>
                  <a:gd name="T3" fmla="*/ 1 h 12"/>
                  <a:gd name="T4" fmla="*/ 7 w 8"/>
                  <a:gd name="T5" fmla="*/ 10 h 12"/>
                  <a:gd name="T6" fmla="*/ 3 w 8"/>
                  <a:gd name="T7" fmla="*/ 10 h 12"/>
                  <a:gd name="T8" fmla="*/ 3 w 8"/>
                  <a:gd name="T9" fmla="*/ 1 h 12"/>
                  <a:gd name="T10" fmla="*/ 0 w 8"/>
                  <a:gd name="T11" fmla="*/ 12 h 12"/>
                  <a:gd name="T12" fmla="*/ 8 w 8"/>
                  <a:gd name="T13" fmla="*/ 12 h 12"/>
                  <a:gd name="T14" fmla="*/ 8 w 8"/>
                  <a:gd name="T15" fmla="*/ 0 h 12"/>
                  <a:gd name="T16" fmla="*/ 0 w 8"/>
                  <a:gd name="T17" fmla="*/ 0 h 12"/>
                  <a:gd name="T18" fmla="*/ 0 w 8"/>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3" y="1"/>
                    </a:moveTo>
                    <a:lnTo>
                      <a:pt x="7" y="1"/>
                    </a:lnTo>
                    <a:lnTo>
                      <a:pt x="7" y="10"/>
                    </a:lnTo>
                    <a:lnTo>
                      <a:pt x="3" y="10"/>
                    </a:lnTo>
                    <a:lnTo>
                      <a:pt x="3" y="1"/>
                    </a:lnTo>
                    <a:close/>
                    <a:moveTo>
                      <a:pt x="0" y="12"/>
                    </a:moveTo>
                    <a:lnTo>
                      <a:pt x="8" y="12"/>
                    </a:lnTo>
                    <a:lnTo>
                      <a:pt x="8" y="0"/>
                    </a:lnTo>
                    <a:lnTo>
                      <a:pt x="0" y="0"/>
                    </a:lnTo>
                    <a:lnTo>
                      <a:pt x="0" y="1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19" name="Rectangle 1369"/>
              <p:cNvSpPr>
                <a:spLocks noChangeArrowheads="1"/>
              </p:cNvSpPr>
              <p:nvPr/>
            </p:nvSpPr>
            <p:spPr bwMode="gray">
              <a:xfrm>
                <a:off x="3845765" y="4473498"/>
                <a:ext cx="6607" cy="990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20" name="Freeform 1370"/>
              <p:cNvSpPr>
                <a:spLocks noEditPoints="1"/>
              </p:cNvSpPr>
              <p:nvPr/>
            </p:nvSpPr>
            <p:spPr bwMode="gray">
              <a:xfrm>
                <a:off x="3845765" y="4473498"/>
                <a:ext cx="6607" cy="9909"/>
              </a:xfrm>
              <a:custGeom>
                <a:avLst/>
                <a:gdLst>
                  <a:gd name="T0" fmla="*/ 2 w 8"/>
                  <a:gd name="T1" fmla="*/ 1 h 12"/>
                  <a:gd name="T2" fmla="*/ 6 w 8"/>
                  <a:gd name="T3" fmla="*/ 1 h 12"/>
                  <a:gd name="T4" fmla="*/ 6 w 8"/>
                  <a:gd name="T5" fmla="*/ 10 h 12"/>
                  <a:gd name="T6" fmla="*/ 2 w 8"/>
                  <a:gd name="T7" fmla="*/ 10 h 12"/>
                  <a:gd name="T8" fmla="*/ 2 w 8"/>
                  <a:gd name="T9" fmla="*/ 1 h 12"/>
                  <a:gd name="T10" fmla="*/ 0 w 8"/>
                  <a:gd name="T11" fmla="*/ 12 h 12"/>
                  <a:gd name="T12" fmla="*/ 8 w 8"/>
                  <a:gd name="T13" fmla="*/ 12 h 12"/>
                  <a:gd name="T14" fmla="*/ 8 w 8"/>
                  <a:gd name="T15" fmla="*/ 0 h 12"/>
                  <a:gd name="T16" fmla="*/ 0 w 8"/>
                  <a:gd name="T17" fmla="*/ 0 h 12"/>
                  <a:gd name="T18" fmla="*/ 0 w 8"/>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2" y="1"/>
                    </a:moveTo>
                    <a:lnTo>
                      <a:pt x="6" y="1"/>
                    </a:lnTo>
                    <a:lnTo>
                      <a:pt x="6" y="10"/>
                    </a:lnTo>
                    <a:lnTo>
                      <a:pt x="2" y="10"/>
                    </a:lnTo>
                    <a:lnTo>
                      <a:pt x="2" y="1"/>
                    </a:lnTo>
                    <a:close/>
                    <a:moveTo>
                      <a:pt x="0" y="12"/>
                    </a:moveTo>
                    <a:lnTo>
                      <a:pt x="8" y="12"/>
                    </a:lnTo>
                    <a:lnTo>
                      <a:pt x="8" y="0"/>
                    </a:lnTo>
                    <a:lnTo>
                      <a:pt x="0" y="0"/>
                    </a:lnTo>
                    <a:lnTo>
                      <a:pt x="0" y="1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21" name="Rectangle 1371"/>
              <p:cNvSpPr>
                <a:spLocks noChangeArrowheads="1"/>
              </p:cNvSpPr>
              <p:nvPr/>
            </p:nvSpPr>
            <p:spPr bwMode="gray">
              <a:xfrm>
                <a:off x="3870539" y="4473498"/>
                <a:ext cx="6607" cy="990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22" name="Freeform 1372"/>
              <p:cNvSpPr>
                <a:spLocks noEditPoints="1"/>
              </p:cNvSpPr>
              <p:nvPr/>
            </p:nvSpPr>
            <p:spPr bwMode="gray">
              <a:xfrm>
                <a:off x="3870539" y="4473498"/>
                <a:ext cx="6607" cy="9909"/>
              </a:xfrm>
              <a:custGeom>
                <a:avLst/>
                <a:gdLst>
                  <a:gd name="T0" fmla="*/ 3 w 8"/>
                  <a:gd name="T1" fmla="*/ 1 h 12"/>
                  <a:gd name="T2" fmla="*/ 6 w 8"/>
                  <a:gd name="T3" fmla="*/ 1 h 12"/>
                  <a:gd name="T4" fmla="*/ 6 w 8"/>
                  <a:gd name="T5" fmla="*/ 10 h 12"/>
                  <a:gd name="T6" fmla="*/ 3 w 8"/>
                  <a:gd name="T7" fmla="*/ 10 h 12"/>
                  <a:gd name="T8" fmla="*/ 3 w 8"/>
                  <a:gd name="T9" fmla="*/ 1 h 12"/>
                  <a:gd name="T10" fmla="*/ 0 w 8"/>
                  <a:gd name="T11" fmla="*/ 12 h 12"/>
                  <a:gd name="T12" fmla="*/ 8 w 8"/>
                  <a:gd name="T13" fmla="*/ 12 h 12"/>
                  <a:gd name="T14" fmla="*/ 8 w 8"/>
                  <a:gd name="T15" fmla="*/ 0 h 12"/>
                  <a:gd name="T16" fmla="*/ 0 w 8"/>
                  <a:gd name="T17" fmla="*/ 0 h 12"/>
                  <a:gd name="T18" fmla="*/ 0 w 8"/>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3" y="1"/>
                    </a:moveTo>
                    <a:lnTo>
                      <a:pt x="6" y="1"/>
                    </a:lnTo>
                    <a:lnTo>
                      <a:pt x="6" y="10"/>
                    </a:lnTo>
                    <a:lnTo>
                      <a:pt x="3" y="10"/>
                    </a:lnTo>
                    <a:lnTo>
                      <a:pt x="3" y="1"/>
                    </a:lnTo>
                    <a:close/>
                    <a:moveTo>
                      <a:pt x="0" y="12"/>
                    </a:moveTo>
                    <a:lnTo>
                      <a:pt x="8" y="12"/>
                    </a:lnTo>
                    <a:lnTo>
                      <a:pt x="8" y="0"/>
                    </a:lnTo>
                    <a:lnTo>
                      <a:pt x="0" y="0"/>
                    </a:lnTo>
                    <a:lnTo>
                      <a:pt x="0" y="1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23" name="Rectangle 1373"/>
              <p:cNvSpPr>
                <a:spLocks noChangeArrowheads="1"/>
              </p:cNvSpPr>
              <p:nvPr/>
            </p:nvSpPr>
            <p:spPr bwMode="gray">
              <a:xfrm>
                <a:off x="3655003" y="4456155"/>
                <a:ext cx="227097" cy="1652"/>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24" name="Rectangle 1374"/>
              <p:cNvSpPr>
                <a:spLocks noChangeArrowheads="1"/>
              </p:cNvSpPr>
              <p:nvPr/>
            </p:nvSpPr>
            <p:spPr bwMode="gray">
              <a:xfrm>
                <a:off x="3659132" y="4451201"/>
                <a:ext cx="7432" cy="9909"/>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25" name="Rectangle 1375"/>
              <p:cNvSpPr>
                <a:spLocks noChangeArrowheads="1"/>
              </p:cNvSpPr>
              <p:nvPr/>
            </p:nvSpPr>
            <p:spPr bwMode="gray">
              <a:xfrm>
                <a:off x="3683080" y="4451201"/>
                <a:ext cx="7432" cy="9909"/>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26" name="Rectangle 1376"/>
              <p:cNvSpPr>
                <a:spLocks noChangeArrowheads="1"/>
              </p:cNvSpPr>
              <p:nvPr/>
            </p:nvSpPr>
            <p:spPr bwMode="gray">
              <a:xfrm>
                <a:off x="3708681" y="4451201"/>
                <a:ext cx="5781" cy="990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27" name="Freeform 1377"/>
              <p:cNvSpPr>
                <a:spLocks noEditPoints="1"/>
              </p:cNvSpPr>
              <p:nvPr/>
            </p:nvSpPr>
            <p:spPr bwMode="gray">
              <a:xfrm>
                <a:off x="3708681" y="4451201"/>
                <a:ext cx="5781" cy="9909"/>
              </a:xfrm>
              <a:custGeom>
                <a:avLst/>
                <a:gdLst>
                  <a:gd name="T0" fmla="*/ 1 w 7"/>
                  <a:gd name="T1" fmla="*/ 2 h 12"/>
                  <a:gd name="T2" fmla="*/ 6 w 7"/>
                  <a:gd name="T3" fmla="*/ 2 h 12"/>
                  <a:gd name="T4" fmla="*/ 6 w 7"/>
                  <a:gd name="T5" fmla="*/ 11 h 12"/>
                  <a:gd name="T6" fmla="*/ 1 w 7"/>
                  <a:gd name="T7" fmla="*/ 11 h 12"/>
                  <a:gd name="T8" fmla="*/ 1 w 7"/>
                  <a:gd name="T9" fmla="*/ 2 h 12"/>
                  <a:gd name="T10" fmla="*/ 0 w 7"/>
                  <a:gd name="T11" fmla="*/ 12 h 12"/>
                  <a:gd name="T12" fmla="*/ 7 w 7"/>
                  <a:gd name="T13" fmla="*/ 12 h 12"/>
                  <a:gd name="T14" fmla="*/ 7 w 7"/>
                  <a:gd name="T15" fmla="*/ 0 h 12"/>
                  <a:gd name="T16" fmla="*/ 0 w 7"/>
                  <a:gd name="T17" fmla="*/ 0 h 12"/>
                  <a:gd name="T18" fmla="*/ 0 w 7"/>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1" y="2"/>
                    </a:moveTo>
                    <a:lnTo>
                      <a:pt x="6" y="2"/>
                    </a:lnTo>
                    <a:lnTo>
                      <a:pt x="6" y="11"/>
                    </a:lnTo>
                    <a:lnTo>
                      <a:pt x="1" y="11"/>
                    </a:lnTo>
                    <a:lnTo>
                      <a:pt x="1" y="2"/>
                    </a:lnTo>
                    <a:close/>
                    <a:moveTo>
                      <a:pt x="0" y="12"/>
                    </a:moveTo>
                    <a:lnTo>
                      <a:pt x="7" y="12"/>
                    </a:lnTo>
                    <a:lnTo>
                      <a:pt x="7" y="0"/>
                    </a:lnTo>
                    <a:lnTo>
                      <a:pt x="0" y="0"/>
                    </a:lnTo>
                    <a:lnTo>
                      <a:pt x="0" y="1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28" name="Rectangle 1378"/>
              <p:cNvSpPr>
                <a:spLocks noChangeArrowheads="1"/>
              </p:cNvSpPr>
              <p:nvPr/>
            </p:nvSpPr>
            <p:spPr bwMode="gray">
              <a:xfrm>
                <a:off x="3732629" y="4451201"/>
                <a:ext cx="7432" cy="9909"/>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29" name="Rectangle 1379"/>
              <p:cNvSpPr>
                <a:spLocks noChangeArrowheads="1"/>
              </p:cNvSpPr>
              <p:nvPr/>
            </p:nvSpPr>
            <p:spPr bwMode="gray">
              <a:xfrm>
                <a:off x="3796217" y="4451201"/>
                <a:ext cx="7432" cy="9909"/>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30" name="Freeform 1380"/>
              <p:cNvSpPr>
                <a:spLocks noEditPoints="1"/>
              </p:cNvSpPr>
              <p:nvPr/>
            </p:nvSpPr>
            <p:spPr bwMode="gray">
              <a:xfrm>
                <a:off x="3796217" y="4451201"/>
                <a:ext cx="7432" cy="9909"/>
              </a:xfrm>
              <a:custGeom>
                <a:avLst/>
                <a:gdLst>
                  <a:gd name="T0" fmla="*/ 2 w 9"/>
                  <a:gd name="T1" fmla="*/ 2 h 12"/>
                  <a:gd name="T2" fmla="*/ 6 w 9"/>
                  <a:gd name="T3" fmla="*/ 2 h 12"/>
                  <a:gd name="T4" fmla="*/ 6 w 9"/>
                  <a:gd name="T5" fmla="*/ 11 h 12"/>
                  <a:gd name="T6" fmla="*/ 2 w 9"/>
                  <a:gd name="T7" fmla="*/ 11 h 12"/>
                  <a:gd name="T8" fmla="*/ 2 w 9"/>
                  <a:gd name="T9" fmla="*/ 2 h 12"/>
                  <a:gd name="T10" fmla="*/ 0 w 9"/>
                  <a:gd name="T11" fmla="*/ 12 h 12"/>
                  <a:gd name="T12" fmla="*/ 9 w 9"/>
                  <a:gd name="T13" fmla="*/ 12 h 12"/>
                  <a:gd name="T14" fmla="*/ 9 w 9"/>
                  <a:gd name="T15" fmla="*/ 0 h 12"/>
                  <a:gd name="T16" fmla="*/ 0 w 9"/>
                  <a:gd name="T17" fmla="*/ 0 h 12"/>
                  <a:gd name="T18" fmla="*/ 0 w 9"/>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2" y="2"/>
                    </a:moveTo>
                    <a:lnTo>
                      <a:pt x="6" y="2"/>
                    </a:lnTo>
                    <a:lnTo>
                      <a:pt x="6" y="11"/>
                    </a:lnTo>
                    <a:lnTo>
                      <a:pt x="2" y="11"/>
                    </a:lnTo>
                    <a:lnTo>
                      <a:pt x="2" y="2"/>
                    </a:lnTo>
                    <a:close/>
                    <a:moveTo>
                      <a:pt x="0" y="12"/>
                    </a:moveTo>
                    <a:lnTo>
                      <a:pt x="9" y="12"/>
                    </a:lnTo>
                    <a:lnTo>
                      <a:pt x="9" y="0"/>
                    </a:lnTo>
                    <a:lnTo>
                      <a:pt x="0" y="0"/>
                    </a:lnTo>
                    <a:lnTo>
                      <a:pt x="0" y="1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31" name="Rectangle 1381"/>
              <p:cNvSpPr>
                <a:spLocks noChangeArrowheads="1"/>
              </p:cNvSpPr>
              <p:nvPr/>
            </p:nvSpPr>
            <p:spPr bwMode="gray">
              <a:xfrm>
                <a:off x="3820991" y="4451201"/>
                <a:ext cx="6607" cy="9909"/>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32" name="Rectangle 1382"/>
              <p:cNvSpPr>
                <a:spLocks noChangeArrowheads="1"/>
              </p:cNvSpPr>
              <p:nvPr/>
            </p:nvSpPr>
            <p:spPr bwMode="gray">
              <a:xfrm>
                <a:off x="3845765" y="4451201"/>
                <a:ext cx="6607" cy="9909"/>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33" name="Rectangle 1383"/>
              <p:cNvSpPr>
                <a:spLocks noChangeArrowheads="1"/>
              </p:cNvSpPr>
              <p:nvPr/>
            </p:nvSpPr>
            <p:spPr bwMode="gray">
              <a:xfrm>
                <a:off x="3870539" y="4451201"/>
                <a:ext cx="6607" cy="9909"/>
              </a:xfrm>
              <a:prstGeom prst="rect">
                <a:avLst/>
              </a:prstGeom>
              <a:solidFill>
                <a:srgbClr val="EB78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34" name="Rectangle 1384"/>
              <p:cNvSpPr>
                <a:spLocks noChangeArrowheads="1"/>
              </p:cNvSpPr>
              <p:nvPr/>
            </p:nvSpPr>
            <p:spPr bwMode="gray">
              <a:xfrm>
                <a:off x="3711158" y="4514788"/>
                <a:ext cx="826" cy="21471"/>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35" name="Rectangle 1385"/>
              <p:cNvSpPr>
                <a:spLocks noChangeArrowheads="1"/>
              </p:cNvSpPr>
              <p:nvPr/>
            </p:nvSpPr>
            <p:spPr bwMode="gray">
              <a:xfrm>
                <a:off x="3735106" y="4514788"/>
                <a:ext cx="2477" cy="21471"/>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36" name="Rectangle 1386"/>
              <p:cNvSpPr>
                <a:spLocks noChangeArrowheads="1"/>
              </p:cNvSpPr>
              <p:nvPr/>
            </p:nvSpPr>
            <p:spPr bwMode="gray">
              <a:xfrm>
                <a:off x="3823468" y="4514788"/>
                <a:ext cx="2477" cy="21471"/>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37" name="Rectangle 1387"/>
              <p:cNvSpPr>
                <a:spLocks noChangeArrowheads="1"/>
              </p:cNvSpPr>
              <p:nvPr/>
            </p:nvSpPr>
            <p:spPr bwMode="gray">
              <a:xfrm>
                <a:off x="3848242" y="4514788"/>
                <a:ext cx="1652" cy="21471"/>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38" name="Freeform 1388"/>
              <p:cNvSpPr>
                <a:spLocks/>
              </p:cNvSpPr>
              <p:nvPr/>
            </p:nvSpPr>
            <p:spPr bwMode="gray">
              <a:xfrm>
                <a:off x="3715287" y="4536259"/>
                <a:ext cx="15690" cy="20645"/>
              </a:xfrm>
              <a:custGeom>
                <a:avLst/>
                <a:gdLst>
                  <a:gd name="T0" fmla="*/ 19 w 19"/>
                  <a:gd name="T1" fmla="*/ 25 h 25"/>
                  <a:gd name="T2" fmla="*/ 0 w 19"/>
                  <a:gd name="T3" fmla="*/ 25 h 25"/>
                  <a:gd name="T4" fmla="*/ 0 w 19"/>
                  <a:gd name="T5" fmla="*/ 0 h 25"/>
                  <a:gd name="T6" fmla="*/ 3 w 19"/>
                  <a:gd name="T7" fmla="*/ 0 h 25"/>
                  <a:gd name="T8" fmla="*/ 3 w 19"/>
                  <a:gd name="T9" fmla="*/ 23 h 25"/>
                  <a:gd name="T10" fmla="*/ 18 w 19"/>
                  <a:gd name="T11" fmla="*/ 23 h 25"/>
                  <a:gd name="T12" fmla="*/ 18 w 19"/>
                  <a:gd name="T13" fmla="*/ 0 h 25"/>
                  <a:gd name="T14" fmla="*/ 19 w 19"/>
                  <a:gd name="T15" fmla="*/ 0 h 25"/>
                  <a:gd name="T16" fmla="*/ 19 w 1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5"/>
                    </a:moveTo>
                    <a:lnTo>
                      <a:pt x="0" y="25"/>
                    </a:lnTo>
                    <a:lnTo>
                      <a:pt x="0" y="0"/>
                    </a:lnTo>
                    <a:lnTo>
                      <a:pt x="3" y="0"/>
                    </a:lnTo>
                    <a:lnTo>
                      <a:pt x="3" y="23"/>
                    </a:lnTo>
                    <a:lnTo>
                      <a:pt x="18" y="23"/>
                    </a:lnTo>
                    <a:lnTo>
                      <a:pt x="18" y="0"/>
                    </a:lnTo>
                    <a:lnTo>
                      <a:pt x="19" y="0"/>
                    </a:lnTo>
                    <a:lnTo>
                      <a:pt x="19" y="25"/>
                    </a:lnTo>
                    <a:close/>
                  </a:path>
                </a:pathLst>
              </a:custGeom>
              <a:solidFill>
                <a:srgbClr val="647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39" name="Freeform 1389"/>
              <p:cNvSpPr>
                <a:spLocks/>
              </p:cNvSpPr>
              <p:nvPr/>
            </p:nvSpPr>
            <p:spPr bwMode="gray">
              <a:xfrm>
                <a:off x="3829248" y="4536259"/>
                <a:ext cx="15690" cy="20645"/>
              </a:xfrm>
              <a:custGeom>
                <a:avLst/>
                <a:gdLst>
                  <a:gd name="T0" fmla="*/ 19 w 19"/>
                  <a:gd name="T1" fmla="*/ 25 h 25"/>
                  <a:gd name="T2" fmla="*/ 0 w 19"/>
                  <a:gd name="T3" fmla="*/ 25 h 25"/>
                  <a:gd name="T4" fmla="*/ 0 w 19"/>
                  <a:gd name="T5" fmla="*/ 0 h 25"/>
                  <a:gd name="T6" fmla="*/ 1 w 19"/>
                  <a:gd name="T7" fmla="*/ 0 h 25"/>
                  <a:gd name="T8" fmla="*/ 1 w 19"/>
                  <a:gd name="T9" fmla="*/ 23 h 25"/>
                  <a:gd name="T10" fmla="*/ 16 w 19"/>
                  <a:gd name="T11" fmla="*/ 23 h 25"/>
                  <a:gd name="T12" fmla="*/ 16 w 19"/>
                  <a:gd name="T13" fmla="*/ 0 h 25"/>
                  <a:gd name="T14" fmla="*/ 19 w 19"/>
                  <a:gd name="T15" fmla="*/ 0 h 25"/>
                  <a:gd name="T16" fmla="*/ 19 w 1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5"/>
                    </a:moveTo>
                    <a:lnTo>
                      <a:pt x="0" y="25"/>
                    </a:lnTo>
                    <a:lnTo>
                      <a:pt x="0" y="0"/>
                    </a:lnTo>
                    <a:lnTo>
                      <a:pt x="1" y="0"/>
                    </a:lnTo>
                    <a:lnTo>
                      <a:pt x="1" y="23"/>
                    </a:lnTo>
                    <a:lnTo>
                      <a:pt x="16" y="23"/>
                    </a:lnTo>
                    <a:lnTo>
                      <a:pt x="16" y="0"/>
                    </a:lnTo>
                    <a:lnTo>
                      <a:pt x="19" y="0"/>
                    </a:lnTo>
                    <a:lnTo>
                      <a:pt x="19" y="25"/>
                    </a:lnTo>
                    <a:close/>
                  </a:path>
                </a:pathLst>
              </a:custGeom>
              <a:solidFill>
                <a:srgbClr val="647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40" name="Freeform 1390"/>
              <p:cNvSpPr>
                <a:spLocks/>
              </p:cNvSpPr>
              <p:nvPr/>
            </p:nvSpPr>
            <p:spPr bwMode="gray">
              <a:xfrm>
                <a:off x="3701248" y="4536259"/>
                <a:ext cx="159381" cy="38813"/>
              </a:xfrm>
              <a:custGeom>
                <a:avLst/>
                <a:gdLst>
                  <a:gd name="T0" fmla="*/ 193 w 193"/>
                  <a:gd name="T1" fmla="*/ 47 h 47"/>
                  <a:gd name="T2" fmla="*/ 0 w 193"/>
                  <a:gd name="T3" fmla="*/ 47 h 47"/>
                  <a:gd name="T4" fmla="*/ 0 w 193"/>
                  <a:gd name="T5" fmla="*/ 0 h 47"/>
                  <a:gd name="T6" fmla="*/ 1 w 193"/>
                  <a:gd name="T7" fmla="*/ 0 h 47"/>
                  <a:gd name="T8" fmla="*/ 1 w 193"/>
                  <a:gd name="T9" fmla="*/ 44 h 47"/>
                  <a:gd name="T10" fmla="*/ 190 w 193"/>
                  <a:gd name="T11" fmla="*/ 44 h 47"/>
                  <a:gd name="T12" fmla="*/ 190 w 193"/>
                  <a:gd name="T13" fmla="*/ 0 h 47"/>
                  <a:gd name="T14" fmla="*/ 193 w 193"/>
                  <a:gd name="T15" fmla="*/ 0 h 47"/>
                  <a:gd name="T16" fmla="*/ 193 w 193"/>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47">
                    <a:moveTo>
                      <a:pt x="193" y="47"/>
                    </a:moveTo>
                    <a:lnTo>
                      <a:pt x="0" y="47"/>
                    </a:lnTo>
                    <a:lnTo>
                      <a:pt x="0" y="0"/>
                    </a:lnTo>
                    <a:lnTo>
                      <a:pt x="1" y="0"/>
                    </a:lnTo>
                    <a:lnTo>
                      <a:pt x="1" y="44"/>
                    </a:lnTo>
                    <a:lnTo>
                      <a:pt x="190" y="44"/>
                    </a:lnTo>
                    <a:lnTo>
                      <a:pt x="190" y="0"/>
                    </a:lnTo>
                    <a:lnTo>
                      <a:pt x="193" y="0"/>
                    </a:lnTo>
                    <a:lnTo>
                      <a:pt x="193" y="47"/>
                    </a:lnTo>
                    <a:close/>
                  </a:path>
                </a:pathLst>
              </a:custGeom>
              <a:solidFill>
                <a:srgbClr val="647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41" name="Freeform 1391"/>
              <p:cNvSpPr>
                <a:spLocks/>
              </p:cNvSpPr>
              <p:nvPr/>
            </p:nvSpPr>
            <p:spPr bwMode="gray">
              <a:xfrm>
                <a:off x="3745016" y="4536259"/>
                <a:ext cx="71020" cy="20645"/>
              </a:xfrm>
              <a:custGeom>
                <a:avLst/>
                <a:gdLst>
                  <a:gd name="T0" fmla="*/ 86 w 86"/>
                  <a:gd name="T1" fmla="*/ 25 h 25"/>
                  <a:gd name="T2" fmla="*/ 0 w 86"/>
                  <a:gd name="T3" fmla="*/ 25 h 25"/>
                  <a:gd name="T4" fmla="*/ 0 w 86"/>
                  <a:gd name="T5" fmla="*/ 0 h 25"/>
                  <a:gd name="T6" fmla="*/ 3 w 86"/>
                  <a:gd name="T7" fmla="*/ 0 h 25"/>
                  <a:gd name="T8" fmla="*/ 3 w 86"/>
                  <a:gd name="T9" fmla="*/ 23 h 25"/>
                  <a:gd name="T10" fmla="*/ 83 w 86"/>
                  <a:gd name="T11" fmla="*/ 23 h 25"/>
                  <a:gd name="T12" fmla="*/ 83 w 86"/>
                  <a:gd name="T13" fmla="*/ 0 h 25"/>
                  <a:gd name="T14" fmla="*/ 86 w 86"/>
                  <a:gd name="T15" fmla="*/ 0 h 25"/>
                  <a:gd name="T16" fmla="*/ 86 w 86"/>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5">
                    <a:moveTo>
                      <a:pt x="86" y="25"/>
                    </a:moveTo>
                    <a:lnTo>
                      <a:pt x="0" y="25"/>
                    </a:lnTo>
                    <a:lnTo>
                      <a:pt x="0" y="0"/>
                    </a:lnTo>
                    <a:lnTo>
                      <a:pt x="3" y="0"/>
                    </a:lnTo>
                    <a:lnTo>
                      <a:pt x="3" y="23"/>
                    </a:lnTo>
                    <a:lnTo>
                      <a:pt x="83" y="23"/>
                    </a:lnTo>
                    <a:lnTo>
                      <a:pt x="83" y="0"/>
                    </a:lnTo>
                    <a:lnTo>
                      <a:pt x="86" y="0"/>
                    </a:lnTo>
                    <a:lnTo>
                      <a:pt x="86" y="25"/>
                    </a:lnTo>
                    <a:close/>
                  </a:path>
                </a:pathLst>
              </a:custGeom>
              <a:solidFill>
                <a:srgbClr val="647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42" name="Rectangle 1392"/>
              <p:cNvSpPr>
                <a:spLocks noChangeArrowheads="1"/>
              </p:cNvSpPr>
              <p:nvPr/>
            </p:nvSpPr>
            <p:spPr bwMode="gray">
              <a:xfrm>
                <a:off x="3708681" y="4531304"/>
                <a:ext cx="5781" cy="9909"/>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43" name="Rectangle 1393"/>
              <p:cNvSpPr>
                <a:spLocks noChangeArrowheads="1"/>
              </p:cNvSpPr>
              <p:nvPr/>
            </p:nvSpPr>
            <p:spPr bwMode="gray">
              <a:xfrm>
                <a:off x="3720242" y="4551123"/>
                <a:ext cx="7432" cy="10736"/>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44" name="Rectangle 1394"/>
              <p:cNvSpPr>
                <a:spLocks noChangeArrowheads="1"/>
              </p:cNvSpPr>
              <p:nvPr/>
            </p:nvSpPr>
            <p:spPr bwMode="gray">
              <a:xfrm>
                <a:off x="3834204" y="4551123"/>
                <a:ext cx="5781" cy="10736"/>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45" name="Rectangle 1395"/>
              <p:cNvSpPr>
                <a:spLocks noChangeArrowheads="1"/>
              </p:cNvSpPr>
              <p:nvPr/>
            </p:nvSpPr>
            <p:spPr bwMode="gray">
              <a:xfrm>
                <a:off x="3732629" y="4531304"/>
                <a:ext cx="7432" cy="9909"/>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46" name="Rectangle 1396"/>
              <p:cNvSpPr>
                <a:spLocks noChangeArrowheads="1"/>
              </p:cNvSpPr>
              <p:nvPr/>
            </p:nvSpPr>
            <p:spPr bwMode="gray">
              <a:xfrm>
                <a:off x="3777223" y="4551123"/>
                <a:ext cx="7432" cy="10736"/>
              </a:xfrm>
              <a:prstGeom prst="rect">
                <a:avLst/>
              </a:prstGeom>
              <a:solidFill>
                <a:srgbClr val="C6D1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47" name="Freeform 1397"/>
              <p:cNvSpPr>
                <a:spLocks noEditPoints="1"/>
              </p:cNvSpPr>
              <p:nvPr/>
            </p:nvSpPr>
            <p:spPr bwMode="gray">
              <a:xfrm>
                <a:off x="3777223" y="4551123"/>
                <a:ext cx="7432" cy="10736"/>
              </a:xfrm>
              <a:custGeom>
                <a:avLst/>
                <a:gdLst>
                  <a:gd name="T0" fmla="*/ 3 w 9"/>
                  <a:gd name="T1" fmla="*/ 2 h 13"/>
                  <a:gd name="T2" fmla="*/ 6 w 9"/>
                  <a:gd name="T3" fmla="*/ 2 h 13"/>
                  <a:gd name="T4" fmla="*/ 6 w 9"/>
                  <a:gd name="T5" fmla="*/ 10 h 13"/>
                  <a:gd name="T6" fmla="*/ 3 w 9"/>
                  <a:gd name="T7" fmla="*/ 10 h 13"/>
                  <a:gd name="T8" fmla="*/ 3 w 9"/>
                  <a:gd name="T9" fmla="*/ 2 h 13"/>
                  <a:gd name="T10" fmla="*/ 0 w 9"/>
                  <a:gd name="T11" fmla="*/ 13 h 13"/>
                  <a:gd name="T12" fmla="*/ 9 w 9"/>
                  <a:gd name="T13" fmla="*/ 13 h 13"/>
                  <a:gd name="T14" fmla="*/ 9 w 9"/>
                  <a:gd name="T15" fmla="*/ 0 h 13"/>
                  <a:gd name="T16" fmla="*/ 0 w 9"/>
                  <a:gd name="T17" fmla="*/ 0 h 13"/>
                  <a:gd name="T18" fmla="*/ 0 w 9"/>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3">
                    <a:moveTo>
                      <a:pt x="3" y="2"/>
                    </a:moveTo>
                    <a:lnTo>
                      <a:pt x="6" y="2"/>
                    </a:lnTo>
                    <a:lnTo>
                      <a:pt x="6" y="10"/>
                    </a:lnTo>
                    <a:lnTo>
                      <a:pt x="3" y="10"/>
                    </a:lnTo>
                    <a:lnTo>
                      <a:pt x="3" y="2"/>
                    </a:lnTo>
                    <a:close/>
                    <a:moveTo>
                      <a:pt x="0" y="13"/>
                    </a:moveTo>
                    <a:lnTo>
                      <a:pt x="9" y="13"/>
                    </a:lnTo>
                    <a:lnTo>
                      <a:pt x="9" y="0"/>
                    </a:lnTo>
                    <a:lnTo>
                      <a:pt x="0" y="0"/>
                    </a:lnTo>
                    <a:lnTo>
                      <a:pt x="0" y="13"/>
                    </a:lnTo>
                    <a:close/>
                  </a:path>
                </a:pathLst>
              </a:custGeom>
              <a:solidFill>
                <a:srgbClr val="647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48" name="Rectangle 1398"/>
              <p:cNvSpPr>
                <a:spLocks noChangeArrowheads="1"/>
              </p:cNvSpPr>
              <p:nvPr/>
            </p:nvSpPr>
            <p:spPr bwMode="gray">
              <a:xfrm>
                <a:off x="3777223" y="4569291"/>
                <a:ext cx="7432" cy="9084"/>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49" name="Rectangle 1399"/>
              <p:cNvSpPr>
                <a:spLocks noChangeArrowheads="1"/>
              </p:cNvSpPr>
              <p:nvPr/>
            </p:nvSpPr>
            <p:spPr bwMode="gray">
              <a:xfrm>
                <a:off x="3820991" y="4531304"/>
                <a:ext cx="6607" cy="9909"/>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50" name="Rectangle 1400"/>
              <p:cNvSpPr>
                <a:spLocks noChangeArrowheads="1"/>
              </p:cNvSpPr>
              <p:nvPr/>
            </p:nvSpPr>
            <p:spPr bwMode="gray">
              <a:xfrm>
                <a:off x="3845765" y="4531304"/>
                <a:ext cx="6607" cy="9909"/>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51" name="Freeform 1401"/>
              <p:cNvSpPr>
                <a:spLocks noEditPoints="1"/>
              </p:cNvSpPr>
              <p:nvPr/>
            </p:nvSpPr>
            <p:spPr bwMode="gray">
              <a:xfrm>
                <a:off x="3732629" y="4502401"/>
                <a:ext cx="7432" cy="7432"/>
              </a:xfrm>
              <a:custGeom>
                <a:avLst/>
                <a:gdLst>
                  <a:gd name="T0" fmla="*/ 3 w 6"/>
                  <a:gd name="T1" fmla="*/ 1 h 6"/>
                  <a:gd name="T2" fmla="*/ 1 w 6"/>
                  <a:gd name="T3" fmla="*/ 3 h 6"/>
                  <a:gd name="T4" fmla="*/ 3 w 6"/>
                  <a:gd name="T5" fmla="*/ 5 h 6"/>
                  <a:gd name="T6" fmla="*/ 5 w 6"/>
                  <a:gd name="T7" fmla="*/ 3 h 6"/>
                  <a:gd name="T8" fmla="*/ 3 w 6"/>
                  <a:gd name="T9" fmla="*/ 1 h 6"/>
                  <a:gd name="T10" fmla="*/ 3 w 6"/>
                  <a:gd name="T11" fmla="*/ 6 h 6"/>
                  <a:gd name="T12" fmla="*/ 0 w 6"/>
                  <a:gd name="T13" fmla="*/ 3 h 6"/>
                  <a:gd name="T14" fmla="*/ 3 w 6"/>
                  <a:gd name="T15" fmla="*/ 0 h 6"/>
                  <a:gd name="T16" fmla="*/ 6 w 6"/>
                  <a:gd name="T17" fmla="*/ 3 h 6"/>
                  <a:gd name="T18" fmla="*/ 3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3" y="1"/>
                    </a:moveTo>
                    <a:cubicBezTo>
                      <a:pt x="2" y="1"/>
                      <a:pt x="1" y="2"/>
                      <a:pt x="1" y="3"/>
                    </a:cubicBezTo>
                    <a:cubicBezTo>
                      <a:pt x="1" y="4"/>
                      <a:pt x="2" y="5"/>
                      <a:pt x="3" y="5"/>
                    </a:cubicBezTo>
                    <a:cubicBezTo>
                      <a:pt x="4" y="5"/>
                      <a:pt x="5" y="4"/>
                      <a:pt x="5" y="3"/>
                    </a:cubicBezTo>
                    <a:cubicBezTo>
                      <a:pt x="5" y="2"/>
                      <a:pt x="4" y="1"/>
                      <a:pt x="3" y="1"/>
                    </a:cubicBezTo>
                    <a:moveTo>
                      <a:pt x="3" y="6"/>
                    </a:moveTo>
                    <a:cubicBezTo>
                      <a:pt x="1" y="6"/>
                      <a:pt x="0" y="5"/>
                      <a:pt x="0" y="3"/>
                    </a:cubicBezTo>
                    <a:cubicBezTo>
                      <a:pt x="0" y="1"/>
                      <a:pt x="1" y="0"/>
                      <a:pt x="3" y="0"/>
                    </a:cubicBezTo>
                    <a:cubicBezTo>
                      <a:pt x="5" y="0"/>
                      <a:pt x="6" y="1"/>
                      <a:pt x="6" y="3"/>
                    </a:cubicBezTo>
                    <a:cubicBezTo>
                      <a:pt x="6" y="5"/>
                      <a:pt x="5" y="6"/>
                      <a:pt x="3" y="6"/>
                    </a:cubicBezTo>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52" name="Freeform 1402"/>
              <p:cNvSpPr>
                <a:spLocks noEditPoints="1"/>
              </p:cNvSpPr>
              <p:nvPr/>
            </p:nvSpPr>
            <p:spPr bwMode="gray">
              <a:xfrm>
                <a:off x="3732629" y="4505704"/>
                <a:ext cx="7432" cy="9084"/>
              </a:xfrm>
              <a:custGeom>
                <a:avLst/>
                <a:gdLst>
                  <a:gd name="T0" fmla="*/ 3 w 6"/>
                  <a:gd name="T1" fmla="*/ 1 h 7"/>
                  <a:gd name="T2" fmla="*/ 1 w 6"/>
                  <a:gd name="T3" fmla="*/ 3 h 7"/>
                  <a:gd name="T4" fmla="*/ 3 w 6"/>
                  <a:gd name="T5" fmla="*/ 5 h 7"/>
                  <a:gd name="T6" fmla="*/ 5 w 6"/>
                  <a:gd name="T7" fmla="*/ 3 h 7"/>
                  <a:gd name="T8" fmla="*/ 3 w 6"/>
                  <a:gd name="T9" fmla="*/ 1 h 7"/>
                  <a:gd name="T10" fmla="*/ 3 w 6"/>
                  <a:gd name="T11" fmla="*/ 7 h 7"/>
                  <a:gd name="T12" fmla="*/ 0 w 6"/>
                  <a:gd name="T13" fmla="*/ 3 h 7"/>
                  <a:gd name="T14" fmla="*/ 3 w 6"/>
                  <a:gd name="T15" fmla="*/ 0 h 7"/>
                  <a:gd name="T16" fmla="*/ 6 w 6"/>
                  <a:gd name="T17" fmla="*/ 3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1"/>
                    </a:moveTo>
                    <a:cubicBezTo>
                      <a:pt x="2" y="1"/>
                      <a:pt x="1" y="2"/>
                      <a:pt x="1" y="3"/>
                    </a:cubicBezTo>
                    <a:cubicBezTo>
                      <a:pt x="1" y="4"/>
                      <a:pt x="2" y="5"/>
                      <a:pt x="3" y="5"/>
                    </a:cubicBezTo>
                    <a:cubicBezTo>
                      <a:pt x="4" y="5"/>
                      <a:pt x="5" y="4"/>
                      <a:pt x="5" y="3"/>
                    </a:cubicBezTo>
                    <a:cubicBezTo>
                      <a:pt x="5" y="2"/>
                      <a:pt x="4" y="1"/>
                      <a:pt x="3" y="1"/>
                    </a:cubicBezTo>
                    <a:moveTo>
                      <a:pt x="3" y="7"/>
                    </a:moveTo>
                    <a:cubicBezTo>
                      <a:pt x="1" y="7"/>
                      <a:pt x="0" y="5"/>
                      <a:pt x="0" y="3"/>
                    </a:cubicBezTo>
                    <a:cubicBezTo>
                      <a:pt x="0" y="2"/>
                      <a:pt x="1" y="0"/>
                      <a:pt x="3" y="0"/>
                    </a:cubicBezTo>
                    <a:cubicBezTo>
                      <a:pt x="5" y="0"/>
                      <a:pt x="6" y="2"/>
                      <a:pt x="6" y="3"/>
                    </a:cubicBezTo>
                    <a:cubicBezTo>
                      <a:pt x="6" y="5"/>
                      <a:pt x="5" y="7"/>
                      <a:pt x="3" y="7"/>
                    </a:cubicBezTo>
                  </a:path>
                </a:pathLst>
              </a:custGeom>
              <a:solidFill>
                <a:srgbClr val="647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53" name="Freeform 1403"/>
              <p:cNvSpPr>
                <a:spLocks/>
              </p:cNvSpPr>
              <p:nvPr/>
            </p:nvSpPr>
            <p:spPr bwMode="gray">
              <a:xfrm>
                <a:off x="3735932" y="4505704"/>
                <a:ext cx="4129" cy="4129"/>
              </a:xfrm>
              <a:custGeom>
                <a:avLst/>
                <a:gdLst>
                  <a:gd name="T0" fmla="*/ 0 w 3"/>
                  <a:gd name="T1" fmla="*/ 3 h 3"/>
                  <a:gd name="T2" fmla="*/ 0 w 3"/>
                  <a:gd name="T3" fmla="*/ 2 h 3"/>
                  <a:gd name="T4" fmla="*/ 2 w 3"/>
                  <a:gd name="T5" fmla="*/ 0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0" y="2"/>
                      <a:pt x="0" y="2"/>
                      <a:pt x="0" y="2"/>
                    </a:cubicBezTo>
                    <a:cubicBezTo>
                      <a:pt x="1" y="2"/>
                      <a:pt x="2" y="1"/>
                      <a:pt x="2" y="0"/>
                    </a:cubicBezTo>
                    <a:cubicBezTo>
                      <a:pt x="3" y="0"/>
                      <a:pt x="3" y="0"/>
                      <a:pt x="3" y="0"/>
                    </a:cubicBezTo>
                    <a:cubicBezTo>
                      <a:pt x="3" y="2"/>
                      <a:pt x="2" y="3"/>
                      <a:pt x="0" y="3"/>
                    </a:cubicBezTo>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54" name="Freeform 1404"/>
              <p:cNvSpPr>
                <a:spLocks noEditPoints="1"/>
              </p:cNvSpPr>
              <p:nvPr/>
            </p:nvSpPr>
            <p:spPr bwMode="gray">
              <a:xfrm>
                <a:off x="3707029" y="4502401"/>
                <a:ext cx="8258" cy="7432"/>
              </a:xfrm>
              <a:custGeom>
                <a:avLst/>
                <a:gdLst>
                  <a:gd name="T0" fmla="*/ 4 w 7"/>
                  <a:gd name="T1" fmla="*/ 1 h 6"/>
                  <a:gd name="T2" fmla="*/ 2 w 7"/>
                  <a:gd name="T3" fmla="*/ 3 h 6"/>
                  <a:gd name="T4" fmla="*/ 4 w 7"/>
                  <a:gd name="T5" fmla="*/ 5 h 6"/>
                  <a:gd name="T6" fmla="*/ 6 w 7"/>
                  <a:gd name="T7" fmla="*/ 3 h 6"/>
                  <a:gd name="T8" fmla="*/ 4 w 7"/>
                  <a:gd name="T9" fmla="*/ 1 h 6"/>
                  <a:gd name="T10" fmla="*/ 4 w 7"/>
                  <a:gd name="T11" fmla="*/ 6 h 6"/>
                  <a:gd name="T12" fmla="*/ 0 w 7"/>
                  <a:gd name="T13" fmla="*/ 3 h 6"/>
                  <a:gd name="T14" fmla="*/ 4 w 7"/>
                  <a:gd name="T15" fmla="*/ 0 h 6"/>
                  <a:gd name="T16" fmla="*/ 7 w 7"/>
                  <a:gd name="T17" fmla="*/ 3 h 6"/>
                  <a:gd name="T18" fmla="*/ 4 w 7"/>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4" y="1"/>
                    </a:moveTo>
                    <a:cubicBezTo>
                      <a:pt x="2" y="1"/>
                      <a:pt x="2" y="2"/>
                      <a:pt x="2" y="3"/>
                    </a:cubicBezTo>
                    <a:cubicBezTo>
                      <a:pt x="2" y="4"/>
                      <a:pt x="2" y="5"/>
                      <a:pt x="4" y="5"/>
                    </a:cubicBezTo>
                    <a:cubicBezTo>
                      <a:pt x="5" y="5"/>
                      <a:pt x="6" y="4"/>
                      <a:pt x="6" y="3"/>
                    </a:cubicBezTo>
                    <a:cubicBezTo>
                      <a:pt x="6" y="2"/>
                      <a:pt x="5" y="1"/>
                      <a:pt x="4" y="1"/>
                    </a:cubicBezTo>
                    <a:moveTo>
                      <a:pt x="4" y="6"/>
                    </a:moveTo>
                    <a:cubicBezTo>
                      <a:pt x="2" y="6"/>
                      <a:pt x="0" y="5"/>
                      <a:pt x="0" y="3"/>
                    </a:cubicBezTo>
                    <a:cubicBezTo>
                      <a:pt x="0" y="1"/>
                      <a:pt x="2" y="0"/>
                      <a:pt x="4" y="0"/>
                    </a:cubicBezTo>
                    <a:cubicBezTo>
                      <a:pt x="5" y="0"/>
                      <a:pt x="7" y="1"/>
                      <a:pt x="7" y="3"/>
                    </a:cubicBezTo>
                    <a:cubicBezTo>
                      <a:pt x="7" y="5"/>
                      <a:pt x="5" y="6"/>
                      <a:pt x="4" y="6"/>
                    </a:cubicBezTo>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55" name="Freeform 1405"/>
              <p:cNvSpPr>
                <a:spLocks noEditPoints="1"/>
              </p:cNvSpPr>
              <p:nvPr/>
            </p:nvSpPr>
            <p:spPr bwMode="gray">
              <a:xfrm>
                <a:off x="3707029" y="4505704"/>
                <a:ext cx="8258" cy="9084"/>
              </a:xfrm>
              <a:custGeom>
                <a:avLst/>
                <a:gdLst>
                  <a:gd name="T0" fmla="*/ 4 w 7"/>
                  <a:gd name="T1" fmla="*/ 1 h 7"/>
                  <a:gd name="T2" fmla="*/ 2 w 7"/>
                  <a:gd name="T3" fmla="*/ 3 h 7"/>
                  <a:gd name="T4" fmla="*/ 4 w 7"/>
                  <a:gd name="T5" fmla="*/ 5 h 7"/>
                  <a:gd name="T6" fmla="*/ 6 w 7"/>
                  <a:gd name="T7" fmla="*/ 3 h 7"/>
                  <a:gd name="T8" fmla="*/ 4 w 7"/>
                  <a:gd name="T9" fmla="*/ 1 h 7"/>
                  <a:gd name="T10" fmla="*/ 4 w 7"/>
                  <a:gd name="T11" fmla="*/ 7 h 7"/>
                  <a:gd name="T12" fmla="*/ 0 w 7"/>
                  <a:gd name="T13" fmla="*/ 3 h 7"/>
                  <a:gd name="T14" fmla="*/ 4 w 7"/>
                  <a:gd name="T15" fmla="*/ 0 h 7"/>
                  <a:gd name="T16" fmla="*/ 7 w 7"/>
                  <a:gd name="T17" fmla="*/ 3 h 7"/>
                  <a:gd name="T18" fmla="*/ 4 w 7"/>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1"/>
                    </a:moveTo>
                    <a:cubicBezTo>
                      <a:pt x="2" y="1"/>
                      <a:pt x="2" y="2"/>
                      <a:pt x="2" y="3"/>
                    </a:cubicBezTo>
                    <a:cubicBezTo>
                      <a:pt x="2" y="4"/>
                      <a:pt x="2" y="5"/>
                      <a:pt x="4" y="5"/>
                    </a:cubicBezTo>
                    <a:cubicBezTo>
                      <a:pt x="5" y="5"/>
                      <a:pt x="6" y="4"/>
                      <a:pt x="6" y="3"/>
                    </a:cubicBezTo>
                    <a:cubicBezTo>
                      <a:pt x="6" y="2"/>
                      <a:pt x="5" y="1"/>
                      <a:pt x="4" y="1"/>
                    </a:cubicBezTo>
                    <a:moveTo>
                      <a:pt x="4" y="7"/>
                    </a:moveTo>
                    <a:cubicBezTo>
                      <a:pt x="2" y="7"/>
                      <a:pt x="0" y="5"/>
                      <a:pt x="0" y="3"/>
                    </a:cubicBezTo>
                    <a:cubicBezTo>
                      <a:pt x="0" y="2"/>
                      <a:pt x="2" y="0"/>
                      <a:pt x="4" y="0"/>
                    </a:cubicBezTo>
                    <a:cubicBezTo>
                      <a:pt x="5" y="0"/>
                      <a:pt x="7" y="2"/>
                      <a:pt x="7" y="3"/>
                    </a:cubicBezTo>
                    <a:cubicBezTo>
                      <a:pt x="7" y="5"/>
                      <a:pt x="5" y="7"/>
                      <a:pt x="4" y="7"/>
                    </a:cubicBezTo>
                  </a:path>
                </a:pathLst>
              </a:custGeom>
              <a:solidFill>
                <a:srgbClr val="647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56" name="Freeform 1406"/>
              <p:cNvSpPr>
                <a:spLocks/>
              </p:cNvSpPr>
              <p:nvPr/>
            </p:nvSpPr>
            <p:spPr bwMode="gray">
              <a:xfrm>
                <a:off x="3711984" y="4505704"/>
                <a:ext cx="3303" cy="4129"/>
              </a:xfrm>
              <a:custGeom>
                <a:avLst/>
                <a:gdLst>
                  <a:gd name="T0" fmla="*/ 0 w 3"/>
                  <a:gd name="T1" fmla="*/ 3 h 3"/>
                  <a:gd name="T2" fmla="*/ 0 w 3"/>
                  <a:gd name="T3" fmla="*/ 2 h 3"/>
                  <a:gd name="T4" fmla="*/ 2 w 3"/>
                  <a:gd name="T5" fmla="*/ 0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0" y="2"/>
                      <a:pt x="0" y="2"/>
                      <a:pt x="0" y="2"/>
                    </a:cubicBezTo>
                    <a:cubicBezTo>
                      <a:pt x="1" y="2"/>
                      <a:pt x="2" y="1"/>
                      <a:pt x="2" y="0"/>
                    </a:cubicBezTo>
                    <a:cubicBezTo>
                      <a:pt x="3" y="0"/>
                      <a:pt x="3" y="0"/>
                      <a:pt x="3" y="0"/>
                    </a:cubicBezTo>
                    <a:cubicBezTo>
                      <a:pt x="3" y="2"/>
                      <a:pt x="1" y="3"/>
                      <a:pt x="0" y="3"/>
                    </a:cubicBezTo>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57" name="Freeform 1407"/>
              <p:cNvSpPr>
                <a:spLocks noEditPoints="1"/>
              </p:cNvSpPr>
              <p:nvPr/>
            </p:nvSpPr>
            <p:spPr bwMode="gray">
              <a:xfrm>
                <a:off x="3820991" y="4502401"/>
                <a:ext cx="8258" cy="7432"/>
              </a:xfrm>
              <a:custGeom>
                <a:avLst/>
                <a:gdLst>
                  <a:gd name="T0" fmla="*/ 3 w 7"/>
                  <a:gd name="T1" fmla="*/ 1 h 6"/>
                  <a:gd name="T2" fmla="*/ 1 w 7"/>
                  <a:gd name="T3" fmla="*/ 3 h 6"/>
                  <a:gd name="T4" fmla="*/ 3 w 7"/>
                  <a:gd name="T5" fmla="*/ 5 h 6"/>
                  <a:gd name="T6" fmla="*/ 5 w 7"/>
                  <a:gd name="T7" fmla="*/ 3 h 6"/>
                  <a:gd name="T8" fmla="*/ 3 w 7"/>
                  <a:gd name="T9" fmla="*/ 1 h 6"/>
                  <a:gd name="T10" fmla="*/ 3 w 7"/>
                  <a:gd name="T11" fmla="*/ 6 h 6"/>
                  <a:gd name="T12" fmla="*/ 0 w 7"/>
                  <a:gd name="T13" fmla="*/ 3 h 6"/>
                  <a:gd name="T14" fmla="*/ 3 w 7"/>
                  <a:gd name="T15" fmla="*/ 0 h 6"/>
                  <a:gd name="T16" fmla="*/ 7 w 7"/>
                  <a:gd name="T17" fmla="*/ 3 h 6"/>
                  <a:gd name="T18" fmla="*/ 3 w 7"/>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3" y="1"/>
                    </a:moveTo>
                    <a:cubicBezTo>
                      <a:pt x="2" y="1"/>
                      <a:pt x="1" y="2"/>
                      <a:pt x="1" y="3"/>
                    </a:cubicBezTo>
                    <a:cubicBezTo>
                      <a:pt x="1" y="4"/>
                      <a:pt x="2" y="5"/>
                      <a:pt x="3" y="5"/>
                    </a:cubicBezTo>
                    <a:cubicBezTo>
                      <a:pt x="4" y="5"/>
                      <a:pt x="5" y="4"/>
                      <a:pt x="5" y="3"/>
                    </a:cubicBezTo>
                    <a:cubicBezTo>
                      <a:pt x="5" y="2"/>
                      <a:pt x="4" y="1"/>
                      <a:pt x="3" y="1"/>
                    </a:cubicBezTo>
                    <a:moveTo>
                      <a:pt x="3" y="6"/>
                    </a:moveTo>
                    <a:cubicBezTo>
                      <a:pt x="1" y="6"/>
                      <a:pt x="0" y="5"/>
                      <a:pt x="0" y="3"/>
                    </a:cubicBezTo>
                    <a:cubicBezTo>
                      <a:pt x="0" y="1"/>
                      <a:pt x="1" y="0"/>
                      <a:pt x="3" y="0"/>
                    </a:cubicBezTo>
                    <a:cubicBezTo>
                      <a:pt x="5" y="0"/>
                      <a:pt x="7" y="1"/>
                      <a:pt x="7" y="3"/>
                    </a:cubicBezTo>
                    <a:cubicBezTo>
                      <a:pt x="7" y="5"/>
                      <a:pt x="5" y="6"/>
                      <a:pt x="3" y="6"/>
                    </a:cubicBezTo>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58" name="Freeform 1408"/>
              <p:cNvSpPr>
                <a:spLocks noEditPoints="1"/>
              </p:cNvSpPr>
              <p:nvPr/>
            </p:nvSpPr>
            <p:spPr bwMode="gray">
              <a:xfrm>
                <a:off x="3820991" y="4505704"/>
                <a:ext cx="8258" cy="9084"/>
              </a:xfrm>
              <a:custGeom>
                <a:avLst/>
                <a:gdLst>
                  <a:gd name="T0" fmla="*/ 3 w 7"/>
                  <a:gd name="T1" fmla="*/ 1 h 7"/>
                  <a:gd name="T2" fmla="*/ 1 w 7"/>
                  <a:gd name="T3" fmla="*/ 3 h 7"/>
                  <a:gd name="T4" fmla="*/ 3 w 7"/>
                  <a:gd name="T5" fmla="*/ 5 h 7"/>
                  <a:gd name="T6" fmla="*/ 5 w 7"/>
                  <a:gd name="T7" fmla="*/ 3 h 7"/>
                  <a:gd name="T8" fmla="*/ 3 w 7"/>
                  <a:gd name="T9" fmla="*/ 1 h 7"/>
                  <a:gd name="T10" fmla="*/ 3 w 7"/>
                  <a:gd name="T11" fmla="*/ 7 h 7"/>
                  <a:gd name="T12" fmla="*/ 0 w 7"/>
                  <a:gd name="T13" fmla="*/ 3 h 7"/>
                  <a:gd name="T14" fmla="*/ 3 w 7"/>
                  <a:gd name="T15" fmla="*/ 0 h 7"/>
                  <a:gd name="T16" fmla="*/ 7 w 7"/>
                  <a:gd name="T17" fmla="*/ 3 h 7"/>
                  <a:gd name="T18" fmla="*/ 3 w 7"/>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1"/>
                    </a:moveTo>
                    <a:cubicBezTo>
                      <a:pt x="2" y="1"/>
                      <a:pt x="1" y="2"/>
                      <a:pt x="1" y="3"/>
                    </a:cubicBezTo>
                    <a:cubicBezTo>
                      <a:pt x="1" y="4"/>
                      <a:pt x="2" y="5"/>
                      <a:pt x="3" y="5"/>
                    </a:cubicBezTo>
                    <a:cubicBezTo>
                      <a:pt x="4" y="5"/>
                      <a:pt x="5" y="4"/>
                      <a:pt x="5" y="3"/>
                    </a:cubicBezTo>
                    <a:cubicBezTo>
                      <a:pt x="5" y="2"/>
                      <a:pt x="4" y="1"/>
                      <a:pt x="3" y="1"/>
                    </a:cubicBezTo>
                    <a:moveTo>
                      <a:pt x="3" y="7"/>
                    </a:moveTo>
                    <a:cubicBezTo>
                      <a:pt x="1" y="7"/>
                      <a:pt x="0" y="5"/>
                      <a:pt x="0" y="3"/>
                    </a:cubicBezTo>
                    <a:cubicBezTo>
                      <a:pt x="0" y="2"/>
                      <a:pt x="1" y="0"/>
                      <a:pt x="3" y="0"/>
                    </a:cubicBezTo>
                    <a:cubicBezTo>
                      <a:pt x="5" y="0"/>
                      <a:pt x="7" y="2"/>
                      <a:pt x="7" y="3"/>
                    </a:cubicBezTo>
                    <a:cubicBezTo>
                      <a:pt x="7" y="5"/>
                      <a:pt x="5" y="7"/>
                      <a:pt x="3" y="7"/>
                    </a:cubicBezTo>
                  </a:path>
                </a:pathLst>
              </a:custGeom>
              <a:solidFill>
                <a:srgbClr val="647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59" name="Freeform 1409"/>
              <p:cNvSpPr>
                <a:spLocks/>
              </p:cNvSpPr>
              <p:nvPr/>
            </p:nvSpPr>
            <p:spPr bwMode="gray">
              <a:xfrm>
                <a:off x="3824294" y="4505704"/>
                <a:ext cx="4955" cy="4129"/>
              </a:xfrm>
              <a:custGeom>
                <a:avLst/>
                <a:gdLst>
                  <a:gd name="T0" fmla="*/ 0 w 4"/>
                  <a:gd name="T1" fmla="*/ 3 h 3"/>
                  <a:gd name="T2" fmla="*/ 0 w 4"/>
                  <a:gd name="T3" fmla="*/ 2 h 3"/>
                  <a:gd name="T4" fmla="*/ 2 w 4"/>
                  <a:gd name="T5" fmla="*/ 0 h 3"/>
                  <a:gd name="T6" fmla="*/ 4 w 4"/>
                  <a:gd name="T7" fmla="*/ 0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cubicBezTo>
                      <a:pt x="0" y="2"/>
                      <a:pt x="0" y="2"/>
                      <a:pt x="0" y="2"/>
                    </a:cubicBezTo>
                    <a:cubicBezTo>
                      <a:pt x="1" y="2"/>
                      <a:pt x="2" y="1"/>
                      <a:pt x="2" y="0"/>
                    </a:cubicBezTo>
                    <a:cubicBezTo>
                      <a:pt x="4" y="0"/>
                      <a:pt x="4" y="0"/>
                      <a:pt x="4" y="0"/>
                    </a:cubicBezTo>
                    <a:cubicBezTo>
                      <a:pt x="4" y="2"/>
                      <a:pt x="2" y="3"/>
                      <a:pt x="0" y="3"/>
                    </a:cubicBezTo>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60" name="Freeform 1410"/>
              <p:cNvSpPr>
                <a:spLocks noEditPoints="1"/>
              </p:cNvSpPr>
              <p:nvPr/>
            </p:nvSpPr>
            <p:spPr bwMode="gray">
              <a:xfrm>
                <a:off x="3844939" y="4502401"/>
                <a:ext cx="8258" cy="7432"/>
              </a:xfrm>
              <a:custGeom>
                <a:avLst/>
                <a:gdLst>
                  <a:gd name="T0" fmla="*/ 4 w 7"/>
                  <a:gd name="T1" fmla="*/ 1 h 6"/>
                  <a:gd name="T2" fmla="*/ 2 w 7"/>
                  <a:gd name="T3" fmla="*/ 3 h 6"/>
                  <a:gd name="T4" fmla="*/ 4 w 7"/>
                  <a:gd name="T5" fmla="*/ 5 h 6"/>
                  <a:gd name="T6" fmla="*/ 6 w 7"/>
                  <a:gd name="T7" fmla="*/ 3 h 6"/>
                  <a:gd name="T8" fmla="*/ 4 w 7"/>
                  <a:gd name="T9" fmla="*/ 1 h 6"/>
                  <a:gd name="T10" fmla="*/ 4 w 7"/>
                  <a:gd name="T11" fmla="*/ 6 h 6"/>
                  <a:gd name="T12" fmla="*/ 0 w 7"/>
                  <a:gd name="T13" fmla="*/ 3 h 6"/>
                  <a:gd name="T14" fmla="*/ 4 w 7"/>
                  <a:gd name="T15" fmla="*/ 0 h 6"/>
                  <a:gd name="T16" fmla="*/ 7 w 7"/>
                  <a:gd name="T17" fmla="*/ 3 h 6"/>
                  <a:gd name="T18" fmla="*/ 4 w 7"/>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4" y="1"/>
                    </a:moveTo>
                    <a:cubicBezTo>
                      <a:pt x="2" y="1"/>
                      <a:pt x="2" y="2"/>
                      <a:pt x="2" y="3"/>
                    </a:cubicBezTo>
                    <a:cubicBezTo>
                      <a:pt x="2" y="4"/>
                      <a:pt x="2" y="5"/>
                      <a:pt x="4" y="5"/>
                    </a:cubicBezTo>
                    <a:cubicBezTo>
                      <a:pt x="5" y="5"/>
                      <a:pt x="6" y="4"/>
                      <a:pt x="6" y="3"/>
                    </a:cubicBezTo>
                    <a:cubicBezTo>
                      <a:pt x="6" y="2"/>
                      <a:pt x="5" y="1"/>
                      <a:pt x="4" y="1"/>
                    </a:cubicBezTo>
                    <a:moveTo>
                      <a:pt x="4" y="6"/>
                    </a:moveTo>
                    <a:cubicBezTo>
                      <a:pt x="2" y="6"/>
                      <a:pt x="0" y="5"/>
                      <a:pt x="0" y="3"/>
                    </a:cubicBezTo>
                    <a:cubicBezTo>
                      <a:pt x="0" y="1"/>
                      <a:pt x="2" y="0"/>
                      <a:pt x="4" y="0"/>
                    </a:cubicBezTo>
                    <a:cubicBezTo>
                      <a:pt x="5" y="0"/>
                      <a:pt x="7" y="1"/>
                      <a:pt x="7" y="3"/>
                    </a:cubicBezTo>
                    <a:cubicBezTo>
                      <a:pt x="7" y="5"/>
                      <a:pt x="5" y="6"/>
                      <a:pt x="4" y="6"/>
                    </a:cubicBezTo>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61" name="Freeform 1411"/>
              <p:cNvSpPr>
                <a:spLocks noEditPoints="1"/>
              </p:cNvSpPr>
              <p:nvPr/>
            </p:nvSpPr>
            <p:spPr bwMode="gray">
              <a:xfrm>
                <a:off x="3844939" y="4505704"/>
                <a:ext cx="8258" cy="9084"/>
              </a:xfrm>
              <a:custGeom>
                <a:avLst/>
                <a:gdLst>
                  <a:gd name="T0" fmla="*/ 4 w 7"/>
                  <a:gd name="T1" fmla="*/ 1 h 7"/>
                  <a:gd name="T2" fmla="*/ 2 w 7"/>
                  <a:gd name="T3" fmla="*/ 3 h 7"/>
                  <a:gd name="T4" fmla="*/ 4 w 7"/>
                  <a:gd name="T5" fmla="*/ 5 h 7"/>
                  <a:gd name="T6" fmla="*/ 6 w 7"/>
                  <a:gd name="T7" fmla="*/ 3 h 7"/>
                  <a:gd name="T8" fmla="*/ 4 w 7"/>
                  <a:gd name="T9" fmla="*/ 1 h 7"/>
                  <a:gd name="T10" fmla="*/ 4 w 7"/>
                  <a:gd name="T11" fmla="*/ 7 h 7"/>
                  <a:gd name="T12" fmla="*/ 0 w 7"/>
                  <a:gd name="T13" fmla="*/ 3 h 7"/>
                  <a:gd name="T14" fmla="*/ 4 w 7"/>
                  <a:gd name="T15" fmla="*/ 0 h 7"/>
                  <a:gd name="T16" fmla="*/ 7 w 7"/>
                  <a:gd name="T17" fmla="*/ 3 h 7"/>
                  <a:gd name="T18" fmla="*/ 4 w 7"/>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1"/>
                    </a:moveTo>
                    <a:cubicBezTo>
                      <a:pt x="2" y="1"/>
                      <a:pt x="2" y="2"/>
                      <a:pt x="2" y="3"/>
                    </a:cubicBezTo>
                    <a:cubicBezTo>
                      <a:pt x="2" y="4"/>
                      <a:pt x="2" y="5"/>
                      <a:pt x="4" y="5"/>
                    </a:cubicBezTo>
                    <a:cubicBezTo>
                      <a:pt x="5" y="5"/>
                      <a:pt x="6" y="4"/>
                      <a:pt x="6" y="3"/>
                    </a:cubicBezTo>
                    <a:cubicBezTo>
                      <a:pt x="6" y="2"/>
                      <a:pt x="5" y="1"/>
                      <a:pt x="4" y="1"/>
                    </a:cubicBezTo>
                    <a:moveTo>
                      <a:pt x="4" y="7"/>
                    </a:moveTo>
                    <a:cubicBezTo>
                      <a:pt x="2" y="7"/>
                      <a:pt x="0" y="5"/>
                      <a:pt x="0" y="3"/>
                    </a:cubicBezTo>
                    <a:cubicBezTo>
                      <a:pt x="0" y="2"/>
                      <a:pt x="2" y="0"/>
                      <a:pt x="4" y="0"/>
                    </a:cubicBezTo>
                    <a:cubicBezTo>
                      <a:pt x="5" y="0"/>
                      <a:pt x="7" y="2"/>
                      <a:pt x="7" y="3"/>
                    </a:cubicBezTo>
                    <a:cubicBezTo>
                      <a:pt x="7" y="5"/>
                      <a:pt x="5" y="7"/>
                      <a:pt x="4" y="7"/>
                    </a:cubicBezTo>
                  </a:path>
                </a:pathLst>
              </a:custGeom>
              <a:solidFill>
                <a:srgbClr val="647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62" name="Freeform 1412"/>
              <p:cNvSpPr>
                <a:spLocks/>
              </p:cNvSpPr>
              <p:nvPr/>
            </p:nvSpPr>
            <p:spPr bwMode="gray">
              <a:xfrm>
                <a:off x="3849894" y="4505704"/>
                <a:ext cx="3303" cy="4129"/>
              </a:xfrm>
              <a:custGeom>
                <a:avLst/>
                <a:gdLst>
                  <a:gd name="T0" fmla="*/ 0 w 3"/>
                  <a:gd name="T1" fmla="*/ 3 h 3"/>
                  <a:gd name="T2" fmla="*/ 0 w 3"/>
                  <a:gd name="T3" fmla="*/ 2 h 3"/>
                  <a:gd name="T4" fmla="*/ 2 w 3"/>
                  <a:gd name="T5" fmla="*/ 0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0" y="2"/>
                      <a:pt x="0" y="2"/>
                      <a:pt x="0" y="2"/>
                    </a:cubicBezTo>
                    <a:cubicBezTo>
                      <a:pt x="1" y="2"/>
                      <a:pt x="2" y="1"/>
                      <a:pt x="2" y="0"/>
                    </a:cubicBezTo>
                    <a:cubicBezTo>
                      <a:pt x="3" y="0"/>
                      <a:pt x="3" y="0"/>
                      <a:pt x="3" y="0"/>
                    </a:cubicBezTo>
                    <a:cubicBezTo>
                      <a:pt x="3" y="2"/>
                      <a:pt x="1" y="3"/>
                      <a:pt x="0" y="3"/>
                    </a:cubicBezTo>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63" name="Freeform 1413"/>
              <p:cNvSpPr>
                <a:spLocks/>
              </p:cNvSpPr>
              <p:nvPr/>
            </p:nvSpPr>
            <p:spPr bwMode="gray">
              <a:xfrm>
                <a:off x="3755752" y="4456155"/>
                <a:ext cx="27252" cy="42942"/>
              </a:xfrm>
              <a:custGeom>
                <a:avLst/>
                <a:gdLst>
                  <a:gd name="T0" fmla="*/ 33 w 33"/>
                  <a:gd name="T1" fmla="*/ 52 h 52"/>
                  <a:gd name="T2" fmla="*/ 0 w 33"/>
                  <a:gd name="T3" fmla="*/ 52 h 52"/>
                  <a:gd name="T4" fmla="*/ 0 w 33"/>
                  <a:gd name="T5" fmla="*/ 0 h 52"/>
                  <a:gd name="T6" fmla="*/ 1 w 33"/>
                  <a:gd name="T7" fmla="*/ 0 h 52"/>
                  <a:gd name="T8" fmla="*/ 1 w 33"/>
                  <a:gd name="T9" fmla="*/ 50 h 52"/>
                  <a:gd name="T10" fmla="*/ 32 w 33"/>
                  <a:gd name="T11" fmla="*/ 50 h 52"/>
                  <a:gd name="T12" fmla="*/ 32 w 33"/>
                  <a:gd name="T13" fmla="*/ 27 h 52"/>
                  <a:gd name="T14" fmla="*/ 33 w 33"/>
                  <a:gd name="T15" fmla="*/ 27 h 52"/>
                  <a:gd name="T16" fmla="*/ 33 w 33"/>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52"/>
                    </a:moveTo>
                    <a:lnTo>
                      <a:pt x="0" y="52"/>
                    </a:lnTo>
                    <a:lnTo>
                      <a:pt x="0" y="0"/>
                    </a:lnTo>
                    <a:lnTo>
                      <a:pt x="1" y="0"/>
                    </a:lnTo>
                    <a:lnTo>
                      <a:pt x="1" y="50"/>
                    </a:lnTo>
                    <a:lnTo>
                      <a:pt x="32" y="50"/>
                    </a:lnTo>
                    <a:lnTo>
                      <a:pt x="32" y="27"/>
                    </a:lnTo>
                    <a:lnTo>
                      <a:pt x="33" y="27"/>
                    </a:lnTo>
                    <a:lnTo>
                      <a:pt x="33" y="52"/>
                    </a:lnTo>
                    <a:close/>
                  </a:path>
                </a:pathLst>
              </a:custGeom>
              <a:solidFill>
                <a:srgbClr val="EB78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64" name="Rectangle 1414"/>
              <p:cNvSpPr>
                <a:spLocks noChangeArrowheads="1"/>
              </p:cNvSpPr>
              <p:nvPr/>
            </p:nvSpPr>
            <p:spPr bwMode="gray">
              <a:xfrm>
                <a:off x="3651700" y="4490013"/>
                <a:ext cx="20645"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65" name="Rectangle 1415"/>
              <p:cNvSpPr>
                <a:spLocks noChangeArrowheads="1"/>
              </p:cNvSpPr>
              <p:nvPr/>
            </p:nvSpPr>
            <p:spPr bwMode="gray">
              <a:xfrm>
                <a:off x="3677300" y="4490013"/>
                <a:ext cx="20645"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66" name="Rectangle 1416"/>
              <p:cNvSpPr>
                <a:spLocks noChangeArrowheads="1"/>
              </p:cNvSpPr>
              <p:nvPr/>
            </p:nvSpPr>
            <p:spPr bwMode="gray">
              <a:xfrm>
                <a:off x="3701248" y="4490013"/>
                <a:ext cx="20645"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67" name="Rectangle 1417"/>
              <p:cNvSpPr>
                <a:spLocks noChangeArrowheads="1"/>
              </p:cNvSpPr>
              <p:nvPr/>
            </p:nvSpPr>
            <p:spPr bwMode="gray">
              <a:xfrm>
                <a:off x="3717765" y="4514788"/>
                <a:ext cx="9909" cy="4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68" name="Rectangle 1418"/>
              <p:cNvSpPr>
                <a:spLocks noChangeArrowheads="1"/>
              </p:cNvSpPr>
              <p:nvPr/>
            </p:nvSpPr>
            <p:spPr bwMode="gray">
              <a:xfrm>
                <a:off x="3695468" y="4528826"/>
                <a:ext cx="9084"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69" name="Rectangle 1419"/>
              <p:cNvSpPr>
                <a:spLocks noChangeArrowheads="1"/>
              </p:cNvSpPr>
              <p:nvPr/>
            </p:nvSpPr>
            <p:spPr bwMode="gray">
              <a:xfrm>
                <a:off x="3743364" y="4528826"/>
                <a:ext cx="9909"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70" name="Rectangle 1420"/>
              <p:cNvSpPr>
                <a:spLocks noChangeArrowheads="1"/>
              </p:cNvSpPr>
              <p:nvPr/>
            </p:nvSpPr>
            <p:spPr bwMode="gray">
              <a:xfrm>
                <a:off x="3807778" y="4528826"/>
                <a:ext cx="10736"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71" name="Rectangle 1421"/>
              <p:cNvSpPr>
                <a:spLocks noChangeArrowheads="1"/>
              </p:cNvSpPr>
              <p:nvPr/>
            </p:nvSpPr>
            <p:spPr bwMode="gray">
              <a:xfrm>
                <a:off x="3855674" y="4528826"/>
                <a:ext cx="9909"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72" name="Rectangle 1422"/>
              <p:cNvSpPr>
                <a:spLocks noChangeArrowheads="1"/>
              </p:cNvSpPr>
              <p:nvPr/>
            </p:nvSpPr>
            <p:spPr bwMode="gray">
              <a:xfrm>
                <a:off x="3742539" y="4514788"/>
                <a:ext cx="10736" cy="4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73" name="Rectangle 1423"/>
              <p:cNvSpPr>
                <a:spLocks noChangeArrowheads="1"/>
              </p:cNvSpPr>
              <p:nvPr/>
            </p:nvSpPr>
            <p:spPr bwMode="gray">
              <a:xfrm>
                <a:off x="3830075" y="4514788"/>
                <a:ext cx="9909" cy="4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74" name="Rectangle 1424"/>
              <p:cNvSpPr>
                <a:spLocks noChangeArrowheads="1"/>
              </p:cNvSpPr>
              <p:nvPr/>
            </p:nvSpPr>
            <p:spPr bwMode="gray">
              <a:xfrm>
                <a:off x="3857326" y="4514788"/>
                <a:ext cx="9084" cy="4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75" name="Rectangle 1425"/>
              <p:cNvSpPr>
                <a:spLocks noChangeArrowheads="1"/>
              </p:cNvSpPr>
              <p:nvPr/>
            </p:nvSpPr>
            <p:spPr bwMode="gray">
              <a:xfrm>
                <a:off x="3726849" y="4490013"/>
                <a:ext cx="18993"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76" name="Rectangle 1426"/>
              <p:cNvSpPr>
                <a:spLocks noChangeArrowheads="1"/>
              </p:cNvSpPr>
              <p:nvPr/>
            </p:nvSpPr>
            <p:spPr bwMode="gray">
              <a:xfrm>
                <a:off x="3814384" y="4490013"/>
                <a:ext cx="19820"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77" name="Rectangle 1427"/>
              <p:cNvSpPr>
                <a:spLocks noChangeArrowheads="1"/>
              </p:cNvSpPr>
              <p:nvPr/>
            </p:nvSpPr>
            <p:spPr bwMode="gray">
              <a:xfrm>
                <a:off x="3839158" y="4490013"/>
                <a:ext cx="20645"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78" name="Rectangle 1428"/>
              <p:cNvSpPr>
                <a:spLocks noChangeArrowheads="1"/>
              </p:cNvSpPr>
              <p:nvPr/>
            </p:nvSpPr>
            <p:spPr bwMode="gray">
              <a:xfrm>
                <a:off x="3863933" y="4490013"/>
                <a:ext cx="19820"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79" name="Rectangle 1429"/>
              <p:cNvSpPr>
                <a:spLocks noChangeArrowheads="1"/>
              </p:cNvSpPr>
              <p:nvPr/>
            </p:nvSpPr>
            <p:spPr bwMode="gray">
              <a:xfrm>
                <a:off x="3772268" y="4449549"/>
                <a:ext cx="20645" cy="4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80" name="Rectangle 1430"/>
              <p:cNvSpPr>
                <a:spLocks noChangeArrowheads="1"/>
              </p:cNvSpPr>
              <p:nvPr/>
            </p:nvSpPr>
            <p:spPr bwMode="gray">
              <a:xfrm>
                <a:off x="3772268" y="4469368"/>
                <a:ext cx="20645"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81" name="Rectangle 1431"/>
              <p:cNvSpPr>
                <a:spLocks noChangeArrowheads="1"/>
              </p:cNvSpPr>
              <p:nvPr/>
            </p:nvSpPr>
            <p:spPr bwMode="gray">
              <a:xfrm>
                <a:off x="3745842" y="4481756"/>
                <a:ext cx="20645" cy="4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82" name="Rectangle 1432"/>
              <p:cNvSpPr>
                <a:spLocks noChangeArrowheads="1"/>
              </p:cNvSpPr>
              <p:nvPr/>
            </p:nvSpPr>
            <p:spPr bwMode="gray">
              <a:xfrm>
                <a:off x="3695468" y="4535433"/>
                <a:ext cx="24774" cy="1652"/>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83" name="Rectangle 1433"/>
              <p:cNvSpPr>
                <a:spLocks noChangeArrowheads="1"/>
              </p:cNvSpPr>
              <p:nvPr/>
            </p:nvSpPr>
            <p:spPr bwMode="gray">
              <a:xfrm>
                <a:off x="3727674" y="4535433"/>
                <a:ext cx="25600" cy="1652"/>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84" name="Rectangle 1434"/>
              <p:cNvSpPr>
                <a:spLocks noChangeArrowheads="1"/>
              </p:cNvSpPr>
              <p:nvPr/>
            </p:nvSpPr>
            <p:spPr bwMode="gray">
              <a:xfrm>
                <a:off x="3841636" y="4535433"/>
                <a:ext cx="23949" cy="1652"/>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sp>
            <p:nvSpPr>
              <p:cNvPr id="485" name="Rectangle 1435"/>
              <p:cNvSpPr>
                <a:spLocks noChangeArrowheads="1"/>
              </p:cNvSpPr>
              <p:nvPr/>
            </p:nvSpPr>
            <p:spPr bwMode="gray">
              <a:xfrm>
                <a:off x="3807778" y="4535433"/>
                <a:ext cx="24774" cy="1652"/>
              </a:xfrm>
              <a:prstGeom prst="rect">
                <a:avLst/>
              </a:prstGeom>
              <a:solidFill>
                <a:srgbClr val="647D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00">
                  <a:solidFill>
                    <a:schemeClr val="tx1"/>
                  </a:solidFill>
                </a:endParaRPr>
              </a:p>
            </p:txBody>
          </p:sp>
        </p:grpSp>
        <p:sp>
          <p:nvSpPr>
            <p:cNvPr id="387" name="SAGD, Siemens, Computer"/>
            <p:cNvSpPr>
              <a:spLocks noChangeAspect="1" noEditPoints="1"/>
            </p:cNvSpPr>
            <p:nvPr/>
          </p:nvSpPr>
          <p:spPr bwMode="gray">
            <a:xfrm>
              <a:off x="3596371" y="4427252"/>
              <a:ext cx="345188" cy="250220"/>
            </a:xfrm>
            <a:custGeom>
              <a:avLst/>
              <a:gdLst>
                <a:gd name="T0" fmla="*/ 0 w 2400"/>
                <a:gd name="T1" fmla="*/ 1720 h 1800"/>
                <a:gd name="T2" fmla="*/ 2400 w 2400"/>
                <a:gd name="T3" fmla="*/ 1720 h 1800"/>
                <a:gd name="T4" fmla="*/ 2320 w 2400"/>
                <a:gd name="T5" fmla="*/ 1800 h 1800"/>
                <a:gd name="T6" fmla="*/ 80 w 2400"/>
                <a:gd name="T7" fmla="*/ 1800 h 1800"/>
                <a:gd name="T8" fmla="*/ 0 w 2400"/>
                <a:gd name="T9" fmla="*/ 1720 h 1800"/>
                <a:gd name="T10" fmla="*/ 960 w 2400"/>
                <a:gd name="T11" fmla="*/ 1240 h 1800"/>
                <a:gd name="T12" fmla="*/ 1440 w 2400"/>
                <a:gd name="T13" fmla="*/ 1240 h 1800"/>
                <a:gd name="T14" fmla="*/ 1440 w 2400"/>
                <a:gd name="T15" fmla="*/ 1380 h 1800"/>
                <a:gd name="T16" fmla="*/ 960 w 2400"/>
                <a:gd name="T17" fmla="*/ 1380 h 1800"/>
                <a:gd name="T18" fmla="*/ 960 w 2400"/>
                <a:gd name="T19" fmla="*/ 1240 h 1800"/>
                <a:gd name="T20" fmla="*/ 270 w 2400"/>
                <a:gd name="T21" fmla="*/ 1420 h 1800"/>
                <a:gd name="T22" fmla="*/ 2130 w 2400"/>
                <a:gd name="T23" fmla="*/ 1420 h 1800"/>
                <a:gd name="T24" fmla="*/ 2400 w 2400"/>
                <a:gd name="T25" fmla="*/ 1680 h 1800"/>
                <a:gd name="T26" fmla="*/ 0 w 2400"/>
                <a:gd name="T27" fmla="*/ 1680 h 1800"/>
                <a:gd name="T28" fmla="*/ 270 w 2400"/>
                <a:gd name="T29" fmla="*/ 1420 h 1800"/>
                <a:gd name="T30" fmla="*/ 240 w 2400"/>
                <a:gd name="T31" fmla="*/ 80 h 1800"/>
                <a:gd name="T32" fmla="*/ 2160 w 2400"/>
                <a:gd name="T33" fmla="*/ 80 h 1800"/>
                <a:gd name="T34" fmla="*/ 2160 w 2400"/>
                <a:gd name="T35" fmla="*/ 1120 h 1800"/>
                <a:gd name="T36" fmla="*/ 240 w 2400"/>
                <a:gd name="T37" fmla="*/ 1120 h 1800"/>
                <a:gd name="T38" fmla="*/ 240 w 2400"/>
                <a:gd name="T39" fmla="*/ 80 h 1800"/>
                <a:gd name="T40" fmla="*/ 160 w 2400"/>
                <a:gd name="T41" fmla="*/ 60 h 1800"/>
                <a:gd name="T42" fmla="*/ 220 w 2400"/>
                <a:gd name="T43" fmla="*/ 0 h 1800"/>
                <a:gd name="T44" fmla="*/ 2180 w 2400"/>
                <a:gd name="T45" fmla="*/ 0 h 1800"/>
                <a:gd name="T46" fmla="*/ 2240 w 2400"/>
                <a:gd name="T47" fmla="*/ 60 h 1800"/>
                <a:gd name="T48" fmla="*/ 2240 w 2400"/>
                <a:gd name="T49" fmla="*/ 1140 h 1800"/>
                <a:gd name="T50" fmla="*/ 2180 w 2400"/>
                <a:gd name="T51" fmla="*/ 1200 h 1800"/>
                <a:gd name="T52" fmla="*/ 220 w 2400"/>
                <a:gd name="T53" fmla="*/ 1200 h 1800"/>
                <a:gd name="T54" fmla="*/ 160 w 2400"/>
                <a:gd name="T55" fmla="*/ 1140 h 1800"/>
                <a:gd name="T56" fmla="*/ 160 w 2400"/>
                <a:gd name="T57" fmla="*/ 6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0" h="1800">
                  <a:moveTo>
                    <a:pt x="0" y="1720"/>
                  </a:moveTo>
                  <a:cubicBezTo>
                    <a:pt x="2400" y="1720"/>
                    <a:pt x="2400" y="1720"/>
                    <a:pt x="2400" y="1720"/>
                  </a:cubicBezTo>
                  <a:cubicBezTo>
                    <a:pt x="2400" y="1764"/>
                    <a:pt x="2364" y="1800"/>
                    <a:pt x="2320" y="1800"/>
                  </a:cubicBezTo>
                  <a:cubicBezTo>
                    <a:pt x="80" y="1800"/>
                    <a:pt x="80" y="1800"/>
                    <a:pt x="80" y="1800"/>
                  </a:cubicBezTo>
                  <a:cubicBezTo>
                    <a:pt x="36" y="1800"/>
                    <a:pt x="0" y="1764"/>
                    <a:pt x="0" y="1720"/>
                  </a:cubicBezTo>
                  <a:close/>
                  <a:moveTo>
                    <a:pt x="960" y="1240"/>
                  </a:moveTo>
                  <a:cubicBezTo>
                    <a:pt x="1440" y="1240"/>
                    <a:pt x="1440" y="1240"/>
                    <a:pt x="1440" y="1240"/>
                  </a:cubicBezTo>
                  <a:cubicBezTo>
                    <a:pt x="1440" y="1380"/>
                    <a:pt x="1440" y="1380"/>
                    <a:pt x="1440" y="1380"/>
                  </a:cubicBezTo>
                  <a:cubicBezTo>
                    <a:pt x="960" y="1380"/>
                    <a:pt x="960" y="1380"/>
                    <a:pt x="960" y="1380"/>
                  </a:cubicBezTo>
                  <a:lnTo>
                    <a:pt x="960" y="1240"/>
                  </a:lnTo>
                  <a:close/>
                  <a:moveTo>
                    <a:pt x="270" y="1420"/>
                  </a:moveTo>
                  <a:cubicBezTo>
                    <a:pt x="2130" y="1420"/>
                    <a:pt x="2130" y="1420"/>
                    <a:pt x="2130" y="1420"/>
                  </a:cubicBezTo>
                  <a:cubicBezTo>
                    <a:pt x="2400" y="1680"/>
                    <a:pt x="2400" y="1680"/>
                    <a:pt x="2400" y="1680"/>
                  </a:cubicBezTo>
                  <a:cubicBezTo>
                    <a:pt x="0" y="1680"/>
                    <a:pt x="0" y="1680"/>
                    <a:pt x="0" y="1680"/>
                  </a:cubicBezTo>
                  <a:lnTo>
                    <a:pt x="270" y="1420"/>
                  </a:lnTo>
                  <a:close/>
                  <a:moveTo>
                    <a:pt x="240" y="80"/>
                  </a:moveTo>
                  <a:cubicBezTo>
                    <a:pt x="2160" y="80"/>
                    <a:pt x="2160" y="80"/>
                    <a:pt x="2160" y="80"/>
                  </a:cubicBezTo>
                  <a:cubicBezTo>
                    <a:pt x="2160" y="1120"/>
                    <a:pt x="2160" y="1120"/>
                    <a:pt x="2160" y="1120"/>
                  </a:cubicBezTo>
                  <a:cubicBezTo>
                    <a:pt x="240" y="1120"/>
                    <a:pt x="240" y="1120"/>
                    <a:pt x="240" y="1120"/>
                  </a:cubicBezTo>
                  <a:lnTo>
                    <a:pt x="240" y="80"/>
                  </a:lnTo>
                  <a:close/>
                  <a:moveTo>
                    <a:pt x="160" y="60"/>
                  </a:moveTo>
                  <a:cubicBezTo>
                    <a:pt x="160" y="27"/>
                    <a:pt x="187" y="0"/>
                    <a:pt x="220" y="0"/>
                  </a:cubicBezTo>
                  <a:cubicBezTo>
                    <a:pt x="2180" y="0"/>
                    <a:pt x="2180" y="0"/>
                    <a:pt x="2180" y="0"/>
                  </a:cubicBezTo>
                  <a:cubicBezTo>
                    <a:pt x="2213" y="0"/>
                    <a:pt x="2240" y="27"/>
                    <a:pt x="2240" y="60"/>
                  </a:cubicBezTo>
                  <a:cubicBezTo>
                    <a:pt x="2240" y="1140"/>
                    <a:pt x="2240" y="1140"/>
                    <a:pt x="2240" y="1140"/>
                  </a:cubicBezTo>
                  <a:cubicBezTo>
                    <a:pt x="2240" y="1173"/>
                    <a:pt x="2213" y="1200"/>
                    <a:pt x="2180" y="1200"/>
                  </a:cubicBezTo>
                  <a:cubicBezTo>
                    <a:pt x="220" y="1200"/>
                    <a:pt x="220" y="1200"/>
                    <a:pt x="220" y="1200"/>
                  </a:cubicBezTo>
                  <a:cubicBezTo>
                    <a:pt x="187" y="1200"/>
                    <a:pt x="160" y="1173"/>
                    <a:pt x="160" y="1140"/>
                  </a:cubicBezTo>
                  <a:lnTo>
                    <a:pt x="160" y="60"/>
                  </a:lnTo>
                  <a:close/>
                </a:path>
              </a:pathLst>
            </a:custGeom>
            <a:solidFill>
              <a:srgbClr val="788791"/>
            </a:solidFill>
            <a:ln>
              <a:noFill/>
            </a:ln>
            <a:extLst/>
          </p:spPr>
          <p:txBody>
            <a:bodyPr vert="horz" wrap="square" lIns="91440" tIns="45720" rIns="91440" bIns="45720" numCol="1" anchor="t" anchorCtr="0" compatLnSpc="1">
              <a:prstTxWarp prst="textNoShape">
                <a:avLst/>
              </a:prstTxWarp>
            </a:bodyPr>
            <a:lstStyle/>
            <a:p>
              <a:endParaRPr lang="en-US">
                <a:solidFill>
                  <a:srgbClr val="788791"/>
                </a:solidFill>
              </a:endParaRPr>
            </a:p>
          </p:txBody>
        </p:sp>
      </p:grpSp>
      <p:sp>
        <p:nvSpPr>
          <p:cNvPr id="486" name="Freeform 53"/>
          <p:cNvSpPr>
            <a:spLocks noChangeAspect="1" noEditPoints="1"/>
          </p:cNvSpPr>
          <p:nvPr/>
        </p:nvSpPr>
        <p:spPr bwMode="gray">
          <a:xfrm>
            <a:off x="9181548" y="5409220"/>
            <a:ext cx="861524" cy="409890"/>
          </a:xfrm>
          <a:custGeom>
            <a:avLst/>
            <a:gdLst>
              <a:gd name="T0" fmla="*/ 0 w 1141"/>
              <a:gd name="T1" fmla="*/ 0 h 449"/>
              <a:gd name="T2" fmla="*/ 88 w 1141"/>
              <a:gd name="T3" fmla="*/ 28 h 449"/>
              <a:gd name="T4" fmla="*/ 28 w 1141"/>
              <a:gd name="T5" fmla="*/ 28 h 449"/>
              <a:gd name="T6" fmla="*/ 20 w 1141"/>
              <a:gd name="T7" fmla="*/ 20 h 449"/>
              <a:gd name="T8" fmla="*/ 98 w 1141"/>
              <a:gd name="T9" fmla="*/ 20 h 449"/>
              <a:gd name="T10" fmla="*/ 180 w 1141"/>
              <a:gd name="T11" fmla="*/ 325 h 449"/>
              <a:gd name="T12" fmla="*/ 180 w 1141"/>
              <a:gd name="T13" fmla="*/ 28 h 449"/>
              <a:gd name="T14" fmla="*/ 111 w 1141"/>
              <a:gd name="T15" fmla="*/ 335 h 449"/>
              <a:gd name="T16" fmla="*/ 188 w 1141"/>
              <a:gd name="T17" fmla="*/ 20 h 449"/>
              <a:gd name="T18" fmla="*/ 211 w 1141"/>
              <a:gd name="T19" fmla="*/ 325 h 449"/>
              <a:gd name="T20" fmla="*/ 279 w 1141"/>
              <a:gd name="T21" fmla="*/ 20 h 449"/>
              <a:gd name="T22" fmla="*/ 279 w 1141"/>
              <a:gd name="T23" fmla="*/ 335 h 449"/>
              <a:gd name="T24" fmla="*/ 361 w 1141"/>
              <a:gd name="T25" fmla="*/ 28 h 449"/>
              <a:gd name="T26" fmla="*/ 302 w 1141"/>
              <a:gd name="T27" fmla="*/ 28 h 449"/>
              <a:gd name="T28" fmla="*/ 292 w 1141"/>
              <a:gd name="T29" fmla="*/ 20 h 449"/>
              <a:gd name="T30" fmla="*/ 371 w 1141"/>
              <a:gd name="T31" fmla="*/ 20 h 449"/>
              <a:gd name="T32" fmla="*/ 365 w 1141"/>
              <a:gd name="T33" fmla="*/ 420 h 449"/>
              <a:gd name="T34" fmla="*/ 365 w 1141"/>
              <a:gd name="T35" fmla="*/ 363 h 449"/>
              <a:gd name="T36" fmla="*/ 20 w 1141"/>
              <a:gd name="T37" fmla="*/ 429 h 449"/>
              <a:gd name="T38" fmla="*/ 375 w 1141"/>
              <a:gd name="T39" fmla="*/ 353 h 449"/>
              <a:gd name="T40" fmla="*/ 761 w 1141"/>
              <a:gd name="T41" fmla="*/ 325 h 449"/>
              <a:gd name="T42" fmla="*/ 796 w 1141"/>
              <a:gd name="T43" fmla="*/ 20 h 449"/>
              <a:gd name="T44" fmla="*/ 796 w 1141"/>
              <a:gd name="T45" fmla="*/ 335 h 449"/>
              <a:gd name="T46" fmla="*/ 847 w 1141"/>
              <a:gd name="T47" fmla="*/ 28 h 449"/>
              <a:gd name="T48" fmla="*/ 824 w 1141"/>
              <a:gd name="T49" fmla="*/ 28 h 449"/>
              <a:gd name="T50" fmla="*/ 814 w 1141"/>
              <a:gd name="T51" fmla="*/ 20 h 449"/>
              <a:gd name="T52" fmla="*/ 857 w 1141"/>
              <a:gd name="T53" fmla="*/ 20 h 449"/>
              <a:gd name="T54" fmla="*/ 1112 w 1141"/>
              <a:gd name="T55" fmla="*/ 325 h 449"/>
              <a:gd name="T56" fmla="*/ 1112 w 1141"/>
              <a:gd name="T57" fmla="*/ 28 h 449"/>
              <a:gd name="T58" fmla="*/ 875 w 1141"/>
              <a:gd name="T59" fmla="*/ 333 h 449"/>
              <a:gd name="T60" fmla="*/ 1122 w 1141"/>
              <a:gd name="T61" fmla="*/ 20 h 449"/>
              <a:gd name="T62" fmla="*/ 687 w 1141"/>
              <a:gd name="T63" fmla="*/ 333 h 449"/>
              <a:gd name="T64" fmla="*/ 667 w 1141"/>
              <a:gd name="T65" fmla="*/ 37 h 449"/>
              <a:gd name="T66" fmla="*/ 667 w 1141"/>
              <a:gd name="T67" fmla="*/ 305 h 449"/>
              <a:gd name="T68" fmla="*/ 657 w 1141"/>
              <a:gd name="T69" fmla="*/ 46 h 449"/>
              <a:gd name="T70" fmla="*/ 399 w 1141"/>
              <a:gd name="T71" fmla="*/ 46 h 449"/>
              <a:gd name="T72" fmla="*/ 895 w 1141"/>
              <a:gd name="T73" fmla="*/ 69 h 449"/>
              <a:gd name="T74" fmla="*/ 981 w 1141"/>
              <a:gd name="T75" fmla="*/ 38 h 449"/>
              <a:gd name="T76" fmla="*/ 981 w 1141"/>
              <a:gd name="T77" fmla="*/ 69 h 449"/>
              <a:gd name="T78" fmla="*/ 221 w 1141"/>
              <a:gd name="T79" fmla="*/ 80 h 449"/>
              <a:gd name="T80" fmla="*/ 229 w 1141"/>
              <a:gd name="T81" fmla="*/ 80 h 449"/>
              <a:gd name="T82" fmla="*/ 38 w 1141"/>
              <a:gd name="T83" fmla="*/ 410 h 449"/>
              <a:gd name="T84" fmla="*/ 192 w 1141"/>
              <a:gd name="T85" fmla="*/ 373 h 449"/>
              <a:gd name="T86" fmla="*/ 192 w 1141"/>
              <a:gd name="T87" fmla="*/ 410 h 449"/>
              <a:gd name="T88" fmla="*/ 951 w 1141"/>
              <a:gd name="T89" fmla="*/ 109 h 449"/>
              <a:gd name="T90" fmla="*/ 981 w 1141"/>
              <a:gd name="T91" fmla="*/ 109 h 449"/>
              <a:gd name="T92" fmla="*/ 951 w 1141"/>
              <a:gd name="T93" fmla="*/ 273 h 449"/>
              <a:gd name="T94" fmla="*/ 933 w 1141"/>
              <a:gd name="T95" fmla="*/ 227 h 449"/>
              <a:gd name="T96" fmla="*/ 933 w 1141"/>
              <a:gd name="T97" fmla="*/ 273 h 449"/>
              <a:gd name="T98" fmla="*/ 319 w 1141"/>
              <a:gd name="T99" fmla="*/ 373 h 449"/>
              <a:gd name="T100" fmla="*/ 356 w 1141"/>
              <a:gd name="T101" fmla="*/ 373 h 449"/>
              <a:gd name="T102" fmla="*/ 38 w 1141"/>
              <a:gd name="T103" fmla="*/ 316 h 449"/>
              <a:gd name="T104" fmla="*/ 167 w 1141"/>
              <a:gd name="T105" fmla="*/ 280 h 449"/>
              <a:gd name="T106" fmla="*/ 167 w 1141"/>
              <a:gd name="T107" fmla="*/ 316 h 449"/>
              <a:gd name="T108" fmla="*/ 221 w 1141"/>
              <a:gd name="T109" fmla="*/ 280 h 449"/>
              <a:gd name="T110" fmla="*/ 257 w 1141"/>
              <a:gd name="T111" fmla="*/ 28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1" h="449">
                <a:moveTo>
                  <a:pt x="1141" y="449"/>
                </a:moveTo>
                <a:lnTo>
                  <a:pt x="0" y="449"/>
                </a:lnTo>
                <a:lnTo>
                  <a:pt x="0" y="0"/>
                </a:lnTo>
                <a:lnTo>
                  <a:pt x="1141" y="0"/>
                </a:lnTo>
                <a:lnTo>
                  <a:pt x="1141" y="449"/>
                </a:lnTo>
                <a:close/>
                <a:moveTo>
                  <a:pt x="88" y="28"/>
                </a:moveTo>
                <a:lnTo>
                  <a:pt x="88" y="325"/>
                </a:lnTo>
                <a:lnTo>
                  <a:pt x="28" y="325"/>
                </a:lnTo>
                <a:lnTo>
                  <a:pt x="28" y="28"/>
                </a:lnTo>
                <a:lnTo>
                  <a:pt x="88" y="28"/>
                </a:lnTo>
                <a:close/>
                <a:moveTo>
                  <a:pt x="98" y="20"/>
                </a:moveTo>
                <a:lnTo>
                  <a:pt x="20" y="20"/>
                </a:lnTo>
                <a:lnTo>
                  <a:pt x="20" y="335"/>
                </a:lnTo>
                <a:lnTo>
                  <a:pt x="98" y="335"/>
                </a:lnTo>
                <a:lnTo>
                  <a:pt x="98" y="20"/>
                </a:lnTo>
                <a:lnTo>
                  <a:pt x="98" y="20"/>
                </a:lnTo>
                <a:close/>
                <a:moveTo>
                  <a:pt x="180" y="28"/>
                </a:moveTo>
                <a:lnTo>
                  <a:pt x="180" y="325"/>
                </a:lnTo>
                <a:lnTo>
                  <a:pt x="120" y="325"/>
                </a:lnTo>
                <a:lnTo>
                  <a:pt x="120" y="28"/>
                </a:lnTo>
                <a:lnTo>
                  <a:pt x="180" y="28"/>
                </a:lnTo>
                <a:close/>
                <a:moveTo>
                  <a:pt x="188" y="20"/>
                </a:moveTo>
                <a:lnTo>
                  <a:pt x="111" y="20"/>
                </a:lnTo>
                <a:lnTo>
                  <a:pt x="111" y="335"/>
                </a:lnTo>
                <a:lnTo>
                  <a:pt x="188" y="335"/>
                </a:lnTo>
                <a:lnTo>
                  <a:pt x="188" y="20"/>
                </a:lnTo>
                <a:lnTo>
                  <a:pt x="188" y="20"/>
                </a:lnTo>
                <a:close/>
                <a:moveTo>
                  <a:pt x="271" y="28"/>
                </a:moveTo>
                <a:lnTo>
                  <a:pt x="271" y="325"/>
                </a:lnTo>
                <a:lnTo>
                  <a:pt x="211" y="325"/>
                </a:lnTo>
                <a:lnTo>
                  <a:pt x="211" y="28"/>
                </a:lnTo>
                <a:lnTo>
                  <a:pt x="271" y="28"/>
                </a:lnTo>
                <a:close/>
                <a:moveTo>
                  <a:pt x="279" y="20"/>
                </a:moveTo>
                <a:lnTo>
                  <a:pt x="201" y="20"/>
                </a:lnTo>
                <a:lnTo>
                  <a:pt x="201" y="335"/>
                </a:lnTo>
                <a:lnTo>
                  <a:pt x="279" y="335"/>
                </a:lnTo>
                <a:lnTo>
                  <a:pt x="279" y="20"/>
                </a:lnTo>
                <a:lnTo>
                  <a:pt x="279" y="20"/>
                </a:lnTo>
                <a:close/>
                <a:moveTo>
                  <a:pt x="361" y="28"/>
                </a:moveTo>
                <a:lnTo>
                  <a:pt x="361" y="325"/>
                </a:lnTo>
                <a:lnTo>
                  <a:pt x="302" y="325"/>
                </a:lnTo>
                <a:lnTo>
                  <a:pt x="302" y="28"/>
                </a:lnTo>
                <a:lnTo>
                  <a:pt x="361" y="28"/>
                </a:lnTo>
                <a:close/>
                <a:moveTo>
                  <a:pt x="371" y="20"/>
                </a:moveTo>
                <a:lnTo>
                  <a:pt x="292" y="20"/>
                </a:lnTo>
                <a:lnTo>
                  <a:pt x="292" y="335"/>
                </a:lnTo>
                <a:lnTo>
                  <a:pt x="371" y="335"/>
                </a:lnTo>
                <a:lnTo>
                  <a:pt x="371" y="20"/>
                </a:lnTo>
                <a:lnTo>
                  <a:pt x="371" y="20"/>
                </a:lnTo>
                <a:close/>
                <a:moveTo>
                  <a:pt x="365" y="363"/>
                </a:moveTo>
                <a:lnTo>
                  <a:pt x="365" y="420"/>
                </a:lnTo>
                <a:lnTo>
                  <a:pt x="28" y="420"/>
                </a:lnTo>
                <a:lnTo>
                  <a:pt x="28" y="363"/>
                </a:lnTo>
                <a:lnTo>
                  <a:pt x="365" y="363"/>
                </a:lnTo>
                <a:close/>
                <a:moveTo>
                  <a:pt x="375" y="353"/>
                </a:moveTo>
                <a:lnTo>
                  <a:pt x="20" y="353"/>
                </a:lnTo>
                <a:lnTo>
                  <a:pt x="20" y="429"/>
                </a:lnTo>
                <a:lnTo>
                  <a:pt x="375" y="429"/>
                </a:lnTo>
                <a:lnTo>
                  <a:pt x="375" y="353"/>
                </a:lnTo>
                <a:lnTo>
                  <a:pt x="375" y="353"/>
                </a:lnTo>
                <a:close/>
                <a:moveTo>
                  <a:pt x="786" y="28"/>
                </a:moveTo>
                <a:lnTo>
                  <a:pt x="786" y="325"/>
                </a:lnTo>
                <a:lnTo>
                  <a:pt x="761" y="325"/>
                </a:lnTo>
                <a:lnTo>
                  <a:pt x="761" y="28"/>
                </a:lnTo>
                <a:lnTo>
                  <a:pt x="786" y="28"/>
                </a:lnTo>
                <a:close/>
                <a:moveTo>
                  <a:pt x="796" y="20"/>
                </a:moveTo>
                <a:lnTo>
                  <a:pt x="751" y="20"/>
                </a:lnTo>
                <a:lnTo>
                  <a:pt x="751" y="335"/>
                </a:lnTo>
                <a:lnTo>
                  <a:pt x="796" y="335"/>
                </a:lnTo>
                <a:lnTo>
                  <a:pt x="796" y="20"/>
                </a:lnTo>
                <a:lnTo>
                  <a:pt x="796" y="20"/>
                </a:lnTo>
                <a:close/>
                <a:moveTo>
                  <a:pt x="847" y="28"/>
                </a:moveTo>
                <a:lnTo>
                  <a:pt x="847" y="325"/>
                </a:lnTo>
                <a:lnTo>
                  <a:pt x="824" y="325"/>
                </a:lnTo>
                <a:lnTo>
                  <a:pt x="824" y="28"/>
                </a:lnTo>
                <a:lnTo>
                  <a:pt x="847" y="28"/>
                </a:lnTo>
                <a:close/>
                <a:moveTo>
                  <a:pt x="857" y="20"/>
                </a:moveTo>
                <a:lnTo>
                  <a:pt x="814" y="20"/>
                </a:lnTo>
                <a:lnTo>
                  <a:pt x="814" y="335"/>
                </a:lnTo>
                <a:lnTo>
                  <a:pt x="857" y="335"/>
                </a:lnTo>
                <a:lnTo>
                  <a:pt x="857" y="20"/>
                </a:lnTo>
                <a:lnTo>
                  <a:pt x="857" y="20"/>
                </a:lnTo>
                <a:close/>
                <a:moveTo>
                  <a:pt x="1112" y="28"/>
                </a:moveTo>
                <a:lnTo>
                  <a:pt x="1112" y="325"/>
                </a:lnTo>
                <a:lnTo>
                  <a:pt x="885" y="325"/>
                </a:lnTo>
                <a:lnTo>
                  <a:pt x="885" y="28"/>
                </a:lnTo>
                <a:lnTo>
                  <a:pt x="1112" y="28"/>
                </a:lnTo>
                <a:close/>
                <a:moveTo>
                  <a:pt x="1122" y="20"/>
                </a:moveTo>
                <a:lnTo>
                  <a:pt x="875" y="20"/>
                </a:lnTo>
                <a:lnTo>
                  <a:pt x="875" y="333"/>
                </a:lnTo>
                <a:lnTo>
                  <a:pt x="1122" y="333"/>
                </a:lnTo>
                <a:lnTo>
                  <a:pt x="1122" y="20"/>
                </a:lnTo>
                <a:lnTo>
                  <a:pt x="1122" y="20"/>
                </a:lnTo>
                <a:close/>
                <a:moveTo>
                  <a:pt x="733" y="287"/>
                </a:moveTo>
                <a:lnTo>
                  <a:pt x="687" y="287"/>
                </a:lnTo>
                <a:lnTo>
                  <a:pt x="687" y="333"/>
                </a:lnTo>
                <a:lnTo>
                  <a:pt x="733" y="333"/>
                </a:lnTo>
                <a:lnTo>
                  <a:pt x="733" y="287"/>
                </a:lnTo>
                <a:close/>
                <a:moveTo>
                  <a:pt x="667" y="37"/>
                </a:moveTo>
                <a:lnTo>
                  <a:pt x="389" y="37"/>
                </a:lnTo>
                <a:lnTo>
                  <a:pt x="389" y="305"/>
                </a:lnTo>
                <a:lnTo>
                  <a:pt x="667" y="305"/>
                </a:lnTo>
                <a:lnTo>
                  <a:pt x="667" y="37"/>
                </a:lnTo>
                <a:close/>
                <a:moveTo>
                  <a:pt x="399" y="46"/>
                </a:moveTo>
                <a:lnTo>
                  <a:pt x="657" y="46"/>
                </a:lnTo>
                <a:lnTo>
                  <a:pt x="657" y="295"/>
                </a:lnTo>
                <a:lnTo>
                  <a:pt x="399" y="295"/>
                </a:lnTo>
                <a:lnTo>
                  <a:pt x="399" y="46"/>
                </a:lnTo>
                <a:close/>
                <a:moveTo>
                  <a:pt x="933" y="38"/>
                </a:moveTo>
                <a:lnTo>
                  <a:pt x="895" y="38"/>
                </a:lnTo>
                <a:lnTo>
                  <a:pt x="895" y="69"/>
                </a:lnTo>
                <a:lnTo>
                  <a:pt x="933" y="69"/>
                </a:lnTo>
                <a:lnTo>
                  <a:pt x="933" y="38"/>
                </a:lnTo>
                <a:close/>
                <a:moveTo>
                  <a:pt x="981" y="38"/>
                </a:moveTo>
                <a:lnTo>
                  <a:pt x="944" y="38"/>
                </a:lnTo>
                <a:lnTo>
                  <a:pt x="944" y="69"/>
                </a:lnTo>
                <a:lnTo>
                  <a:pt x="981" y="69"/>
                </a:lnTo>
                <a:lnTo>
                  <a:pt x="981" y="38"/>
                </a:lnTo>
                <a:close/>
                <a:moveTo>
                  <a:pt x="229" y="80"/>
                </a:moveTo>
                <a:lnTo>
                  <a:pt x="221" y="80"/>
                </a:lnTo>
                <a:lnTo>
                  <a:pt x="221" y="270"/>
                </a:lnTo>
                <a:lnTo>
                  <a:pt x="229" y="270"/>
                </a:lnTo>
                <a:lnTo>
                  <a:pt x="229" y="80"/>
                </a:lnTo>
                <a:close/>
                <a:moveTo>
                  <a:pt x="108" y="373"/>
                </a:moveTo>
                <a:lnTo>
                  <a:pt x="38" y="373"/>
                </a:lnTo>
                <a:lnTo>
                  <a:pt x="38" y="410"/>
                </a:lnTo>
                <a:lnTo>
                  <a:pt x="108" y="410"/>
                </a:lnTo>
                <a:lnTo>
                  <a:pt x="108" y="373"/>
                </a:lnTo>
                <a:close/>
                <a:moveTo>
                  <a:pt x="192" y="373"/>
                </a:moveTo>
                <a:lnTo>
                  <a:pt x="123" y="373"/>
                </a:lnTo>
                <a:lnTo>
                  <a:pt x="123" y="410"/>
                </a:lnTo>
                <a:lnTo>
                  <a:pt x="192" y="410"/>
                </a:lnTo>
                <a:lnTo>
                  <a:pt x="192" y="373"/>
                </a:lnTo>
                <a:close/>
                <a:moveTo>
                  <a:pt x="981" y="109"/>
                </a:moveTo>
                <a:lnTo>
                  <a:pt x="951" y="109"/>
                </a:lnTo>
                <a:lnTo>
                  <a:pt x="951" y="209"/>
                </a:lnTo>
                <a:lnTo>
                  <a:pt x="981" y="209"/>
                </a:lnTo>
                <a:lnTo>
                  <a:pt x="981" y="109"/>
                </a:lnTo>
                <a:close/>
                <a:moveTo>
                  <a:pt x="981" y="227"/>
                </a:moveTo>
                <a:lnTo>
                  <a:pt x="951" y="227"/>
                </a:lnTo>
                <a:lnTo>
                  <a:pt x="951" y="273"/>
                </a:lnTo>
                <a:lnTo>
                  <a:pt x="981" y="273"/>
                </a:lnTo>
                <a:lnTo>
                  <a:pt x="981" y="227"/>
                </a:lnTo>
                <a:close/>
                <a:moveTo>
                  <a:pt x="933" y="227"/>
                </a:moveTo>
                <a:lnTo>
                  <a:pt x="901" y="227"/>
                </a:lnTo>
                <a:lnTo>
                  <a:pt x="901" y="273"/>
                </a:lnTo>
                <a:lnTo>
                  <a:pt x="933" y="273"/>
                </a:lnTo>
                <a:lnTo>
                  <a:pt x="933" y="227"/>
                </a:lnTo>
                <a:close/>
                <a:moveTo>
                  <a:pt x="356" y="373"/>
                </a:moveTo>
                <a:lnTo>
                  <a:pt x="319" y="373"/>
                </a:lnTo>
                <a:lnTo>
                  <a:pt x="319" y="410"/>
                </a:lnTo>
                <a:lnTo>
                  <a:pt x="356" y="410"/>
                </a:lnTo>
                <a:lnTo>
                  <a:pt x="356" y="373"/>
                </a:lnTo>
                <a:close/>
                <a:moveTo>
                  <a:pt x="75" y="280"/>
                </a:moveTo>
                <a:lnTo>
                  <a:pt x="38" y="280"/>
                </a:lnTo>
                <a:lnTo>
                  <a:pt x="38" y="316"/>
                </a:lnTo>
                <a:lnTo>
                  <a:pt x="75" y="316"/>
                </a:lnTo>
                <a:lnTo>
                  <a:pt x="75" y="280"/>
                </a:lnTo>
                <a:close/>
                <a:moveTo>
                  <a:pt x="167" y="280"/>
                </a:moveTo>
                <a:lnTo>
                  <a:pt x="130" y="280"/>
                </a:lnTo>
                <a:lnTo>
                  <a:pt x="130" y="316"/>
                </a:lnTo>
                <a:lnTo>
                  <a:pt x="167" y="316"/>
                </a:lnTo>
                <a:lnTo>
                  <a:pt x="167" y="280"/>
                </a:lnTo>
                <a:close/>
                <a:moveTo>
                  <a:pt x="257" y="280"/>
                </a:moveTo>
                <a:lnTo>
                  <a:pt x="221" y="280"/>
                </a:lnTo>
                <a:lnTo>
                  <a:pt x="221" y="316"/>
                </a:lnTo>
                <a:lnTo>
                  <a:pt x="257" y="316"/>
                </a:lnTo>
                <a:lnTo>
                  <a:pt x="257" y="280"/>
                </a:lnTo>
                <a:close/>
              </a:path>
            </a:pathLst>
          </a:custGeom>
          <a:solidFill>
            <a:srgbClr val="78879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487" name="Gruppieren 243"/>
          <p:cNvGrpSpPr>
            <a:grpSpLocks noChangeAspect="1"/>
          </p:cNvGrpSpPr>
          <p:nvPr/>
        </p:nvGrpSpPr>
        <p:grpSpPr bwMode="gray">
          <a:xfrm>
            <a:off x="10477158" y="5097407"/>
            <a:ext cx="317676" cy="964138"/>
            <a:chOff x="7160860" y="1801081"/>
            <a:chExt cx="575822" cy="1639189"/>
          </a:xfrm>
        </p:grpSpPr>
        <p:sp>
          <p:nvSpPr>
            <p:cNvPr id="488" name="Freeform 6"/>
            <p:cNvSpPr>
              <a:spLocks/>
            </p:cNvSpPr>
            <p:nvPr/>
          </p:nvSpPr>
          <p:spPr bwMode="gray">
            <a:xfrm>
              <a:off x="7160860" y="1801081"/>
              <a:ext cx="575822" cy="1639189"/>
            </a:xfrm>
            <a:custGeom>
              <a:avLst/>
              <a:gdLst>
                <a:gd name="T0" fmla="*/ 0 w 539"/>
                <a:gd name="T1" fmla="*/ 0 h 638"/>
                <a:gd name="T2" fmla="*/ 0 w 539"/>
                <a:gd name="T3" fmla="*/ 638 h 638"/>
                <a:gd name="T4" fmla="*/ 539 w 539"/>
                <a:gd name="T5" fmla="*/ 638 h 638"/>
                <a:gd name="T6" fmla="*/ 539 w 539"/>
                <a:gd name="T7" fmla="*/ 0 h 638"/>
                <a:gd name="T8" fmla="*/ 0 w 539"/>
                <a:gd name="T9" fmla="*/ 0 h 638"/>
                <a:gd name="T10" fmla="*/ 0 w 539"/>
                <a:gd name="T11" fmla="*/ 0 h 638"/>
              </a:gdLst>
              <a:ahLst/>
              <a:cxnLst>
                <a:cxn ang="0">
                  <a:pos x="T0" y="T1"/>
                </a:cxn>
                <a:cxn ang="0">
                  <a:pos x="T2" y="T3"/>
                </a:cxn>
                <a:cxn ang="0">
                  <a:pos x="T4" y="T5"/>
                </a:cxn>
                <a:cxn ang="0">
                  <a:pos x="T6" y="T7"/>
                </a:cxn>
                <a:cxn ang="0">
                  <a:pos x="T8" y="T9"/>
                </a:cxn>
                <a:cxn ang="0">
                  <a:pos x="T10" y="T11"/>
                </a:cxn>
              </a:cxnLst>
              <a:rect l="0" t="0" r="r" b="b"/>
              <a:pathLst>
                <a:path w="539" h="638">
                  <a:moveTo>
                    <a:pt x="0" y="0"/>
                  </a:moveTo>
                  <a:cubicBezTo>
                    <a:pt x="0" y="638"/>
                    <a:pt x="0" y="638"/>
                    <a:pt x="0" y="638"/>
                  </a:cubicBezTo>
                  <a:cubicBezTo>
                    <a:pt x="539" y="638"/>
                    <a:pt x="539" y="638"/>
                    <a:pt x="539" y="638"/>
                  </a:cubicBezTo>
                  <a:cubicBezTo>
                    <a:pt x="539" y="0"/>
                    <a:pt x="539" y="0"/>
                    <a:pt x="539" y="0"/>
                  </a:cubicBezTo>
                  <a:cubicBezTo>
                    <a:pt x="0" y="0"/>
                    <a:pt x="0" y="0"/>
                    <a:pt x="0" y="0"/>
                  </a:cubicBezTo>
                  <a:cubicBezTo>
                    <a:pt x="0" y="0"/>
                    <a:pt x="0" y="0"/>
                    <a:pt x="0" y="0"/>
                  </a:cubicBezTo>
                  <a:close/>
                </a:path>
              </a:pathLst>
            </a:custGeom>
            <a:solidFill>
              <a:srgbClr val="788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7"/>
            <p:cNvSpPr>
              <a:spLocks/>
            </p:cNvSpPr>
            <p:nvPr/>
          </p:nvSpPr>
          <p:spPr bwMode="gray">
            <a:xfrm>
              <a:off x="7210866" y="1909350"/>
              <a:ext cx="475810" cy="1422651"/>
            </a:xfrm>
            <a:custGeom>
              <a:avLst/>
              <a:gdLst>
                <a:gd name="T0" fmla="*/ 494 w 494"/>
                <a:gd name="T1" fmla="*/ 554 h 554"/>
                <a:gd name="T2" fmla="*/ 0 w 494"/>
                <a:gd name="T3" fmla="*/ 554 h 554"/>
                <a:gd name="T4" fmla="*/ 0 w 494"/>
                <a:gd name="T5" fmla="*/ 0 h 554"/>
                <a:gd name="T6" fmla="*/ 494 w 494"/>
                <a:gd name="T7" fmla="*/ 0 h 554"/>
                <a:gd name="T8" fmla="*/ 494 w 494"/>
                <a:gd name="T9" fmla="*/ 554 h 554"/>
                <a:gd name="T10" fmla="*/ 494 w 494"/>
                <a:gd name="T11" fmla="*/ 554 h 554"/>
              </a:gdLst>
              <a:ahLst/>
              <a:cxnLst>
                <a:cxn ang="0">
                  <a:pos x="T0" y="T1"/>
                </a:cxn>
                <a:cxn ang="0">
                  <a:pos x="T2" y="T3"/>
                </a:cxn>
                <a:cxn ang="0">
                  <a:pos x="T4" y="T5"/>
                </a:cxn>
                <a:cxn ang="0">
                  <a:pos x="T6" y="T7"/>
                </a:cxn>
                <a:cxn ang="0">
                  <a:pos x="T8" y="T9"/>
                </a:cxn>
                <a:cxn ang="0">
                  <a:pos x="T10" y="T11"/>
                </a:cxn>
              </a:cxnLst>
              <a:rect l="0" t="0" r="r" b="b"/>
              <a:pathLst>
                <a:path w="494" h="554">
                  <a:moveTo>
                    <a:pt x="494" y="554"/>
                  </a:moveTo>
                  <a:cubicBezTo>
                    <a:pt x="0" y="554"/>
                    <a:pt x="0" y="554"/>
                    <a:pt x="0" y="554"/>
                  </a:cubicBezTo>
                  <a:cubicBezTo>
                    <a:pt x="0" y="0"/>
                    <a:pt x="0" y="0"/>
                    <a:pt x="0" y="0"/>
                  </a:cubicBezTo>
                  <a:cubicBezTo>
                    <a:pt x="494" y="0"/>
                    <a:pt x="494" y="0"/>
                    <a:pt x="494" y="0"/>
                  </a:cubicBezTo>
                  <a:cubicBezTo>
                    <a:pt x="494" y="554"/>
                    <a:pt x="494" y="554"/>
                    <a:pt x="494" y="554"/>
                  </a:cubicBezTo>
                  <a:cubicBezTo>
                    <a:pt x="494" y="554"/>
                    <a:pt x="494" y="554"/>
                    <a:pt x="494" y="554"/>
                  </a:cubicBezTo>
                  <a:close/>
                </a:path>
              </a:pathLst>
            </a:cu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8"/>
            <p:cNvSpPr>
              <a:spLocks/>
            </p:cNvSpPr>
            <p:nvPr/>
          </p:nvSpPr>
          <p:spPr bwMode="gray">
            <a:xfrm>
              <a:off x="7239442" y="1935334"/>
              <a:ext cx="418658" cy="1371766"/>
            </a:xfrm>
            <a:custGeom>
              <a:avLst/>
              <a:gdLst>
                <a:gd name="T0" fmla="*/ 0 w 473"/>
                <a:gd name="T1" fmla="*/ 0 h 534"/>
                <a:gd name="T2" fmla="*/ 0 w 473"/>
                <a:gd name="T3" fmla="*/ 534 h 534"/>
                <a:gd name="T4" fmla="*/ 473 w 473"/>
                <a:gd name="T5" fmla="*/ 534 h 534"/>
                <a:gd name="T6" fmla="*/ 473 w 473"/>
                <a:gd name="T7" fmla="*/ 0 h 534"/>
                <a:gd name="T8" fmla="*/ 0 w 473"/>
                <a:gd name="T9" fmla="*/ 0 h 534"/>
                <a:gd name="T10" fmla="*/ 0 w 473"/>
                <a:gd name="T11" fmla="*/ 0 h 534"/>
              </a:gdLst>
              <a:ahLst/>
              <a:cxnLst>
                <a:cxn ang="0">
                  <a:pos x="T0" y="T1"/>
                </a:cxn>
                <a:cxn ang="0">
                  <a:pos x="T2" y="T3"/>
                </a:cxn>
                <a:cxn ang="0">
                  <a:pos x="T4" y="T5"/>
                </a:cxn>
                <a:cxn ang="0">
                  <a:pos x="T6" y="T7"/>
                </a:cxn>
                <a:cxn ang="0">
                  <a:pos x="T8" y="T9"/>
                </a:cxn>
                <a:cxn ang="0">
                  <a:pos x="T10" y="T11"/>
                </a:cxn>
              </a:cxnLst>
              <a:rect l="0" t="0" r="r" b="b"/>
              <a:pathLst>
                <a:path w="473" h="534">
                  <a:moveTo>
                    <a:pt x="0" y="0"/>
                  </a:moveTo>
                  <a:cubicBezTo>
                    <a:pt x="0" y="534"/>
                    <a:pt x="0" y="534"/>
                    <a:pt x="0" y="534"/>
                  </a:cubicBezTo>
                  <a:cubicBezTo>
                    <a:pt x="473" y="534"/>
                    <a:pt x="473" y="534"/>
                    <a:pt x="473" y="534"/>
                  </a:cubicBezTo>
                  <a:cubicBezTo>
                    <a:pt x="473" y="0"/>
                    <a:pt x="473" y="0"/>
                    <a:pt x="473" y="0"/>
                  </a:cubicBezTo>
                  <a:cubicBezTo>
                    <a:pt x="0" y="0"/>
                    <a:pt x="0" y="0"/>
                    <a:pt x="0" y="0"/>
                  </a:cubicBezTo>
                  <a:cubicBezTo>
                    <a:pt x="0" y="0"/>
                    <a:pt x="0" y="0"/>
                    <a:pt x="0" y="0"/>
                  </a:cubicBezTo>
                  <a:close/>
                </a:path>
              </a:pathLst>
            </a:custGeom>
            <a:solidFill>
              <a:srgbClr val="788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Oval 16"/>
            <p:cNvSpPr>
              <a:spLocks noChangeArrowheads="1"/>
            </p:cNvSpPr>
            <p:nvPr/>
          </p:nvSpPr>
          <p:spPr bwMode="gray">
            <a:xfrm>
              <a:off x="7302348" y="2582055"/>
              <a:ext cx="36811" cy="33564"/>
            </a:xfrm>
            <a:prstGeom prst="ellipse">
              <a:avLst/>
            </a:pr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492" name="Oval 17"/>
            <p:cNvSpPr>
              <a:spLocks noChangeArrowheads="1"/>
            </p:cNvSpPr>
            <p:nvPr/>
          </p:nvSpPr>
          <p:spPr bwMode="gray">
            <a:xfrm>
              <a:off x="7302348" y="2636189"/>
              <a:ext cx="36811" cy="35729"/>
            </a:xfrm>
            <a:prstGeom prst="ellipse">
              <a:avLst/>
            </a:pr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493" name="Oval 18"/>
            <p:cNvSpPr>
              <a:spLocks noChangeArrowheads="1"/>
            </p:cNvSpPr>
            <p:nvPr/>
          </p:nvSpPr>
          <p:spPr bwMode="gray">
            <a:xfrm>
              <a:off x="7302348" y="2692489"/>
              <a:ext cx="36811" cy="35729"/>
            </a:xfrm>
            <a:prstGeom prst="ellipse">
              <a:avLst/>
            </a:pr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494" name="Oval 19"/>
            <p:cNvSpPr>
              <a:spLocks noChangeArrowheads="1"/>
            </p:cNvSpPr>
            <p:nvPr/>
          </p:nvSpPr>
          <p:spPr bwMode="gray">
            <a:xfrm>
              <a:off x="7302348" y="2748789"/>
              <a:ext cx="36811" cy="33564"/>
            </a:xfrm>
            <a:prstGeom prst="ellipse">
              <a:avLst/>
            </a:pr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495" name="Oval 20"/>
            <p:cNvSpPr>
              <a:spLocks noChangeArrowheads="1"/>
            </p:cNvSpPr>
            <p:nvPr/>
          </p:nvSpPr>
          <p:spPr bwMode="gray">
            <a:xfrm>
              <a:off x="7302348" y="2802923"/>
              <a:ext cx="36811" cy="33564"/>
            </a:xfrm>
            <a:prstGeom prst="ellipse">
              <a:avLst/>
            </a:pr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496" name="Oval 21"/>
            <p:cNvSpPr>
              <a:spLocks noChangeArrowheads="1"/>
            </p:cNvSpPr>
            <p:nvPr/>
          </p:nvSpPr>
          <p:spPr bwMode="gray">
            <a:xfrm>
              <a:off x="7302348" y="2857057"/>
              <a:ext cx="36811" cy="33564"/>
            </a:xfrm>
            <a:prstGeom prst="ellipse">
              <a:avLst/>
            </a:pr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497" name="Oval 22"/>
            <p:cNvSpPr>
              <a:spLocks noChangeArrowheads="1"/>
            </p:cNvSpPr>
            <p:nvPr/>
          </p:nvSpPr>
          <p:spPr bwMode="gray">
            <a:xfrm>
              <a:off x="7302348" y="2911192"/>
              <a:ext cx="36811" cy="35729"/>
            </a:xfrm>
            <a:prstGeom prst="ellipse">
              <a:avLst/>
            </a:pr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498" name="Oval 23"/>
            <p:cNvSpPr>
              <a:spLocks noChangeArrowheads="1"/>
            </p:cNvSpPr>
            <p:nvPr/>
          </p:nvSpPr>
          <p:spPr bwMode="gray">
            <a:xfrm>
              <a:off x="7302348" y="2967491"/>
              <a:ext cx="36811" cy="33564"/>
            </a:xfrm>
            <a:prstGeom prst="ellipse">
              <a:avLst/>
            </a:pr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9" name="Gruppieren 255"/>
            <p:cNvGrpSpPr/>
            <p:nvPr/>
          </p:nvGrpSpPr>
          <p:grpSpPr bwMode="gray">
            <a:xfrm>
              <a:off x="7354317" y="2582055"/>
              <a:ext cx="241872" cy="419000"/>
              <a:chOff x="7354317" y="2582055"/>
              <a:chExt cx="164568" cy="419000"/>
            </a:xfrm>
          </p:grpSpPr>
          <p:sp>
            <p:nvSpPr>
              <p:cNvPr id="508" name="Freeform 24"/>
              <p:cNvSpPr>
                <a:spLocks/>
              </p:cNvSpPr>
              <p:nvPr/>
            </p:nvSpPr>
            <p:spPr bwMode="gray">
              <a:xfrm>
                <a:off x="7354317" y="2967491"/>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509" name="Freeform 25"/>
              <p:cNvSpPr>
                <a:spLocks/>
              </p:cNvSpPr>
              <p:nvPr/>
            </p:nvSpPr>
            <p:spPr bwMode="gray">
              <a:xfrm>
                <a:off x="7354317" y="2911192"/>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26"/>
              <p:cNvSpPr>
                <a:spLocks/>
              </p:cNvSpPr>
              <p:nvPr/>
            </p:nvSpPr>
            <p:spPr bwMode="gray">
              <a:xfrm>
                <a:off x="7354317" y="2857057"/>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511" name="Freeform 27"/>
              <p:cNvSpPr>
                <a:spLocks/>
              </p:cNvSpPr>
              <p:nvPr/>
            </p:nvSpPr>
            <p:spPr bwMode="gray">
              <a:xfrm>
                <a:off x="7354317" y="2802923"/>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512" name="Freeform 28"/>
              <p:cNvSpPr>
                <a:spLocks/>
              </p:cNvSpPr>
              <p:nvPr/>
            </p:nvSpPr>
            <p:spPr bwMode="gray">
              <a:xfrm>
                <a:off x="7354317" y="2748789"/>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513" name="Freeform 29"/>
              <p:cNvSpPr>
                <a:spLocks/>
              </p:cNvSpPr>
              <p:nvPr/>
            </p:nvSpPr>
            <p:spPr bwMode="gray">
              <a:xfrm>
                <a:off x="7354317" y="2692489"/>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514" name="Freeform 30"/>
              <p:cNvSpPr>
                <a:spLocks/>
              </p:cNvSpPr>
              <p:nvPr/>
            </p:nvSpPr>
            <p:spPr bwMode="gray">
              <a:xfrm>
                <a:off x="7354317" y="2636189"/>
                <a:ext cx="164568" cy="35729"/>
              </a:xfrm>
              <a:custGeom>
                <a:avLst/>
                <a:gdLst>
                  <a:gd name="T0" fmla="*/ 64 w 64"/>
                  <a:gd name="T1" fmla="*/ 14 h 14"/>
                  <a:gd name="T2" fmla="*/ 0 w 64"/>
                  <a:gd name="T3" fmla="*/ 14 h 14"/>
                  <a:gd name="T4" fmla="*/ 0 w 64"/>
                  <a:gd name="T5" fmla="*/ 0 h 14"/>
                  <a:gd name="T6" fmla="*/ 64 w 64"/>
                  <a:gd name="T7" fmla="*/ 0 h 14"/>
                  <a:gd name="T8" fmla="*/ 64 w 64"/>
                  <a:gd name="T9" fmla="*/ 14 h 14"/>
                  <a:gd name="T10" fmla="*/ 64 w 64"/>
                  <a:gd name="T11" fmla="*/ 14 h 14"/>
                </a:gdLst>
                <a:ahLst/>
                <a:cxnLst>
                  <a:cxn ang="0">
                    <a:pos x="T0" y="T1"/>
                  </a:cxn>
                  <a:cxn ang="0">
                    <a:pos x="T2" y="T3"/>
                  </a:cxn>
                  <a:cxn ang="0">
                    <a:pos x="T4" y="T5"/>
                  </a:cxn>
                  <a:cxn ang="0">
                    <a:pos x="T6" y="T7"/>
                  </a:cxn>
                  <a:cxn ang="0">
                    <a:pos x="T8" y="T9"/>
                  </a:cxn>
                  <a:cxn ang="0">
                    <a:pos x="T10" y="T11"/>
                  </a:cxn>
                </a:cxnLst>
                <a:rect l="0" t="0" r="r" b="b"/>
                <a:pathLst>
                  <a:path w="64" h="14">
                    <a:moveTo>
                      <a:pt x="64" y="14"/>
                    </a:moveTo>
                    <a:cubicBezTo>
                      <a:pt x="0" y="14"/>
                      <a:pt x="0" y="14"/>
                      <a:pt x="0" y="14"/>
                    </a:cubicBezTo>
                    <a:cubicBezTo>
                      <a:pt x="0" y="0"/>
                      <a:pt x="0" y="0"/>
                      <a:pt x="0" y="0"/>
                    </a:cubicBezTo>
                    <a:cubicBezTo>
                      <a:pt x="64" y="0"/>
                      <a:pt x="64" y="0"/>
                      <a:pt x="64" y="0"/>
                    </a:cubicBezTo>
                    <a:cubicBezTo>
                      <a:pt x="64" y="14"/>
                      <a:pt x="64" y="14"/>
                      <a:pt x="64" y="14"/>
                    </a:cubicBezTo>
                    <a:cubicBezTo>
                      <a:pt x="64" y="14"/>
                      <a:pt x="64" y="14"/>
                      <a:pt x="64" y="14"/>
                    </a:cubicBezTo>
                    <a:close/>
                  </a:path>
                </a:pathLst>
              </a:cu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sp>
            <p:nvSpPr>
              <p:cNvPr id="515" name="Freeform 31"/>
              <p:cNvSpPr>
                <a:spLocks/>
              </p:cNvSpPr>
              <p:nvPr/>
            </p:nvSpPr>
            <p:spPr bwMode="gray">
              <a:xfrm>
                <a:off x="7354317" y="2582055"/>
                <a:ext cx="164568" cy="33564"/>
              </a:xfrm>
              <a:custGeom>
                <a:avLst/>
                <a:gdLst>
                  <a:gd name="T0" fmla="*/ 64 w 64"/>
                  <a:gd name="T1" fmla="*/ 13 h 13"/>
                  <a:gd name="T2" fmla="*/ 0 w 64"/>
                  <a:gd name="T3" fmla="*/ 13 h 13"/>
                  <a:gd name="T4" fmla="*/ 0 w 64"/>
                  <a:gd name="T5" fmla="*/ 0 h 13"/>
                  <a:gd name="T6" fmla="*/ 64 w 64"/>
                  <a:gd name="T7" fmla="*/ 0 h 13"/>
                  <a:gd name="T8" fmla="*/ 64 w 64"/>
                  <a:gd name="T9" fmla="*/ 13 h 13"/>
                  <a:gd name="T10" fmla="*/ 64 w 64"/>
                  <a:gd name="T11" fmla="*/ 13 h 13"/>
                </a:gdLst>
                <a:ahLst/>
                <a:cxnLst>
                  <a:cxn ang="0">
                    <a:pos x="T0" y="T1"/>
                  </a:cxn>
                  <a:cxn ang="0">
                    <a:pos x="T2" y="T3"/>
                  </a:cxn>
                  <a:cxn ang="0">
                    <a:pos x="T4" y="T5"/>
                  </a:cxn>
                  <a:cxn ang="0">
                    <a:pos x="T6" y="T7"/>
                  </a:cxn>
                  <a:cxn ang="0">
                    <a:pos x="T8" y="T9"/>
                  </a:cxn>
                  <a:cxn ang="0">
                    <a:pos x="T10" y="T11"/>
                  </a:cxn>
                </a:cxnLst>
                <a:rect l="0" t="0" r="r" b="b"/>
                <a:pathLst>
                  <a:path w="64" h="13">
                    <a:moveTo>
                      <a:pt x="64" y="13"/>
                    </a:moveTo>
                    <a:cubicBezTo>
                      <a:pt x="0" y="13"/>
                      <a:pt x="0" y="13"/>
                      <a:pt x="0" y="13"/>
                    </a:cubicBezTo>
                    <a:cubicBezTo>
                      <a:pt x="0" y="0"/>
                      <a:pt x="0" y="0"/>
                      <a:pt x="0" y="0"/>
                    </a:cubicBezTo>
                    <a:cubicBezTo>
                      <a:pt x="64" y="0"/>
                      <a:pt x="64" y="0"/>
                      <a:pt x="64" y="0"/>
                    </a:cubicBezTo>
                    <a:cubicBezTo>
                      <a:pt x="64" y="13"/>
                      <a:pt x="64" y="13"/>
                      <a:pt x="64" y="13"/>
                    </a:cubicBezTo>
                    <a:cubicBezTo>
                      <a:pt x="64" y="13"/>
                      <a:pt x="64" y="13"/>
                      <a:pt x="64" y="13"/>
                    </a:cubicBezTo>
                    <a:close/>
                  </a:path>
                </a:pathLst>
              </a:custGeom>
              <a:solidFill>
                <a:srgbClr val="BECDD7"/>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00" name="Gruppieren 256"/>
            <p:cNvGrpSpPr/>
            <p:nvPr/>
          </p:nvGrpSpPr>
          <p:grpSpPr bwMode="gray">
            <a:xfrm>
              <a:off x="7277359" y="2040923"/>
              <a:ext cx="342824" cy="334256"/>
              <a:chOff x="8393983" y="1973229"/>
              <a:chExt cx="732979" cy="750304"/>
            </a:xfrm>
          </p:grpSpPr>
          <p:sp>
            <p:nvSpPr>
              <p:cNvPr id="506" name="Freeform 40"/>
              <p:cNvSpPr>
                <a:spLocks/>
              </p:cNvSpPr>
              <p:nvPr/>
            </p:nvSpPr>
            <p:spPr bwMode="gray">
              <a:xfrm>
                <a:off x="8393983" y="1973229"/>
                <a:ext cx="732979" cy="750304"/>
              </a:xfrm>
              <a:custGeom>
                <a:avLst/>
                <a:gdLst>
                  <a:gd name="T0" fmla="*/ 285 w 285"/>
                  <a:gd name="T1" fmla="*/ 292 h 292"/>
                  <a:gd name="T2" fmla="*/ 0 w 285"/>
                  <a:gd name="T3" fmla="*/ 292 h 292"/>
                  <a:gd name="T4" fmla="*/ 0 w 285"/>
                  <a:gd name="T5" fmla="*/ 0 h 292"/>
                  <a:gd name="T6" fmla="*/ 285 w 285"/>
                  <a:gd name="T7" fmla="*/ 0 h 292"/>
                  <a:gd name="T8" fmla="*/ 285 w 285"/>
                  <a:gd name="T9" fmla="*/ 292 h 292"/>
                  <a:gd name="T10" fmla="*/ 285 w 285"/>
                  <a:gd name="T11" fmla="*/ 292 h 292"/>
                </a:gdLst>
                <a:ahLst/>
                <a:cxnLst>
                  <a:cxn ang="0">
                    <a:pos x="T0" y="T1"/>
                  </a:cxn>
                  <a:cxn ang="0">
                    <a:pos x="T2" y="T3"/>
                  </a:cxn>
                  <a:cxn ang="0">
                    <a:pos x="T4" y="T5"/>
                  </a:cxn>
                  <a:cxn ang="0">
                    <a:pos x="T6" y="T7"/>
                  </a:cxn>
                  <a:cxn ang="0">
                    <a:pos x="T8" y="T9"/>
                  </a:cxn>
                  <a:cxn ang="0">
                    <a:pos x="T10" y="T11"/>
                  </a:cxn>
                </a:cxnLst>
                <a:rect l="0" t="0" r="r" b="b"/>
                <a:pathLst>
                  <a:path w="285" h="292">
                    <a:moveTo>
                      <a:pt x="285" y="292"/>
                    </a:moveTo>
                    <a:cubicBezTo>
                      <a:pt x="0" y="292"/>
                      <a:pt x="0" y="292"/>
                      <a:pt x="0" y="292"/>
                    </a:cubicBezTo>
                    <a:cubicBezTo>
                      <a:pt x="0" y="0"/>
                      <a:pt x="0" y="0"/>
                      <a:pt x="0" y="0"/>
                    </a:cubicBezTo>
                    <a:cubicBezTo>
                      <a:pt x="285" y="0"/>
                      <a:pt x="285" y="0"/>
                      <a:pt x="285" y="0"/>
                    </a:cubicBezTo>
                    <a:cubicBezTo>
                      <a:pt x="285" y="292"/>
                      <a:pt x="285" y="292"/>
                      <a:pt x="285" y="292"/>
                    </a:cubicBezTo>
                    <a:cubicBezTo>
                      <a:pt x="285" y="292"/>
                      <a:pt x="285" y="292"/>
                      <a:pt x="285" y="292"/>
                    </a:cubicBezTo>
                    <a:close/>
                  </a:path>
                </a:pathLst>
              </a:custGeom>
              <a:solidFill>
                <a:srgbClr val="41AAC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chemeClr val="tx1"/>
                  </a:solidFill>
                </a:endParaRPr>
              </a:p>
            </p:txBody>
          </p:sp>
          <p:sp>
            <p:nvSpPr>
              <p:cNvPr id="507" name="Rechtwinkliges Dreieck 263"/>
              <p:cNvSpPr/>
              <p:nvPr/>
            </p:nvSpPr>
            <p:spPr bwMode="gray">
              <a:xfrm flipH="1" flipV="1">
                <a:off x="8629628" y="1973229"/>
                <a:ext cx="497333" cy="505848"/>
              </a:xfrm>
              <a:prstGeom prst="rtTriangle">
                <a:avLst/>
              </a:prstGeom>
              <a:solidFill>
                <a:srgbClr val="7DD2E6"/>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sp>
          <p:nvSpPr>
            <p:cNvPr id="501" name="Flussdiagramm: Verzweigung 257"/>
            <p:cNvSpPr/>
            <p:nvPr/>
          </p:nvSpPr>
          <p:spPr bwMode="gray">
            <a:xfrm rot="5400000">
              <a:off x="7382943" y="2408504"/>
              <a:ext cx="131657" cy="140226"/>
            </a:xfrm>
            <a:prstGeom prst="flowChartDecision">
              <a:avLst/>
            </a:prstGeom>
            <a:solidFill>
              <a:srgbClr val="BECDD7"/>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502" name="Freeform 43"/>
            <p:cNvSpPr>
              <a:spLocks/>
            </p:cNvSpPr>
            <p:nvPr/>
          </p:nvSpPr>
          <p:spPr bwMode="gray">
            <a:xfrm>
              <a:off x="7498747" y="3049420"/>
              <a:ext cx="97442" cy="98525"/>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AB414"/>
            </a:solidFill>
            <a:ln>
              <a:noFill/>
            </a:ln>
          </p:spPr>
          <p:txBody>
            <a:bodyPr vert="horz" wrap="square" lIns="91440" tIns="45720" rIns="91440" bIns="45720" numCol="1" anchor="t" anchorCtr="0" compatLnSpc="1">
              <a:prstTxWarp prst="textNoShape">
                <a:avLst/>
              </a:prstTxWarp>
            </a:bodyPr>
            <a:lstStyle/>
            <a:p>
              <a:endParaRPr lang="en-US"/>
            </a:p>
          </p:txBody>
        </p:sp>
        <p:sp>
          <p:nvSpPr>
            <p:cNvPr id="503" name="Freeform 44"/>
            <p:cNvSpPr>
              <a:spLocks/>
            </p:cNvSpPr>
            <p:nvPr/>
          </p:nvSpPr>
          <p:spPr bwMode="gray">
            <a:xfrm>
              <a:off x="7498747" y="3165267"/>
              <a:ext cx="97442" cy="97442"/>
            </a:xfrm>
            <a:custGeom>
              <a:avLst/>
              <a:gdLst>
                <a:gd name="T0" fmla="*/ 38 w 38"/>
                <a:gd name="T1" fmla="*/ 0 h 38"/>
                <a:gd name="T2" fmla="*/ 38 w 38"/>
                <a:gd name="T3" fmla="*/ 38 h 38"/>
                <a:gd name="T4" fmla="*/ 0 w 38"/>
                <a:gd name="T5" fmla="*/ 38 h 38"/>
                <a:gd name="T6" fmla="*/ 0 w 38"/>
                <a:gd name="T7" fmla="*/ 0 h 38"/>
                <a:gd name="T8" fmla="*/ 38 w 38"/>
                <a:gd name="T9" fmla="*/ 0 h 38"/>
                <a:gd name="T10" fmla="*/ 3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38" y="0"/>
                  </a:moveTo>
                  <a:cubicBezTo>
                    <a:pt x="38" y="38"/>
                    <a:pt x="38" y="38"/>
                    <a:pt x="38" y="38"/>
                  </a:cubicBezTo>
                  <a:cubicBezTo>
                    <a:pt x="0" y="38"/>
                    <a:pt x="0" y="38"/>
                    <a:pt x="0" y="38"/>
                  </a:cubicBezTo>
                  <a:cubicBezTo>
                    <a:pt x="0" y="0"/>
                    <a:pt x="0" y="0"/>
                    <a:pt x="0" y="0"/>
                  </a:cubicBezTo>
                  <a:cubicBezTo>
                    <a:pt x="38" y="0"/>
                    <a:pt x="38" y="0"/>
                    <a:pt x="38" y="0"/>
                  </a:cubicBezTo>
                  <a:cubicBezTo>
                    <a:pt x="38" y="0"/>
                    <a:pt x="38" y="0"/>
                    <a:pt x="38" y="0"/>
                  </a:cubicBezTo>
                  <a:close/>
                </a:path>
              </a:pathLst>
            </a:custGeom>
            <a:solidFill>
              <a:srgbClr val="AF235F"/>
            </a:solidFill>
            <a:ln>
              <a:noFill/>
            </a:ln>
          </p:spPr>
          <p:txBody>
            <a:bodyPr vert="horz" wrap="square" lIns="91440" tIns="45720" rIns="91440" bIns="45720" numCol="1" anchor="t" anchorCtr="0" compatLnSpc="1">
              <a:prstTxWarp prst="textNoShape">
                <a:avLst/>
              </a:prstTxWarp>
            </a:bodyPr>
            <a:lstStyle/>
            <a:p>
              <a:endParaRPr lang="en-US"/>
            </a:p>
          </p:txBody>
        </p:sp>
        <p:sp>
          <p:nvSpPr>
            <p:cNvPr id="504" name="Rechteck 260"/>
            <p:cNvSpPr/>
            <p:nvPr/>
          </p:nvSpPr>
          <p:spPr bwMode="gray">
            <a:xfrm>
              <a:off x="7547468" y="2454257"/>
              <a:ext cx="48721" cy="48721"/>
            </a:xfrm>
            <a:prstGeom prst="rect">
              <a:avLst/>
            </a:prstGeom>
            <a:solidFill>
              <a:srgbClr val="BECDD7"/>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sp>
          <p:nvSpPr>
            <p:cNvPr id="505" name="Rechteck 261"/>
            <p:cNvSpPr/>
            <p:nvPr/>
          </p:nvSpPr>
          <p:spPr bwMode="gray">
            <a:xfrm>
              <a:off x="7302346" y="2454257"/>
              <a:ext cx="48721" cy="48721"/>
            </a:xfrm>
            <a:prstGeom prst="rect">
              <a:avLst/>
            </a:prstGeom>
            <a:solidFill>
              <a:srgbClr val="BECDD7"/>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err="1">
                <a:solidFill>
                  <a:schemeClr val="tx1"/>
                </a:solidFill>
              </a:endParaRPr>
            </a:p>
          </p:txBody>
        </p:sp>
      </p:grpSp>
      <p:cxnSp>
        <p:nvCxnSpPr>
          <p:cNvPr id="516" name="Gerade Verbindung mit Pfeil 515"/>
          <p:cNvCxnSpPr>
            <a:cxnSpLocks/>
          </p:cNvCxnSpPr>
          <p:nvPr/>
        </p:nvCxnSpPr>
        <p:spPr bwMode="gray">
          <a:xfrm flipV="1">
            <a:off x="10635679" y="4227252"/>
            <a:ext cx="317" cy="697822"/>
          </a:xfrm>
          <a:prstGeom prst="straightConnector1">
            <a:avLst/>
          </a:prstGeom>
          <a:solidFill>
            <a:schemeClr val="tx2"/>
          </a:solidFill>
          <a:ln w="19050" cap="flat" cmpd="sng" algn="ctr">
            <a:solidFill>
              <a:schemeClr val="accent1"/>
            </a:solidFill>
            <a:prstDash val="solid"/>
            <a:miter lim="800000"/>
            <a:headEnd type="oval"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8" name="Gerade Verbindung mit Pfeil 517"/>
          <p:cNvCxnSpPr>
            <a:cxnSpLocks/>
          </p:cNvCxnSpPr>
          <p:nvPr/>
        </p:nvCxnSpPr>
        <p:spPr bwMode="gray">
          <a:xfrm flipH="1">
            <a:off x="3121859" y="3465004"/>
            <a:ext cx="5478061" cy="0"/>
          </a:xfrm>
          <a:prstGeom prst="straightConnector1">
            <a:avLst/>
          </a:prstGeom>
          <a:solidFill>
            <a:schemeClr val="tx2"/>
          </a:solidFill>
          <a:ln w="19050" cap="flat" cmpd="sng" algn="ctr">
            <a:solidFill>
              <a:schemeClr val="accent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22" name="SPP"/>
          <p:cNvSpPr>
            <a:spLocks/>
          </p:cNvSpPr>
          <p:nvPr/>
        </p:nvSpPr>
        <p:spPr bwMode="gray">
          <a:xfrm>
            <a:off x="3070139" y="2888940"/>
            <a:ext cx="2921024" cy="389659"/>
          </a:xfrm>
          <a:prstGeom prst="rect">
            <a:avLst/>
          </a:prstGeom>
          <a:noFill/>
          <a:ln w="19050">
            <a:noFill/>
            <a:prstDash val="sysDot"/>
          </a:ln>
          <a:effectLst/>
          <a:ex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r>
              <a:rPr lang="en-US" sz="1400" b="1" dirty="0">
                <a:solidFill>
                  <a:schemeClr val="tx1"/>
                </a:solidFill>
              </a:rPr>
              <a:t>Condition Monitoring</a:t>
            </a:r>
          </a:p>
        </p:txBody>
      </p:sp>
      <p:sp>
        <p:nvSpPr>
          <p:cNvPr id="523" name="SPP"/>
          <p:cNvSpPr>
            <a:spLocks/>
          </p:cNvSpPr>
          <p:nvPr/>
        </p:nvSpPr>
        <p:spPr bwMode="gray">
          <a:xfrm>
            <a:off x="6626153" y="2895325"/>
            <a:ext cx="2137318" cy="389659"/>
          </a:xfrm>
          <a:prstGeom prst="rect">
            <a:avLst/>
          </a:prstGeom>
          <a:noFill/>
          <a:ln w="19050">
            <a:noFill/>
            <a:prstDash val="sysDot"/>
          </a:ln>
          <a:effectLst/>
          <a:ex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r>
              <a:rPr lang="en-US" sz="1400" b="1" dirty="0">
                <a:solidFill>
                  <a:schemeClr val="tx1"/>
                </a:solidFill>
              </a:rPr>
              <a:t>Substation Device Mgt.</a:t>
            </a:r>
          </a:p>
        </p:txBody>
      </p:sp>
      <p:grpSp>
        <p:nvGrpSpPr>
          <p:cNvPr id="527" name="Gruppieren 138"/>
          <p:cNvGrpSpPr/>
          <p:nvPr/>
        </p:nvGrpSpPr>
        <p:grpSpPr bwMode="gray">
          <a:xfrm>
            <a:off x="302531" y="3869926"/>
            <a:ext cx="9679428" cy="1863330"/>
            <a:chOff x="987817" y="4606482"/>
            <a:chExt cx="9679428" cy="1863330"/>
          </a:xfrm>
        </p:grpSpPr>
        <p:sp>
          <p:nvSpPr>
            <p:cNvPr id="528" name="Rectangular Callout 53"/>
            <p:cNvSpPr/>
            <p:nvPr/>
          </p:nvSpPr>
          <p:spPr bwMode="gray">
            <a:xfrm>
              <a:off x="987817" y="4606482"/>
              <a:ext cx="9679428" cy="1863330"/>
            </a:xfrm>
            <a:prstGeom prst="wedgeRectCallout">
              <a:avLst>
                <a:gd name="adj1" fmla="val -7107"/>
                <a:gd name="adj2" fmla="val -84727"/>
              </a:avLst>
            </a:prstGeom>
            <a:solidFill>
              <a:schemeClr val="bg1"/>
            </a:solidFill>
            <a:ln w="19050">
              <a:solidFill>
                <a:srgbClr val="4BB9B9"/>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grpSp>
          <p:nvGrpSpPr>
            <p:cNvPr id="529" name="Gruppieren 129"/>
            <p:cNvGrpSpPr/>
            <p:nvPr/>
          </p:nvGrpSpPr>
          <p:grpSpPr bwMode="gray">
            <a:xfrm>
              <a:off x="5355805" y="5003662"/>
              <a:ext cx="1654555" cy="1321031"/>
              <a:chOff x="857444" y="3081015"/>
              <a:chExt cx="2813148" cy="2666899"/>
            </a:xfrm>
          </p:grpSpPr>
          <p:sp>
            <p:nvSpPr>
              <p:cNvPr id="533" name="Textfeld 532"/>
              <p:cNvSpPr txBox="1"/>
              <p:nvPr/>
            </p:nvSpPr>
            <p:spPr bwMode="gray">
              <a:xfrm rot="16200000">
                <a:off x="351432" y="3587027"/>
                <a:ext cx="1342941" cy="330917"/>
              </a:xfrm>
              <a:prstGeom prst="rect">
                <a:avLst/>
              </a:prstGeom>
              <a:noFill/>
            </p:spPr>
            <p:txBody>
              <a:bodyPr wrap="none" lIns="0" tIns="0" rIns="0" bIns="0" rtlCol="0">
                <a:spAutoFit/>
              </a:bodyPr>
              <a:lstStyle/>
              <a:p>
                <a:pPr algn="ctr">
                  <a:spcBef>
                    <a:spcPts val="0"/>
                  </a:spcBef>
                </a:pPr>
                <a:r>
                  <a:rPr lang="en-US" sz="1000" dirty="0">
                    <a:solidFill>
                      <a:schemeClr val="tx1"/>
                    </a:solidFill>
                  </a:rPr>
                  <a:t>Health Index</a:t>
                </a:r>
              </a:p>
            </p:txBody>
          </p:sp>
          <p:sp>
            <p:nvSpPr>
              <p:cNvPr id="534" name="Textfeld 533"/>
              <p:cNvSpPr txBox="1"/>
              <p:nvPr/>
            </p:nvSpPr>
            <p:spPr bwMode="gray">
              <a:xfrm>
                <a:off x="1554104" y="5458852"/>
                <a:ext cx="2116488" cy="289062"/>
              </a:xfrm>
              <a:prstGeom prst="rect">
                <a:avLst/>
              </a:prstGeom>
              <a:noFill/>
            </p:spPr>
            <p:txBody>
              <a:bodyPr wrap="none" lIns="0" tIns="0" rIns="0" bIns="0" rtlCol="0">
                <a:spAutoFit/>
              </a:bodyPr>
              <a:lstStyle/>
              <a:p>
                <a:pPr algn="ctr">
                  <a:spcBef>
                    <a:spcPts val="0"/>
                  </a:spcBef>
                </a:pPr>
                <a:r>
                  <a:rPr lang="en-US" sz="1000" dirty="0">
                    <a:solidFill>
                      <a:schemeClr val="tx1"/>
                    </a:solidFill>
                  </a:rPr>
                  <a:t>Importance Index</a:t>
                </a:r>
              </a:p>
            </p:txBody>
          </p:sp>
        </p:grpSp>
        <p:pic>
          <p:nvPicPr>
            <p:cNvPr id="530" name="Picture 4"/>
            <p:cNvPicPr>
              <a:picLocks noChangeAspect="1" noChangeArrowheads="1"/>
            </p:cNvPicPr>
            <p:nvPr/>
          </p:nvPicPr>
          <p:blipFill>
            <a:blip r:embed="rId7"/>
            <a:srcRect l="3314" r="16101"/>
            <a:stretch>
              <a:fillRect/>
            </a:stretch>
          </p:blipFill>
          <p:spPr bwMode="gray">
            <a:xfrm>
              <a:off x="7292016" y="4794310"/>
              <a:ext cx="3265098" cy="1363572"/>
            </a:xfrm>
            <a:prstGeom prst="rect">
              <a:avLst/>
            </a:prstGeom>
            <a:noFill/>
            <a:ln w="9525">
              <a:noFill/>
              <a:miter lim="800000"/>
              <a:headEnd/>
              <a:tailEnd/>
            </a:ln>
            <a:effectLst/>
          </p:spPr>
        </p:pic>
        <p:pic>
          <p:nvPicPr>
            <p:cNvPr id="531" name="Picture 3" descr="20160526 Main screen complete.png"/>
            <p:cNvPicPr>
              <a:picLocks noChangeAspect="1"/>
            </p:cNvPicPr>
            <p:nvPr/>
          </p:nvPicPr>
          <p:blipFill>
            <a:blip r:embed="rId8"/>
            <a:srcRect l="77480" t="53433" r="627" b="4571"/>
            <a:stretch>
              <a:fillRect/>
            </a:stretch>
          </p:blipFill>
          <p:spPr bwMode="gray">
            <a:xfrm>
              <a:off x="5559115" y="4752069"/>
              <a:ext cx="1656768" cy="1413235"/>
            </a:xfrm>
            <a:prstGeom prst="rect">
              <a:avLst/>
            </a:prstGeom>
          </p:spPr>
        </p:pic>
        <p:pic>
          <p:nvPicPr>
            <p:cNvPr id="532" name="Picture 3" descr="20160526 Main screen complete.png"/>
            <p:cNvPicPr>
              <a:picLocks noChangeAspect="1"/>
            </p:cNvPicPr>
            <p:nvPr/>
          </p:nvPicPr>
          <p:blipFill>
            <a:blip r:embed="rId8"/>
            <a:srcRect t="5485" r="22420" b="49543"/>
            <a:stretch>
              <a:fillRect/>
            </a:stretch>
          </p:blipFill>
          <p:spPr bwMode="gray">
            <a:xfrm>
              <a:off x="1094619" y="4849025"/>
              <a:ext cx="4183767" cy="1136259"/>
            </a:xfrm>
            <a:prstGeom prst="rect">
              <a:avLst/>
            </a:prstGeom>
          </p:spPr>
        </p:pic>
      </p:grpSp>
      <p:cxnSp>
        <p:nvCxnSpPr>
          <p:cNvPr id="535" name="Gerade Verbindung mit Pfeil 534"/>
          <p:cNvCxnSpPr>
            <a:cxnSpLocks/>
          </p:cNvCxnSpPr>
          <p:nvPr/>
        </p:nvCxnSpPr>
        <p:spPr bwMode="gray">
          <a:xfrm flipH="1" flipV="1">
            <a:off x="5870302" y="3010442"/>
            <a:ext cx="3248" cy="454562"/>
          </a:xfrm>
          <a:prstGeom prst="straightConnector1">
            <a:avLst/>
          </a:prstGeom>
          <a:solidFill>
            <a:schemeClr val="tx2"/>
          </a:solidFill>
          <a:ln w="19050" cap="flat" cmpd="sng" algn="ctr">
            <a:solidFill>
              <a:schemeClr val="accent1"/>
            </a:solidFill>
            <a:prstDash val="solid"/>
            <a:miter lim="800000"/>
            <a:headEnd type="oval" w="sm" len="sm"/>
            <a:tailEnd type="triangl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39" name="Rechteck 538"/>
          <p:cNvSpPr/>
          <p:nvPr/>
        </p:nvSpPr>
        <p:spPr bwMode="gray">
          <a:xfrm>
            <a:off x="232239" y="1330865"/>
            <a:ext cx="2546644" cy="2242151"/>
          </a:xfrm>
          <a:prstGeom prst="rect">
            <a:avLst/>
          </a:prstGeom>
          <a:solidFill>
            <a:schemeClr val="bg1"/>
          </a:solidFill>
          <a:ln w="9525" cap="flat" cmpd="sng" algn="ctr">
            <a:solidFill>
              <a:srgbClr val="879BA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pPr>
            <a:endParaRPr lang="en-US" b="1" dirty="0">
              <a:solidFill>
                <a:schemeClr val="tx1"/>
              </a:solidFill>
            </a:endParaRPr>
          </a:p>
        </p:txBody>
      </p:sp>
      <p:sp>
        <p:nvSpPr>
          <p:cNvPr id="540" name="Rechteck 539"/>
          <p:cNvSpPr/>
          <p:nvPr/>
        </p:nvSpPr>
        <p:spPr bwMode="gray">
          <a:xfrm>
            <a:off x="394609" y="2869693"/>
            <a:ext cx="1051133" cy="590989"/>
          </a:xfrm>
          <a:prstGeom prst="rect">
            <a:avLst/>
          </a:prstGeom>
          <a:solidFill>
            <a:schemeClr val="bg1"/>
          </a:solidFill>
          <a:ln w="9525" cap="flat" cmpd="sng" algn="ctr">
            <a:solidFill>
              <a:srgbClr val="879BA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5000"/>
              </a:lnSpc>
              <a:spcBef>
                <a:spcPct val="0"/>
              </a:spcBef>
              <a:buFont typeface="Wingdings" charset="0"/>
              <a:buNone/>
            </a:pPr>
            <a:r>
              <a:rPr lang="en-US" sz="1200" b="1" dirty="0">
                <a:solidFill>
                  <a:schemeClr val="tx1"/>
                </a:solidFill>
              </a:rPr>
              <a:t>Human Resources</a:t>
            </a:r>
          </a:p>
        </p:txBody>
      </p:sp>
      <p:sp>
        <p:nvSpPr>
          <p:cNvPr id="541" name="Rechteck 540"/>
          <p:cNvSpPr/>
          <p:nvPr/>
        </p:nvSpPr>
        <p:spPr bwMode="gray">
          <a:xfrm>
            <a:off x="394609" y="2180450"/>
            <a:ext cx="1051133" cy="590989"/>
          </a:xfrm>
          <a:prstGeom prst="rect">
            <a:avLst/>
          </a:prstGeom>
          <a:solidFill>
            <a:schemeClr val="bg1"/>
          </a:solidFill>
          <a:ln w="9525" cap="flat" cmpd="sng" algn="ctr">
            <a:solidFill>
              <a:srgbClr val="879BA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5000"/>
              </a:lnSpc>
              <a:spcBef>
                <a:spcPct val="0"/>
              </a:spcBef>
              <a:buFont typeface="Wingdings" charset="0"/>
              <a:buNone/>
            </a:pPr>
            <a:r>
              <a:rPr lang="en-US" sz="1200" b="1" dirty="0">
                <a:solidFill>
                  <a:schemeClr val="tx1"/>
                </a:solidFill>
              </a:rPr>
              <a:t>Commercial</a:t>
            </a:r>
          </a:p>
        </p:txBody>
      </p:sp>
      <p:sp>
        <p:nvSpPr>
          <p:cNvPr id="542" name="Rechteck 541"/>
          <p:cNvSpPr/>
          <p:nvPr/>
        </p:nvSpPr>
        <p:spPr bwMode="gray">
          <a:xfrm>
            <a:off x="1556836" y="2869693"/>
            <a:ext cx="1051133" cy="590989"/>
          </a:xfrm>
          <a:prstGeom prst="rect">
            <a:avLst/>
          </a:prstGeom>
          <a:solidFill>
            <a:schemeClr val="bg1"/>
          </a:solidFill>
          <a:ln w="9525" cap="flat" cmpd="sng" algn="ctr">
            <a:solidFill>
              <a:srgbClr val="879BA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5000"/>
              </a:lnSpc>
              <a:spcBef>
                <a:spcPct val="0"/>
              </a:spcBef>
              <a:buFont typeface="Wingdings" charset="0"/>
              <a:buNone/>
            </a:pPr>
            <a:r>
              <a:rPr lang="en-US" sz="1200" b="1" dirty="0">
                <a:solidFill>
                  <a:schemeClr val="tx1"/>
                </a:solidFill>
              </a:rPr>
              <a:t>etc.</a:t>
            </a:r>
          </a:p>
        </p:txBody>
      </p:sp>
      <p:sp>
        <p:nvSpPr>
          <p:cNvPr id="543" name="Rechteck 542"/>
          <p:cNvSpPr/>
          <p:nvPr/>
        </p:nvSpPr>
        <p:spPr bwMode="gray">
          <a:xfrm>
            <a:off x="1556837" y="2180452"/>
            <a:ext cx="1051133" cy="590989"/>
          </a:xfrm>
          <a:prstGeom prst="rect">
            <a:avLst/>
          </a:prstGeom>
          <a:solidFill>
            <a:schemeClr val="bg1"/>
          </a:solidFill>
          <a:ln w="9525" cap="flat" cmpd="sng" algn="ctr">
            <a:solidFill>
              <a:srgbClr val="879BA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5000"/>
              </a:lnSpc>
              <a:spcBef>
                <a:spcPct val="0"/>
              </a:spcBef>
              <a:buFont typeface="Wingdings" charset="0"/>
              <a:buNone/>
            </a:pPr>
            <a:r>
              <a:rPr lang="en-US" sz="1200" b="1" dirty="0">
                <a:solidFill>
                  <a:schemeClr val="tx1"/>
                </a:solidFill>
              </a:rPr>
              <a:t>Purchasing</a:t>
            </a:r>
          </a:p>
        </p:txBody>
      </p:sp>
      <p:sp>
        <p:nvSpPr>
          <p:cNvPr id="544" name="Rechteck 543"/>
          <p:cNvSpPr/>
          <p:nvPr/>
        </p:nvSpPr>
        <p:spPr bwMode="gray">
          <a:xfrm>
            <a:off x="410550" y="1484784"/>
            <a:ext cx="2190023" cy="560153"/>
          </a:xfrm>
          <a:prstGeom prst="rect">
            <a:avLst/>
          </a:prstGeom>
        </p:spPr>
        <p:txBody>
          <a:bodyPr wrap="none">
            <a:spAutoFit/>
          </a:bodyPr>
          <a:lstStyle/>
          <a:p>
            <a:pPr lvl="0" algn="ctr">
              <a:lnSpc>
                <a:spcPct val="95000"/>
              </a:lnSpc>
              <a:spcBef>
                <a:spcPct val="0"/>
              </a:spcBef>
            </a:pPr>
            <a:r>
              <a:rPr lang="en-US" sz="1600" b="1" dirty="0">
                <a:solidFill>
                  <a:srgbClr val="000000"/>
                </a:solidFill>
              </a:rPr>
              <a:t>Enterprise Resource</a:t>
            </a:r>
          </a:p>
          <a:p>
            <a:pPr lvl="0" algn="ctr">
              <a:lnSpc>
                <a:spcPct val="95000"/>
              </a:lnSpc>
              <a:spcBef>
                <a:spcPct val="0"/>
              </a:spcBef>
            </a:pPr>
            <a:r>
              <a:rPr lang="en-US" sz="1600" b="1" dirty="0">
                <a:solidFill>
                  <a:srgbClr val="000000"/>
                </a:solidFill>
              </a:rPr>
              <a:t>Planning</a:t>
            </a:r>
          </a:p>
        </p:txBody>
      </p:sp>
      <p:sp>
        <p:nvSpPr>
          <p:cNvPr id="545" name="Rechteck 544"/>
          <p:cNvSpPr/>
          <p:nvPr/>
        </p:nvSpPr>
        <p:spPr bwMode="gray">
          <a:xfrm rot="18900000">
            <a:off x="2766933" y="2369939"/>
            <a:ext cx="344557" cy="344557"/>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5000"/>
              </a:lnSpc>
              <a:spcBef>
                <a:spcPct val="0"/>
              </a:spcBef>
            </a:pPr>
            <a:endParaRPr lang="en-US" sz="1100" b="1" dirty="0" err="1">
              <a:solidFill>
                <a:schemeClr val="bg1"/>
              </a:solidFill>
            </a:endParaRPr>
          </a:p>
        </p:txBody>
      </p:sp>
      <p:pic>
        <p:nvPicPr>
          <p:cNvPr id="546" name="Picture 3"/>
          <p:cNvPicPr>
            <a:picLocks noChangeAspect="1" noChangeArrowheads="1"/>
          </p:cNvPicPr>
          <p:nvPr/>
        </p:nvPicPr>
        <p:blipFill>
          <a:blip r:embed="rId9"/>
          <a:srcRect/>
          <a:stretch>
            <a:fillRect/>
          </a:stretch>
        </p:blipFill>
        <p:spPr bwMode="gray">
          <a:xfrm>
            <a:off x="5389564" y="1687954"/>
            <a:ext cx="961475" cy="326242"/>
          </a:xfrm>
          <a:prstGeom prst="rect">
            <a:avLst/>
          </a:prstGeom>
          <a:solidFill>
            <a:schemeClr val="bg1">
              <a:lumMod val="85000"/>
            </a:schemeClr>
          </a:solidFill>
          <a:ln w="19050">
            <a:noFill/>
          </a:ln>
        </p:spPr>
      </p:pic>
      <p:grpSp>
        <p:nvGrpSpPr>
          <p:cNvPr id="524" name="Gruppieren 143"/>
          <p:cNvGrpSpPr/>
          <p:nvPr/>
        </p:nvGrpSpPr>
        <p:grpSpPr bwMode="gray">
          <a:xfrm>
            <a:off x="3254859" y="1075828"/>
            <a:ext cx="5504173" cy="1273052"/>
            <a:chOff x="41640" y="1142344"/>
            <a:chExt cx="5504173" cy="1273052"/>
          </a:xfrm>
        </p:grpSpPr>
        <p:sp>
          <p:nvSpPr>
            <p:cNvPr id="525" name="Rectangular Callout 53"/>
            <p:cNvSpPr/>
            <p:nvPr/>
          </p:nvSpPr>
          <p:spPr bwMode="gray">
            <a:xfrm>
              <a:off x="41640" y="1142344"/>
              <a:ext cx="5504173" cy="1273052"/>
            </a:xfrm>
            <a:prstGeom prst="wedgeRectCallout">
              <a:avLst>
                <a:gd name="adj1" fmla="val 34273"/>
                <a:gd name="adj2" fmla="val 91573"/>
              </a:avLst>
            </a:prstGeom>
            <a:solidFill>
              <a:schemeClr val="bg1"/>
            </a:solidFill>
            <a:ln w="19050">
              <a:solidFill>
                <a:srgbClr val="4BB9B9"/>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pic>
          <p:nvPicPr>
            <p:cNvPr id="526" name="Picture 1"/>
            <p:cNvPicPr>
              <a:picLocks noChangeAspect="1" noChangeArrowheads="1"/>
            </p:cNvPicPr>
            <p:nvPr/>
          </p:nvPicPr>
          <p:blipFill>
            <a:blip r:embed="rId10"/>
            <a:srcRect/>
            <a:stretch>
              <a:fillRect/>
            </a:stretch>
          </p:blipFill>
          <p:spPr bwMode="gray">
            <a:xfrm>
              <a:off x="157779" y="1189675"/>
              <a:ext cx="5293324" cy="1142732"/>
            </a:xfrm>
            <a:prstGeom prst="rect">
              <a:avLst/>
            </a:prstGeom>
            <a:noFill/>
            <a:ln w="9525">
              <a:noFill/>
              <a:miter lim="800000"/>
              <a:headEnd/>
              <a:tailEnd/>
            </a:ln>
            <a:effectLst/>
          </p:spPr>
        </p:pic>
      </p:grpSp>
      <p:grpSp>
        <p:nvGrpSpPr>
          <p:cNvPr id="319" name="Gruppieren 318"/>
          <p:cNvGrpSpPr/>
          <p:nvPr/>
        </p:nvGrpSpPr>
        <p:grpSpPr>
          <a:xfrm>
            <a:off x="8691463" y="1324291"/>
            <a:ext cx="2916971" cy="2242151"/>
            <a:chOff x="8726820" y="1324291"/>
            <a:chExt cx="2916971" cy="2242151"/>
          </a:xfrm>
        </p:grpSpPr>
        <p:sp>
          <p:nvSpPr>
            <p:cNvPr id="317" name="Rechteck 316"/>
            <p:cNvSpPr/>
            <p:nvPr/>
          </p:nvSpPr>
          <p:spPr bwMode="gray">
            <a:xfrm>
              <a:off x="9097147" y="1324291"/>
              <a:ext cx="2546644" cy="2242151"/>
            </a:xfrm>
            <a:prstGeom prst="rect">
              <a:avLst/>
            </a:prstGeom>
            <a:solidFill>
              <a:schemeClr val="bg1"/>
            </a:solidFill>
            <a:ln w="9525" cap="flat" cmpd="sng" algn="ctr">
              <a:solidFill>
                <a:srgbClr val="879BA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pPr>
              <a:endParaRPr lang="en-US" b="1" dirty="0">
                <a:solidFill>
                  <a:schemeClr val="tx1"/>
                </a:solidFill>
              </a:endParaRPr>
            </a:p>
          </p:txBody>
        </p:sp>
        <p:sp>
          <p:nvSpPr>
            <p:cNvPr id="296" name="Rectangle 112"/>
            <p:cNvSpPr>
              <a:spLocks/>
            </p:cNvSpPr>
            <p:nvPr/>
          </p:nvSpPr>
          <p:spPr bwMode="gray">
            <a:xfrm>
              <a:off x="9422142" y="1376772"/>
              <a:ext cx="1905547" cy="805632"/>
            </a:xfrm>
            <a:prstGeom prst="rect">
              <a:avLst/>
            </a:prstGeom>
            <a:noFill/>
            <a:ln w="19050">
              <a:solidFill>
                <a:srgbClr val="BECDD7"/>
              </a:solidFill>
              <a:prstDash val="sysDot"/>
            </a:ln>
            <a:effectLst/>
            <a:ex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sz="1000" b="1" dirty="0">
                  <a:solidFill>
                    <a:srgbClr val="000000"/>
                  </a:solidFill>
                </a:rPr>
                <a:t>Siemens </a:t>
              </a:r>
              <a:r>
                <a:rPr lang="en-US" sz="1000" b="1" dirty="0" err="1">
                  <a:solidFill>
                    <a:srgbClr val="000000"/>
                  </a:solidFill>
                </a:rPr>
                <a:t>ProductCERT</a:t>
              </a:r>
              <a:endParaRPr lang="en-US" sz="1000" b="1" dirty="0">
                <a:solidFill>
                  <a:srgbClr val="000000"/>
                </a:solidFill>
              </a:endParaRPr>
            </a:p>
          </p:txBody>
        </p:sp>
        <p:sp>
          <p:nvSpPr>
            <p:cNvPr id="297" name="Freeform 176"/>
            <p:cNvSpPr>
              <a:spLocks noChangeAspect="1" noEditPoints="1"/>
            </p:cNvSpPr>
            <p:nvPr/>
          </p:nvSpPr>
          <p:spPr bwMode="gray">
            <a:xfrm>
              <a:off x="10066796" y="1599499"/>
              <a:ext cx="439178" cy="437055"/>
            </a:xfrm>
            <a:custGeom>
              <a:avLst/>
              <a:gdLst>
                <a:gd name="T0" fmla="*/ 1880 w 2400"/>
                <a:gd name="T1" fmla="*/ 1482 h 2400"/>
                <a:gd name="T2" fmla="*/ 1200 w 2400"/>
                <a:gd name="T3" fmla="*/ 1653 h 2400"/>
                <a:gd name="T4" fmla="*/ 520 w 2400"/>
                <a:gd name="T5" fmla="*/ 1482 h 2400"/>
                <a:gd name="T6" fmla="*/ 520 w 2400"/>
                <a:gd name="T7" fmla="*/ 1840 h 2400"/>
                <a:gd name="T8" fmla="*/ 1200 w 2400"/>
                <a:gd name="T9" fmla="*/ 2080 h 2400"/>
                <a:gd name="T10" fmla="*/ 1880 w 2400"/>
                <a:gd name="T11" fmla="*/ 1840 h 2400"/>
                <a:gd name="T12" fmla="*/ 1880 w 2400"/>
                <a:gd name="T13" fmla="*/ 1482 h 2400"/>
                <a:gd name="T14" fmla="*/ 1200 w 2400"/>
                <a:gd name="T15" fmla="*/ 80 h 2400"/>
                <a:gd name="T16" fmla="*/ 520 w 2400"/>
                <a:gd name="T17" fmla="*/ 320 h 2400"/>
                <a:gd name="T18" fmla="*/ 1200 w 2400"/>
                <a:gd name="T19" fmla="*/ 560 h 2400"/>
                <a:gd name="T20" fmla="*/ 1880 w 2400"/>
                <a:gd name="T21" fmla="*/ 320 h 2400"/>
                <a:gd name="T22" fmla="*/ 1200 w 2400"/>
                <a:gd name="T23" fmla="*/ 80 h 2400"/>
                <a:gd name="T24" fmla="*/ 1880 w 2400"/>
                <a:gd name="T25" fmla="*/ 975 h 2400"/>
                <a:gd name="T26" fmla="*/ 1200 w 2400"/>
                <a:gd name="T27" fmla="*/ 1147 h 2400"/>
                <a:gd name="T28" fmla="*/ 520 w 2400"/>
                <a:gd name="T29" fmla="*/ 975 h 2400"/>
                <a:gd name="T30" fmla="*/ 520 w 2400"/>
                <a:gd name="T31" fmla="*/ 1333 h 2400"/>
                <a:gd name="T32" fmla="*/ 1200 w 2400"/>
                <a:gd name="T33" fmla="*/ 1573 h 2400"/>
                <a:gd name="T34" fmla="*/ 1880 w 2400"/>
                <a:gd name="T35" fmla="*/ 1333 h 2400"/>
                <a:gd name="T36" fmla="*/ 1880 w 2400"/>
                <a:gd name="T37" fmla="*/ 975 h 2400"/>
                <a:gd name="T38" fmla="*/ 1200 w 2400"/>
                <a:gd name="T39" fmla="*/ 1067 h 2400"/>
                <a:gd name="T40" fmla="*/ 1880 w 2400"/>
                <a:gd name="T41" fmla="*/ 827 h 2400"/>
                <a:gd name="T42" fmla="*/ 1880 w 2400"/>
                <a:gd name="T43" fmla="*/ 468 h 2400"/>
                <a:gd name="T44" fmla="*/ 1200 w 2400"/>
                <a:gd name="T45" fmla="*/ 640 h 2400"/>
                <a:gd name="T46" fmla="*/ 520 w 2400"/>
                <a:gd name="T47" fmla="*/ 468 h 2400"/>
                <a:gd name="T48" fmla="*/ 520 w 2400"/>
                <a:gd name="T49" fmla="*/ 827 h 2400"/>
                <a:gd name="T50" fmla="*/ 1200 w 2400"/>
                <a:gd name="T51" fmla="*/ 1067 h 2400"/>
                <a:gd name="T52" fmla="*/ 1960 w 2400"/>
                <a:gd name="T53" fmla="*/ 827 h 2400"/>
                <a:gd name="T54" fmla="*/ 1960 w 2400"/>
                <a:gd name="T55" fmla="*/ 1333 h 2400"/>
                <a:gd name="T56" fmla="*/ 1960 w 2400"/>
                <a:gd name="T57" fmla="*/ 1840 h 2400"/>
                <a:gd name="T58" fmla="*/ 1200 w 2400"/>
                <a:gd name="T59" fmla="*/ 2160 h 2400"/>
                <a:gd name="T60" fmla="*/ 440 w 2400"/>
                <a:gd name="T61" fmla="*/ 1840 h 2400"/>
                <a:gd name="T62" fmla="*/ 440 w 2400"/>
                <a:gd name="T63" fmla="*/ 1333 h 2400"/>
                <a:gd name="T64" fmla="*/ 440 w 2400"/>
                <a:gd name="T65" fmla="*/ 827 h 2400"/>
                <a:gd name="T66" fmla="*/ 440 w 2400"/>
                <a:gd name="T67" fmla="*/ 320 h 2400"/>
                <a:gd name="T68" fmla="*/ 1200 w 2400"/>
                <a:gd name="T69" fmla="*/ 0 h 2400"/>
                <a:gd name="T70" fmla="*/ 1960 w 2400"/>
                <a:gd name="T71" fmla="*/ 320 h 2400"/>
                <a:gd name="T72" fmla="*/ 1960 w 2400"/>
                <a:gd name="T73" fmla="*/ 827 h 2400"/>
                <a:gd name="T74" fmla="*/ 1240 w 2400"/>
                <a:gd name="T75" fmla="*/ 2200 h 2400"/>
                <a:gd name="T76" fmla="*/ 1240 w 2400"/>
                <a:gd name="T77" fmla="*/ 2320 h 2400"/>
                <a:gd name="T78" fmla="*/ 2400 w 2400"/>
                <a:gd name="T79" fmla="*/ 2320 h 2400"/>
                <a:gd name="T80" fmla="*/ 2400 w 2400"/>
                <a:gd name="T81" fmla="*/ 2400 h 2400"/>
                <a:gd name="T82" fmla="*/ 0 w 2400"/>
                <a:gd name="T83" fmla="*/ 2400 h 2400"/>
                <a:gd name="T84" fmla="*/ 0 w 2400"/>
                <a:gd name="T85" fmla="*/ 2320 h 2400"/>
                <a:gd name="T86" fmla="*/ 1160 w 2400"/>
                <a:gd name="T87" fmla="*/ 2320 h 2400"/>
                <a:gd name="T88" fmla="*/ 1160 w 2400"/>
                <a:gd name="T89" fmla="*/ 2200 h 2400"/>
                <a:gd name="T90" fmla="*/ 1200 w 2400"/>
                <a:gd name="T91" fmla="*/ 2200 h 2400"/>
                <a:gd name="T92" fmla="*/ 1240 w 2400"/>
                <a:gd name="T93" fmla="*/ 22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0" h="2400">
                  <a:moveTo>
                    <a:pt x="1880" y="1482"/>
                  </a:moveTo>
                  <a:cubicBezTo>
                    <a:pt x="1749" y="1591"/>
                    <a:pt x="1476" y="1653"/>
                    <a:pt x="1200" y="1653"/>
                  </a:cubicBezTo>
                  <a:cubicBezTo>
                    <a:pt x="924" y="1653"/>
                    <a:pt x="651" y="1591"/>
                    <a:pt x="520" y="1482"/>
                  </a:cubicBezTo>
                  <a:cubicBezTo>
                    <a:pt x="520" y="1840"/>
                    <a:pt x="520" y="1840"/>
                    <a:pt x="520" y="1840"/>
                  </a:cubicBezTo>
                  <a:cubicBezTo>
                    <a:pt x="520" y="1949"/>
                    <a:pt x="788" y="2080"/>
                    <a:pt x="1200" y="2080"/>
                  </a:cubicBezTo>
                  <a:cubicBezTo>
                    <a:pt x="1612" y="2080"/>
                    <a:pt x="1880" y="1949"/>
                    <a:pt x="1880" y="1840"/>
                  </a:cubicBezTo>
                  <a:lnTo>
                    <a:pt x="1880" y="1482"/>
                  </a:lnTo>
                  <a:close/>
                  <a:moveTo>
                    <a:pt x="1200" y="80"/>
                  </a:moveTo>
                  <a:cubicBezTo>
                    <a:pt x="788" y="80"/>
                    <a:pt x="520" y="211"/>
                    <a:pt x="520" y="320"/>
                  </a:cubicBezTo>
                  <a:cubicBezTo>
                    <a:pt x="520" y="429"/>
                    <a:pt x="788" y="560"/>
                    <a:pt x="1200" y="560"/>
                  </a:cubicBezTo>
                  <a:cubicBezTo>
                    <a:pt x="1612" y="560"/>
                    <a:pt x="1880" y="429"/>
                    <a:pt x="1880" y="320"/>
                  </a:cubicBezTo>
                  <a:cubicBezTo>
                    <a:pt x="1880" y="211"/>
                    <a:pt x="1612" y="80"/>
                    <a:pt x="1200" y="80"/>
                  </a:cubicBezTo>
                  <a:close/>
                  <a:moveTo>
                    <a:pt x="1880" y="975"/>
                  </a:moveTo>
                  <a:cubicBezTo>
                    <a:pt x="1749" y="1085"/>
                    <a:pt x="1476" y="1147"/>
                    <a:pt x="1200" y="1147"/>
                  </a:cubicBezTo>
                  <a:cubicBezTo>
                    <a:pt x="924" y="1147"/>
                    <a:pt x="651" y="1085"/>
                    <a:pt x="520" y="975"/>
                  </a:cubicBezTo>
                  <a:cubicBezTo>
                    <a:pt x="520" y="1333"/>
                    <a:pt x="520" y="1333"/>
                    <a:pt x="520" y="1333"/>
                  </a:cubicBezTo>
                  <a:cubicBezTo>
                    <a:pt x="520" y="1442"/>
                    <a:pt x="788" y="1573"/>
                    <a:pt x="1200" y="1573"/>
                  </a:cubicBezTo>
                  <a:cubicBezTo>
                    <a:pt x="1612" y="1573"/>
                    <a:pt x="1880" y="1442"/>
                    <a:pt x="1880" y="1333"/>
                  </a:cubicBezTo>
                  <a:lnTo>
                    <a:pt x="1880" y="975"/>
                  </a:lnTo>
                  <a:close/>
                  <a:moveTo>
                    <a:pt x="1200" y="1067"/>
                  </a:moveTo>
                  <a:cubicBezTo>
                    <a:pt x="1612" y="1067"/>
                    <a:pt x="1880" y="935"/>
                    <a:pt x="1880" y="827"/>
                  </a:cubicBezTo>
                  <a:cubicBezTo>
                    <a:pt x="1880" y="468"/>
                    <a:pt x="1880" y="468"/>
                    <a:pt x="1880" y="468"/>
                  </a:cubicBezTo>
                  <a:cubicBezTo>
                    <a:pt x="1749" y="578"/>
                    <a:pt x="1476" y="640"/>
                    <a:pt x="1200" y="640"/>
                  </a:cubicBezTo>
                  <a:cubicBezTo>
                    <a:pt x="924" y="640"/>
                    <a:pt x="651" y="578"/>
                    <a:pt x="520" y="468"/>
                  </a:cubicBezTo>
                  <a:cubicBezTo>
                    <a:pt x="520" y="827"/>
                    <a:pt x="520" y="827"/>
                    <a:pt x="520" y="827"/>
                  </a:cubicBezTo>
                  <a:cubicBezTo>
                    <a:pt x="520" y="935"/>
                    <a:pt x="788" y="1067"/>
                    <a:pt x="1200" y="1067"/>
                  </a:cubicBezTo>
                  <a:close/>
                  <a:moveTo>
                    <a:pt x="1960" y="827"/>
                  </a:moveTo>
                  <a:cubicBezTo>
                    <a:pt x="1960" y="1333"/>
                    <a:pt x="1960" y="1333"/>
                    <a:pt x="1960" y="1333"/>
                  </a:cubicBezTo>
                  <a:cubicBezTo>
                    <a:pt x="1960" y="1840"/>
                    <a:pt x="1960" y="1840"/>
                    <a:pt x="1960" y="1840"/>
                  </a:cubicBezTo>
                  <a:cubicBezTo>
                    <a:pt x="1960" y="2041"/>
                    <a:pt x="1583" y="2160"/>
                    <a:pt x="1200" y="2160"/>
                  </a:cubicBezTo>
                  <a:cubicBezTo>
                    <a:pt x="817" y="2160"/>
                    <a:pt x="440" y="2041"/>
                    <a:pt x="440" y="1840"/>
                  </a:cubicBezTo>
                  <a:cubicBezTo>
                    <a:pt x="440" y="1333"/>
                    <a:pt x="440" y="1333"/>
                    <a:pt x="440" y="1333"/>
                  </a:cubicBezTo>
                  <a:cubicBezTo>
                    <a:pt x="440" y="827"/>
                    <a:pt x="440" y="827"/>
                    <a:pt x="440" y="827"/>
                  </a:cubicBezTo>
                  <a:cubicBezTo>
                    <a:pt x="440" y="320"/>
                    <a:pt x="440" y="320"/>
                    <a:pt x="440" y="320"/>
                  </a:cubicBezTo>
                  <a:cubicBezTo>
                    <a:pt x="440" y="119"/>
                    <a:pt x="817" y="0"/>
                    <a:pt x="1200" y="0"/>
                  </a:cubicBezTo>
                  <a:cubicBezTo>
                    <a:pt x="1583" y="0"/>
                    <a:pt x="1960" y="119"/>
                    <a:pt x="1960" y="320"/>
                  </a:cubicBezTo>
                  <a:lnTo>
                    <a:pt x="1960" y="827"/>
                  </a:lnTo>
                  <a:close/>
                  <a:moveTo>
                    <a:pt x="1240" y="2200"/>
                  </a:moveTo>
                  <a:cubicBezTo>
                    <a:pt x="1240" y="2320"/>
                    <a:pt x="1240" y="2320"/>
                    <a:pt x="1240" y="2320"/>
                  </a:cubicBezTo>
                  <a:cubicBezTo>
                    <a:pt x="2400" y="2320"/>
                    <a:pt x="2400" y="2320"/>
                    <a:pt x="2400" y="2320"/>
                  </a:cubicBezTo>
                  <a:cubicBezTo>
                    <a:pt x="2400" y="2400"/>
                    <a:pt x="2400" y="2400"/>
                    <a:pt x="2400" y="2400"/>
                  </a:cubicBezTo>
                  <a:cubicBezTo>
                    <a:pt x="0" y="2400"/>
                    <a:pt x="0" y="2400"/>
                    <a:pt x="0" y="2400"/>
                  </a:cubicBezTo>
                  <a:cubicBezTo>
                    <a:pt x="0" y="2320"/>
                    <a:pt x="0" y="2320"/>
                    <a:pt x="0" y="2320"/>
                  </a:cubicBezTo>
                  <a:cubicBezTo>
                    <a:pt x="1160" y="2320"/>
                    <a:pt x="1160" y="2320"/>
                    <a:pt x="1160" y="2320"/>
                  </a:cubicBezTo>
                  <a:cubicBezTo>
                    <a:pt x="1160" y="2200"/>
                    <a:pt x="1160" y="2200"/>
                    <a:pt x="1160" y="2200"/>
                  </a:cubicBezTo>
                  <a:cubicBezTo>
                    <a:pt x="1173" y="2200"/>
                    <a:pt x="1187" y="2200"/>
                    <a:pt x="1200" y="2200"/>
                  </a:cubicBezTo>
                  <a:cubicBezTo>
                    <a:pt x="1213" y="2200"/>
                    <a:pt x="1227" y="2200"/>
                    <a:pt x="1240" y="2200"/>
                  </a:cubicBezTo>
                  <a:close/>
                </a:path>
              </a:pathLst>
            </a:custGeom>
            <a:solidFill>
              <a:srgbClr val="73645A"/>
            </a:solidFill>
            <a:ln>
              <a:noFill/>
            </a:ln>
            <a:extLst/>
          </p:spPr>
          <p:txBody>
            <a:bodyPr vert="horz" wrap="square" lIns="91440" tIns="45720" rIns="91440" bIns="45720" numCol="1" anchor="t" anchorCtr="0" compatLnSpc="1">
              <a:prstTxWarp prst="textNoShape">
                <a:avLst/>
              </a:prstTxWarp>
            </a:bodyPr>
            <a:lstStyle/>
            <a:p>
              <a:endParaRPr lang="en-US" sz="800">
                <a:solidFill>
                  <a:srgbClr val="ADBECB"/>
                </a:solidFill>
              </a:endParaRPr>
            </a:p>
          </p:txBody>
        </p:sp>
        <p:sp>
          <p:nvSpPr>
            <p:cNvPr id="298" name="TextBox 119"/>
            <p:cNvSpPr txBox="1">
              <a:spLocks/>
            </p:cNvSpPr>
            <p:nvPr/>
          </p:nvSpPr>
          <p:spPr bwMode="gray">
            <a:xfrm>
              <a:off x="9983208" y="2036554"/>
              <a:ext cx="677830" cy="100090"/>
            </a:xfrm>
            <a:prstGeom prst="rect">
              <a:avLst/>
            </a:prstGeom>
            <a:noFill/>
          </p:spPr>
          <p:txBody>
            <a:bodyPr wrap="square" lIns="0" tIns="0" rIns="0" bIns="0" rtlCol="0">
              <a:spAutoFit/>
            </a:bodyPr>
            <a:lstStyle/>
            <a:p>
              <a:pPr>
                <a:spcBef>
                  <a:spcPts val="0"/>
                </a:spcBef>
              </a:pPr>
              <a:r>
                <a:rPr lang="en-US" sz="600" dirty="0">
                  <a:solidFill>
                    <a:srgbClr val="000000"/>
                  </a:solidFill>
                </a:rPr>
                <a:t>Central Database</a:t>
              </a:r>
            </a:p>
          </p:txBody>
        </p:sp>
        <p:grpSp>
          <p:nvGrpSpPr>
            <p:cNvPr id="299" name="Group 56"/>
            <p:cNvGrpSpPr/>
            <p:nvPr/>
          </p:nvGrpSpPr>
          <p:grpSpPr>
            <a:xfrm>
              <a:off x="9376580" y="2146400"/>
              <a:ext cx="2051187" cy="1390416"/>
              <a:chOff x="1123146" y="3439483"/>
              <a:chExt cx="3578413" cy="2437442"/>
            </a:xfrm>
          </p:grpSpPr>
          <p:sp>
            <p:nvSpPr>
              <p:cNvPr id="300" name="Rectangle 96"/>
              <p:cNvSpPr>
                <a:spLocks/>
              </p:cNvSpPr>
              <p:nvPr/>
            </p:nvSpPr>
            <p:spPr bwMode="gray">
              <a:xfrm>
                <a:off x="1202631" y="4149080"/>
                <a:ext cx="1022355" cy="1727845"/>
              </a:xfrm>
              <a:prstGeom prst="rect">
                <a:avLst/>
              </a:prstGeom>
              <a:noFill/>
              <a:ln w="19050">
                <a:solidFill>
                  <a:srgbClr val="BECDD7"/>
                </a:solidFill>
                <a:prstDash val="sysDot"/>
              </a:ln>
              <a:effectLst/>
              <a:ex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sz="700" b="1" dirty="0">
                    <a:solidFill>
                      <a:srgbClr val="000000"/>
                    </a:solidFill>
                  </a:rPr>
                  <a:t>Security Research</a:t>
                </a:r>
              </a:p>
            </p:txBody>
          </p:sp>
          <p:sp>
            <p:nvSpPr>
              <p:cNvPr id="301" name="Rectangle 97"/>
              <p:cNvSpPr>
                <a:spLocks/>
              </p:cNvSpPr>
              <p:nvPr/>
            </p:nvSpPr>
            <p:spPr bwMode="gray">
              <a:xfrm>
                <a:off x="2354759" y="4149080"/>
                <a:ext cx="1040727" cy="1727845"/>
              </a:xfrm>
              <a:prstGeom prst="rect">
                <a:avLst/>
              </a:prstGeom>
              <a:noFill/>
              <a:ln w="19050">
                <a:solidFill>
                  <a:srgbClr val="BECDD7"/>
                </a:solidFill>
                <a:prstDash val="sysDot"/>
              </a:ln>
              <a:effectLst/>
              <a:ex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sz="700" b="1" dirty="0">
                    <a:solidFill>
                      <a:srgbClr val="000000"/>
                    </a:solidFill>
                  </a:rPr>
                  <a:t>CERT </a:t>
                </a:r>
                <a:br>
                  <a:rPr lang="en-US" sz="700" b="1" dirty="0">
                    <a:solidFill>
                      <a:srgbClr val="000000"/>
                    </a:solidFill>
                  </a:rPr>
                </a:br>
                <a:r>
                  <a:rPr lang="en-US" sz="700" b="1" dirty="0">
                    <a:solidFill>
                      <a:srgbClr val="000000"/>
                    </a:solidFill>
                  </a:rPr>
                  <a:t>network</a:t>
                </a:r>
              </a:p>
            </p:txBody>
          </p:sp>
          <p:sp>
            <p:nvSpPr>
              <p:cNvPr id="302" name="Rectangle 98"/>
              <p:cNvSpPr>
                <a:spLocks/>
              </p:cNvSpPr>
              <p:nvPr/>
            </p:nvSpPr>
            <p:spPr bwMode="gray">
              <a:xfrm>
                <a:off x="3434879" y="4149080"/>
                <a:ext cx="1092088" cy="1727845"/>
              </a:xfrm>
              <a:prstGeom prst="rect">
                <a:avLst/>
              </a:prstGeom>
              <a:noFill/>
              <a:ln w="19050">
                <a:solidFill>
                  <a:srgbClr val="BECDD7"/>
                </a:solidFill>
                <a:prstDash val="sysDot"/>
              </a:ln>
              <a:effectLst/>
              <a:ex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sz="700" b="1" dirty="0">
                    <a:solidFill>
                      <a:srgbClr val="000000"/>
                    </a:solidFill>
                  </a:rPr>
                  <a:t>3rd Party Vendors</a:t>
                </a:r>
              </a:p>
            </p:txBody>
          </p:sp>
          <p:sp>
            <p:nvSpPr>
              <p:cNvPr id="303" name="Rectangle 99"/>
              <p:cNvSpPr>
                <a:spLocks/>
              </p:cNvSpPr>
              <p:nvPr/>
            </p:nvSpPr>
            <p:spPr bwMode="gray">
              <a:xfrm>
                <a:off x="1202631" y="4641429"/>
                <a:ext cx="1171450" cy="344045"/>
              </a:xfrm>
              <a:prstGeom prst="rect">
                <a:avLst/>
              </a:prstGeom>
              <a:noFill/>
              <a:ln>
                <a:noFill/>
              </a:ln>
              <a:effectLst/>
              <a:extLst/>
            </p:spPr>
            <p:txBody>
              <a:bodyPr wrap="square" lIns="72000" tIns="36000" rIns="36000" bIns="36000" numCol="1" spcCol="72000" rtlCol="0" anchor="ctr">
                <a:noAutofit/>
              </a:bodyPr>
              <a:lstStyle/>
              <a:p>
                <a:pPr>
                  <a:spcBef>
                    <a:spcPct val="0"/>
                  </a:spcBef>
                  <a:buFont typeface="Wingdings" charset="0"/>
                  <a:buNone/>
                </a:pPr>
                <a:r>
                  <a:rPr lang="en-US" sz="600" b="1" dirty="0" err="1">
                    <a:solidFill>
                      <a:srgbClr val="000000"/>
                    </a:solidFill>
                  </a:rPr>
                  <a:t>Pentesters</a:t>
                </a:r>
                <a:endParaRPr lang="en-US" sz="600" b="1" dirty="0">
                  <a:solidFill>
                    <a:srgbClr val="000000"/>
                  </a:solidFill>
                </a:endParaRPr>
              </a:p>
            </p:txBody>
          </p:sp>
          <p:sp>
            <p:nvSpPr>
              <p:cNvPr id="304" name="Rectangle 101"/>
              <p:cNvSpPr>
                <a:spLocks/>
              </p:cNvSpPr>
              <p:nvPr/>
            </p:nvSpPr>
            <p:spPr bwMode="gray">
              <a:xfrm>
                <a:off x="1202631" y="5039279"/>
                <a:ext cx="1171450" cy="344045"/>
              </a:xfrm>
              <a:prstGeom prst="rect">
                <a:avLst/>
              </a:prstGeom>
              <a:noFill/>
              <a:ln>
                <a:noFill/>
              </a:ln>
              <a:effectLst/>
              <a:extLst/>
            </p:spPr>
            <p:txBody>
              <a:bodyPr wrap="square" lIns="72000" tIns="36000" rIns="36000" bIns="36000" numCol="1" spcCol="72000" rtlCol="0" anchor="ctr">
                <a:noAutofit/>
              </a:bodyPr>
              <a:lstStyle/>
              <a:p>
                <a:pPr>
                  <a:spcBef>
                    <a:spcPct val="0"/>
                  </a:spcBef>
                  <a:buFont typeface="Wingdings" charset="0"/>
                  <a:buNone/>
                </a:pPr>
                <a:r>
                  <a:rPr lang="en-US" sz="600" b="1" dirty="0">
                    <a:solidFill>
                      <a:srgbClr val="000000"/>
                    </a:solidFill>
                  </a:rPr>
                  <a:t>Free-time Hackers</a:t>
                </a:r>
              </a:p>
            </p:txBody>
          </p:sp>
          <p:pic>
            <p:nvPicPr>
              <p:cNvPr id="305" name="Picture 2" descr="https://images.duckduckgo.com/iu/?u=https%3A%2F%2Ftse3.mm.bing.net%2Fth%3Fid%3DOIP.M65e43ea9355f05a4ce93f7c3089f1b5fH0%26pid%3D15.1&amp;f=1"/>
              <p:cNvPicPr>
                <a:picLocks noChangeAspect="1" noChangeArrowheads="1"/>
              </p:cNvPicPr>
              <p:nvPr/>
            </p:nvPicPr>
            <p:blipFill>
              <a:blip r:embed="rId11"/>
              <a:srcRect/>
              <a:stretch>
                <a:fillRect/>
              </a:stretch>
            </p:blipFill>
            <p:spPr bwMode="gray">
              <a:xfrm>
                <a:off x="3506887" y="4708595"/>
                <a:ext cx="748996" cy="431921"/>
              </a:xfrm>
              <a:prstGeom prst="rect">
                <a:avLst/>
              </a:prstGeom>
              <a:noFill/>
            </p:spPr>
          </p:pic>
          <p:pic>
            <p:nvPicPr>
              <p:cNvPr id="306" name="Picture 4" descr="Adobe logo 300x225 Adobe Creative Cloud: A New Standard for Creative ..."/>
              <p:cNvPicPr>
                <a:picLocks noChangeAspect="1" noChangeArrowheads="1"/>
              </p:cNvPicPr>
              <p:nvPr/>
            </p:nvPicPr>
            <p:blipFill>
              <a:blip r:embed="rId12"/>
              <a:srcRect t="29150" b="29150"/>
              <a:stretch>
                <a:fillRect/>
              </a:stretch>
            </p:blipFill>
            <p:spPr bwMode="gray">
              <a:xfrm>
                <a:off x="3434879" y="5471342"/>
                <a:ext cx="803046" cy="251148"/>
              </a:xfrm>
              <a:prstGeom prst="rect">
                <a:avLst/>
              </a:prstGeom>
              <a:noFill/>
            </p:spPr>
          </p:pic>
          <p:pic>
            <p:nvPicPr>
              <p:cNvPr id="307" name="Picture 6" descr="Oracle Logo Company"/>
              <p:cNvPicPr>
                <a:picLocks noChangeAspect="1" noChangeArrowheads="1"/>
              </p:cNvPicPr>
              <p:nvPr/>
            </p:nvPicPr>
            <p:blipFill>
              <a:blip r:embed="rId13"/>
              <a:srcRect t="38469" b="37630"/>
              <a:stretch>
                <a:fillRect/>
              </a:stretch>
            </p:blipFill>
            <p:spPr bwMode="gray">
              <a:xfrm>
                <a:off x="3488796" y="5205467"/>
                <a:ext cx="924645" cy="221002"/>
              </a:xfrm>
              <a:prstGeom prst="rect">
                <a:avLst/>
              </a:prstGeom>
              <a:noFill/>
            </p:spPr>
          </p:pic>
          <p:sp>
            <p:nvSpPr>
              <p:cNvPr id="308" name="TextBox 111"/>
              <p:cNvSpPr txBox="1"/>
              <p:nvPr/>
            </p:nvSpPr>
            <p:spPr bwMode="gray">
              <a:xfrm>
                <a:off x="4258102" y="5487192"/>
                <a:ext cx="443457" cy="329715"/>
              </a:xfrm>
              <a:prstGeom prst="rect">
                <a:avLst/>
              </a:prstGeom>
              <a:noFill/>
            </p:spPr>
            <p:txBody>
              <a:bodyPr wrap="square" lIns="0" tIns="0" rIns="0" bIns="0" rtlCol="0">
                <a:noAutofit/>
              </a:bodyPr>
              <a:lstStyle/>
              <a:p>
                <a:pPr>
                  <a:spcBef>
                    <a:spcPts val="0"/>
                  </a:spcBef>
                </a:pPr>
                <a:r>
                  <a:rPr lang="en-US" sz="500" dirty="0">
                    <a:solidFill>
                      <a:srgbClr val="000000"/>
                    </a:solidFill>
                  </a:rPr>
                  <a:t>…</a:t>
                </a:r>
              </a:p>
            </p:txBody>
          </p:sp>
          <p:cxnSp>
            <p:nvCxnSpPr>
              <p:cNvPr id="309" name="Straight Arrow Connector 115"/>
              <p:cNvCxnSpPr>
                <a:stCxn id="301" idx="0"/>
                <a:endCxn id="296" idx="2"/>
              </p:cNvCxnSpPr>
              <p:nvPr/>
            </p:nvCxnSpPr>
            <p:spPr bwMode="gray">
              <a:xfrm flipH="1" flipV="1">
                <a:off x="2864800" y="3439483"/>
                <a:ext cx="10324" cy="709597"/>
              </a:xfrm>
              <a:prstGeom prst="straightConnector1">
                <a:avLst/>
              </a:prstGeom>
              <a:solidFill>
                <a:schemeClr val="tx2"/>
              </a:solidFill>
              <a:ln w="9525" cap="flat" cmpd="sng" algn="ctr">
                <a:solidFill>
                  <a:schemeClr val="accent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10" name="TextBox 120"/>
              <p:cNvSpPr txBox="1"/>
              <p:nvPr/>
            </p:nvSpPr>
            <p:spPr bwMode="gray">
              <a:xfrm>
                <a:off x="1123146" y="3713733"/>
                <a:ext cx="3327380" cy="175463"/>
              </a:xfrm>
              <a:prstGeom prst="rect">
                <a:avLst/>
              </a:prstGeom>
              <a:noFill/>
            </p:spPr>
            <p:txBody>
              <a:bodyPr wrap="square" lIns="0" tIns="0" rIns="0" bIns="0" rtlCol="0">
                <a:spAutoFit/>
              </a:bodyPr>
              <a:lstStyle/>
              <a:p>
                <a:pPr algn="ctr">
                  <a:spcBef>
                    <a:spcPts val="0"/>
                  </a:spcBef>
                </a:pPr>
                <a:r>
                  <a:rPr lang="en-US" sz="600" dirty="0">
                    <a:solidFill>
                      <a:srgbClr val="000000"/>
                    </a:solidFill>
                  </a:rPr>
                  <a:t>Monitoring and  Information</a:t>
                </a:r>
              </a:p>
            </p:txBody>
          </p:sp>
          <p:sp>
            <p:nvSpPr>
              <p:cNvPr id="311" name="Rectangle 58"/>
              <p:cNvSpPr>
                <a:spLocks/>
              </p:cNvSpPr>
              <p:nvPr/>
            </p:nvSpPr>
            <p:spPr bwMode="gray">
              <a:xfrm>
                <a:off x="1202631" y="5437129"/>
                <a:ext cx="1171450" cy="344045"/>
              </a:xfrm>
              <a:prstGeom prst="rect">
                <a:avLst/>
              </a:prstGeom>
              <a:noFill/>
              <a:ln>
                <a:noFill/>
              </a:ln>
              <a:effectLst/>
              <a:extLst/>
            </p:spPr>
            <p:txBody>
              <a:bodyPr wrap="square" lIns="72000" tIns="36000" rIns="36000" bIns="36000" numCol="1" spcCol="72000" rtlCol="0" anchor="ctr">
                <a:noAutofit/>
              </a:bodyPr>
              <a:lstStyle/>
              <a:p>
                <a:pPr>
                  <a:spcBef>
                    <a:spcPct val="0"/>
                  </a:spcBef>
                  <a:buFont typeface="Wingdings" charset="0"/>
                  <a:buNone/>
                </a:pPr>
                <a:r>
                  <a:rPr lang="en-US" sz="600" b="1" dirty="0">
                    <a:solidFill>
                      <a:srgbClr val="000000"/>
                    </a:solidFill>
                  </a:rPr>
                  <a:t>IT-Security Contractors</a:t>
                </a:r>
              </a:p>
            </p:txBody>
          </p:sp>
          <p:sp>
            <p:nvSpPr>
              <p:cNvPr id="312" name="Rectangle 99"/>
              <p:cNvSpPr>
                <a:spLocks/>
              </p:cNvSpPr>
              <p:nvPr/>
            </p:nvSpPr>
            <p:spPr bwMode="gray">
              <a:xfrm>
                <a:off x="2335437" y="4641429"/>
                <a:ext cx="1024956" cy="344045"/>
              </a:xfrm>
              <a:prstGeom prst="rect">
                <a:avLst/>
              </a:prstGeom>
              <a:noFill/>
              <a:ln>
                <a:noFill/>
              </a:ln>
              <a:effectLst/>
              <a:extLst/>
            </p:spPr>
            <p:txBody>
              <a:bodyPr wrap="square" lIns="72000" tIns="36000" rIns="36000" bIns="36000" numCol="1" spcCol="72000" rtlCol="0" anchor="ctr">
                <a:noAutofit/>
              </a:bodyPr>
              <a:lstStyle/>
              <a:p>
                <a:pPr>
                  <a:spcBef>
                    <a:spcPct val="0"/>
                  </a:spcBef>
                  <a:buFont typeface="Wingdings" charset="0"/>
                  <a:buNone/>
                </a:pPr>
                <a:r>
                  <a:rPr lang="en-US" sz="600" b="1" dirty="0">
                    <a:solidFill>
                      <a:srgbClr val="000000"/>
                    </a:solidFill>
                  </a:rPr>
                  <a:t>US ICS-CERT</a:t>
                </a:r>
              </a:p>
            </p:txBody>
          </p:sp>
          <p:sp>
            <p:nvSpPr>
              <p:cNvPr id="313" name="Rectangle 101"/>
              <p:cNvSpPr>
                <a:spLocks/>
              </p:cNvSpPr>
              <p:nvPr/>
            </p:nvSpPr>
            <p:spPr bwMode="gray">
              <a:xfrm>
                <a:off x="2335437" y="5039279"/>
                <a:ext cx="1171450" cy="344045"/>
              </a:xfrm>
              <a:prstGeom prst="rect">
                <a:avLst/>
              </a:prstGeom>
              <a:noFill/>
              <a:ln>
                <a:noFill/>
              </a:ln>
              <a:effectLst/>
              <a:extLst/>
            </p:spPr>
            <p:txBody>
              <a:bodyPr wrap="square" lIns="72000" tIns="36000" rIns="36000" bIns="36000" numCol="1" spcCol="72000" rtlCol="0" anchor="ctr">
                <a:noAutofit/>
              </a:bodyPr>
              <a:lstStyle/>
              <a:p>
                <a:pPr>
                  <a:spcBef>
                    <a:spcPct val="0"/>
                  </a:spcBef>
                  <a:buFont typeface="Wingdings" charset="0"/>
                  <a:buNone/>
                </a:pPr>
                <a:r>
                  <a:rPr lang="en-US" sz="600" b="1" dirty="0">
                    <a:solidFill>
                      <a:srgbClr val="000000"/>
                    </a:solidFill>
                  </a:rPr>
                  <a:t>BSI</a:t>
                </a:r>
              </a:p>
            </p:txBody>
          </p:sp>
          <p:sp>
            <p:nvSpPr>
              <p:cNvPr id="314" name="Rectangle 58"/>
              <p:cNvSpPr>
                <a:spLocks/>
              </p:cNvSpPr>
              <p:nvPr/>
            </p:nvSpPr>
            <p:spPr bwMode="gray">
              <a:xfrm>
                <a:off x="2335437" y="5437129"/>
                <a:ext cx="1171450" cy="344045"/>
              </a:xfrm>
              <a:prstGeom prst="rect">
                <a:avLst/>
              </a:prstGeom>
              <a:noFill/>
              <a:ln>
                <a:noFill/>
              </a:ln>
              <a:effectLst/>
              <a:extLst/>
            </p:spPr>
            <p:txBody>
              <a:bodyPr wrap="square" lIns="72000" tIns="36000" rIns="36000" bIns="36000" numCol="1" spcCol="72000" rtlCol="0" anchor="ctr">
                <a:noAutofit/>
              </a:bodyPr>
              <a:lstStyle/>
              <a:p>
                <a:pPr>
                  <a:spcBef>
                    <a:spcPct val="0"/>
                  </a:spcBef>
                  <a:buFont typeface="Wingdings" charset="0"/>
                  <a:buNone/>
                </a:pPr>
                <a:r>
                  <a:rPr lang="en-US" sz="600" b="1" dirty="0">
                    <a:solidFill>
                      <a:srgbClr val="000000"/>
                    </a:solidFill>
                  </a:rPr>
                  <a:t>…</a:t>
                </a:r>
              </a:p>
            </p:txBody>
          </p:sp>
        </p:grpSp>
        <p:cxnSp>
          <p:nvCxnSpPr>
            <p:cNvPr id="315" name="Straight Arrow Connector 115"/>
            <p:cNvCxnSpPr/>
            <p:nvPr/>
          </p:nvCxnSpPr>
          <p:spPr bwMode="gray">
            <a:xfrm flipH="1" flipV="1">
              <a:off x="9702638" y="2182405"/>
              <a:ext cx="5918" cy="368778"/>
            </a:xfrm>
            <a:prstGeom prst="straightConnector1">
              <a:avLst/>
            </a:prstGeom>
            <a:solidFill>
              <a:schemeClr val="tx2"/>
            </a:solidFill>
            <a:ln w="9525" cap="flat" cmpd="sng" algn="ctr">
              <a:solidFill>
                <a:schemeClr val="accent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16" name="Straight Arrow Connector 115"/>
            <p:cNvCxnSpPr/>
            <p:nvPr/>
          </p:nvCxnSpPr>
          <p:spPr bwMode="gray">
            <a:xfrm flipH="1" flipV="1">
              <a:off x="11017589" y="2182405"/>
              <a:ext cx="5918" cy="368778"/>
            </a:xfrm>
            <a:prstGeom prst="straightConnector1">
              <a:avLst/>
            </a:prstGeom>
            <a:solidFill>
              <a:schemeClr val="tx2"/>
            </a:solidFill>
            <a:ln w="9525" cap="flat" cmpd="sng" algn="ctr">
              <a:solidFill>
                <a:schemeClr val="accent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18" name="Rechteck 317"/>
            <p:cNvSpPr/>
            <p:nvPr/>
          </p:nvSpPr>
          <p:spPr bwMode="gray">
            <a:xfrm rot="18900000">
              <a:off x="8726820" y="2380132"/>
              <a:ext cx="344557" cy="344557"/>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5000"/>
                </a:lnSpc>
                <a:spcBef>
                  <a:spcPct val="0"/>
                </a:spcBef>
              </a:pPr>
              <a:endParaRPr lang="en-US" sz="1100" b="1" dirty="0" err="1">
                <a:solidFill>
                  <a:schemeClr val="bg1"/>
                </a:solidFill>
              </a:endParaRPr>
            </a:p>
          </p:txBody>
        </p:sp>
      </p:grpSp>
      <p:sp>
        <p:nvSpPr>
          <p:cNvPr id="145" name="Rechteck 144"/>
          <p:cNvSpPr>
            <a:spLocks/>
          </p:cNvSpPr>
          <p:nvPr/>
        </p:nvSpPr>
        <p:spPr bwMode="gray">
          <a:xfrm>
            <a:off x="9051503" y="1324291"/>
            <a:ext cx="3151362" cy="1996697"/>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72000" rIns="504000" bIns="72020" numCol="1" spcCol="96026" rtlCol="0" anchor="t">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l">
              <a:spcBef>
                <a:spcPts val="0"/>
              </a:spcBef>
              <a:spcAft>
                <a:spcPts val="400"/>
              </a:spcAft>
              <a:buFont typeface="Wingdings" charset="0"/>
              <a:buNone/>
            </a:pPr>
            <a:r>
              <a:rPr lang="en-US" sz="1400" b="1" dirty="0">
                <a:solidFill>
                  <a:schemeClr val="bg1"/>
                </a:solidFill>
                <a:latin typeface="Arial" pitchFamily="34" charset="0"/>
                <a:ea typeface="ＭＳ Ｐゴシック" charset="-128"/>
                <a:sym typeface="Arial"/>
              </a:rPr>
              <a:t>Benefits</a:t>
            </a:r>
          </a:p>
          <a:p>
            <a:pPr marL="180000" lvl="1" indent="-180000">
              <a:spcBef>
                <a:spcPts val="0"/>
              </a:spcBef>
              <a:spcAft>
                <a:spcPts val="400"/>
              </a:spcAft>
              <a:buClr>
                <a:schemeClr val="bg1"/>
              </a:buClr>
              <a:buFont typeface="Arial" panose="020B0604020202020204" pitchFamily="34" charset="0"/>
              <a:buChar char="•"/>
            </a:pPr>
            <a:r>
              <a:rPr lang="en-US" sz="1400" dirty="0">
                <a:solidFill>
                  <a:schemeClr val="bg1"/>
                </a:solidFill>
                <a:latin typeface="Arial"/>
                <a:ea typeface="+mn-ea"/>
              </a:rPr>
              <a:t>Lower investment and operational costs</a:t>
            </a:r>
          </a:p>
          <a:p>
            <a:pPr marL="180000" lvl="1" indent="-180000">
              <a:spcBef>
                <a:spcPts val="0"/>
              </a:spcBef>
              <a:spcAft>
                <a:spcPts val="400"/>
              </a:spcAft>
              <a:buClr>
                <a:schemeClr val="bg1"/>
              </a:buClr>
              <a:buFont typeface="Arial" panose="020B0604020202020204" pitchFamily="34" charset="0"/>
              <a:buChar char="•"/>
            </a:pPr>
            <a:r>
              <a:rPr lang="en-US" sz="1400" spc="-30" dirty="0">
                <a:solidFill>
                  <a:schemeClr val="bg1"/>
                </a:solidFill>
                <a:latin typeface="Arial"/>
                <a:ea typeface="+mn-ea"/>
              </a:rPr>
              <a:t>Higher performance by improved reliability, availability</a:t>
            </a:r>
            <a:br>
              <a:rPr lang="en-US" sz="1400" spc="-30" dirty="0">
                <a:solidFill>
                  <a:schemeClr val="bg1"/>
                </a:solidFill>
                <a:latin typeface="Arial"/>
                <a:ea typeface="+mn-ea"/>
              </a:rPr>
            </a:br>
            <a:r>
              <a:rPr lang="en-US" sz="1400" spc="-30" dirty="0">
                <a:solidFill>
                  <a:schemeClr val="bg1"/>
                </a:solidFill>
                <a:latin typeface="Arial"/>
                <a:ea typeface="+mn-ea"/>
              </a:rPr>
              <a:t>and updated security</a:t>
            </a:r>
          </a:p>
          <a:p>
            <a:pPr marL="180000" lvl="1" indent="-180000">
              <a:spcBef>
                <a:spcPts val="0"/>
              </a:spcBef>
              <a:spcAft>
                <a:spcPts val="400"/>
              </a:spcAft>
              <a:buClr>
                <a:schemeClr val="bg1"/>
              </a:buClr>
              <a:buFont typeface="Arial" panose="020B0604020202020204" pitchFamily="34" charset="0"/>
              <a:buChar char="•"/>
            </a:pPr>
            <a:r>
              <a:rPr lang="en-US" sz="1400" spc="-30" dirty="0">
                <a:solidFill>
                  <a:schemeClr val="bg1"/>
                </a:solidFill>
                <a:latin typeface="Arial"/>
                <a:ea typeface="+mn-ea"/>
              </a:rPr>
              <a:t>Efficient processes by conscious decisions and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strips(downRight)">
                                      <p:cBhvr>
                                        <p:cTn id="7" dur="500"/>
                                        <p:tgtEl>
                                          <p:spTgt spid="5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2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524"/>
                                        </p:tgtEl>
                                        <p:attrNameLst>
                                          <p:attrName>style.visibility</p:attrName>
                                        </p:attrNameLst>
                                      </p:cBhvr>
                                      <p:to>
                                        <p:strVal val="visible"/>
                                      </p:to>
                                    </p:set>
                                    <p:animEffect transition="in" filter="strips(downLeft)">
                                      <p:cBhvr>
                                        <p:cTn id="16" dur="500"/>
                                        <p:tgtEl>
                                          <p:spTgt spid="524"/>
                                        </p:tgtEl>
                                      </p:cBhvr>
                                    </p:animEffect>
                                  </p:childTnLst>
                                </p:cTn>
                              </p:par>
                              <p:par>
                                <p:cTn id="17" presetID="1" presetClass="entr" presetSubtype="0" fill="hold" nodeType="withEffect">
                                  <p:stCondLst>
                                    <p:cond delay="0"/>
                                  </p:stCondLst>
                                  <p:childTnLst>
                                    <p:set>
                                      <p:cBhvr>
                                        <p:cTn id="18" dur="1" fill="hold">
                                          <p:stCondLst>
                                            <p:cond delay="0"/>
                                          </p:stCondLst>
                                        </p:cTn>
                                        <p:tgtEl>
                                          <p:spTgt spid="3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5"/>
                                        </p:tgtEl>
                                        <p:attrNameLst>
                                          <p:attrName>style.visibility</p:attrName>
                                        </p:attrNameLst>
                                      </p:cBhvr>
                                      <p:to>
                                        <p:strVal val="visible"/>
                                      </p:to>
                                    </p:set>
                                    <p:animEffect transition="in" filter="blinds(horizontal)">
                                      <p:cBhvr>
                                        <p:cTn id="4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 grpId="0" animBg="1"/>
      <p:bldP spid="540" grpId="0" animBg="1"/>
      <p:bldP spid="541" grpId="0" animBg="1"/>
      <p:bldP spid="542" grpId="0" animBg="1"/>
      <p:bldP spid="543" grpId="0" animBg="1"/>
      <p:bldP spid="544" grpId="0"/>
      <p:bldP spid="545" grpId="0" animBg="1"/>
      <p:bldP spid="1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bkreis rechts"/>
          <p:cNvSpPr>
            <a:spLocks/>
          </p:cNvSpPr>
          <p:nvPr/>
        </p:nvSpPr>
        <p:spPr bwMode="gray">
          <a:xfrm>
            <a:off x="5778694" y="2948078"/>
            <a:ext cx="2843134" cy="2630150"/>
          </a:xfrm>
          <a:custGeom>
            <a:avLst/>
            <a:gdLst>
              <a:gd name="T0" fmla="*/ 0 w 861"/>
              <a:gd name="T1" fmla="*/ 797 h 797"/>
              <a:gd name="T2" fmla="*/ 463 w 861"/>
              <a:gd name="T3" fmla="*/ 797 h 797"/>
              <a:gd name="T4" fmla="*/ 861 w 861"/>
              <a:gd name="T5" fmla="*/ 398 h 797"/>
              <a:gd name="T6" fmla="*/ 487 w 861"/>
              <a:gd name="T7" fmla="*/ 0 h 797"/>
              <a:gd name="T8" fmla="*/ 487 w 861"/>
              <a:gd name="T9" fmla="*/ 7 h 797"/>
              <a:gd name="T10" fmla="*/ 855 w 861"/>
              <a:gd name="T11" fmla="*/ 398 h 797"/>
              <a:gd name="T12" fmla="*/ 740 w 861"/>
              <a:gd name="T13" fmla="*/ 675 h 797"/>
              <a:gd name="T14" fmla="*/ 463 w 861"/>
              <a:gd name="T15" fmla="*/ 790 h 797"/>
              <a:gd name="T16" fmla="*/ 0 w 861"/>
              <a:gd name="T17" fmla="*/ 790 h 797"/>
              <a:gd name="T18" fmla="*/ 0 w 861"/>
              <a:gd name="T19"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797">
                <a:moveTo>
                  <a:pt x="0" y="797"/>
                </a:moveTo>
                <a:cubicBezTo>
                  <a:pt x="257" y="797"/>
                  <a:pt x="461" y="797"/>
                  <a:pt x="463" y="797"/>
                </a:cubicBezTo>
                <a:cubicBezTo>
                  <a:pt x="683" y="797"/>
                  <a:pt x="861" y="618"/>
                  <a:pt x="861" y="398"/>
                </a:cubicBezTo>
                <a:cubicBezTo>
                  <a:pt x="861" y="186"/>
                  <a:pt x="696" y="13"/>
                  <a:pt x="487" y="0"/>
                </a:cubicBezTo>
                <a:cubicBezTo>
                  <a:pt x="487" y="7"/>
                  <a:pt x="487" y="7"/>
                  <a:pt x="487" y="7"/>
                </a:cubicBezTo>
                <a:cubicBezTo>
                  <a:pt x="692" y="19"/>
                  <a:pt x="855" y="190"/>
                  <a:pt x="855" y="398"/>
                </a:cubicBezTo>
                <a:cubicBezTo>
                  <a:pt x="855" y="506"/>
                  <a:pt x="811" y="604"/>
                  <a:pt x="740" y="675"/>
                </a:cubicBezTo>
                <a:cubicBezTo>
                  <a:pt x="669" y="746"/>
                  <a:pt x="571" y="790"/>
                  <a:pt x="463" y="790"/>
                </a:cubicBezTo>
                <a:cubicBezTo>
                  <a:pt x="461" y="790"/>
                  <a:pt x="257" y="790"/>
                  <a:pt x="0" y="790"/>
                </a:cubicBezTo>
                <a:cubicBezTo>
                  <a:pt x="0" y="797"/>
                  <a:pt x="0" y="797"/>
                  <a:pt x="0" y="797"/>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Linie oben rechts"/>
          <p:cNvSpPr>
            <a:spLocks/>
          </p:cNvSpPr>
          <p:nvPr/>
        </p:nvSpPr>
        <p:spPr bwMode="gray">
          <a:xfrm>
            <a:off x="5591830" y="2751168"/>
            <a:ext cx="1794289" cy="221021"/>
          </a:xfrm>
          <a:custGeom>
            <a:avLst/>
            <a:gdLst>
              <a:gd name="T0" fmla="*/ 544 w 544"/>
              <a:gd name="T1" fmla="*/ 60 h 67"/>
              <a:gd name="T2" fmla="*/ 520 w 544"/>
              <a:gd name="T3" fmla="*/ 59 h 67"/>
              <a:gd name="T4" fmla="*/ 3 w 544"/>
              <a:gd name="T5" fmla="*/ 59 h 67"/>
              <a:gd name="T6" fmla="*/ 3 w 544"/>
              <a:gd name="T7" fmla="*/ 63 h 67"/>
              <a:gd name="T8" fmla="*/ 7 w 544"/>
              <a:gd name="T9" fmla="*/ 63 h 67"/>
              <a:gd name="T10" fmla="*/ 7 w 544"/>
              <a:gd name="T11" fmla="*/ 0 h 67"/>
              <a:gd name="T12" fmla="*/ 0 w 544"/>
              <a:gd name="T13" fmla="*/ 0 h 67"/>
              <a:gd name="T14" fmla="*/ 0 w 544"/>
              <a:gd name="T15" fmla="*/ 66 h 67"/>
              <a:gd name="T16" fmla="*/ 3 w 544"/>
              <a:gd name="T17" fmla="*/ 66 h 67"/>
              <a:gd name="T18" fmla="*/ 520 w 544"/>
              <a:gd name="T19" fmla="*/ 66 h 67"/>
              <a:gd name="T20" fmla="*/ 544 w 544"/>
              <a:gd name="T21" fmla="*/ 67 h 67"/>
              <a:gd name="T22" fmla="*/ 544 w 544"/>
              <a:gd name="T23"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67">
                <a:moveTo>
                  <a:pt x="544" y="60"/>
                </a:moveTo>
                <a:cubicBezTo>
                  <a:pt x="536" y="60"/>
                  <a:pt x="528" y="59"/>
                  <a:pt x="520" y="59"/>
                </a:cubicBezTo>
                <a:cubicBezTo>
                  <a:pt x="518" y="59"/>
                  <a:pt x="285" y="59"/>
                  <a:pt x="3" y="59"/>
                </a:cubicBezTo>
                <a:cubicBezTo>
                  <a:pt x="3" y="63"/>
                  <a:pt x="3" y="63"/>
                  <a:pt x="3" y="63"/>
                </a:cubicBezTo>
                <a:cubicBezTo>
                  <a:pt x="7" y="63"/>
                  <a:pt x="7" y="63"/>
                  <a:pt x="7" y="63"/>
                </a:cubicBezTo>
                <a:cubicBezTo>
                  <a:pt x="7" y="0"/>
                  <a:pt x="7" y="0"/>
                  <a:pt x="7" y="0"/>
                </a:cubicBezTo>
                <a:cubicBezTo>
                  <a:pt x="0" y="0"/>
                  <a:pt x="0" y="0"/>
                  <a:pt x="0" y="0"/>
                </a:cubicBezTo>
                <a:cubicBezTo>
                  <a:pt x="0" y="66"/>
                  <a:pt x="0" y="66"/>
                  <a:pt x="0" y="66"/>
                </a:cubicBezTo>
                <a:cubicBezTo>
                  <a:pt x="3" y="66"/>
                  <a:pt x="3" y="66"/>
                  <a:pt x="3" y="66"/>
                </a:cubicBezTo>
                <a:cubicBezTo>
                  <a:pt x="285" y="66"/>
                  <a:pt x="518" y="66"/>
                  <a:pt x="520" y="66"/>
                </a:cubicBezTo>
                <a:cubicBezTo>
                  <a:pt x="528" y="66"/>
                  <a:pt x="536" y="66"/>
                  <a:pt x="544" y="67"/>
                </a:cubicBezTo>
                <a:cubicBezTo>
                  <a:pt x="544" y="60"/>
                  <a:pt x="544" y="60"/>
                  <a:pt x="544" y="60"/>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Schräge rechts"/>
          <p:cNvSpPr>
            <a:spLocks/>
          </p:cNvSpPr>
          <p:nvPr/>
        </p:nvSpPr>
        <p:spPr bwMode="gray">
          <a:xfrm>
            <a:off x="6471896" y="2954105"/>
            <a:ext cx="938335" cy="934317"/>
          </a:xfrm>
          <a:custGeom>
            <a:avLst/>
            <a:gdLst>
              <a:gd name="T0" fmla="*/ 459 w 467"/>
              <a:gd name="T1" fmla="*/ 0 h 465"/>
              <a:gd name="T2" fmla="*/ 0 w 467"/>
              <a:gd name="T3" fmla="*/ 457 h 465"/>
              <a:gd name="T4" fmla="*/ 7 w 467"/>
              <a:gd name="T5" fmla="*/ 465 h 465"/>
              <a:gd name="T6" fmla="*/ 467 w 467"/>
              <a:gd name="T7" fmla="*/ 7 h 465"/>
            </a:gdLst>
            <a:ahLst/>
            <a:cxnLst>
              <a:cxn ang="0">
                <a:pos x="T0" y="T1"/>
              </a:cxn>
              <a:cxn ang="0">
                <a:pos x="T2" y="T3"/>
              </a:cxn>
              <a:cxn ang="0">
                <a:pos x="T4" y="T5"/>
              </a:cxn>
              <a:cxn ang="0">
                <a:pos x="T6" y="T7"/>
              </a:cxn>
            </a:cxnLst>
            <a:rect l="0" t="0" r="r" b="b"/>
            <a:pathLst>
              <a:path w="467" h="465">
                <a:moveTo>
                  <a:pt x="459" y="0"/>
                </a:moveTo>
                <a:lnTo>
                  <a:pt x="0" y="457"/>
                </a:lnTo>
                <a:lnTo>
                  <a:pt x="7" y="465"/>
                </a:lnTo>
                <a:lnTo>
                  <a:pt x="467" y="7"/>
                </a:lnTo>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Linie unten Mitte"/>
          <p:cNvSpPr>
            <a:spLocks/>
          </p:cNvSpPr>
          <p:nvPr/>
        </p:nvSpPr>
        <p:spPr bwMode="gray">
          <a:xfrm>
            <a:off x="3895997" y="5557768"/>
            <a:ext cx="1882698" cy="22103"/>
          </a:xfrm>
          <a:custGeom>
            <a:avLst/>
            <a:gdLst>
              <a:gd name="T0" fmla="*/ 0 w 937"/>
              <a:gd name="T1" fmla="*/ 10 h 11"/>
              <a:gd name="T2" fmla="*/ 937 w 937"/>
              <a:gd name="T3" fmla="*/ 11 h 11"/>
              <a:gd name="T4" fmla="*/ 937 w 937"/>
              <a:gd name="T5" fmla="*/ 0 h 11"/>
              <a:gd name="T6" fmla="*/ 0 w 937"/>
              <a:gd name="T7" fmla="*/ 0 h 11"/>
              <a:gd name="T8" fmla="*/ 0 w 937"/>
              <a:gd name="T9" fmla="*/ 10 h 11"/>
            </a:gdLst>
            <a:ahLst/>
            <a:cxnLst>
              <a:cxn ang="0">
                <a:pos x="T0" y="T1"/>
              </a:cxn>
              <a:cxn ang="0">
                <a:pos x="T2" y="T3"/>
              </a:cxn>
              <a:cxn ang="0">
                <a:pos x="T4" y="T5"/>
              </a:cxn>
              <a:cxn ang="0">
                <a:pos x="T6" y="T7"/>
              </a:cxn>
              <a:cxn ang="0">
                <a:pos x="T8" y="T9"/>
              </a:cxn>
            </a:cxnLst>
            <a:rect l="0" t="0" r="r" b="b"/>
            <a:pathLst>
              <a:path w="937" h="11">
                <a:moveTo>
                  <a:pt x="0" y="10"/>
                </a:moveTo>
                <a:lnTo>
                  <a:pt x="937" y="11"/>
                </a:lnTo>
                <a:lnTo>
                  <a:pt x="937" y="0"/>
                </a:lnTo>
                <a:lnTo>
                  <a:pt x="0" y="0"/>
                </a:lnTo>
                <a:lnTo>
                  <a:pt x="0" y="1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Halbkreis links"/>
          <p:cNvSpPr>
            <a:spLocks/>
          </p:cNvSpPr>
          <p:nvPr/>
        </p:nvSpPr>
        <p:spPr bwMode="gray">
          <a:xfrm>
            <a:off x="1072956" y="2952096"/>
            <a:ext cx="2823041" cy="2624122"/>
          </a:xfrm>
          <a:custGeom>
            <a:avLst/>
            <a:gdLst>
              <a:gd name="T0" fmla="*/ 365 w 855"/>
              <a:gd name="T1" fmla="*/ 0 h 795"/>
              <a:gd name="T2" fmla="*/ 0 w 855"/>
              <a:gd name="T3" fmla="*/ 397 h 795"/>
              <a:gd name="T4" fmla="*/ 382 w 855"/>
              <a:gd name="T5" fmla="*/ 795 h 795"/>
              <a:gd name="T6" fmla="*/ 382 w 855"/>
              <a:gd name="T7" fmla="*/ 795 h 795"/>
              <a:gd name="T8" fmla="*/ 382 w 855"/>
              <a:gd name="T9" fmla="*/ 795 h 795"/>
              <a:gd name="T10" fmla="*/ 855 w 855"/>
              <a:gd name="T11" fmla="*/ 795 h 795"/>
              <a:gd name="T12" fmla="*/ 855 w 855"/>
              <a:gd name="T13" fmla="*/ 789 h 795"/>
              <a:gd name="T14" fmla="*/ 520 w 855"/>
              <a:gd name="T15" fmla="*/ 789 h 795"/>
              <a:gd name="T16" fmla="*/ 419 w 855"/>
              <a:gd name="T17" fmla="*/ 789 h 795"/>
              <a:gd name="T18" fmla="*/ 392 w 855"/>
              <a:gd name="T19" fmla="*/ 789 h 795"/>
              <a:gd name="T20" fmla="*/ 382 w 855"/>
              <a:gd name="T21" fmla="*/ 789 h 795"/>
              <a:gd name="T22" fmla="*/ 382 w 855"/>
              <a:gd name="T23" fmla="*/ 792 h 795"/>
              <a:gd name="T24" fmla="*/ 382 w 855"/>
              <a:gd name="T25" fmla="*/ 789 h 795"/>
              <a:gd name="T26" fmla="*/ 7 w 855"/>
              <a:gd name="T27" fmla="*/ 397 h 795"/>
              <a:gd name="T28" fmla="*/ 365 w 855"/>
              <a:gd name="T29" fmla="*/ 6 h 795"/>
              <a:gd name="T30" fmla="*/ 365 w 855"/>
              <a:gd name="T31"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5" h="795">
                <a:moveTo>
                  <a:pt x="365" y="0"/>
                </a:moveTo>
                <a:cubicBezTo>
                  <a:pt x="161" y="17"/>
                  <a:pt x="0" y="188"/>
                  <a:pt x="0" y="397"/>
                </a:cubicBezTo>
                <a:cubicBezTo>
                  <a:pt x="0" y="612"/>
                  <a:pt x="170" y="787"/>
                  <a:pt x="382" y="795"/>
                </a:cubicBezTo>
                <a:cubicBezTo>
                  <a:pt x="382" y="795"/>
                  <a:pt x="382" y="795"/>
                  <a:pt x="382" y="795"/>
                </a:cubicBezTo>
                <a:cubicBezTo>
                  <a:pt x="382" y="795"/>
                  <a:pt x="382" y="795"/>
                  <a:pt x="382" y="795"/>
                </a:cubicBezTo>
                <a:cubicBezTo>
                  <a:pt x="382" y="795"/>
                  <a:pt x="592" y="795"/>
                  <a:pt x="855" y="795"/>
                </a:cubicBezTo>
                <a:cubicBezTo>
                  <a:pt x="855" y="789"/>
                  <a:pt x="855" y="789"/>
                  <a:pt x="855" y="789"/>
                </a:cubicBezTo>
                <a:cubicBezTo>
                  <a:pt x="723" y="789"/>
                  <a:pt x="605" y="789"/>
                  <a:pt x="520" y="789"/>
                </a:cubicBezTo>
                <a:cubicBezTo>
                  <a:pt x="477" y="789"/>
                  <a:pt x="443" y="789"/>
                  <a:pt x="419" y="789"/>
                </a:cubicBezTo>
                <a:cubicBezTo>
                  <a:pt x="407" y="789"/>
                  <a:pt x="398" y="789"/>
                  <a:pt x="392" y="789"/>
                </a:cubicBezTo>
                <a:cubicBezTo>
                  <a:pt x="385" y="789"/>
                  <a:pt x="382" y="789"/>
                  <a:pt x="382" y="789"/>
                </a:cubicBezTo>
                <a:cubicBezTo>
                  <a:pt x="382" y="792"/>
                  <a:pt x="382" y="792"/>
                  <a:pt x="382" y="792"/>
                </a:cubicBezTo>
                <a:cubicBezTo>
                  <a:pt x="382" y="789"/>
                  <a:pt x="382" y="789"/>
                  <a:pt x="382" y="789"/>
                </a:cubicBezTo>
                <a:cubicBezTo>
                  <a:pt x="173" y="780"/>
                  <a:pt x="7" y="608"/>
                  <a:pt x="7" y="397"/>
                </a:cubicBezTo>
                <a:cubicBezTo>
                  <a:pt x="7" y="192"/>
                  <a:pt x="165" y="23"/>
                  <a:pt x="365" y="6"/>
                </a:cubicBezTo>
                <a:cubicBezTo>
                  <a:pt x="365" y="0"/>
                  <a:pt x="365" y="0"/>
                  <a:pt x="365" y="0"/>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ie oben links"/>
          <p:cNvSpPr>
            <a:spLocks/>
          </p:cNvSpPr>
          <p:nvPr/>
        </p:nvSpPr>
        <p:spPr bwMode="gray">
          <a:xfrm>
            <a:off x="2278525" y="2751168"/>
            <a:ext cx="1810363" cy="221021"/>
          </a:xfrm>
          <a:custGeom>
            <a:avLst/>
            <a:gdLst>
              <a:gd name="T0" fmla="*/ 543 w 549"/>
              <a:gd name="T1" fmla="*/ 0 h 67"/>
              <a:gd name="T2" fmla="*/ 543 w 549"/>
              <a:gd name="T3" fmla="*/ 63 h 67"/>
              <a:gd name="T4" fmla="*/ 546 w 549"/>
              <a:gd name="T5" fmla="*/ 63 h 67"/>
              <a:gd name="T6" fmla="*/ 546 w 549"/>
              <a:gd name="T7" fmla="*/ 60 h 67"/>
              <a:gd name="T8" fmla="*/ 173 w 549"/>
              <a:gd name="T9" fmla="*/ 60 h 67"/>
              <a:gd name="T10" fmla="*/ 59 w 549"/>
              <a:gd name="T11" fmla="*/ 60 h 67"/>
              <a:gd name="T12" fmla="*/ 28 w 549"/>
              <a:gd name="T13" fmla="*/ 60 h 67"/>
              <a:gd name="T14" fmla="*/ 20 w 549"/>
              <a:gd name="T15" fmla="*/ 60 h 67"/>
              <a:gd name="T16" fmla="*/ 17 w 549"/>
              <a:gd name="T17" fmla="*/ 60 h 67"/>
              <a:gd name="T18" fmla="*/ 17 w 549"/>
              <a:gd name="T19" fmla="*/ 60 h 67"/>
              <a:gd name="T20" fmla="*/ 17 w 549"/>
              <a:gd name="T21" fmla="*/ 60 h 67"/>
              <a:gd name="T22" fmla="*/ 0 w 549"/>
              <a:gd name="T23" fmla="*/ 61 h 67"/>
              <a:gd name="T24" fmla="*/ 0 w 549"/>
              <a:gd name="T25" fmla="*/ 67 h 67"/>
              <a:gd name="T26" fmla="*/ 17 w 549"/>
              <a:gd name="T27" fmla="*/ 66 h 67"/>
              <a:gd name="T28" fmla="*/ 17 w 549"/>
              <a:gd name="T29" fmla="*/ 63 h 67"/>
              <a:gd name="T30" fmla="*/ 17 w 549"/>
              <a:gd name="T31" fmla="*/ 66 h 67"/>
              <a:gd name="T32" fmla="*/ 28 w 549"/>
              <a:gd name="T33" fmla="*/ 66 h 67"/>
              <a:gd name="T34" fmla="*/ 546 w 549"/>
              <a:gd name="T35" fmla="*/ 66 h 67"/>
              <a:gd name="T36" fmla="*/ 549 w 549"/>
              <a:gd name="T37" fmla="*/ 66 h 67"/>
              <a:gd name="T38" fmla="*/ 549 w 549"/>
              <a:gd name="T39" fmla="*/ 0 h 67"/>
              <a:gd name="T40" fmla="*/ 543 w 549"/>
              <a:gd name="T4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9" h="67">
                <a:moveTo>
                  <a:pt x="543" y="0"/>
                </a:moveTo>
                <a:cubicBezTo>
                  <a:pt x="543" y="63"/>
                  <a:pt x="543" y="63"/>
                  <a:pt x="543" y="63"/>
                </a:cubicBezTo>
                <a:cubicBezTo>
                  <a:pt x="546" y="63"/>
                  <a:pt x="546" y="63"/>
                  <a:pt x="546" y="63"/>
                </a:cubicBezTo>
                <a:cubicBezTo>
                  <a:pt x="546" y="60"/>
                  <a:pt x="546" y="60"/>
                  <a:pt x="546" y="60"/>
                </a:cubicBezTo>
                <a:cubicBezTo>
                  <a:pt x="402" y="60"/>
                  <a:pt x="270" y="60"/>
                  <a:pt x="173" y="60"/>
                </a:cubicBezTo>
                <a:cubicBezTo>
                  <a:pt x="125" y="60"/>
                  <a:pt x="86" y="60"/>
                  <a:pt x="59" y="60"/>
                </a:cubicBezTo>
                <a:cubicBezTo>
                  <a:pt x="46" y="60"/>
                  <a:pt x="35" y="60"/>
                  <a:pt x="28" y="60"/>
                </a:cubicBezTo>
                <a:cubicBezTo>
                  <a:pt x="25" y="60"/>
                  <a:pt x="22" y="60"/>
                  <a:pt x="20" y="60"/>
                </a:cubicBezTo>
                <a:cubicBezTo>
                  <a:pt x="18" y="60"/>
                  <a:pt x="17" y="60"/>
                  <a:pt x="17" y="60"/>
                </a:cubicBezTo>
                <a:cubicBezTo>
                  <a:pt x="17" y="60"/>
                  <a:pt x="17" y="60"/>
                  <a:pt x="17" y="60"/>
                </a:cubicBezTo>
                <a:cubicBezTo>
                  <a:pt x="17" y="60"/>
                  <a:pt x="17" y="60"/>
                  <a:pt x="17" y="60"/>
                </a:cubicBezTo>
                <a:cubicBezTo>
                  <a:pt x="11" y="60"/>
                  <a:pt x="6" y="60"/>
                  <a:pt x="0" y="61"/>
                </a:cubicBezTo>
                <a:cubicBezTo>
                  <a:pt x="0" y="67"/>
                  <a:pt x="0" y="67"/>
                  <a:pt x="0" y="67"/>
                </a:cubicBezTo>
                <a:cubicBezTo>
                  <a:pt x="6" y="67"/>
                  <a:pt x="12" y="67"/>
                  <a:pt x="17" y="66"/>
                </a:cubicBezTo>
                <a:cubicBezTo>
                  <a:pt x="17" y="63"/>
                  <a:pt x="17" y="63"/>
                  <a:pt x="17" y="63"/>
                </a:cubicBezTo>
                <a:cubicBezTo>
                  <a:pt x="17" y="66"/>
                  <a:pt x="17" y="66"/>
                  <a:pt x="17" y="66"/>
                </a:cubicBezTo>
                <a:cubicBezTo>
                  <a:pt x="17" y="66"/>
                  <a:pt x="21" y="66"/>
                  <a:pt x="28" y="66"/>
                </a:cubicBezTo>
                <a:cubicBezTo>
                  <a:pt x="78" y="66"/>
                  <a:pt x="294" y="66"/>
                  <a:pt x="546" y="66"/>
                </a:cubicBezTo>
                <a:cubicBezTo>
                  <a:pt x="549" y="66"/>
                  <a:pt x="549" y="66"/>
                  <a:pt x="549" y="66"/>
                </a:cubicBezTo>
                <a:cubicBezTo>
                  <a:pt x="549" y="0"/>
                  <a:pt x="549" y="0"/>
                  <a:pt x="549" y="0"/>
                </a:cubicBezTo>
                <a:cubicBezTo>
                  <a:pt x="543" y="0"/>
                  <a:pt x="543" y="0"/>
                  <a:pt x="54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Schräge links"/>
          <p:cNvSpPr>
            <a:spLocks/>
          </p:cNvSpPr>
          <p:nvPr/>
        </p:nvSpPr>
        <p:spPr bwMode="gray">
          <a:xfrm>
            <a:off x="2270488" y="2954105"/>
            <a:ext cx="938335" cy="934317"/>
          </a:xfrm>
          <a:custGeom>
            <a:avLst/>
            <a:gdLst>
              <a:gd name="T0" fmla="*/ 0 w 467"/>
              <a:gd name="T1" fmla="*/ 7 h 465"/>
              <a:gd name="T2" fmla="*/ 459 w 467"/>
              <a:gd name="T3" fmla="*/ 465 h 465"/>
              <a:gd name="T4" fmla="*/ 467 w 467"/>
              <a:gd name="T5" fmla="*/ 457 h 465"/>
              <a:gd name="T6" fmla="*/ 9 w 467"/>
              <a:gd name="T7" fmla="*/ 0 h 465"/>
            </a:gdLst>
            <a:ahLst/>
            <a:cxnLst>
              <a:cxn ang="0">
                <a:pos x="T0" y="T1"/>
              </a:cxn>
              <a:cxn ang="0">
                <a:pos x="T2" y="T3"/>
              </a:cxn>
              <a:cxn ang="0">
                <a:pos x="T4" y="T5"/>
              </a:cxn>
              <a:cxn ang="0">
                <a:pos x="T6" y="T7"/>
              </a:cxn>
            </a:cxnLst>
            <a:rect l="0" t="0" r="r" b="b"/>
            <a:pathLst>
              <a:path w="467" h="465">
                <a:moveTo>
                  <a:pt x="0" y="7"/>
                </a:moveTo>
                <a:lnTo>
                  <a:pt x="459" y="465"/>
                </a:lnTo>
                <a:lnTo>
                  <a:pt x="467" y="457"/>
                </a:lnTo>
                <a:lnTo>
                  <a:pt x="9" y="0"/>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Transmission"/>
          <p:cNvGrpSpPr/>
          <p:nvPr/>
        </p:nvGrpSpPr>
        <p:grpSpPr bwMode="gray">
          <a:xfrm>
            <a:off x="3888544" y="2291817"/>
            <a:ext cx="1909901" cy="604349"/>
            <a:chOff x="3888544" y="2291817"/>
            <a:chExt cx="1909901" cy="604349"/>
          </a:xfrm>
        </p:grpSpPr>
        <p:sp>
          <p:nvSpPr>
            <p:cNvPr id="12" name="Freeform 7"/>
            <p:cNvSpPr>
              <a:spLocks/>
            </p:cNvSpPr>
            <p:nvPr/>
          </p:nvSpPr>
          <p:spPr bwMode="gray">
            <a:xfrm>
              <a:off x="4541320" y="2291817"/>
              <a:ext cx="604349" cy="604349"/>
            </a:xfrm>
            <a:custGeom>
              <a:avLst/>
              <a:gdLst>
                <a:gd name="T0" fmla="*/ 92 w 183"/>
                <a:gd name="T1" fmla="*/ 0 h 183"/>
                <a:gd name="T2" fmla="*/ 0 w 183"/>
                <a:gd name="T3" fmla="*/ 91 h 183"/>
                <a:gd name="T4" fmla="*/ 0 w 183"/>
                <a:gd name="T5" fmla="*/ 92 h 183"/>
                <a:gd name="T6" fmla="*/ 92 w 183"/>
                <a:gd name="T7" fmla="*/ 183 h 183"/>
                <a:gd name="T8" fmla="*/ 183 w 183"/>
                <a:gd name="T9" fmla="*/ 92 h 183"/>
                <a:gd name="T10" fmla="*/ 183 w 183"/>
                <a:gd name="T11" fmla="*/ 91 h 183"/>
                <a:gd name="T12" fmla="*/ 92 w 183"/>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83" h="183">
                  <a:moveTo>
                    <a:pt x="92" y="0"/>
                  </a:moveTo>
                  <a:cubicBezTo>
                    <a:pt x="41" y="0"/>
                    <a:pt x="1" y="41"/>
                    <a:pt x="0" y="91"/>
                  </a:cubicBezTo>
                  <a:cubicBezTo>
                    <a:pt x="0" y="92"/>
                    <a:pt x="0" y="92"/>
                    <a:pt x="0" y="92"/>
                  </a:cubicBezTo>
                  <a:cubicBezTo>
                    <a:pt x="1" y="142"/>
                    <a:pt x="41" y="183"/>
                    <a:pt x="92" y="183"/>
                  </a:cubicBezTo>
                  <a:cubicBezTo>
                    <a:pt x="142" y="183"/>
                    <a:pt x="183" y="142"/>
                    <a:pt x="183" y="92"/>
                  </a:cubicBezTo>
                  <a:cubicBezTo>
                    <a:pt x="183" y="91"/>
                    <a:pt x="183" y="91"/>
                    <a:pt x="183" y="91"/>
                  </a:cubicBezTo>
                  <a:cubicBezTo>
                    <a:pt x="183" y="41"/>
                    <a:pt x="142" y="0"/>
                    <a:pt x="92" y="0"/>
                  </a:cubicBezTo>
                </a:path>
              </a:pathLst>
            </a:custGeom>
            <a:solidFill>
              <a:srgbClr val="EBE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gray">
            <a:xfrm>
              <a:off x="4636233" y="2400290"/>
              <a:ext cx="408711" cy="393215"/>
            </a:xfrm>
            <a:custGeom>
              <a:avLst/>
              <a:gdLst>
                <a:gd name="T0" fmla="*/ 56 w 124"/>
                <a:gd name="T1" fmla="*/ 62 h 119"/>
                <a:gd name="T2" fmla="*/ 63 w 124"/>
                <a:gd name="T3" fmla="*/ 69 h 119"/>
                <a:gd name="T4" fmla="*/ 62 w 124"/>
                <a:gd name="T5" fmla="*/ 70 h 119"/>
                <a:gd name="T6" fmla="*/ 62 w 124"/>
                <a:gd name="T7" fmla="*/ 86 h 119"/>
                <a:gd name="T8" fmla="*/ 62 w 124"/>
                <a:gd name="T9" fmla="*/ 70 h 119"/>
                <a:gd name="T10" fmla="*/ 52 w 124"/>
                <a:gd name="T11" fmla="*/ 96 h 119"/>
                <a:gd name="T12" fmla="*/ 72 w 124"/>
                <a:gd name="T13" fmla="*/ 96 h 119"/>
                <a:gd name="T14" fmla="*/ 52 w 124"/>
                <a:gd name="T15" fmla="*/ 94 h 119"/>
                <a:gd name="T16" fmla="*/ 72 w 124"/>
                <a:gd name="T17" fmla="*/ 94 h 119"/>
                <a:gd name="T18" fmla="*/ 73 w 124"/>
                <a:gd name="T19" fmla="*/ 117 h 119"/>
                <a:gd name="T20" fmla="*/ 73 w 124"/>
                <a:gd name="T21" fmla="*/ 117 h 119"/>
                <a:gd name="T22" fmla="*/ 49 w 124"/>
                <a:gd name="T23" fmla="*/ 116 h 119"/>
                <a:gd name="T24" fmla="*/ 74 w 124"/>
                <a:gd name="T25" fmla="*/ 116 h 119"/>
                <a:gd name="T26" fmla="*/ 56 w 124"/>
                <a:gd name="T27" fmla="*/ 38 h 119"/>
                <a:gd name="T28" fmla="*/ 68 w 124"/>
                <a:gd name="T29" fmla="*/ 38 h 119"/>
                <a:gd name="T30" fmla="*/ 39 w 124"/>
                <a:gd name="T31" fmla="*/ 43 h 119"/>
                <a:gd name="T32" fmla="*/ 70 w 124"/>
                <a:gd name="T33" fmla="*/ 43 h 119"/>
                <a:gd name="T34" fmla="*/ 70 w 124"/>
                <a:gd name="T35" fmla="*/ 43 h 119"/>
                <a:gd name="T36" fmla="*/ 68 w 124"/>
                <a:gd name="T37" fmla="*/ 28 h 119"/>
                <a:gd name="T38" fmla="*/ 70 w 124"/>
                <a:gd name="T39" fmla="*/ 36 h 119"/>
                <a:gd name="T40" fmla="*/ 70 w 124"/>
                <a:gd name="T41" fmla="*/ 45 h 119"/>
                <a:gd name="T42" fmla="*/ 97 w 124"/>
                <a:gd name="T43" fmla="*/ 60 h 119"/>
                <a:gd name="T44" fmla="*/ 77 w 124"/>
                <a:gd name="T45" fmla="*/ 119 h 119"/>
                <a:gd name="T46" fmla="*/ 26 w 124"/>
                <a:gd name="T47" fmla="*/ 62 h 119"/>
                <a:gd name="T48" fmla="*/ 54 w 124"/>
                <a:gd name="T49" fmla="*/ 52 h 119"/>
                <a:gd name="T50" fmla="*/ 31 w 124"/>
                <a:gd name="T51" fmla="*/ 43 h 119"/>
                <a:gd name="T52" fmla="*/ 37 w 124"/>
                <a:gd name="T53" fmla="*/ 28 h 119"/>
                <a:gd name="T54" fmla="*/ 62 w 124"/>
                <a:gd name="T55" fmla="*/ 0 h 119"/>
                <a:gd name="T56" fmla="*/ 87 w 124"/>
                <a:gd name="T57" fmla="*/ 28 h 119"/>
                <a:gd name="T58" fmla="*/ 68 w 124"/>
                <a:gd name="T59" fmla="*/ 45 h 119"/>
                <a:gd name="T60" fmla="*/ 56 w 124"/>
                <a:gd name="T61" fmla="*/ 52 h 119"/>
                <a:gd name="T62" fmla="*/ 68 w 124"/>
                <a:gd name="T63" fmla="*/ 45 h 119"/>
                <a:gd name="T64" fmla="*/ 56 w 124"/>
                <a:gd name="T65" fmla="*/ 26 h 119"/>
                <a:gd name="T66" fmla="*/ 67 w 124"/>
                <a:gd name="T67" fmla="*/ 21 h 119"/>
                <a:gd name="T68" fmla="*/ 43 w 124"/>
                <a:gd name="T69" fmla="*/ 26 h 119"/>
                <a:gd name="T70" fmla="*/ 70 w 124"/>
                <a:gd name="T71" fmla="*/ 26 h 119"/>
                <a:gd name="T72" fmla="*/ 70 w 124"/>
                <a:gd name="T73" fmla="*/ 26 h 119"/>
                <a:gd name="T74" fmla="*/ 62 w 124"/>
                <a:gd name="T75" fmla="*/ 6 h 119"/>
                <a:gd name="T76" fmla="*/ 35 w 124"/>
                <a:gd name="T77" fmla="*/ 60 h 119"/>
                <a:gd name="T78" fmla="*/ 56 w 124"/>
                <a:gd name="T79" fmla="*/ 60 h 119"/>
                <a:gd name="T80" fmla="*/ 56 w 124"/>
                <a:gd name="T81" fmla="*/ 55 h 119"/>
                <a:gd name="T82" fmla="*/ 88 w 124"/>
                <a:gd name="T83" fmla="*/ 60 h 119"/>
                <a:gd name="T84" fmla="*/ 54 w 124"/>
                <a:gd name="T85" fmla="*/ 76 h 119"/>
                <a:gd name="T86" fmla="*/ 54 w 124"/>
                <a:gd name="T87" fmla="*/ 76 h 119"/>
                <a:gd name="T88" fmla="*/ 17 w 124"/>
                <a:gd name="T89" fmla="*/ 62 h 119"/>
                <a:gd name="T90" fmla="*/ 106 w 124"/>
                <a:gd name="T91" fmla="*/ 59 h 119"/>
                <a:gd name="T92" fmla="*/ 106 w 124"/>
                <a:gd name="T93" fmla="*/ 62 h 119"/>
                <a:gd name="T94" fmla="*/ 22 w 124"/>
                <a:gd name="T95" fmla="*/ 43 h 119"/>
                <a:gd name="T96" fmla="*/ 0 w 124"/>
                <a:gd name="T97" fmla="*/ 43 h 119"/>
                <a:gd name="T98" fmla="*/ 124 w 124"/>
                <a:gd name="T99" fmla="*/ 45 h 119"/>
                <a:gd name="T100" fmla="*/ 0 w 124"/>
                <a:gd name="T101" fmla="*/ 26 h 119"/>
                <a:gd name="T102" fmla="*/ 0 w 124"/>
                <a:gd name="T103" fmla="*/ 28 h 119"/>
                <a:gd name="T104" fmla="*/ 124 w 124"/>
                <a:gd name="T105" fmla="*/ 26 h 119"/>
                <a:gd name="T106" fmla="*/ 96 w 124"/>
                <a:gd name="T107"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19">
                  <a:moveTo>
                    <a:pt x="62" y="68"/>
                  </a:moveTo>
                  <a:cubicBezTo>
                    <a:pt x="68" y="62"/>
                    <a:pt x="68" y="62"/>
                    <a:pt x="68" y="62"/>
                  </a:cubicBezTo>
                  <a:cubicBezTo>
                    <a:pt x="56" y="62"/>
                    <a:pt x="56" y="62"/>
                    <a:pt x="56" y="62"/>
                  </a:cubicBezTo>
                  <a:lnTo>
                    <a:pt x="62" y="68"/>
                  </a:lnTo>
                  <a:close/>
                  <a:moveTo>
                    <a:pt x="68" y="63"/>
                  </a:moveTo>
                  <a:cubicBezTo>
                    <a:pt x="63" y="69"/>
                    <a:pt x="63" y="69"/>
                    <a:pt x="63" y="69"/>
                  </a:cubicBezTo>
                  <a:cubicBezTo>
                    <a:pt x="69" y="76"/>
                    <a:pt x="69" y="76"/>
                    <a:pt x="69" y="76"/>
                  </a:cubicBezTo>
                  <a:lnTo>
                    <a:pt x="68" y="63"/>
                  </a:lnTo>
                  <a:close/>
                  <a:moveTo>
                    <a:pt x="62" y="70"/>
                  </a:moveTo>
                  <a:cubicBezTo>
                    <a:pt x="54" y="78"/>
                    <a:pt x="54" y="78"/>
                    <a:pt x="54" y="78"/>
                  </a:cubicBezTo>
                  <a:cubicBezTo>
                    <a:pt x="54" y="79"/>
                    <a:pt x="54" y="79"/>
                    <a:pt x="54" y="79"/>
                  </a:cubicBezTo>
                  <a:cubicBezTo>
                    <a:pt x="62" y="86"/>
                    <a:pt x="62" y="86"/>
                    <a:pt x="62" y="86"/>
                  </a:cubicBezTo>
                  <a:cubicBezTo>
                    <a:pt x="70" y="79"/>
                    <a:pt x="70" y="79"/>
                    <a:pt x="70" y="79"/>
                  </a:cubicBezTo>
                  <a:cubicBezTo>
                    <a:pt x="70" y="78"/>
                    <a:pt x="70" y="78"/>
                    <a:pt x="70" y="78"/>
                  </a:cubicBezTo>
                  <a:lnTo>
                    <a:pt x="62" y="70"/>
                  </a:lnTo>
                  <a:close/>
                  <a:moveTo>
                    <a:pt x="72" y="96"/>
                  </a:moveTo>
                  <a:cubicBezTo>
                    <a:pt x="62" y="87"/>
                    <a:pt x="62" y="87"/>
                    <a:pt x="62" y="87"/>
                  </a:cubicBezTo>
                  <a:cubicBezTo>
                    <a:pt x="52" y="96"/>
                    <a:pt x="52" y="96"/>
                    <a:pt x="52" y="96"/>
                  </a:cubicBezTo>
                  <a:cubicBezTo>
                    <a:pt x="52" y="96"/>
                    <a:pt x="52" y="96"/>
                    <a:pt x="52" y="96"/>
                  </a:cubicBezTo>
                  <a:cubicBezTo>
                    <a:pt x="62" y="105"/>
                    <a:pt x="62" y="105"/>
                    <a:pt x="62" y="105"/>
                  </a:cubicBezTo>
                  <a:cubicBezTo>
                    <a:pt x="72" y="96"/>
                    <a:pt x="72" y="96"/>
                    <a:pt x="72" y="96"/>
                  </a:cubicBezTo>
                  <a:close/>
                  <a:moveTo>
                    <a:pt x="61" y="86"/>
                  </a:moveTo>
                  <a:cubicBezTo>
                    <a:pt x="54" y="80"/>
                    <a:pt x="54" y="80"/>
                    <a:pt x="54" y="80"/>
                  </a:cubicBezTo>
                  <a:cubicBezTo>
                    <a:pt x="52" y="94"/>
                    <a:pt x="52" y="94"/>
                    <a:pt x="52" y="94"/>
                  </a:cubicBezTo>
                  <a:lnTo>
                    <a:pt x="61" y="86"/>
                  </a:lnTo>
                  <a:close/>
                  <a:moveTo>
                    <a:pt x="63" y="86"/>
                  </a:moveTo>
                  <a:cubicBezTo>
                    <a:pt x="72" y="94"/>
                    <a:pt x="72" y="94"/>
                    <a:pt x="72" y="94"/>
                  </a:cubicBezTo>
                  <a:cubicBezTo>
                    <a:pt x="70" y="80"/>
                    <a:pt x="70" y="80"/>
                    <a:pt x="70" y="80"/>
                  </a:cubicBezTo>
                  <a:lnTo>
                    <a:pt x="63" y="86"/>
                  </a:lnTo>
                  <a:close/>
                  <a:moveTo>
                    <a:pt x="73" y="117"/>
                  </a:moveTo>
                  <a:cubicBezTo>
                    <a:pt x="62" y="106"/>
                    <a:pt x="62" y="106"/>
                    <a:pt x="62" y="106"/>
                  </a:cubicBezTo>
                  <a:cubicBezTo>
                    <a:pt x="50" y="117"/>
                    <a:pt x="50" y="117"/>
                    <a:pt x="50" y="117"/>
                  </a:cubicBezTo>
                  <a:lnTo>
                    <a:pt x="73" y="117"/>
                  </a:lnTo>
                  <a:close/>
                  <a:moveTo>
                    <a:pt x="61" y="106"/>
                  </a:moveTo>
                  <a:cubicBezTo>
                    <a:pt x="52" y="97"/>
                    <a:pt x="52" y="97"/>
                    <a:pt x="52" y="97"/>
                  </a:cubicBezTo>
                  <a:cubicBezTo>
                    <a:pt x="49" y="116"/>
                    <a:pt x="49" y="116"/>
                    <a:pt x="49" y="116"/>
                  </a:cubicBezTo>
                  <a:lnTo>
                    <a:pt x="61" y="106"/>
                  </a:lnTo>
                  <a:close/>
                  <a:moveTo>
                    <a:pt x="63" y="106"/>
                  </a:moveTo>
                  <a:cubicBezTo>
                    <a:pt x="74" y="116"/>
                    <a:pt x="74" y="116"/>
                    <a:pt x="74" y="116"/>
                  </a:cubicBezTo>
                  <a:cubicBezTo>
                    <a:pt x="72" y="97"/>
                    <a:pt x="72" y="97"/>
                    <a:pt x="72" y="97"/>
                  </a:cubicBezTo>
                  <a:lnTo>
                    <a:pt x="63" y="106"/>
                  </a:lnTo>
                  <a:close/>
                  <a:moveTo>
                    <a:pt x="56" y="38"/>
                  </a:moveTo>
                  <a:cubicBezTo>
                    <a:pt x="56" y="43"/>
                    <a:pt x="56" y="43"/>
                    <a:pt x="56" y="43"/>
                  </a:cubicBezTo>
                  <a:cubicBezTo>
                    <a:pt x="68" y="43"/>
                    <a:pt x="68" y="43"/>
                    <a:pt x="68" y="43"/>
                  </a:cubicBezTo>
                  <a:cubicBezTo>
                    <a:pt x="68" y="38"/>
                    <a:pt x="68" y="38"/>
                    <a:pt x="68" y="38"/>
                  </a:cubicBezTo>
                  <a:lnTo>
                    <a:pt x="56" y="38"/>
                  </a:lnTo>
                  <a:close/>
                  <a:moveTo>
                    <a:pt x="54" y="39"/>
                  </a:moveTo>
                  <a:cubicBezTo>
                    <a:pt x="39" y="43"/>
                    <a:pt x="39" y="43"/>
                    <a:pt x="39" y="43"/>
                  </a:cubicBezTo>
                  <a:cubicBezTo>
                    <a:pt x="54" y="43"/>
                    <a:pt x="54" y="43"/>
                    <a:pt x="54" y="43"/>
                  </a:cubicBezTo>
                  <a:lnTo>
                    <a:pt x="54" y="39"/>
                  </a:lnTo>
                  <a:close/>
                  <a:moveTo>
                    <a:pt x="70" y="43"/>
                  </a:moveTo>
                  <a:cubicBezTo>
                    <a:pt x="84" y="43"/>
                    <a:pt x="84" y="43"/>
                    <a:pt x="84" y="43"/>
                  </a:cubicBezTo>
                  <a:cubicBezTo>
                    <a:pt x="70" y="39"/>
                    <a:pt x="70" y="39"/>
                    <a:pt x="70" y="39"/>
                  </a:cubicBezTo>
                  <a:lnTo>
                    <a:pt x="70" y="43"/>
                  </a:lnTo>
                  <a:close/>
                  <a:moveTo>
                    <a:pt x="56" y="36"/>
                  </a:moveTo>
                  <a:cubicBezTo>
                    <a:pt x="68" y="36"/>
                    <a:pt x="68" y="36"/>
                    <a:pt x="68" y="36"/>
                  </a:cubicBezTo>
                  <a:cubicBezTo>
                    <a:pt x="68" y="28"/>
                    <a:pt x="68" y="28"/>
                    <a:pt x="68" y="28"/>
                  </a:cubicBezTo>
                  <a:cubicBezTo>
                    <a:pt x="56" y="28"/>
                    <a:pt x="56" y="28"/>
                    <a:pt x="56" y="28"/>
                  </a:cubicBezTo>
                  <a:lnTo>
                    <a:pt x="56" y="36"/>
                  </a:lnTo>
                  <a:close/>
                  <a:moveTo>
                    <a:pt x="70" y="36"/>
                  </a:moveTo>
                  <a:cubicBezTo>
                    <a:pt x="92" y="43"/>
                    <a:pt x="92" y="43"/>
                    <a:pt x="92" y="43"/>
                  </a:cubicBezTo>
                  <a:cubicBezTo>
                    <a:pt x="94" y="43"/>
                    <a:pt x="93" y="45"/>
                    <a:pt x="92" y="45"/>
                  </a:cubicBezTo>
                  <a:cubicBezTo>
                    <a:pt x="70" y="45"/>
                    <a:pt x="70" y="45"/>
                    <a:pt x="70" y="45"/>
                  </a:cubicBezTo>
                  <a:cubicBezTo>
                    <a:pt x="70" y="52"/>
                    <a:pt x="70" y="52"/>
                    <a:pt x="70" y="52"/>
                  </a:cubicBezTo>
                  <a:cubicBezTo>
                    <a:pt x="70" y="53"/>
                    <a:pt x="70" y="53"/>
                    <a:pt x="70" y="53"/>
                  </a:cubicBezTo>
                  <a:cubicBezTo>
                    <a:pt x="97" y="60"/>
                    <a:pt x="97" y="60"/>
                    <a:pt x="97" y="60"/>
                  </a:cubicBezTo>
                  <a:cubicBezTo>
                    <a:pt x="99" y="60"/>
                    <a:pt x="99" y="62"/>
                    <a:pt x="97" y="62"/>
                  </a:cubicBezTo>
                  <a:cubicBezTo>
                    <a:pt x="70" y="62"/>
                    <a:pt x="70" y="62"/>
                    <a:pt x="70" y="62"/>
                  </a:cubicBezTo>
                  <a:cubicBezTo>
                    <a:pt x="77" y="119"/>
                    <a:pt x="77" y="119"/>
                    <a:pt x="77" y="119"/>
                  </a:cubicBezTo>
                  <a:cubicBezTo>
                    <a:pt x="47" y="119"/>
                    <a:pt x="47" y="119"/>
                    <a:pt x="47" y="119"/>
                  </a:cubicBezTo>
                  <a:cubicBezTo>
                    <a:pt x="54" y="62"/>
                    <a:pt x="54" y="62"/>
                    <a:pt x="54" y="62"/>
                  </a:cubicBezTo>
                  <a:cubicBezTo>
                    <a:pt x="26" y="62"/>
                    <a:pt x="26" y="62"/>
                    <a:pt x="26" y="62"/>
                  </a:cubicBezTo>
                  <a:cubicBezTo>
                    <a:pt x="25" y="62"/>
                    <a:pt x="25" y="60"/>
                    <a:pt x="26" y="60"/>
                  </a:cubicBezTo>
                  <a:cubicBezTo>
                    <a:pt x="54" y="53"/>
                    <a:pt x="54" y="53"/>
                    <a:pt x="54" y="53"/>
                  </a:cubicBezTo>
                  <a:cubicBezTo>
                    <a:pt x="54" y="52"/>
                    <a:pt x="54" y="52"/>
                    <a:pt x="54" y="52"/>
                  </a:cubicBezTo>
                  <a:cubicBezTo>
                    <a:pt x="54" y="45"/>
                    <a:pt x="54" y="45"/>
                    <a:pt x="54" y="45"/>
                  </a:cubicBezTo>
                  <a:cubicBezTo>
                    <a:pt x="32" y="45"/>
                    <a:pt x="32" y="45"/>
                    <a:pt x="32" y="45"/>
                  </a:cubicBezTo>
                  <a:cubicBezTo>
                    <a:pt x="30" y="45"/>
                    <a:pt x="30" y="43"/>
                    <a:pt x="31" y="43"/>
                  </a:cubicBezTo>
                  <a:cubicBezTo>
                    <a:pt x="54" y="36"/>
                    <a:pt x="54" y="36"/>
                    <a:pt x="54" y="36"/>
                  </a:cubicBezTo>
                  <a:cubicBezTo>
                    <a:pt x="54" y="28"/>
                    <a:pt x="54" y="28"/>
                    <a:pt x="54" y="28"/>
                  </a:cubicBezTo>
                  <a:cubicBezTo>
                    <a:pt x="37" y="28"/>
                    <a:pt x="37" y="28"/>
                    <a:pt x="37" y="28"/>
                  </a:cubicBezTo>
                  <a:cubicBezTo>
                    <a:pt x="35" y="28"/>
                    <a:pt x="35" y="27"/>
                    <a:pt x="36" y="26"/>
                  </a:cubicBezTo>
                  <a:cubicBezTo>
                    <a:pt x="54" y="20"/>
                    <a:pt x="54" y="20"/>
                    <a:pt x="54" y="20"/>
                  </a:cubicBezTo>
                  <a:cubicBezTo>
                    <a:pt x="62" y="0"/>
                    <a:pt x="62" y="0"/>
                    <a:pt x="62" y="0"/>
                  </a:cubicBezTo>
                  <a:cubicBezTo>
                    <a:pt x="69" y="20"/>
                    <a:pt x="69" y="20"/>
                    <a:pt x="69" y="20"/>
                  </a:cubicBezTo>
                  <a:cubicBezTo>
                    <a:pt x="87" y="26"/>
                    <a:pt x="87" y="26"/>
                    <a:pt x="87" y="26"/>
                  </a:cubicBezTo>
                  <a:cubicBezTo>
                    <a:pt x="89" y="27"/>
                    <a:pt x="88" y="28"/>
                    <a:pt x="87" y="28"/>
                  </a:cubicBezTo>
                  <a:cubicBezTo>
                    <a:pt x="70" y="28"/>
                    <a:pt x="70" y="28"/>
                    <a:pt x="70" y="28"/>
                  </a:cubicBezTo>
                  <a:lnTo>
                    <a:pt x="70" y="36"/>
                  </a:lnTo>
                  <a:close/>
                  <a:moveTo>
                    <a:pt x="68" y="45"/>
                  </a:moveTo>
                  <a:cubicBezTo>
                    <a:pt x="56" y="45"/>
                    <a:pt x="56" y="45"/>
                    <a:pt x="56" y="45"/>
                  </a:cubicBezTo>
                  <a:cubicBezTo>
                    <a:pt x="56" y="52"/>
                    <a:pt x="56" y="52"/>
                    <a:pt x="56" y="52"/>
                  </a:cubicBezTo>
                  <a:cubicBezTo>
                    <a:pt x="56" y="52"/>
                    <a:pt x="56" y="52"/>
                    <a:pt x="56" y="52"/>
                  </a:cubicBezTo>
                  <a:cubicBezTo>
                    <a:pt x="68" y="52"/>
                    <a:pt x="68" y="52"/>
                    <a:pt x="68" y="52"/>
                  </a:cubicBezTo>
                  <a:cubicBezTo>
                    <a:pt x="68" y="52"/>
                    <a:pt x="68" y="52"/>
                    <a:pt x="68" y="52"/>
                  </a:cubicBezTo>
                  <a:lnTo>
                    <a:pt x="68" y="45"/>
                  </a:lnTo>
                  <a:close/>
                  <a:moveTo>
                    <a:pt x="57" y="21"/>
                  </a:moveTo>
                  <a:cubicBezTo>
                    <a:pt x="56" y="21"/>
                    <a:pt x="56" y="21"/>
                    <a:pt x="56" y="21"/>
                  </a:cubicBezTo>
                  <a:cubicBezTo>
                    <a:pt x="56" y="26"/>
                    <a:pt x="56" y="26"/>
                    <a:pt x="56" y="26"/>
                  </a:cubicBezTo>
                  <a:cubicBezTo>
                    <a:pt x="68" y="26"/>
                    <a:pt x="68" y="26"/>
                    <a:pt x="68" y="26"/>
                  </a:cubicBezTo>
                  <a:cubicBezTo>
                    <a:pt x="68" y="21"/>
                    <a:pt x="68" y="21"/>
                    <a:pt x="68" y="21"/>
                  </a:cubicBezTo>
                  <a:cubicBezTo>
                    <a:pt x="67" y="21"/>
                    <a:pt x="67" y="21"/>
                    <a:pt x="67" y="21"/>
                  </a:cubicBezTo>
                  <a:lnTo>
                    <a:pt x="57" y="21"/>
                  </a:lnTo>
                  <a:close/>
                  <a:moveTo>
                    <a:pt x="54" y="22"/>
                  </a:moveTo>
                  <a:cubicBezTo>
                    <a:pt x="43" y="26"/>
                    <a:pt x="43" y="26"/>
                    <a:pt x="43" y="26"/>
                  </a:cubicBezTo>
                  <a:cubicBezTo>
                    <a:pt x="54" y="26"/>
                    <a:pt x="54" y="26"/>
                    <a:pt x="54" y="26"/>
                  </a:cubicBezTo>
                  <a:lnTo>
                    <a:pt x="54" y="22"/>
                  </a:lnTo>
                  <a:close/>
                  <a:moveTo>
                    <a:pt x="70" y="26"/>
                  </a:moveTo>
                  <a:cubicBezTo>
                    <a:pt x="81" y="26"/>
                    <a:pt x="81" y="26"/>
                    <a:pt x="81" y="26"/>
                  </a:cubicBezTo>
                  <a:cubicBezTo>
                    <a:pt x="70" y="22"/>
                    <a:pt x="70" y="22"/>
                    <a:pt x="70" y="22"/>
                  </a:cubicBezTo>
                  <a:lnTo>
                    <a:pt x="70" y="26"/>
                  </a:lnTo>
                  <a:close/>
                  <a:moveTo>
                    <a:pt x="57" y="19"/>
                  </a:moveTo>
                  <a:cubicBezTo>
                    <a:pt x="67" y="19"/>
                    <a:pt x="67" y="19"/>
                    <a:pt x="67" y="19"/>
                  </a:cubicBezTo>
                  <a:cubicBezTo>
                    <a:pt x="62" y="6"/>
                    <a:pt x="62" y="6"/>
                    <a:pt x="62" y="6"/>
                  </a:cubicBezTo>
                  <a:lnTo>
                    <a:pt x="57" y="19"/>
                  </a:lnTo>
                  <a:close/>
                  <a:moveTo>
                    <a:pt x="54" y="55"/>
                  </a:moveTo>
                  <a:cubicBezTo>
                    <a:pt x="35" y="60"/>
                    <a:pt x="35" y="60"/>
                    <a:pt x="35" y="60"/>
                  </a:cubicBezTo>
                  <a:cubicBezTo>
                    <a:pt x="54" y="60"/>
                    <a:pt x="54" y="60"/>
                    <a:pt x="54" y="60"/>
                  </a:cubicBezTo>
                  <a:lnTo>
                    <a:pt x="54" y="55"/>
                  </a:lnTo>
                  <a:close/>
                  <a:moveTo>
                    <a:pt x="56" y="60"/>
                  </a:moveTo>
                  <a:cubicBezTo>
                    <a:pt x="68" y="60"/>
                    <a:pt x="68" y="60"/>
                    <a:pt x="68" y="60"/>
                  </a:cubicBezTo>
                  <a:cubicBezTo>
                    <a:pt x="68" y="55"/>
                    <a:pt x="68" y="55"/>
                    <a:pt x="68" y="55"/>
                  </a:cubicBezTo>
                  <a:cubicBezTo>
                    <a:pt x="56" y="55"/>
                    <a:pt x="56" y="55"/>
                    <a:pt x="56" y="55"/>
                  </a:cubicBezTo>
                  <a:lnTo>
                    <a:pt x="56" y="60"/>
                  </a:lnTo>
                  <a:close/>
                  <a:moveTo>
                    <a:pt x="70" y="60"/>
                  </a:moveTo>
                  <a:cubicBezTo>
                    <a:pt x="88" y="60"/>
                    <a:pt x="88" y="60"/>
                    <a:pt x="88" y="60"/>
                  </a:cubicBezTo>
                  <a:cubicBezTo>
                    <a:pt x="70" y="55"/>
                    <a:pt x="70" y="55"/>
                    <a:pt x="70" y="55"/>
                  </a:cubicBezTo>
                  <a:lnTo>
                    <a:pt x="70" y="60"/>
                  </a:lnTo>
                  <a:close/>
                  <a:moveTo>
                    <a:pt x="54" y="76"/>
                  </a:moveTo>
                  <a:cubicBezTo>
                    <a:pt x="61" y="69"/>
                    <a:pt x="61" y="69"/>
                    <a:pt x="61" y="69"/>
                  </a:cubicBezTo>
                  <a:cubicBezTo>
                    <a:pt x="56" y="63"/>
                    <a:pt x="56" y="63"/>
                    <a:pt x="56" y="63"/>
                  </a:cubicBezTo>
                  <a:lnTo>
                    <a:pt x="54" y="76"/>
                  </a:lnTo>
                  <a:close/>
                  <a:moveTo>
                    <a:pt x="0" y="59"/>
                  </a:moveTo>
                  <a:cubicBezTo>
                    <a:pt x="17" y="59"/>
                    <a:pt x="17" y="59"/>
                    <a:pt x="17" y="59"/>
                  </a:cubicBezTo>
                  <a:cubicBezTo>
                    <a:pt x="17" y="62"/>
                    <a:pt x="17" y="62"/>
                    <a:pt x="17" y="62"/>
                  </a:cubicBezTo>
                  <a:cubicBezTo>
                    <a:pt x="0" y="62"/>
                    <a:pt x="0" y="62"/>
                    <a:pt x="0" y="62"/>
                  </a:cubicBezTo>
                  <a:lnTo>
                    <a:pt x="0" y="59"/>
                  </a:lnTo>
                  <a:close/>
                  <a:moveTo>
                    <a:pt x="106" y="59"/>
                  </a:moveTo>
                  <a:cubicBezTo>
                    <a:pt x="124" y="59"/>
                    <a:pt x="124" y="59"/>
                    <a:pt x="124" y="59"/>
                  </a:cubicBezTo>
                  <a:cubicBezTo>
                    <a:pt x="124" y="62"/>
                    <a:pt x="124" y="62"/>
                    <a:pt x="124" y="62"/>
                  </a:cubicBezTo>
                  <a:cubicBezTo>
                    <a:pt x="106" y="62"/>
                    <a:pt x="106" y="62"/>
                    <a:pt x="106" y="62"/>
                  </a:cubicBezTo>
                  <a:lnTo>
                    <a:pt x="106" y="59"/>
                  </a:lnTo>
                  <a:close/>
                  <a:moveTo>
                    <a:pt x="0" y="43"/>
                  </a:moveTo>
                  <a:cubicBezTo>
                    <a:pt x="22" y="43"/>
                    <a:pt x="22" y="43"/>
                    <a:pt x="22" y="43"/>
                  </a:cubicBezTo>
                  <a:cubicBezTo>
                    <a:pt x="22" y="45"/>
                    <a:pt x="22" y="45"/>
                    <a:pt x="22" y="45"/>
                  </a:cubicBezTo>
                  <a:cubicBezTo>
                    <a:pt x="0" y="45"/>
                    <a:pt x="0" y="45"/>
                    <a:pt x="0" y="45"/>
                  </a:cubicBezTo>
                  <a:lnTo>
                    <a:pt x="0" y="43"/>
                  </a:lnTo>
                  <a:close/>
                  <a:moveTo>
                    <a:pt x="101" y="43"/>
                  </a:moveTo>
                  <a:cubicBezTo>
                    <a:pt x="124" y="43"/>
                    <a:pt x="124" y="43"/>
                    <a:pt x="124" y="43"/>
                  </a:cubicBezTo>
                  <a:cubicBezTo>
                    <a:pt x="124" y="45"/>
                    <a:pt x="124" y="45"/>
                    <a:pt x="124" y="45"/>
                  </a:cubicBezTo>
                  <a:cubicBezTo>
                    <a:pt x="101" y="45"/>
                    <a:pt x="101" y="45"/>
                    <a:pt x="101" y="45"/>
                  </a:cubicBezTo>
                  <a:lnTo>
                    <a:pt x="101" y="43"/>
                  </a:lnTo>
                  <a:close/>
                  <a:moveTo>
                    <a:pt x="0" y="26"/>
                  </a:moveTo>
                  <a:cubicBezTo>
                    <a:pt x="27" y="26"/>
                    <a:pt x="27" y="26"/>
                    <a:pt x="27" y="26"/>
                  </a:cubicBezTo>
                  <a:cubicBezTo>
                    <a:pt x="27" y="28"/>
                    <a:pt x="27" y="28"/>
                    <a:pt x="27" y="28"/>
                  </a:cubicBezTo>
                  <a:cubicBezTo>
                    <a:pt x="0" y="28"/>
                    <a:pt x="0" y="28"/>
                    <a:pt x="0" y="28"/>
                  </a:cubicBezTo>
                  <a:lnTo>
                    <a:pt x="0" y="26"/>
                  </a:lnTo>
                  <a:close/>
                  <a:moveTo>
                    <a:pt x="96" y="26"/>
                  </a:moveTo>
                  <a:cubicBezTo>
                    <a:pt x="124" y="26"/>
                    <a:pt x="124" y="26"/>
                    <a:pt x="124" y="26"/>
                  </a:cubicBezTo>
                  <a:cubicBezTo>
                    <a:pt x="124" y="28"/>
                    <a:pt x="124" y="28"/>
                    <a:pt x="124" y="28"/>
                  </a:cubicBezTo>
                  <a:cubicBezTo>
                    <a:pt x="96" y="28"/>
                    <a:pt x="96" y="28"/>
                    <a:pt x="96" y="28"/>
                  </a:cubicBezTo>
                  <a:lnTo>
                    <a:pt x="96" y="26"/>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gray">
            <a:xfrm>
              <a:off x="5438158" y="2708276"/>
              <a:ext cx="327357" cy="29056"/>
            </a:xfrm>
            <a:prstGeom prst="rect">
              <a:avLst/>
            </a:prstGeom>
            <a:solidFill>
              <a:srgbClr val="AAA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gray">
            <a:xfrm>
              <a:off x="5494332" y="2433220"/>
              <a:ext cx="220820" cy="44552"/>
            </a:xfrm>
            <a:custGeom>
              <a:avLst/>
              <a:gdLst>
                <a:gd name="T0" fmla="*/ 114 w 114"/>
                <a:gd name="T1" fmla="*/ 23 h 23"/>
                <a:gd name="T2" fmla="*/ 0 w 114"/>
                <a:gd name="T3" fmla="*/ 23 h 23"/>
                <a:gd name="T4" fmla="*/ 22 w 114"/>
                <a:gd name="T5" fmla="*/ 0 h 23"/>
                <a:gd name="T6" fmla="*/ 90 w 114"/>
                <a:gd name="T7" fmla="*/ 0 h 23"/>
                <a:gd name="T8" fmla="*/ 114 w 114"/>
                <a:gd name="T9" fmla="*/ 23 h 23"/>
              </a:gdLst>
              <a:ahLst/>
              <a:cxnLst>
                <a:cxn ang="0">
                  <a:pos x="T0" y="T1"/>
                </a:cxn>
                <a:cxn ang="0">
                  <a:pos x="T2" y="T3"/>
                </a:cxn>
                <a:cxn ang="0">
                  <a:pos x="T4" y="T5"/>
                </a:cxn>
                <a:cxn ang="0">
                  <a:pos x="T6" y="T7"/>
                </a:cxn>
                <a:cxn ang="0">
                  <a:pos x="T8" y="T9"/>
                </a:cxn>
              </a:cxnLst>
              <a:rect l="0" t="0" r="r" b="b"/>
              <a:pathLst>
                <a:path w="114" h="23">
                  <a:moveTo>
                    <a:pt x="114" y="23"/>
                  </a:moveTo>
                  <a:lnTo>
                    <a:pt x="0" y="23"/>
                  </a:lnTo>
                  <a:lnTo>
                    <a:pt x="22" y="0"/>
                  </a:lnTo>
                  <a:lnTo>
                    <a:pt x="90" y="0"/>
                  </a:lnTo>
                  <a:lnTo>
                    <a:pt x="114" y="23"/>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gray">
            <a:xfrm>
              <a:off x="5751955" y="2361549"/>
              <a:ext cx="36804" cy="36804"/>
            </a:xfrm>
            <a:custGeom>
              <a:avLst/>
              <a:gdLst>
                <a:gd name="T0" fmla="*/ 14 w 19"/>
                <a:gd name="T1" fmla="*/ 19 h 19"/>
                <a:gd name="T2" fmla="*/ 0 w 19"/>
                <a:gd name="T3" fmla="*/ 3 h 19"/>
                <a:gd name="T4" fmla="*/ 5 w 19"/>
                <a:gd name="T5" fmla="*/ 0 h 19"/>
                <a:gd name="T6" fmla="*/ 19 w 19"/>
                <a:gd name="T7" fmla="*/ 14 h 19"/>
                <a:gd name="T8" fmla="*/ 14 w 19"/>
                <a:gd name="T9" fmla="*/ 19 h 19"/>
              </a:gdLst>
              <a:ahLst/>
              <a:cxnLst>
                <a:cxn ang="0">
                  <a:pos x="T0" y="T1"/>
                </a:cxn>
                <a:cxn ang="0">
                  <a:pos x="T2" y="T3"/>
                </a:cxn>
                <a:cxn ang="0">
                  <a:pos x="T4" y="T5"/>
                </a:cxn>
                <a:cxn ang="0">
                  <a:pos x="T6" y="T7"/>
                </a:cxn>
                <a:cxn ang="0">
                  <a:pos x="T8" y="T9"/>
                </a:cxn>
              </a:cxnLst>
              <a:rect l="0" t="0" r="r" b="b"/>
              <a:pathLst>
                <a:path w="19" h="19">
                  <a:moveTo>
                    <a:pt x="14" y="19"/>
                  </a:moveTo>
                  <a:lnTo>
                    <a:pt x="0" y="3"/>
                  </a:lnTo>
                  <a:lnTo>
                    <a:pt x="5" y="0"/>
                  </a:lnTo>
                  <a:lnTo>
                    <a:pt x="19" y="14"/>
                  </a:lnTo>
                  <a:lnTo>
                    <a:pt x="14"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gray">
            <a:xfrm>
              <a:off x="5765515" y="2351865"/>
              <a:ext cx="32930" cy="32930"/>
            </a:xfrm>
            <a:custGeom>
              <a:avLst/>
              <a:gdLst>
                <a:gd name="T0" fmla="*/ 8 w 10"/>
                <a:gd name="T1" fmla="*/ 10 h 10"/>
                <a:gd name="T2" fmla="*/ 7 w 10"/>
                <a:gd name="T3" fmla="*/ 3 h 10"/>
                <a:gd name="T4" fmla="*/ 0 w 10"/>
                <a:gd name="T5" fmla="*/ 1 h 10"/>
                <a:gd name="T6" fmla="*/ 8 w 10"/>
                <a:gd name="T7" fmla="*/ 10 h 10"/>
              </a:gdLst>
              <a:ahLst/>
              <a:cxnLst>
                <a:cxn ang="0">
                  <a:pos x="T0" y="T1"/>
                </a:cxn>
                <a:cxn ang="0">
                  <a:pos x="T2" y="T3"/>
                </a:cxn>
                <a:cxn ang="0">
                  <a:pos x="T4" y="T5"/>
                </a:cxn>
                <a:cxn ang="0">
                  <a:pos x="T6" y="T7"/>
                </a:cxn>
              </a:cxnLst>
              <a:rect l="0" t="0" r="r" b="b"/>
              <a:pathLst>
                <a:path w="10" h="10">
                  <a:moveTo>
                    <a:pt x="8" y="10"/>
                  </a:moveTo>
                  <a:cubicBezTo>
                    <a:pt x="10" y="8"/>
                    <a:pt x="9" y="5"/>
                    <a:pt x="7" y="3"/>
                  </a:cubicBezTo>
                  <a:cubicBezTo>
                    <a:pt x="5" y="0"/>
                    <a:pt x="1" y="0"/>
                    <a:pt x="0" y="1"/>
                  </a:cubicBezTo>
                  <a:lnTo>
                    <a:pt x="8" y="10"/>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gray">
            <a:xfrm>
              <a:off x="5738396" y="2375109"/>
              <a:ext cx="36804" cy="36804"/>
            </a:xfrm>
            <a:custGeom>
              <a:avLst/>
              <a:gdLst>
                <a:gd name="T0" fmla="*/ 14 w 19"/>
                <a:gd name="T1" fmla="*/ 19 h 19"/>
                <a:gd name="T2" fmla="*/ 0 w 19"/>
                <a:gd name="T3" fmla="*/ 5 h 19"/>
                <a:gd name="T4" fmla="*/ 3 w 19"/>
                <a:gd name="T5" fmla="*/ 0 h 19"/>
                <a:gd name="T6" fmla="*/ 19 w 19"/>
                <a:gd name="T7" fmla="*/ 13 h 19"/>
                <a:gd name="T8" fmla="*/ 14 w 19"/>
                <a:gd name="T9" fmla="*/ 19 h 19"/>
              </a:gdLst>
              <a:ahLst/>
              <a:cxnLst>
                <a:cxn ang="0">
                  <a:pos x="T0" y="T1"/>
                </a:cxn>
                <a:cxn ang="0">
                  <a:pos x="T2" y="T3"/>
                </a:cxn>
                <a:cxn ang="0">
                  <a:pos x="T4" y="T5"/>
                </a:cxn>
                <a:cxn ang="0">
                  <a:pos x="T6" y="T7"/>
                </a:cxn>
                <a:cxn ang="0">
                  <a:pos x="T8" y="T9"/>
                </a:cxn>
              </a:cxnLst>
              <a:rect l="0" t="0" r="r" b="b"/>
              <a:pathLst>
                <a:path w="19" h="19">
                  <a:moveTo>
                    <a:pt x="14" y="19"/>
                  </a:moveTo>
                  <a:lnTo>
                    <a:pt x="0" y="5"/>
                  </a:lnTo>
                  <a:lnTo>
                    <a:pt x="3" y="0"/>
                  </a:lnTo>
                  <a:lnTo>
                    <a:pt x="19" y="13"/>
                  </a:lnTo>
                  <a:lnTo>
                    <a:pt x="14"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gray">
            <a:xfrm>
              <a:off x="5722900" y="2388668"/>
              <a:ext cx="38740" cy="34866"/>
            </a:xfrm>
            <a:custGeom>
              <a:avLst/>
              <a:gdLst>
                <a:gd name="T0" fmla="*/ 15 w 20"/>
                <a:gd name="T1" fmla="*/ 18 h 18"/>
                <a:gd name="T2" fmla="*/ 0 w 20"/>
                <a:gd name="T3" fmla="*/ 5 h 18"/>
                <a:gd name="T4" fmla="*/ 5 w 20"/>
                <a:gd name="T5" fmla="*/ 0 h 18"/>
                <a:gd name="T6" fmla="*/ 20 w 20"/>
                <a:gd name="T7" fmla="*/ 13 h 18"/>
                <a:gd name="T8" fmla="*/ 15 w 20"/>
                <a:gd name="T9" fmla="*/ 18 h 18"/>
              </a:gdLst>
              <a:ahLst/>
              <a:cxnLst>
                <a:cxn ang="0">
                  <a:pos x="T0" y="T1"/>
                </a:cxn>
                <a:cxn ang="0">
                  <a:pos x="T2" y="T3"/>
                </a:cxn>
                <a:cxn ang="0">
                  <a:pos x="T4" y="T5"/>
                </a:cxn>
                <a:cxn ang="0">
                  <a:pos x="T6" y="T7"/>
                </a:cxn>
                <a:cxn ang="0">
                  <a:pos x="T8" y="T9"/>
                </a:cxn>
              </a:cxnLst>
              <a:rect l="0" t="0" r="r" b="b"/>
              <a:pathLst>
                <a:path w="20" h="18">
                  <a:moveTo>
                    <a:pt x="15" y="18"/>
                  </a:moveTo>
                  <a:lnTo>
                    <a:pt x="0" y="5"/>
                  </a:lnTo>
                  <a:lnTo>
                    <a:pt x="5" y="0"/>
                  </a:lnTo>
                  <a:lnTo>
                    <a:pt x="20" y="13"/>
                  </a:lnTo>
                  <a:lnTo>
                    <a:pt x="15" y="18"/>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gray">
            <a:xfrm>
              <a:off x="5709341" y="2400290"/>
              <a:ext cx="34866" cy="36804"/>
            </a:xfrm>
            <a:custGeom>
              <a:avLst/>
              <a:gdLst>
                <a:gd name="T0" fmla="*/ 15 w 18"/>
                <a:gd name="T1" fmla="*/ 19 h 19"/>
                <a:gd name="T2" fmla="*/ 0 w 18"/>
                <a:gd name="T3" fmla="*/ 6 h 19"/>
                <a:gd name="T4" fmla="*/ 5 w 18"/>
                <a:gd name="T5" fmla="*/ 0 h 19"/>
                <a:gd name="T6" fmla="*/ 18 w 18"/>
                <a:gd name="T7" fmla="*/ 16 h 19"/>
                <a:gd name="T8" fmla="*/ 15 w 18"/>
                <a:gd name="T9" fmla="*/ 19 h 19"/>
              </a:gdLst>
              <a:ahLst/>
              <a:cxnLst>
                <a:cxn ang="0">
                  <a:pos x="T0" y="T1"/>
                </a:cxn>
                <a:cxn ang="0">
                  <a:pos x="T2" y="T3"/>
                </a:cxn>
                <a:cxn ang="0">
                  <a:pos x="T4" y="T5"/>
                </a:cxn>
                <a:cxn ang="0">
                  <a:pos x="T6" y="T7"/>
                </a:cxn>
                <a:cxn ang="0">
                  <a:pos x="T8" y="T9"/>
                </a:cxn>
              </a:cxnLst>
              <a:rect l="0" t="0" r="r" b="b"/>
              <a:pathLst>
                <a:path w="18" h="19">
                  <a:moveTo>
                    <a:pt x="15" y="19"/>
                  </a:moveTo>
                  <a:lnTo>
                    <a:pt x="0" y="6"/>
                  </a:lnTo>
                  <a:lnTo>
                    <a:pt x="5" y="0"/>
                  </a:lnTo>
                  <a:lnTo>
                    <a:pt x="18" y="16"/>
                  </a:lnTo>
                  <a:lnTo>
                    <a:pt x="1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gray">
            <a:xfrm>
              <a:off x="5695782" y="2413850"/>
              <a:ext cx="36804" cy="36804"/>
            </a:xfrm>
            <a:custGeom>
              <a:avLst/>
              <a:gdLst>
                <a:gd name="T0" fmla="*/ 14 w 19"/>
                <a:gd name="T1" fmla="*/ 19 h 19"/>
                <a:gd name="T2" fmla="*/ 0 w 19"/>
                <a:gd name="T3" fmla="*/ 5 h 19"/>
                <a:gd name="T4" fmla="*/ 5 w 19"/>
                <a:gd name="T5" fmla="*/ 0 h 19"/>
                <a:gd name="T6" fmla="*/ 19 w 19"/>
                <a:gd name="T7" fmla="*/ 16 h 19"/>
                <a:gd name="T8" fmla="*/ 14 w 19"/>
                <a:gd name="T9" fmla="*/ 19 h 19"/>
              </a:gdLst>
              <a:ahLst/>
              <a:cxnLst>
                <a:cxn ang="0">
                  <a:pos x="T0" y="T1"/>
                </a:cxn>
                <a:cxn ang="0">
                  <a:pos x="T2" y="T3"/>
                </a:cxn>
                <a:cxn ang="0">
                  <a:pos x="T4" y="T5"/>
                </a:cxn>
                <a:cxn ang="0">
                  <a:pos x="T6" y="T7"/>
                </a:cxn>
                <a:cxn ang="0">
                  <a:pos x="T8" y="T9"/>
                </a:cxn>
              </a:cxnLst>
              <a:rect l="0" t="0" r="r" b="b"/>
              <a:pathLst>
                <a:path w="19" h="19">
                  <a:moveTo>
                    <a:pt x="14" y="19"/>
                  </a:moveTo>
                  <a:lnTo>
                    <a:pt x="0" y="5"/>
                  </a:lnTo>
                  <a:lnTo>
                    <a:pt x="5" y="0"/>
                  </a:lnTo>
                  <a:lnTo>
                    <a:pt x="19" y="16"/>
                  </a:lnTo>
                  <a:lnTo>
                    <a:pt x="14"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gray">
            <a:xfrm>
              <a:off x="5682222" y="2431282"/>
              <a:ext cx="36804" cy="36804"/>
            </a:xfrm>
            <a:custGeom>
              <a:avLst/>
              <a:gdLst>
                <a:gd name="T0" fmla="*/ 14 w 19"/>
                <a:gd name="T1" fmla="*/ 19 h 19"/>
                <a:gd name="T2" fmla="*/ 0 w 19"/>
                <a:gd name="T3" fmla="*/ 3 h 19"/>
                <a:gd name="T4" fmla="*/ 5 w 19"/>
                <a:gd name="T5" fmla="*/ 0 h 19"/>
                <a:gd name="T6" fmla="*/ 19 w 19"/>
                <a:gd name="T7" fmla="*/ 13 h 19"/>
                <a:gd name="T8" fmla="*/ 14 w 19"/>
                <a:gd name="T9" fmla="*/ 19 h 19"/>
              </a:gdLst>
              <a:ahLst/>
              <a:cxnLst>
                <a:cxn ang="0">
                  <a:pos x="T0" y="T1"/>
                </a:cxn>
                <a:cxn ang="0">
                  <a:pos x="T2" y="T3"/>
                </a:cxn>
                <a:cxn ang="0">
                  <a:pos x="T4" y="T5"/>
                </a:cxn>
                <a:cxn ang="0">
                  <a:pos x="T6" y="T7"/>
                </a:cxn>
                <a:cxn ang="0">
                  <a:pos x="T8" y="T9"/>
                </a:cxn>
              </a:cxnLst>
              <a:rect l="0" t="0" r="r" b="b"/>
              <a:pathLst>
                <a:path w="19" h="19">
                  <a:moveTo>
                    <a:pt x="14" y="19"/>
                  </a:moveTo>
                  <a:lnTo>
                    <a:pt x="0" y="3"/>
                  </a:lnTo>
                  <a:lnTo>
                    <a:pt x="5" y="0"/>
                  </a:lnTo>
                  <a:lnTo>
                    <a:pt x="19" y="13"/>
                  </a:lnTo>
                  <a:lnTo>
                    <a:pt x="14"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gray">
            <a:xfrm>
              <a:off x="5418788" y="2361549"/>
              <a:ext cx="36804" cy="36804"/>
            </a:xfrm>
            <a:custGeom>
              <a:avLst/>
              <a:gdLst>
                <a:gd name="T0" fmla="*/ 5 w 19"/>
                <a:gd name="T1" fmla="*/ 19 h 19"/>
                <a:gd name="T2" fmla="*/ 19 w 19"/>
                <a:gd name="T3" fmla="*/ 3 h 19"/>
                <a:gd name="T4" fmla="*/ 15 w 19"/>
                <a:gd name="T5" fmla="*/ 0 h 19"/>
                <a:gd name="T6" fmla="*/ 0 w 19"/>
                <a:gd name="T7" fmla="*/ 14 h 19"/>
                <a:gd name="T8" fmla="*/ 5 w 19"/>
                <a:gd name="T9" fmla="*/ 19 h 19"/>
              </a:gdLst>
              <a:ahLst/>
              <a:cxnLst>
                <a:cxn ang="0">
                  <a:pos x="T0" y="T1"/>
                </a:cxn>
                <a:cxn ang="0">
                  <a:pos x="T2" y="T3"/>
                </a:cxn>
                <a:cxn ang="0">
                  <a:pos x="T4" y="T5"/>
                </a:cxn>
                <a:cxn ang="0">
                  <a:pos x="T6" y="T7"/>
                </a:cxn>
                <a:cxn ang="0">
                  <a:pos x="T8" y="T9"/>
                </a:cxn>
              </a:cxnLst>
              <a:rect l="0" t="0" r="r" b="b"/>
              <a:pathLst>
                <a:path w="19" h="19">
                  <a:moveTo>
                    <a:pt x="5" y="19"/>
                  </a:moveTo>
                  <a:lnTo>
                    <a:pt x="19" y="3"/>
                  </a:lnTo>
                  <a:lnTo>
                    <a:pt x="15" y="0"/>
                  </a:lnTo>
                  <a:lnTo>
                    <a:pt x="0" y="14"/>
                  </a:lnTo>
                  <a:lnTo>
                    <a:pt x="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gray">
            <a:xfrm>
              <a:off x="5409103" y="2351865"/>
              <a:ext cx="32930" cy="32930"/>
            </a:xfrm>
            <a:custGeom>
              <a:avLst/>
              <a:gdLst>
                <a:gd name="T0" fmla="*/ 2 w 10"/>
                <a:gd name="T1" fmla="*/ 10 h 10"/>
                <a:gd name="T2" fmla="*/ 3 w 10"/>
                <a:gd name="T3" fmla="*/ 3 h 10"/>
                <a:gd name="T4" fmla="*/ 10 w 10"/>
                <a:gd name="T5" fmla="*/ 1 h 10"/>
                <a:gd name="T6" fmla="*/ 2 w 10"/>
                <a:gd name="T7" fmla="*/ 10 h 10"/>
              </a:gdLst>
              <a:ahLst/>
              <a:cxnLst>
                <a:cxn ang="0">
                  <a:pos x="T0" y="T1"/>
                </a:cxn>
                <a:cxn ang="0">
                  <a:pos x="T2" y="T3"/>
                </a:cxn>
                <a:cxn ang="0">
                  <a:pos x="T4" y="T5"/>
                </a:cxn>
                <a:cxn ang="0">
                  <a:pos x="T6" y="T7"/>
                </a:cxn>
              </a:cxnLst>
              <a:rect l="0" t="0" r="r" b="b"/>
              <a:pathLst>
                <a:path w="10" h="10">
                  <a:moveTo>
                    <a:pt x="2" y="10"/>
                  </a:moveTo>
                  <a:cubicBezTo>
                    <a:pt x="0" y="8"/>
                    <a:pt x="1" y="5"/>
                    <a:pt x="3" y="3"/>
                  </a:cubicBezTo>
                  <a:cubicBezTo>
                    <a:pt x="5" y="0"/>
                    <a:pt x="9" y="0"/>
                    <a:pt x="10" y="1"/>
                  </a:cubicBezTo>
                  <a:lnTo>
                    <a:pt x="2" y="10"/>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gray">
            <a:xfrm>
              <a:off x="5432348" y="2375109"/>
              <a:ext cx="38740" cy="36804"/>
            </a:xfrm>
            <a:custGeom>
              <a:avLst/>
              <a:gdLst>
                <a:gd name="T0" fmla="*/ 5 w 20"/>
                <a:gd name="T1" fmla="*/ 19 h 19"/>
                <a:gd name="T2" fmla="*/ 20 w 20"/>
                <a:gd name="T3" fmla="*/ 5 h 19"/>
                <a:gd name="T4" fmla="*/ 15 w 20"/>
                <a:gd name="T5" fmla="*/ 0 h 19"/>
                <a:gd name="T6" fmla="*/ 0 w 20"/>
                <a:gd name="T7" fmla="*/ 13 h 19"/>
                <a:gd name="T8" fmla="*/ 5 w 20"/>
                <a:gd name="T9" fmla="*/ 19 h 19"/>
              </a:gdLst>
              <a:ahLst/>
              <a:cxnLst>
                <a:cxn ang="0">
                  <a:pos x="T0" y="T1"/>
                </a:cxn>
                <a:cxn ang="0">
                  <a:pos x="T2" y="T3"/>
                </a:cxn>
                <a:cxn ang="0">
                  <a:pos x="T4" y="T5"/>
                </a:cxn>
                <a:cxn ang="0">
                  <a:pos x="T6" y="T7"/>
                </a:cxn>
                <a:cxn ang="0">
                  <a:pos x="T8" y="T9"/>
                </a:cxn>
              </a:cxnLst>
              <a:rect l="0" t="0" r="r" b="b"/>
              <a:pathLst>
                <a:path w="20" h="19">
                  <a:moveTo>
                    <a:pt x="5" y="19"/>
                  </a:moveTo>
                  <a:lnTo>
                    <a:pt x="20" y="5"/>
                  </a:lnTo>
                  <a:lnTo>
                    <a:pt x="15" y="0"/>
                  </a:lnTo>
                  <a:lnTo>
                    <a:pt x="0" y="13"/>
                  </a:lnTo>
                  <a:lnTo>
                    <a:pt x="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gray">
            <a:xfrm>
              <a:off x="5447844" y="2388668"/>
              <a:ext cx="36804" cy="34866"/>
            </a:xfrm>
            <a:custGeom>
              <a:avLst/>
              <a:gdLst>
                <a:gd name="T0" fmla="*/ 4 w 19"/>
                <a:gd name="T1" fmla="*/ 18 h 18"/>
                <a:gd name="T2" fmla="*/ 19 w 19"/>
                <a:gd name="T3" fmla="*/ 5 h 18"/>
                <a:gd name="T4" fmla="*/ 14 w 19"/>
                <a:gd name="T5" fmla="*/ 0 h 18"/>
                <a:gd name="T6" fmla="*/ 0 w 19"/>
                <a:gd name="T7" fmla="*/ 13 h 18"/>
                <a:gd name="T8" fmla="*/ 4 w 19"/>
                <a:gd name="T9" fmla="*/ 18 h 18"/>
              </a:gdLst>
              <a:ahLst/>
              <a:cxnLst>
                <a:cxn ang="0">
                  <a:pos x="T0" y="T1"/>
                </a:cxn>
                <a:cxn ang="0">
                  <a:pos x="T2" y="T3"/>
                </a:cxn>
                <a:cxn ang="0">
                  <a:pos x="T4" y="T5"/>
                </a:cxn>
                <a:cxn ang="0">
                  <a:pos x="T6" y="T7"/>
                </a:cxn>
                <a:cxn ang="0">
                  <a:pos x="T8" y="T9"/>
                </a:cxn>
              </a:cxnLst>
              <a:rect l="0" t="0" r="r" b="b"/>
              <a:pathLst>
                <a:path w="19" h="18">
                  <a:moveTo>
                    <a:pt x="4" y="18"/>
                  </a:moveTo>
                  <a:lnTo>
                    <a:pt x="19" y="5"/>
                  </a:lnTo>
                  <a:lnTo>
                    <a:pt x="14" y="0"/>
                  </a:lnTo>
                  <a:lnTo>
                    <a:pt x="0" y="13"/>
                  </a:lnTo>
                  <a:lnTo>
                    <a:pt x="4" y="18"/>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gray">
            <a:xfrm>
              <a:off x="5461402" y="2400290"/>
              <a:ext cx="36804" cy="36804"/>
            </a:xfrm>
            <a:custGeom>
              <a:avLst/>
              <a:gdLst>
                <a:gd name="T0" fmla="*/ 5 w 19"/>
                <a:gd name="T1" fmla="*/ 19 h 19"/>
                <a:gd name="T2" fmla="*/ 19 w 19"/>
                <a:gd name="T3" fmla="*/ 6 h 19"/>
                <a:gd name="T4" fmla="*/ 14 w 19"/>
                <a:gd name="T5" fmla="*/ 0 h 19"/>
                <a:gd name="T6" fmla="*/ 0 w 19"/>
                <a:gd name="T7" fmla="*/ 16 h 19"/>
                <a:gd name="T8" fmla="*/ 5 w 19"/>
                <a:gd name="T9" fmla="*/ 19 h 19"/>
              </a:gdLst>
              <a:ahLst/>
              <a:cxnLst>
                <a:cxn ang="0">
                  <a:pos x="T0" y="T1"/>
                </a:cxn>
                <a:cxn ang="0">
                  <a:pos x="T2" y="T3"/>
                </a:cxn>
                <a:cxn ang="0">
                  <a:pos x="T4" y="T5"/>
                </a:cxn>
                <a:cxn ang="0">
                  <a:pos x="T6" y="T7"/>
                </a:cxn>
                <a:cxn ang="0">
                  <a:pos x="T8" y="T9"/>
                </a:cxn>
              </a:cxnLst>
              <a:rect l="0" t="0" r="r" b="b"/>
              <a:pathLst>
                <a:path w="19" h="19">
                  <a:moveTo>
                    <a:pt x="5" y="19"/>
                  </a:moveTo>
                  <a:lnTo>
                    <a:pt x="19" y="6"/>
                  </a:lnTo>
                  <a:lnTo>
                    <a:pt x="14" y="0"/>
                  </a:lnTo>
                  <a:lnTo>
                    <a:pt x="0" y="16"/>
                  </a:lnTo>
                  <a:lnTo>
                    <a:pt x="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gray">
            <a:xfrm>
              <a:off x="5474962" y="2413850"/>
              <a:ext cx="36804" cy="36804"/>
            </a:xfrm>
            <a:custGeom>
              <a:avLst/>
              <a:gdLst>
                <a:gd name="T0" fmla="*/ 5 w 19"/>
                <a:gd name="T1" fmla="*/ 19 h 19"/>
                <a:gd name="T2" fmla="*/ 19 w 19"/>
                <a:gd name="T3" fmla="*/ 5 h 19"/>
                <a:gd name="T4" fmla="*/ 13 w 19"/>
                <a:gd name="T5" fmla="*/ 0 h 19"/>
                <a:gd name="T6" fmla="*/ 0 w 19"/>
                <a:gd name="T7" fmla="*/ 16 h 19"/>
                <a:gd name="T8" fmla="*/ 5 w 19"/>
                <a:gd name="T9" fmla="*/ 19 h 19"/>
              </a:gdLst>
              <a:ahLst/>
              <a:cxnLst>
                <a:cxn ang="0">
                  <a:pos x="T0" y="T1"/>
                </a:cxn>
                <a:cxn ang="0">
                  <a:pos x="T2" y="T3"/>
                </a:cxn>
                <a:cxn ang="0">
                  <a:pos x="T4" y="T5"/>
                </a:cxn>
                <a:cxn ang="0">
                  <a:pos x="T6" y="T7"/>
                </a:cxn>
                <a:cxn ang="0">
                  <a:pos x="T8" y="T9"/>
                </a:cxn>
              </a:cxnLst>
              <a:rect l="0" t="0" r="r" b="b"/>
              <a:pathLst>
                <a:path w="19" h="19">
                  <a:moveTo>
                    <a:pt x="5" y="19"/>
                  </a:moveTo>
                  <a:lnTo>
                    <a:pt x="19" y="5"/>
                  </a:lnTo>
                  <a:lnTo>
                    <a:pt x="13" y="0"/>
                  </a:lnTo>
                  <a:lnTo>
                    <a:pt x="0" y="16"/>
                  </a:lnTo>
                  <a:lnTo>
                    <a:pt x="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gray">
            <a:xfrm>
              <a:off x="5488521" y="2431282"/>
              <a:ext cx="34866" cy="36804"/>
            </a:xfrm>
            <a:custGeom>
              <a:avLst/>
              <a:gdLst>
                <a:gd name="T0" fmla="*/ 5 w 18"/>
                <a:gd name="T1" fmla="*/ 19 h 19"/>
                <a:gd name="T2" fmla="*/ 18 w 18"/>
                <a:gd name="T3" fmla="*/ 3 h 19"/>
                <a:gd name="T4" fmla="*/ 13 w 18"/>
                <a:gd name="T5" fmla="*/ 0 h 19"/>
                <a:gd name="T6" fmla="*/ 0 w 18"/>
                <a:gd name="T7" fmla="*/ 13 h 19"/>
                <a:gd name="T8" fmla="*/ 5 w 18"/>
                <a:gd name="T9" fmla="*/ 19 h 19"/>
              </a:gdLst>
              <a:ahLst/>
              <a:cxnLst>
                <a:cxn ang="0">
                  <a:pos x="T0" y="T1"/>
                </a:cxn>
                <a:cxn ang="0">
                  <a:pos x="T2" y="T3"/>
                </a:cxn>
                <a:cxn ang="0">
                  <a:pos x="T4" y="T5"/>
                </a:cxn>
                <a:cxn ang="0">
                  <a:pos x="T6" y="T7"/>
                </a:cxn>
                <a:cxn ang="0">
                  <a:pos x="T8" y="T9"/>
                </a:cxn>
              </a:cxnLst>
              <a:rect l="0" t="0" r="r" b="b"/>
              <a:pathLst>
                <a:path w="18" h="19">
                  <a:moveTo>
                    <a:pt x="5" y="19"/>
                  </a:moveTo>
                  <a:lnTo>
                    <a:pt x="18" y="3"/>
                  </a:lnTo>
                  <a:lnTo>
                    <a:pt x="13" y="0"/>
                  </a:lnTo>
                  <a:lnTo>
                    <a:pt x="0" y="13"/>
                  </a:lnTo>
                  <a:lnTo>
                    <a:pt x="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EditPoints="1"/>
            </p:cNvSpPr>
            <p:nvPr/>
          </p:nvSpPr>
          <p:spPr bwMode="gray">
            <a:xfrm>
              <a:off x="5409103" y="2487456"/>
              <a:ext cx="389341" cy="211135"/>
            </a:xfrm>
            <a:custGeom>
              <a:avLst/>
              <a:gdLst>
                <a:gd name="T0" fmla="*/ 201 w 201"/>
                <a:gd name="T1" fmla="*/ 109 h 109"/>
                <a:gd name="T2" fmla="*/ 0 w 201"/>
                <a:gd name="T3" fmla="*/ 109 h 109"/>
                <a:gd name="T4" fmla="*/ 0 w 201"/>
                <a:gd name="T5" fmla="*/ 0 h 109"/>
                <a:gd name="T6" fmla="*/ 201 w 201"/>
                <a:gd name="T7" fmla="*/ 0 h 109"/>
                <a:gd name="T8" fmla="*/ 201 w 201"/>
                <a:gd name="T9" fmla="*/ 109 h 109"/>
                <a:gd name="T10" fmla="*/ 116 w 201"/>
                <a:gd name="T11" fmla="*/ 51 h 109"/>
                <a:gd name="T12" fmla="*/ 99 w 201"/>
                <a:gd name="T13" fmla="*/ 44 h 109"/>
                <a:gd name="T14" fmla="*/ 114 w 201"/>
                <a:gd name="T15" fmla="*/ 22 h 109"/>
                <a:gd name="T16" fmla="*/ 107 w 201"/>
                <a:gd name="T17" fmla="*/ 19 h 109"/>
                <a:gd name="T18" fmla="*/ 90 w 201"/>
                <a:gd name="T19" fmla="*/ 47 h 109"/>
                <a:gd name="T20" fmla="*/ 105 w 201"/>
                <a:gd name="T21" fmla="*/ 54 h 109"/>
                <a:gd name="T22" fmla="*/ 93 w 201"/>
                <a:gd name="T23" fmla="*/ 70 h 109"/>
                <a:gd name="T24" fmla="*/ 87 w 201"/>
                <a:gd name="T25" fmla="*/ 63 h 109"/>
                <a:gd name="T26" fmla="*/ 83 w 201"/>
                <a:gd name="T27" fmla="*/ 90 h 109"/>
                <a:gd name="T28" fmla="*/ 107 w 201"/>
                <a:gd name="T29" fmla="*/ 80 h 109"/>
                <a:gd name="T30" fmla="*/ 99 w 201"/>
                <a:gd name="T31" fmla="*/ 73 h 109"/>
                <a:gd name="T32" fmla="*/ 116 w 201"/>
                <a:gd name="T33"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09">
                  <a:moveTo>
                    <a:pt x="201" y="109"/>
                  </a:moveTo>
                  <a:lnTo>
                    <a:pt x="0" y="109"/>
                  </a:lnTo>
                  <a:lnTo>
                    <a:pt x="0" y="0"/>
                  </a:lnTo>
                  <a:lnTo>
                    <a:pt x="201" y="0"/>
                  </a:lnTo>
                  <a:lnTo>
                    <a:pt x="201" y="109"/>
                  </a:lnTo>
                  <a:close/>
                  <a:moveTo>
                    <a:pt x="116" y="51"/>
                  </a:moveTo>
                  <a:lnTo>
                    <a:pt x="99" y="44"/>
                  </a:lnTo>
                  <a:lnTo>
                    <a:pt x="114" y="22"/>
                  </a:lnTo>
                  <a:lnTo>
                    <a:pt x="107" y="19"/>
                  </a:lnTo>
                  <a:lnTo>
                    <a:pt x="90" y="47"/>
                  </a:lnTo>
                  <a:lnTo>
                    <a:pt x="105" y="54"/>
                  </a:lnTo>
                  <a:lnTo>
                    <a:pt x="93" y="70"/>
                  </a:lnTo>
                  <a:lnTo>
                    <a:pt x="87" y="63"/>
                  </a:lnTo>
                  <a:lnTo>
                    <a:pt x="83" y="90"/>
                  </a:lnTo>
                  <a:lnTo>
                    <a:pt x="107" y="80"/>
                  </a:lnTo>
                  <a:lnTo>
                    <a:pt x="99" y="73"/>
                  </a:lnTo>
                  <a:lnTo>
                    <a:pt x="116" y="5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EditPoints="1"/>
            </p:cNvSpPr>
            <p:nvPr/>
          </p:nvSpPr>
          <p:spPr bwMode="gray">
            <a:xfrm>
              <a:off x="5409103" y="2487456"/>
              <a:ext cx="389341" cy="211135"/>
            </a:xfrm>
            <a:custGeom>
              <a:avLst/>
              <a:gdLst>
                <a:gd name="T0" fmla="*/ 201 w 201"/>
                <a:gd name="T1" fmla="*/ 109 h 109"/>
                <a:gd name="T2" fmla="*/ 0 w 201"/>
                <a:gd name="T3" fmla="*/ 109 h 109"/>
                <a:gd name="T4" fmla="*/ 0 w 201"/>
                <a:gd name="T5" fmla="*/ 0 h 109"/>
                <a:gd name="T6" fmla="*/ 201 w 201"/>
                <a:gd name="T7" fmla="*/ 0 h 109"/>
                <a:gd name="T8" fmla="*/ 201 w 201"/>
                <a:gd name="T9" fmla="*/ 109 h 109"/>
                <a:gd name="T10" fmla="*/ 116 w 201"/>
                <a:gd name="T11" fmla="*/ 51 h 109"/>
                <a:gd name="T12" fmla="*/ 99 w 201"/>
                <a:gd name="T13" fmla="*/ 44 h 109"/>
                <a:gd name="T14" fmla="*/ 114 w 201"/>
                <a:gd name="T15" fmla="*/ 22 h 109"/>
                <a:gd name="T16" fmla="*/ 107 w 201"/>
                <a:gd name="T17" fmla="*/ 19 h 109"/>
                <a:gd name="T18" fmla="*/ 90 w 201"/>
                <a:gd name="T19" fmla="*/ 47 h 109"/>
                <a:gd name="T20" fmla="*/ 105 w 201"/>
                <a:gd name="T21" fmla="*/ 54 h 109"/>
                <a:gd name="T22" fmla="*/ 93 w 201"/>
                <a:gd name="T23" fmla="*/ 70 h 109"/>
                <a:gd name="T24" fmla="*/ 87 w 201"/>
                <a:gd name="T25" fmla="*/ 63 h 109"/>
                <a:gd name="T26" fmla="*/ 83 w 201"/>
                <a:gd name="T27" fmla="*/ 90 h 109"/>
                <a:gd name="T28" fmla="*/ 107 w 201"/>
                <a:gd name="T29" fmla="*/ 80 h 109"/>
                <a:gd name="T30" fmla="*/ 99 w 201"/>
                <a:gd name="T31" fmla="*/ 73 h 109"/>
                <a:gd name="T32" fmla="*/ 116 w 201"/>
                <a:gd name="T33"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09">
                  <a:moveTo>
                    <a:pt x="201" y="109"/>
                  </a:moveTo>
                  <a:lnTo>
                    <a:pt x="0" y="109"/>
                  </a:lnTo>
                  <a:lnTo>
                    <a:pt x="0" y="0"/>
                  </a:lnTo>
                  <a:lnTo>
                    <a:pt x="201" y="0"/>
                  </a:lnTo>
                  <a:lnTo>
                    <a:pt x="201" y="109"/>
                  </a:lnTo>
                  <a:moveTo>
                    <a:pt x="116" y="51"/>
                  </a:moveTo>
                  <a:lnTo>
                    <a:pt x="99" y="44"/>
                  </a:lnTo>
                  <a:lnTo>
                    <a:pt x="114" y="22"/>
                  </a:lnTo>
                  <a:lnTo>
                    <a:pt x="107" y="19"/>
                  </a:lnTo>
                  <a:lnTo>
                    <a:pt x="90" y="47"/>
                  </a:lnTo>
                  <a:lnTo>
                    <a:pt x="105" y="54"/>
                  </a:lnTo>
                  <a:lnTo>
                    <a:pt x="93" y="70"/>
                  </a:lnTo>
                  <a:lnTo>
                    <a:pt x="87" y="63"/>
                  </a:lnTo>
                  <a:lnTo>
                    <a:pt x="83" y="90"/>
                  </a:lnTo>
                  <a:lnTo>
                    <a:pt x="107" y="80"/>
                  </a:lnTo>
                  <a:lnTo>
                    <a:pt x="99" y="73"/>
                  </a:lnTo>
                  <a:lnTo>
                    <a:pt x="116"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gray">
            <a:xfrm>
              <a:off x="5145669" y="2582369"/>
              <a:ext cx="207261" cy="23244"/>
            </a:xfrm>
            <a:custGeom>
              <a:avLst/>
              <a:gdLst>
                <a:gd name="T0" fmla="*/ 0 w 63"/>
                <a:gd name="T1" fmla="*/ 0 h 7"/>
                <a:gd name="T2" fmla="*/ 0 w 63"/>
                <a:gd name="T3" fmla="*/ 3 h 7"/>
                <a:gd name="T4" fmla="*/ 0 w 63"/>
                <a:gd name="T5" fmla="*/ 3 h 7"/>
                <a:gd name="T6" fmla="*/ 0 w 63"/>
                <a:gd name="T7" fmla="*/ 4 h 7"/>
                <a:gd name="T8" fmla="*/ 0 w 63"/>
                <a:gd name="T9" fmla="*/ 7 h 7"/>
                <a:gd name="T10" fmla="*/ 63 w 63"/>
                <a:gd name="T11" fmla="*/ 7 h 7"/>
                <a:gd name="T12" fmla="*/ 63 w 63"/>
                <a:gd name="T13" fmla="*/ 3 h 7"/>
                <a:gd name="T14" fmla="*/ 63 w 63"/>
                <a:gd name="T15" fmla="*/ 0 h 7"/>
                <a:gd name="T16" fmla="*/ 0 w 6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
                  <a:moveTo>
                    <a:pt x="0" y="0"/>
                  </a:moveTo>
                  <a:cubicBezTo>
                    <a:pt x="0" y="3"/>
                    <a:pt x="0" y="3"/>
                    <a:pt x="0" y="3"/>
                  </a:cubicBezTo>
                  <a:cubicBezTo>
                    <a:pt x="0" y="3"/>
                    <a:pt x="0" y="3"/>
                    <a:pt x="0" y="3"/>
                  </a:cubicBezTo>
                  <a:cubicBezTo>
                    <a:pt x="0" y="3"/>
                    <a:pt x="0" y="4"/>
                    <a:pt x="0" y="4"/>
                  </a:cubicBezTo>
                  <a:cubicBezTo>
                    <a:pt x="0" y="7"/>
                    <a:pt x="0" y="7"/>
                    <a:pt x="0" y="7"/>
                  </a:cubicBezTo>
                  <a:cubicBezTo>
                    <a:pt x="63" y="7"/>
                    <a:pt x="63" y="7"/>
                    <a:pt x="63" y="7"/>
                  </a:cubicBezTo>
                  <a:cubicBezTo>
                    <a:pt x="63" y="6"/>
                    <a:pt x="63" y="4"/>
                    <a:pt x="63" y="3"/>
                  </a:cubicBezTo>
                  <a:cubicBezTo>
                    <a:pt x="63" y="2"/>
                    <a:pt x="63" y="1"/>
                    <a:pt x="63" y="0"/>
                  </a:cubicBezTo>
                  <a:cubicBezTo>
                    <a:pt x="0" y="0"/>
                    <a:pt x="0" y="0"/>
                    <a:pt x="0" y="0"/>
                  </a:cubicBezTo>
                </a:path>
              </a:pathLst>
            </a:custGeom>
            <a:solidFill>
              <a:srgbClr val="EBE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gray">
            <a:xfrm>
              <a:off x="5145669" y="2592055"/>
              <a:ext cx="0" cy="3874"/>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path>
              </a:pathLst>
            </a:custGeom>
            <a:solidFill>
              <a:srgbClr val="F5F5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gray">
            <a:xfrm>
              <a:off x="5352929" y="2530071"/>
              <a:ext cx="56174" cy="127843"/>
            </a:xfrm>
            <a:custGeom>
              <a:avLst/>
              <a:gdLst>
                <a:gd name="T0" fmla="*/ 17 w 17"/>
                <a:gd name="T1" fmla="*/ 0 h 39"/>
                <a:gd name="T2" fmla="*/ 0 w 17"/>
                <a:gd name="T3" fmla="*/ 16 h 39"/>
                <a:gd name="T4" fmla="*/ 0 w 17"/>
                <a:gd name="T5" fmla="*/ 19 h 39"/>
                <a:gd name="T6" fmla="*/ 0 w 17"/>
                <a:gd name="T7" fmla="*/ 23 h 39"/>
                <a:gd name="T8" fmla="*/ 17 w 17"/>
                <a:gd name="T9" fmla="*/ 39 h 39"/>
                <a:gd name="T10" fmla="*/ 17 w 17"/>
                <a:gd name="T11" fmla="*/ 0 h 39"/>
              </a:gdLst>
              <a:ahLst/>
              <a:cxnLst>
                <a:cxn ang="0">
                  <a:pos x="T0" y="T1"/>
                </a:cxn>
                <a:cxn ang="0">
                  <a:pos x="T2" y="T3"/>
                </a:cxn>
                <a:cxn ang="0">
                  <a:pos x="T4" y="T5"/>
                </a:cxn>
                <a:cxn ang="0">
                  <a:pos x="T6" y="T7"/>
                </a:cxn>
                <a:cxn ang="0">
                  <a:pos x="T8" y="T9"/>
                </a:cxn>
                <a:cxn ang="0">
                  <a:pos x="T10" y="T11"/>
                </a:cxn>
              </a:cxnLst>
              <a:rect l="0" t="0" r="r" b="b"/>
              <a:pathLst>
                <a:path w="17" h="39">
                  <a:moveTo>
                    <a:pt x="17" y="0"/>
                  </a:moveTo>
                  <a:cubicBezTo>
                    <a:pt x="8" y="1"/>
                    <a:pt x="2" y="8"/>
                    <a:pt x="0" y="16"/>
                  </a:cubicBezTo>
                  <a:cubicBezTo>
                    <a:pt x="0" y="17"/>
                    <a:pt x="0" y="18"/>
                    <a:pt x="0" y="19"/>
                  </a:cubicBezTo>
                  <a:cubicBezTo>
                    <a:pt x="0" y="20"/>
                    <a:pt x="0" y="22"/>
                    <a:pt x="0" y="23"/>
                  </a:cubicBezTo>
                  <a:cubicBezTo>
                    <a:pt x="2" y="31"/>
                    <a:pt x="8" y="38"/>
                    <a:pt x="17" y="39"/>
                  </a:cubicBezTo>
                  <a:cubicBezTo>
                    <a:pt x="17" y="0"/>
                    <a:pt x="17" y="0"/>
                    <a:pt x="17" y="0"/>
                  </a:cubicBezTo>
                </a:path>
              </a:pathLst>
            </a:custGeom>
            <a:solidFill>
              <a:srgbClr val="EBE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gray">
            <a:xfrm>
              <a:off x="5409103" y="2526197"/>
              <a:ext cx="75544" cy="131717"/>
            </a:xfrm>
            <a:custGeom>
              <a:avLst/>
              <a:gdLst>
                <a:gd name="T0" fmla="*/ 3 w 23"/>
                <a:gd name="T1" fmla="*/ 0 h 40"/>
                <a:gd name="T2" fmla="*/ 0 w 23"/>
                <a:gd name="T3" fmla="*/ 1 h 40"/>
                <a:gd name="T4" fmla="*/ 0 w 23"/>
                <a:gd name="T5" fmla="*/ 40 h 40"/>
                <a:gd name="T6" fmla="*/ 3 w 23"/>
                <a:gd name="T7" fmla="*/ 40 h 40"/>
                <a:gd name="T8" fmla="*/ 23 w 23"/>
                <a:gd name="T9" fmla="*/ 20 h 40"/>
                <a:gd name="T10" fmla="*/ 3 w 23"/>
                <a:gd name="T11" fmla="*/ 0 h 40"/>
              </a:gdLst>
              <a:ahLst/>
              <a:cxnLst>
                <a:cxn ang="0">
                  <a:pos x="T0" y="T1"/>
                </a:cxn>
                <a:cxn ang="0">
                  <a:pos x="T2" y="T3"/>
                </a:cxn>
                <a:cxn ang="0">
                  <a:pos x="T4" y="T5"/>
                </a:cxn>
                <a:cxn ang="0">
                  <a:pos x="T6" y="T7"/>
                </a:cxn>
                <a:cxn ang="0">
                  <a:pos x="T8" y="T9"/>
                </a:cxn>
                <a:cxn ang="0">
                  <a:pos x="T10" y="T11"/>
                </a:cxn>
              </a:cxnLst>
              <a:rect l="0" t="0" r="r" b="b"/>
              <a:pathLst>
                <a:path w="23" h="40">
                  <a:moveTo>
                    <a:pt x="3" y="0"/>
                  </a:moveTo>
                  <a:cubicBezTo>
                    <a:pt x="2" y="0"/>
                    <a:pt x="1" y="0"/>
                    <a:pt x="0" y="1"/>
                  </a:cubicBezTo>
                  <a:cubicBezTo>
                    <a:pt x="0" y="40"/>
                    <a:pt x="0" y="40"/>
                    <a:pt x="0" y="40"/>
                  </a:cubicBezTo>
                  <a:cubicBezTo>
                    <a:pt x="1" y="40"/>
                    <a:pt x="2" y="40"/>
                    <a:pt x="3" y="40"/>
                  </a:cubicBezTo>
                  <a:cubicBezTo>
                    <a:pt x="14" y="40"/>
                    <a:pt x="23" y="31"/>
                    <a:pt x="23" y="20"/>
                  </a:cubicBezTo>
                  <a:cubicBezTo>
                    <a:pt x="23" y="9"/>
                    <a:pt x="14" y="0"/>
                    <a:pt x="3" y="0"/>
                  </a:cubicBezTo>
                </a:path>
              </a:pathLst>
            </a:custGeom>
            <a:solidFill>
              <a:srgbClr val="D5D5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1"/>
            <p:cNvSpPr>
              <a:spLocks noChangeArrowheads="1"/>
            </p:cNvSpPr>
            <p:nvPr/>
          </p:nvSpPr>
          <p:spPr bwMode="gray">
            <a:xfrm>
              <a:off x="3921474" y="2708276"/>
              <a:ext cx="323483" cy="29056"/>
            </a:xfrm>
            <a:prstGeom prst="rect">
              <a:avLst/>
            </a:prstGeom>
            <a:solidFill>
              <a:srgbClr val="AAA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gray">
            <a:xfrm>
              <a:off x="3973773" y="2433220"/>
              <a:ext cx="220820" cy="44552"/>
            </a:xfrm>
            <a:custGeom>
              <a:avLst/>
              <a:gdLst>
                <a:gd name="T0" fmla="*/ 114 w 114"/>
                <a:gd name="T1" fmla="*/ 23 h 23"/>
                <a:gd name="T2" fmla="*/ 0 w 114"/>
                <a:gd name="T3" fmla="*/ 23 h 23"/>
                <a:gd name="T4" fmla="*/ 24 w 114"/>
                <a:gd name="T5" fmla="*/ 0 h 23"/>
                <a:gd name="T6" fmla="*/ 90 w 114"/>
                <a:gd name="T7" fmla="*/ 0 h 23"/>
                <a:gd name="T8" fmla="*/ 114 w 114"/>
                <a:gd name="T9" fmla="*/ 23 h 23"/>
              </a:gdLst>
              <a:ahLst/>
              <a:cxnLst>
                <a:cxn ang="0">
                  <a:pos x="T0" y="T1"/>
                </a:cxn>
                <a:cxn ang="0">
                  <a:pos x="T2" y="T3"/>
                </a:cxn>
                <a:cxn ang="0">
                  <a:pos x="T4" y="T5"/>
                </a:cxn>
                <a:cxn ang="0">
                  <a:pos x="T6" y="T7"/>
                </a:cxn>
                <a:cxn ang="0">
                  <a:pos x="T8" y="T9"/>
                </a:cxn>
              </a:cxnLst>
              <a:rect l="0" t="0" r="r" b="b"/>
              <a:pathLst>
                <a:path w="114" h="23">
                  <a:moveTo>
                    <a:pt x="114" y="23"/>
                  </a:moveTo>
                  <a:lnTo>
                    <a:pt x="0" y="23"/>
                  </a:lnTo>
                  <a:lnTo>
                    <a:pt x="24" y="0"/>
                  </a:lnTo>
                  <a:lnTo>
                    <a:pt x="90" y="0"/>
                  </a:lnTo>
                  <a:lnTo>
                    <a:pt x="114" y="23"/>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gray">
            <a:xfrm>
              <a:off x="4231397" y="2361549"/>
              <a:ext cx="34866" cy="36804"/>
            </a:xfrm>
            <a:custGeom>
              <a:avLst/>
              <a:gdLst>
                <a:gd name="T0" fmla="*/ 13 w 18"/>
                <a:gd name="T1" fmla="*/ 19 h 19"/>
                <a:gd name="T2" fmla="*/ 0 w 18"/>
                <a:gd name="T3" fmla="*/ 3 h 19"/>
                <a:gd name="T4" fmla="*/ 5 w 18"/>
                <a:gd name="T5" fmla="*/ 0 h 19"/>
                <a:gd name="T6" fmla="*/ 18 w 18"/>
                <a:gd name="T7" fmla="*/ 14 h 19"/>
                <a:gd name="T8" fmla="*/ 13 w 18"/>
                <a:gd name="T9" fmla="*/ 19 h 19"/>
              </a:gdLst>
              <a:ahLst/>
              <a:cxnLst>
                <a:cxn ang="0">
                  <a:pos x="T0" y="T1"/>
                </a:cxn>
                <a:cxn ang="0">
                  <a:pos x="T2" y="T3"/>
                </a:cxn>
                <a:cxn ang="0">
                  <a:pos x="T4" y="T5"/>
                </a:cxn>
                <a:cxn ang="0">
                  <a:pos x="T6" y="T7"/>
                </a:cxn>
                <a:cxn ang="0">
                  <a:pos x="T8" y="T9"/>
                </a:cxn>
              </a:cxnLst>
              <a:rect l="0" t="0" r="r" b="b"/>
              <a:pathLst>
                <a:path w="18" h="19">
                  <a:moveTo>
                    <a:pt x="13" y="19"/>
                  </a:moveTo>
                  <a:lnTo>
                    <a:pt x="0" y="3"/>
                  </a:lnTo>
                  <a:lnTo>
                    <a:pt x="5" y="0"/>
                  </a:lnTo>
                  <a:lnTo>
                    <a:pt x="18" y="14"/>
                  </a:lnTo>
                  <a:lnTo>
                    <a:pt x="13"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p:cNvSpPr>
              <a:spLocks/>
            </p:cNvSpPr>
            <p:nvPr/>
          </p:nvSpPr>
          <p:spPr bwMode="gray">
            <a:xfrm>
              <a:off x="4244955" y="2351865"/>
              <a:ext cx="32930" cy="32930"/>
            </a:xfrm>
            <a:custGeom>
              <a:avLst/>
              <a:gdLst>
                <a:gd name="T0" fmla="*/ 8 w 10"/>
                <a:gd name="T1" fmla="*/ 10 h 10"/>
                <a:gd name="T2" fmla="*/ 7 w 10"/>
                <a:gd name="T3" fmla="*/ 3 h 10"/>
                <a:gd name="T4" fmla="*/ 0 w 10"/>
                <a:gd name="T5" fmla="*/ 1 h 10"/>
                <a:gd name="T6" fmla="*/ 8 w 10"/>
                <a:gd name="T7" fmla="*/ 10 h 10"/>
              </a:gdLst>
              <a:ahLst/>
              <a:cxnLst>
                <a:cxn ang="0">
                  <a:pos x="T0" y="T1"/>
                </a:cxn>
                <a:cxn ang="0">
                  <a:pos x="T2" y="T3"/>
                </a:cxn>
                <a:cxn ang="0">
                  <a:pos x="T4" y="T5"/>
                </a:cxn>
                <a:cxn ang="0">
                  <a:pos x="T6" y="T7"/>
                </a:cxn>
              </a:cxnLst>
              <a:rect l="0" t="0" r="r" b="b"/>
              <a:pathLst>
                <a:path w="10" h="10">
                  <a:moveTo>
                    <a:pt x="8" y="10"/>
                  </a:moveTo>
                  <a:cubicBezTo>
                    <a:pt x="10" y="8"/>
                    <a:pt x="9" y="5"/>
                    <a:pt x="7" y="3"/>
                  </a:cubicBezTo>
                  <a:cubicBezTo>
                    <a:pt x="5" y="0"/>
                    <a:pt x="2" y="0"/>
                    <a:pt x="0" y="1"/>
                  </a:cubicBezTo>
                  <a:lnTo>
                    <a:pt x="8" y="10"/>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gray">
            <a:xfrm>
              <a:off x="4217837" y="2375109"/>
              <a:ext cx="36804" cy="36804"/>
            </a:xfrm>
            <a:custGeom>
              <a:avLst/>
              <a:gdLst>
                <a:gd name="T0" fmla="*/ 14 w 19"/>
                <a:gd name="T1" fmla="*/ 19 h 19"/>
                <a:gd name="T2" fmla="*/ 0 w 19"/>
                <a:gd name="T3" fmla="*/ 5 h 19"/>
                <a:gd name="T4" fmla="*/ 5 w 19"/>
                <a:gd name="T5" fmla="*/ 0 h 19"/>
                <a:gd name="T6" fmla="*/ 19 w 19"/>
                <a:gd name="T7" fmla="*/ 13 h 19"/>
                <a:gd name="T8" fmla="*/ 14 w 19"/>
                <a:gd name="T9" fmla="*/ 19 h 19"/>
              </a:gdLst>
              <a:ahLst/>
              <a:cxnLst>
                <a:cxn ang="0">
                  <a:pos x="T0" y="T1"/>
                </a:cxn>
                <a:cxn ang="0">
                  <a:pos x="T2" y="T3"/>
                </a:cxn>
                <a:cxn ang="0">
                  <a:pos x="T4" y="T5"/>
                </a:cxn>
                <a:cxn ang="0">
                  <a:pos x="T6" y="T7"/>
                </a:cxn>
                <a:cxn ang="0">
                  <a:pos x="T8" y="T9"/>
                </a:cxn>
              </a:cxnLst>
              <a:rect l="0" t="0" r="r" b="b"/>
              <a:pathLst>
                <a:path w="19" h="19">
                  <a:moveTo>
                    <a:pt x="14" y="19"/>
                  </a:moveTo>
                  <a:lnTo>
                    <a:pt x="0" y="5"/>
                  </a:lnTo>
                  <a:lnTo>
                    <a:pt x="5" y="0"/>
                  </a:lnTo>
                  <a:lnTo>
                    <a:pt x="19" y="13"/>
                  </a:lnTo>
                  <a:lnTo>
                    <a:pt x="14"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gray">
            <a:xfrm>
              <a:off x="4204279" y="2388668"/>
              <a:ext cx="36804" cy="34866"/>
            </a:xfrm>
            <a:custGeom>
              <a:avLst/>
              <a:gdLst>
                <a:gd name="T0" fmla="*/ 14 w 19"/>
                <a:gd name="T1" fmla="*/ 18 h 18"/>
                <a:gd name="T2" fmla="*/ 0 w 19"/>
                <a:gd name="T3" fmla="*/ 5 h 18"/>
                <a:gd name="T4" fmla="*/ 3 w 19"/>
                <a:gd name="T5" fmla="*/ 0 h 18"/>
                <a:gd name="T6" fmla="*/ 19 w 19"/>
                <a:gd name="T7" fmla="*/ 13 h 18"/>
                <a:gd name="T8" fmla="*/ 14 w 19"/>
                <a:gd name="T9" fmla="*/ 18 h 18"/>
              </a:gdLst>
              <a:ahLst/>
              <a:cxnLst>
                <a:cxn ang="0">
                  <a:pos x="T0" y="T1"/>
                </a:cxn>
                <a:cxn ang="0">
                  <a:pos x="T2" y="T3"/>
                </a:cxn>
                <a:cxn ang="0">
                  <a:pos x="T4" y="T5"/>
                </a:cxn>
                <a:cxn ang="0">
                  <a:pos x="T6" y="T7"/>
                </a:cxn>
                <a:cxn ang="0">
                  <a:pos x="T8" y="T9"/>
                </a:cxn>
              </a:cxnLst>
              <a:rect l="0" t="0" r="r" b="b"/>
              <a:pathLst>
                <a:path w="19" h="18">
                  <a:moveTo>
                    <a:pt x="14" y="18"/>
                  </a:moveTo>
                  <a:lnTo>
                    <a:pt x="0" y="5"/>
                  </a:lnTo>
                  <a:lnTo>
                    <a:pt x="3" y="0"/>
                  </a:lnTo>
                  <a:lnTo>
                    <a:pt x="19" y="13"/>
                  </a:lnTo>
                  <a:lnTo>
                    <a:pt x="14" y="18"/>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gray">
            <a:xfrm>
              <a:off x="4188783" y="2400290"/>
              <a:ext cx="38740" cy="36804"/>
            </a:xfrm>
            <a:custGeom>
              <a:avLst/>
              <a:gdLst>
                <a:gd name="T0" fmla="*/ 15 w 20"/>
                <a:gd name="T1" fmla="*/ 19 h 19"/>
                <a:gd name="T2" fmla="*/ 0 w 20"/>
                <a:gd name="T3" fmla="*/ 6 h 19"/>
                <a:gd name="T4" fmla="*/ 5 w 20"/>
                <a:gd name="T5" fmla="*/ 0 h 19"/>
                <a:gd name="T6" fmla="*/ 20 w 20"/>
                <a:gd name="T7" fmla="*/ 16 h 19"/>
                <a:gd name="T8" fmla="*/ 15 w 20"/>
                <a:gd name="T9" fmla="*/ 19 h 19"/>
              </a:gdLst>
              <a:ahLst/>
              <a:cxnLst>
                <a:cxn ang="0">
                  <a:pos x="T0" y="T1"/>
                </a:cxn>
                <a:cxn ang="0">
                  <a:pos x="T2" y="T3"/>
                </a:cxn>
                <a:cxn ang="0">
                  <a:pos x="T4" y="T5"/>
                </a:cxn>
                <a:cxn ang="0">
                  <a:pos x="T6" y="T7"/>
                </a:cxn>
                <a:cxn ang="0">
                  <a:pos x="T8" y="T9"/>
                </a:cxn>
              </a:cxnLst>
              <a:rect l="0" t="0" r="r" b="b"/>
              <a:pathLst>
                <a:path w="20" h="19">
                  <a:moveTo>
                    <a:pt x="15" y="19"/>
                  </a:moveTo>
                  <a:lnTo>
                    <a:pt x="0" y="6"/>
                  </a:lnTo>
                  <a:lnTo>
                    <a:pt x="5" y="0"/>
                  </a:lnTo>
                  <a:lnTo>
                    <a:pt x="20" y="16"/>
                  </a:lnTo>
                  <a:lnTo>
                    <a:pt x="1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gray">
            <a:xfrm>
              <a:off x="4175223" y="2413850"/>
              <a:ext cx="34866" cy="36804"/>
            </a:xfrm>
            <a:custGeom>
              <a:avLst/>
              <a:gdLst>
                <a:gd name="T0" fmla="*/ 15 w 18"/>
                <a:gd name="T1" fmla="*/ 19 h 19"/>
                <a:gd name="T2" fmla="*/ 0 w 18"/>
                <a:gd name="T3" fmla="*/ 5 h 19"/>
                <a:gd name="T4" fmla="*/ 5 w 18"/>
                <a:gd name="T5" fmla="*/ 0 h 19"/>
                <a:gd name="T6" fmla="*/ 18 w 18"/>
                <a:gd name="T7" fmla="*/ 16 h 19"/>
                <a:gd name="T8" fmla="*/ 15 w 18"/>
                <a:gd name="T9" fmla="*/ 19 h 19"/>
              </a:gdLst>
              <a:ahLst/>
              <a:cxnLst>
                <a:cxn ang="0">
                  <a:pos x="T0" y="T1"/>
                </a:cxn>
                <a:cxn ang="0">
                  <a:pos x="T2" y="T3"/>
                </a:cxn>
                <a:cxn ang="0">
                  <a:pos x="T4" y="T5"/>
                </a:cxn>
                <a:cxn ang="0">
                  <a:pos x="T6" y="T7"/>
                </a:cxn>
                <a:cxn ang="0">
                  <a:pos x="T8" y="T9"/>
                </a:cxn>
              </a:cxnLst>
              <a:rect l="0" t="0" r="r" b="b"/>
              <a:pathLst>
                <a:path w="18" h="19">
                  <a:moveTo>
                    <a:pt x="15" y="19"/>
                  </a:moveTo>
                  <a:lnTo>
                    <a:pt x="0" y="5"/>
                  </a:lnTo>
                  <a:lnTo>
                    <a:pt x="5" y="0"/>
                  </a:lnTo>
                  <a:lnTo>
                    <a:pt x="18" y="16"/>
                  </a:lnTo>
                  <a:lnTo>
                    <a:pt x="1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p:nvSpPr>
          <p:spPr bwMode="gray">
            <a:xfrm>
              <a:off x="4161664" y="2431282"/>
              <a:ext cx="36804" cy="36804"/>
            </a:xfrm>
            <a:custGeom>
              <a:avLst/>
              <a:gdLst>
                <a:gd name="T0" fmla="*/ 14 w 19"/>
                <a:gd name="T1" fmla="*/ 19 h 19"/>
                <a:gd name="T2" fmla="*/ 0 w 19"/>
                <a:gd name="T3" fmla="*/ 3 h 19"/>
                <a:gd name="T4" fmla="*/ 5 w 19"/>
                <a:gd name="T5" fmla="*/ 0 h 19"/>
                <a:gd name="T6" fmla="*/ 19 w 19"/>
                <a:gd name="T7" fmla="*/ 13 h 19"/>
                <a:gd name="T8" fmla="*/ 14 w 19"/>
                <a:gd name="T9" fmla="*/ 19 h 19"/>
              </a:gdLst>
              <a:ahLst/>
              <a:cxnLst>
                <a:cxn ang="0">
                  <a:pos x="T0" y="T1"/>
                </a:cxn>
                <a:cxn ang="0">
                  <a:pos x="T2" y="T3"/>
                </a:cxn>
                <a:cxn ang="0">
                  <a:pos x="T4" y="T5"/>
                </a:cxn>
                <a:cxn ang="0">
                  <a:pos x="T6" y="T7"/>
                </a:cxn>
                <a:cxn ang="0">
                  <a:pos x="T8" y="T9"/>
                </a:cxn>
              </a:cxnLst>
              <a:rect l="0" t="0" r="r" b="b"/>
              <a:pathLst>
                <a:path w="19" h="19">
                  <a:moveTo>
                    <a:pt x="14" y="19"/>
                  </a:moveTo>
                  <a:lnTo>
                    <a:pt x="0" y="3"/>
                  </a:lnTo>
                  <a:lnTo>
                    <a:pt x="5" y="0"/>
                  </a:lnTo>
                  <a:lnTo>
                    <a:pt x="19" y="13"/>
                  </a:lnTo>
                  <a:lnTo>
                    <a:pt x="14"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p:nvSpPr>
          <p:spPr bwMode="gray">
            <a:xfrm>
              <a:off x="3898230" y="2361549"/>
              <a:ext cx="38740" cy="36804"/>
            </a:xfrm>
            <a:custGeom>
              <a:avLst/>
              <a:gdLst>
                <a:gd name="T0" fmla="*/ 5 w 20"/>
                <a:gd name="T1" fmla="*/ 19 h 19"/>
                <a:gd name="T2" fmla="*/ 20 w 20"/>
                <a:gd name="T3" fmla="*/ 3 h 19"/>
                <a:gd name="T4" fmla="*/ 15 w 20"/>
                <a:gd name="T5" fmla="*/ 0 h 19"/>
                <a:gd name="T6" fmla="*/ 0 w 20"/>
                <a:gd name="T7" fmla="*/ 14 h 19"/>
                <a:gd name="T8" fmla="*/ 5 w 20"/>
                <a:gd name="T9" fmla="*/ 19 h 19"/>
              </a:gdLst>
              <a:ahLst/>
              <a:cxnLst>
                <a:cxn ang="0">
                  <a:pos x="T0" y="T1"/>
                </a:cxn>
                <a:cxn ang="0">
                  <a:pos x="T2" y="T3"/>
                </a:cxn>
                <a:cxn ang="0">
                  <a:pos x="T4" y="T5"/>
                </a:cxn>
                <a:cxn ang="0">
                  <a:pos x="T6" y="T7"/>
                </a:cxn>
                <a:cxn ang="0">
                  <a:pos x="T8" y="T9"/>
                </a:cxn>
              </a:cxnLst>
              <a:rect l="0" t="0" r="r" b="b"/>
              <a:pathLst>
                <a:path w="20" h="19">
                  <a:moveTo>
                    <a:pt x="5" y="19"/>
                  </a:moveTo>
                  <a:lnTo>
                    <a:pt x="20" y="3"/>
                  </a:lnTo>
                  <a:lnTo>
                    <a:pt x="15" y="0"/>
                  </a:lnTo>
                  <a:lnTo>
                    <a:pt x="0" y="14"/>
                  </a:lnTo>
                  <a:lnTo>
                    <a:pt x="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p:cNvSpPr>
            <p:nvPr/>
          </p:nvSpPr>
          <p:spPr bwMode="gray">
            <a:xfrm>
              <a:off x="3888544" y="2351865"/>
              <a:ext cx="32930" cy="32930"/>
            </a:xfrm>
            <a:custGeom>
              <a:avLst/>
              <a:gdLst>
                <a:gd name="T0" fmla="*/ 2 w 10"/>
                <a:gd name="T1" fmla="*/ 10 h 10"/>
                <a:gd name="T2" fmla="*/ 3 w 10"/>
                <a:gd name="T3" fmla="*/ 3 h 10"/>
                <a:gd name="T4" fmla="*/ 10 w 10"/>
                <a:gd name="T5" fmla="*/ 1 h 10"/>
                <a:gd name="T6" fmla="*/ 2 w 10"/>
                <a:gd name="T7" fmla="*/ 10 h 10"/>
              </a:gdLst>
              <a:ahLst/>
              <a:cxnLst>
                <a:cxn ang="0">
                  <a:pos x="T0" y="T1"/>
                </a:cxn>
                <a:cxn ang="0">
                  <a:pos x="T2" y="T3"/>
                </a:cxn>
                <a:cxn ang="0">
                  <a:pos x="T4" y="T5"/>
                </a:cxn>
                <a:cxn ang="0">
                  <a:pos x="T6" y="T7"/>
                </a:cxn>
              </a:cxnLst>
              <a:rect l="0" t="0" r="r" b="b"/>
              <a:pathLst>
                <a:path w="10" h="10">
                  <a:moveTo>
                    <a:pt x="2" y="10"/>
                  </a:moveTo>
                  <a:cubicBezTo>
                    <a:pt x="0" y="8"/>
                    <a:pt x="1" y="5"/>
                    <a:pt x="3" y="3"/>
                  </a:cubicBezTo>
                  <a:cubicBezTo>
                    <a:pt x="6" y="0"/>
                    <a:pt x="9" y="0"/>
                    <a:pt x="10" y="1"/>
                  </a:cubicBezTo>
                  <a:lnTo>
                    <a:pt x="2" y="10"/>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p:nvSpPr>
          <p:spPr bwMode="gray">
            <a:xfrm>
              <a:off x="3913726" y="2375109"/>
              <a:ext cx="36804" cy="36804"/>
            </a:xfrm>
            <a:custGeom>
              <a:avLst/>
              <a:gdLst>
                <a:gd name="T0" fmla="*/ 4 w 19"/>
                <a:gd name="T1" fmla="*/ 19 h 19"/>
                <a:gd name="T2" fmla="*/ 19 w 19"/>
                <a:gd name="T3" fmla="*/ 5 h 19"/>
                <a:gd name="T4" fmla="*/ 14 w 19"/>
                <a:gd name="T5" fmla="*/ 0 h 19"/>
                <a:gd name="T6" fmla="*/ 0 w 19"/>
                <a:gd name="T7" fmla="*/ 13 h 19"/>
                <a:gd name="T8" fmla="*/ 4 w 19"/>
                <a:gd name="T9" fmla="*/ 19 h 19"/>
              </a:gdLst>
              <a:ahLst/>
              <a:cxnLst>
                <a:cxn ang="0">
                  <a:pos x="T0" y="T1"/>
                </a:cxn>
                <a:cxn ang="0">
                  <a:pos x="T2" y="T3"/>
                </a:cxn>
                <a:cxn ang="0">
                  <a:pos x="T4" y="T5"/>
                </a:cxn>
                <a:cxn ang="0">
                  <a:pos x="T6" y="T7"/>
                </a:cxn>
                <a:cxn ang="0">
                  <a:pos x="T8" y="T9"/>
                </a:cxn>
              </a:cxnLst>
              <a:rect l="0" t="0" r="r" b="b"/>
              <a:pathLst>
                <a:path w="19" h="19">
                  <a:moveTo>
                    <a:pt x="4" y="19"/>
                  </a:moveTo>
                  <a:lnTo>
                    <a:pt x="19" y="5"/>
                  </a:lnTo>
                  <a:lnTo>
                    <a:pt x="14" y="0"/>
                  </a:lnTo>
                  <a:lnTo>
                    <a:pt x="0" y="13"/>
                  </a:lnTo>
                  <a:lnTo>
                    <a:pt x="4"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p:cNvSpPr>
              <a:spLocks/>
            </p:cNvSpPr>
            <p:nvPr/>
          </p:nvSpPr>
          <p:spPr bwMode="gray">
            <a:xfrm>
              <a:off x="3927285" y="2388668"/>
              <a:ext cx="36804" cy="34866"/>
            </a:xfrm>
            <a:custGeom>
              <a:avLst/>
              <a:gdLst>
                <a:gd name="T0" fmla="*/ 5 w 19"/>
                <a:gd name="T1" fmla="*/ 18 h 18"/>
                <a:gd name="T2" fmla="*/ 19 w 19"/>
                <a:gd name="T3" fmla="*/ 5 h 18"/>
                <a:gd name="T4" fmla="*/ 14 w 19"/>
                <a:gd name="T5" fmla="*/ 0 h 18"/>
                <a:gd name="T6" fmla="*/ 0 w 19"/>
                <a:gd name="T7" fmla="*/ 13 h 18"/>
                <a:gd name="T8" fmla="*/ 5 w 19"/>
                <a:gd name="T9" fmla="*/ 18 h 18"/>
              </a:gdLst>
              <a:ahLst/>
              <a:cxnLst>
                <a:cxn ang="0">
                  <a:pos x="T0" y="T1"/>
                </a:cxn>
                <a:cxn ang="0">
                  <a:pos x="T2" y="T3"/>
                </a:cxn>
                <a:cxn ang="0">
                  <a:pos x="T4" y="T5"/>
                </a:cxn>
                <a:cxn ang="0">
                  <a:pos x="T6" y="T7"/>
                </a:cxn>
                <a:cxn ang="0">
                  <a:pos x="T8" y="T9"/>
                </a:cxn>
              </a:cxnLst>
              <a:rect l="0" t="0" r="r" b="b"/>
              <a:pathLst>
                <a:path w="19" h="18">
                  <a:moveTo>
                    <a:pt x="5" y="18"/>
                  </a:moveTo>
                  <a:lnTo>
                    <a:pt x="19" y="5"/>
                  </a:lnTo>
                  <a:lnTo>
                    <a:pt x="14" y="0"/>
                  </a:lnTo>
                  <a:lnTo>
                    <a:pt x="0" y="13"/>
                  </a:lnTo>
                  <a:lnTo>
                    <a:pt x="5" y="18"/>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p:cNvSpPr>
              <a:spLocks/>
            </p:cNvSpPr>
            <p:nvPr/>
          </p:nvSpPr>
          <p:spPr bwMode="gray">
            <a:xfrm>
              <a:off x="3940844" y="2400290"/>
              <a:ext cx="36804" cy="36804"/>
            </a:xfrm>
            <a:custGeom>
              <a:avLst/>
              <a:gdLst>
                <a:gd name="T0" fmla="*/ 5 w 19"/>
                <a:gd name="T1" fmla="*/ 19 h 19"/>
                <a:gd name="T2" fmla="*/ 19 w 19"/>
                <a:gd name="T3" fmla="*/ 6 h 19"/>
                <a:gd name="T4" fmla="*/ 13 w 19"/>
                <a:gd name="T5" fmla="*/ 0 h 19"/>
                <a:gd name="T6" fmla="*/ 0 w 19"/>
                <a:gd name="T7" fmla="*/ 16 h 19"/>
                <a:gd name="T8" fmla="*/ 5 w 19"/>
                <a:gd name="T9" fmla="*/ 19 h 19"/>
              </a:gdLst>
              <a:ahLst/>
              <a:cxnLst>
                <a:cxn ang="0">
                  <a:pos x="T0" y="T1"/>
                </a:cxn>
                <a:cxn ang="0">
                  <a:pos x="T2" y="T3"/>
                </a:cxn>
                <a:cxn ang="0">
                  <a:pos x="T4" y="T5"/>
                </a:cxn>
                <a:cxn ang="0">
                  <a:pos x="T6" y="T7"/>
                </a:cxn>
                <a:cxn ang="0">
                  <a:pos x="T8" y="T9"/>
                </a:cxn>
              </a:cxnLst>
              <a:rect l="0" t="0" r="r" b="b"/>
              <a:pathLst>
                <a:path w="19" h="19">
                  <a:moveTo>
                    <a:pt x="5" y="19"/>
                  </a:moveTo>
                  <a:lnTo>
                    <a:pt x="19" y="6"/>
                  </a:lnTo>
                  <a:lnTo>
                    <a:pt x="13" y="0"/>
                  </a:lnTo>
                  <a:lnTo>
                    <a:pt x="0" y="16"/>
                  </a:lnTo>
                  <a:lnTo>
                    <a:pt x="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p:cNvSpPr>
              <a:spLocks/>
            </p:cNvSpPr>
            <p:nvPr/>
          </p:nvSpPr>
          <p:spPr bwMode="gray">
            <a:xfrm>
              <a:off x="3954403" y="2413850"/>
              <a:ext cx="34866" cy="36804"/>
            </a:xfrm>
            <a:custGeom>
              <a:avLst/>
              <a:gdLst>
                <a:gd name="T0" fmla="*/ 5 w 18"/>
                <a:gd name="T1" fmla="*/ 19 h 19"/>
                <a:gd name="T2" fmla="*/ 18 w 18"/>
                <a:gd name="T3" fmla="*/ 5 h 19"/>
                <a:gd name="T4" fmla="*/ 13 w 18"/>
                <a:gd name="T5" fmla="*/ 0 h 19"/>
                <a:gd name="T6" fmla="*/ 0 w 18"/>
                <a:gd name="T7" fmla="*/ 16 h 19"/>
                <a:gd name="T8" fmla="*/ 5 w 18"/>
                <a:gd name="T9" fmla="*/ 19 h 19"/>
              </a:gdLst>
              <a:ahLst/>
              <a:cxnLst>
                <a:cxn ang="0">
                  <a:pos x="T0" y="T1"/>
                </a:cxn>
                <a:cxn ang="0">
                  <a:pos x="T2" y="T3"/>
                </a:cxn>
                <a:cxn ang="0">
                  <a:pos x="T4" y="T5"/>
                </a:cxn>
                <a:cxn ang="0">
                  <a:pos x="T6" y="T7"/>
                </a:cxn>
                <a:cxn ang="0">
                  <a:pos x="T8" y="T9"/>
                </a:cxn>
              </a:cxnLst>
              <a:rect l="0" t="0" r="r" b="b"/>
              <a:pathLst>
                <a:path w="18" h="19">
                  <a:moveTo>
                    <a:pt x="5" y="19"/>
                  </a:moveTo>
                  <a:lnTo>
                    <a:pt x="18" y="5"/>
                  </a:lnTo>
                  <a:lnTo>
                    <a:pt x="13" y="0"/>
                  </a:lnTo>
                  <a:lnTo>
                    <a:pt x="0" y="16"/>
                  </a:lnTo>
                  <a:lnTo>
                    <a:pt x="5"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p:cNvSpPr>
              <a:spLocks/>
            </p:cNvSpPr>
            <p:nvPr/>
          </p:nvSpPr>
          <p:spPr bwMode="gray">
            <a:xfrm>
              <a:off x="3966025" y="2431282"/>
              <a:ext cx="36804" cy="36804"/>
            </a:xfrm>
            <a:custGeom>
              <a:avLst/>
              <a:gdLst>
                <a:gd name="T0" fmla="*/ 6 w 19"/>
                <a:gd name="T1" fmla="*/ 19 h 19"/>
                <a:gd name="T2" fmla="*/ 19 w 19"/>
                <a:gd name="T3" fmla="*/ 3 h 19"/>
                <a:gd name="T4" fmla="*/ 16 w 19"/>
                <a:gd name="T5" fmla="*/ 0 h 19"/>
                <a:gd name="T6" fmla="*/ 0 w 19"/>
                <a:gd name="T7" fmla="*/ 13 h 19"/>
                <a:gd name="T8" fmla="*/ 6 w 19"/>
                <a:gd name="T9" fmla="*/ 19 h 19"/>
              </a:gdLst>
              <a:ahLst/>
              <a:cxnLst>
                <a:cxn ang="0">
                  <a:pos x="T0" y="T1"/>
                </a:cxn>
                <a:cxn ang="0">
                  <a:pos x="T2" y="T3"/>
                </a:cxn>
                <a:cxn ang="0">
                  <a:pos x="T4" y="T5"/>
                </a:cxn>
                <a:cxn ang="0">
                  <a:pos x="T6" y="T7"/>
                </a:cxn>
                <a:cxn ang="0">
                  <a:pos x="T8" y="T9"/>
                </a:cxn>
              </a:cxnLst>
              <a:rect l="0" t="0" r="r" b="b"/>
              <a:pathLst>
                <a:path w="19" h="19">
                  <a:moveTo>
                    <a:pt x="6" y="19"/>
                  </a:moveTo>
                  <a:lnTo>
                    <a:pt x="19" y="3"/>
                  </a:lnTo>
                  <a:lnTo>
                    <a:pt x="16" y="0"/>
                  </a:lnTo>
                  <a:lnTo>
                    <a:pt x="0" y="13"/>
                  </a:lnTo>
                  <a:lnTo>
                    <a:pt x="6" y="19"/>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p:cNvSpPr>
              <a:spLocks noEditPoints="1"/>
            </p:cNvSpPr>
            <p:nvPr/>
          </p:nvSpPr>
          <p:spPr bwMode="gray">
            <a:xfrm>
              <a:off x="3888544" y="2487456"/>
              <a:ext cx="389341" cy="211135"/>
            </a:xfrm>
            <a:custGeom>
              <a:avLst/>
              <a:gdLst>
                <a:gd name="T0" fmla="*/ 201 w 201"/>
                <a:gd name="T1" fmla="*/ 109 h 109"/>
                <a:gd name="T2" fmla="*/ 0 w 201"/>
                <a:gd name="T3" fmla="*/ 109 h 109"/>
                <a:gd name="T4" fmla="*/ 0 w 201"/>
                <a:gd name="T5" fmla="*/ 0 h 109"/>
                <a:gd name="T6" fmla="*/ 201 w 201"/>
                <a:gd name="T7" fmla="*/ 0 h 109"/>
                <a:gd name="T8" fmla="*/ 201 w 201"/>
                <a:gd name="T9" fmla="*/ 109 h 109"/>
                <a:gd name="T10" fmla="*/ 115 w 201"/>
                <a:gd name="T11" fmla="*/ 51 h 109"/>
                <a:gd name="T12" fmla="*/ 100 w 201"/>
                <a:gd name="T13" fmla="*/ 44 h 109"/>
                <a:gd name="T14" fmla="*/ 114 w 201"/>
                <a:gd name="T15" fmla="*/ 22 h 109"/>
                <a:gd name="T16" fmla="*/ 107 w 201"/>
                <a:gd name="T17" fmla="*/ 19 h 109"/>
                <a:gd name="T18" fmla="*/ 90 w 201"/>
                <a:gd name="T19" fmla="*/ 47 h 109"/>
                <a:gd name="T20" fmla="*/ 105 w 201"/>
                <a:gd name="T21" fmla="*/ 54 h 109"/>
                <a:gd name="T22" fmla="*/ 93 w 201"/>
                <a:gd name="T23" fmla="*/ 70 h 109"/>
                <a:gd name="T24" fmla="*/ 86 w 201"/>
                <a:gd name="T25" fmla="*/ 63 h 109"/>
                <a:gd name="T26" fmla="*/ 83 w 201"/>
                <a:gd name="T27" fmla="*/ 90 h 109"/>
                <a:gd name="T28" fmla="*/ 107 w 201"/>
                <a:gd name="T29" fmla="*/ 80 h 109"/>
                <a:gd name="T30" fmla="*/ 100 w 201"/>
                <a:gd name="T31" fmla="*/ 73 h 109"/>
                <a:gd name="T32" fmla="*/ 115 w 201"/>
                <a:gd name="T33"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09">
                  <a:moveTo>
                    <a:pt x="201" y="109"/>
                  </a:moveTo>
                  <a:lnTo>
                    <a:pt x="0" y="109"/>
                  </a:lnTo>
                  <a:lnTo>
                    <a:pt x="0" y="0"/>
                  </a:lnTo>
                  <a:lnTo>
                    <a:pt x="201" y="0"/>
                  </a:lnTo>
                  <a:lnTo>
                    <a:pt x="201" y="109"/>
                  </a:lnTo>
                  <a:close/>
                  <a:moveTo>
                    <a:pt x="115" y="51"/>
                  </a:moveTo>
                  <a:lnTo>
                    <a:pt x="100" y="44"/>
                  </a:lnTo>
                  <a:lnTo>
                    <a:pt x="114" y="22"/>
                  </a:lnTo>
                  <a:lnTo>
                    <a:pt x="107" y="19"/>
                  </a:lnTo>
                  <a:lnTo>
                    <a:pt x="90" y="47"/>
                  </a:lnTo>
                  <a:lnTo>
                    <a:pt x="105" y="54"/>
                  </a:lnTo>
                  <a:lnTo>
                    <a:pt x="93" y="70"/>
                  </a:lnTo>
                  <a:lnTo>
                    <a:pt x="86" y="63"/>
                  </a:lnTo>
                  <a:lnTo>
                    <a:pt x="83" y="90"/>
                  </a:lnTo>
                  <a:lnTo>
                    <a:pt x="107" y="80"/>
                  </a:lnTo>
                  <a:lnTo>
                    <a:pt x="100" y="73"/>
                  </a:lnTo>
                  <a:lnTo>
                    <a:pt x="115" y="51"/>
                  </a:lnTo>
                  <a:close/>
                </a:path>
              </a:pathLst>
            </a:custGeom>
            <a:solidFill>
              <a:srgbClr val="AAA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p:cNvSpPr>
              <a:spLocks noEditPoints="1"/>
            </p:cNvSpPr>
            <p:nvPr/>
          </p:nvSpPr>
          <p:spPr bwMode="gray">
            <a:xfrm>
              <a:off x="3888544" y="2487456"/>
              <a:ext cx="389341" cy="211135"/>
            </a:xfrm>
            <a:custGeom>
              <a:avLst/>
              <a:gdLst>
                <a:gd name="T0" fmla="*/ 201 w 201"/>
                <a:gd name="T1" fmla="*/ 109 h 109"/>
                <a:gd name="T2" fmla="*/ 0 w 201"/>
                <a:gd name="T3" fmla="*/ 109 h 109"/>
                <a:gd name="T4" fmla="*/ 0 w 201"/>
                <a:gd name="T5" fmla="*/ 0 h 109"/>
                <a:gd name="T6" fmla="*/ 201 w 201"/>
                <a:gd name="T7" fmla="*/ 0 h 109"/>
                <a:gd name="T8" fmla="*/ 201 w 201"/>
                <a:gd name="T9" fmla="*/ 109 h 109"/>
                <a:gd name="T10" fmla="*/ 115 w 201"/>
                <a:gd name="T11" fmla="*/ 51 h 109"/>
                <a:gd name="T12" fmla="*/ 100 w 201"/>
                <a:gd name="T13" fmla="*/ 44 h 109"/>
                <a:gd name="T14" fmla="*/ 114 w 201"/>
                <a:gd name="T15" fmla="*/ 22 h 109"/>
                <a:gd name="T16" fmla="*/ 107 w 201"/>
                <a:gd name="T17" fmla="*/ 19 h 109"/>
                <a:gd name="T18" fmla="*/ 90 w 201"/>
                <a:gd name="T19" fmla="*/ 47 h 109"/>
                <a:gd name="T20" fmla="*/ 105 w 201"/>
                <a:gd name="T21" fmla="*/ 54 h 109"/>
                <a:gd name="T22" fmla="*/ 93 w 201"/>
                <a:gd name="T23" fmla="*/ 70 h 109"/>
                <a:gd name="T24" fmla="*/ 86 w 201"/>
                <a:gd name="T25" fmla="*/ 63 h 109"/>
                <a:gd name="T26" fmla="*/ 83 w 201"/>
                <a:gd name="T27" fmla="*/ 90 h 109"/>
                <a:gd name="T28" fmla="*/ 107 w 201"/>
                <a:gd name="T29" fmla="*/ 80 h 109"/>
                <a:gd name="T30" fmla="*/ 100 w 201"/>
                <a:gd name="T31" fmla="*/ 73 h 109"/>
                <a:gd name="T32" fmla="*/ 115 w 201"/>
                <a:gd name="T33"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09">
                  <a:moveTo>
                    <a:pt x="201" y="109"/>
                  </a:moveTo>
                  <a:lnTo>
                    <a:pt x="0" y="109"/>
                  </a:lnTo>
                  <a:lnTo>
                    <a:pt x="0" y="0"/>
                  </a:lnTo>
                  <a:lnTo>
                    <a:pt x="201" y="0"/>
                  </a:lnTo>
                  <a:lnTo>
                    <a:pt x="201" y="109"/>
                  </a:lnTo>
                  <a:moveTo>
                    <a:pt x="115" y="51"/>
                  </a:moveTo>
                  <a:lnTo>
                    <a:pt x="100" y="44"/>
                  </a:lnTo>
                  <a:lnTo>
                    <a:pt x="114" y="22"/>
                  </a:lnTo>
                  <a:lnTo>
                    <a:pt x="107" y="19"/>
                  </a:lnTo>
                  <a:lnTo>
                    <a:pt x="90" y="47"/>
                  </a:lnTo>
                  <a:lnTo>
                    <a:pt x="105" y="54"/>
                  </a:lnTo>
                  <a:lnTo>
                    <a:pt x="93" y="70"/>
                  </a:lnTo>
                  <a:lnTo>
                    <a:pt x="86" y="63"/>
                  </a:lnTo>
                  <a:lnTo>
                    <a:pt x="83" y="90"/>
                  </a:lnTo>
                  <a:lnTo>
                    <a:pt x="107" y="80"/>
                  </a:lnTo>
                  <a:lnTo>
                    <a:pt x="100" y="73"/>
                  </a:lnTo>
                  <a:lnTo>
                    <a:pt x="115"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p:cNvSpPr>
              <a:spLocks/>
            </p:cNvSpPr>
            <p:nvPr/>
          </p:nvSpPr>
          <p:spPr bwMode="gray">
            <a:xfrm>
              <a:off x="4330184" y="2582369"/>
              <a:ext cx="211136" cy="23244"/>
            </a:xfrm>
            <a:custGeom>
              <a:avLst/>
              <a:gdLst>
                <a:gd name="T0" fmla="*/ 64 w 64"/>
                <a:gd name="T1" fmla="*/ 0 h 7"/>
                <a:gd name="T2" fmla="*/ 0 w 64"/>
                <a:gd name="T3" fmla="*/ 0 h 7"/>
                <a:gd name="T4" fmla="*/ 0 w 64"/>
                <a:gd name="T5" fmla="*/ 3 h 7"/>
                <a:gd name="T6" fmla="*/ 0 w 64"/>
                <a:gd name="T7" fmla="*/ 7 h 7"/>
                <a:gd name="T8" fmla="*/ 64 w 64"/>
                <a:gd name="T9" fmla="*/ 7 h 7"/>
                <a:gd name="T10" fmla="*/ 64 w 64"/>
                <a:gd name="T11" fmla="*/ 4 h 7"/>
                <a:gd name="T12" fmla="*/ 64 w 64"/>
                <a:gd name="T13" fmla="*/ 3 h 7"/>
                <a:gd name="T14" fmla="*/ 64 w 64"/>
                <a:gd name="T15" fmla="*/ 3 h 7"/>
                <a:gd name="T16" fmla="*/ 64 w 6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
                  <a:moveTo>
                    <a:pt x="64" y="0"/>
                  </a:moveTo>
                  <a:cubicBezTo>
                    <a:pt x="0" y="0"/>
                    <a:pt x="0" y="0"/>
                    <a:pt x="0" y="0"/>
                  </a:cubicBezTo>
                  <a:cubicBezTo>
                    <a:pt x="0" y="1"/>
                    <a:pt x="0" y="2"/>
                    <a:pt x="0" y="3"/>
                  </a:cubicBezTo>
                  <a:cubicBezTo>
                    <a:pt x="0" y="4"/>
                    <a:pt x="0" y="6"/>
                    <a:pt x="0" y="7"/>
                  </a:cubicBezTo>
                  <a:cubicBezTo>
                    <a:pt x="64" y="7"/>
                    <a:pt x="64" y="7"/>
                    <a:pt x="64" y="7"/>
                  </a:cubicBezTo>
                  <a:cubicBezTo>
                    <a:pt x="64" y="4"/>
                    <a:pt x="64" y="4"/>
                    <a:pt x="64" y="4"/>
                  </a:cubicBezTo>
                  <a:cubicBezTo>
                    <a:pt x="64" y="4"/>
                    <a:pt x="64" y="3"/>
                    <a:pt x="64" y="3"/>
                  </a:cubicBezTo>
                  <a:cubicBezTo>
                    <a:pt x="64" y="3"/>
                    <a:pt x="64" y="3"/>
                    <a:pt x="64" y="3"/>
                  </a:cubicBezTo>
                  <a:cubicBezTo>
                    <a:pt x="64" y="0"/>
                    <a:pt x="64" y="0"/>
                    <a:pt x="64" y="0"/>
                  </a:cubicBezTo>
                </a:path>
              </a:pathLst>
            </a:custGeom>
            <a:solidFill>
              <a:srgbClr val="EBE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p:nvSpPr>
          <p:spPr bwMode="gray">
            <a:xfrm>
              <a:off x="4541320" y="2592055"/>
              <a:ext cx="0" cy="3874"/>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0"/>
                    <a:pt x="0" y="0"/>
                    <a:pt x="0" y="0"/>
                  </a:cubicBezTo>
                </a:path>
              </a:pathLst>
            </a:custGeom>
            <a:solidFill>
              <a:srgbClr val="F5F5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p:cNvSpPr>
            <p:nvPr/>
          </p:nvSpPr>
          <p:spPr bwMode="gray">
            <a:xfrm>
              <a:off x="4277885" y="2530071"/>
              <a:ext cx="52300" cy="127843"/>
            </a:xfrm>
            <a:custGeom>
              <a:avLst/>
              <a:gdLst>
                <a:gd name="T0" fmla="*/ 0 w 16"/>
                <a:gd name="T1" fmla="*/ 0 h 39"/>
                <a:gd name="T2" fmla="*/ 0 w 16"/>
                <a:gd name="T3" fmla="*/ 39 h 39"/>
                <a:gd name="T4" fmla="*/ 16 w 16"/>
                <a:gd name="T5" fmla="*/ 23 h 39"/>
                <a:gd name="T6" fmla="*/ 16 w 16"/>
                <a:gd name="T7" fmla="*/ 19 h 39"/>
                <a:gd name="T8" fmla="*/ 16 w 16"/>
                <a:gd name="T9" fmla="*/ 16 h 39"/>
                <a:gd name="T10" fmla="*/ 0 w 16"/>
                <a:gd name="T11" fmla="*/ 0 h 39"/>
              </a:gdLst>
              <a:ahLst/>
              <a:cxnLst>
                <a:cxn ang="0">
                  <a:pos x="T0" y="T1"/>
                </a:cxn>
                <a:cxn ang="0">
                  <a:pos x="T2" y="T3"/>
                </a:cxn>
                <a:cxn ang="0">
                  <a:pos x="T4" y="T5"/>
                </a:cxn>
                <a:cxn ang="0">
                  <a:pos x="T6" y="T7"/>
                </a:cxn>
                <a:cxn ang="0">
                  <a:pos x="T8" y="T9"/>
                </a:cxn>
                <a:cxn ang="0">
                  <a:pos x="T10" y="T11"/>
                </a:cxn>
              </a:cxnLst>
              <a:rect l="0" t="0" r="r" b="b"/>
              <a:pathLst>
                <a:path w="16" h="39">
                  <a:moveTo>
                    <a:pt x="0" y="0"/>
                  </a:moveTo>
                  <a:cubicBezTo>
                    <a:pt x="0" y="39"/>
                    <a:pt x="0" y="39"/>
                    <a:pt x="0" y="39"/>
                  </a:cubicBezTo>
                  <a:cubicBezTo>
                    <a:pt x="8" y="37"/>
                    <a:pt x="14" y="31"/>
                    <a:pt x="16" y="23"/>
                  </a:cubicBezTo>
                  <a:cubicBezTo>
                    <a:pt x="16" y="22"/>
                    <a:pt x="16" y="20"/>
                    <a:pt x="16" y="19"/>
                  </a:cubicBezTo>
                  <a:cubicBezTo>
                    <a:pt x="16" y="18"/>
                    <a:pt x="16" y="17"/>
                    <a:pt x="16" y="16"/>
                  </a:cubicBezTo>
                  <a:cubicBezTo>
                    <a:pt x="14" y="8"/>
                    <a:pt x="8" y="1"/>
                    <a:pt x="0" y="0"/>
                  </a:cubicBezTo>
                </a:path>
              </a:pathLst>
            </a:custGeom>
            <a:solidFill>
              <a:srgbClr val="EBE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p:cNvSpPr>
              <a:spLocks/>
            </p:cNvSpPr>
            <p:nvPr/>
          </p:nvSpPr>
          <p:spPr bwMode="gray">
            <a:xfrm>
              <a:off x="4198467" y="2526197"/>
              <a:ext cx="79418" cy="131717"/>
            </a:xfrm>
            <a:custGeom>
              <a:avLst/>
              <a:gdLst>
                <a:gd name="T0" fmla="*/ 20 w 24"/>
                <a:gd name="T1" fmla="*/ 0 h 40"/>
                <a:gd name="T2" fmla="*/ 20 w 24"/>
                <a:gd name="T3" fmla="*/ 0 h 40"/>
                <a:gd name="T4" fmla="*/ 0 w 24"/>
                <a:gd name="T5" fmla="*/ 20 h 40"/>
                <a:gd name="T6" fmla="*/ 20 w 24"/>
                <a:gd name="T7" fmla="*/ 40 h 40"/>
                <a:gd name="T8" fmla="*/ 20 w 24"/>
                <a:gd name="T9" fmla="*/ 40 h 40"/>
                <a:gd name="T10" fmla="*/ 24 w 24"/>
                <a:gd name="T11" fmla="*/ 40 h 40"/>
                <a:gd name="T12" fmla="*/ 24 w 24"/>
                <a:gd name="T13" fmla="*/ 1 h 40"/>
                <a:gd name="T14" fmla="*/ 20 w 24"/>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0">
                  <a:moveTo>
                    <a:pt x="20" y="0"/>
                  </a:moveTo>
                  <a:cubicBezTo>
                    <a:pt x="20" y="0"/>
                    <a:pt x="20" y="0"/>
                    <a:pt x="20" y="0"/>
                  </a:cubicBezTo>
                  <a:cubicBezTo>
                    <a:pt x="9" y="0"/>
                    <a:pt x="0" y="9"/>
                    <a:pt x="0" y="20"/>
                  </a:cubicBezTo>
                  <a:cubicBezTo>
                    <a:pt x="0" y="31"/>
                    <a:pt x="9" y="40"/>
                    <a:pt x="20" y="40"/>
                  </a:cubicBezTo>
                  <a:cubicBezTo>
                    <a:pt x="20" y="40"/>
                    <a:pt x="20" y="40"/>
                    <a:pt x="20" y="40"/>
                  </a:cubicBezTo>
                  <a:cubicBezTo>
                    <a:pt x="22" y="40"/>
                    <a:pt x="23" y="40"/>
                    <a:pt x="24" y="40"/>
                  </a:cubicBezTo>
                  <a:cubicBezTo>
                    <a:pt x="24" y="1"/>
                    <a:pt x="24" y="1"/>
                    <a:pt x="24" y="1"/>
                  </a:cubicBezTo>
                  <a:cubicBezTo>
                    <a:pt x="23" y="0"/>
                    <a:pt x="22" y="0"/>
                    <a:pt x="20" y="0"/>
                  </a:cubicBezTo>
                </a:path>
              </a:pathLst>
            </a:custGeom>
            <a:solidFill>
              <a:srgbClr val="D5D5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Uhr less than"/>
          <p:cNvGrpSpPr/>
          <p:nvPr/>
        </p:nvGrpSpPr>
        <p:grpSpPr bwMode="gray">
          <a:xfrm>
            <a:off x="10769111" y="1574551"/>
            <a:ext cx="962541" cy="1158545"/>
            <a:chOff x="10766730" y="1576932"/>
            <a:chExt cx="962541" cy="1158545"/>
          </a:xfrm>
        </p:grpSpPr>
        <p:grpSp>
          <p:nvGrpSpPr>
            <p:cNvPr id="11" name="Less than 1 Minute"/>
            <p:cNvGrpSpPr/>
            <p:nvPr/>
          </p:nvGrpSpPr>
          <p:grpSpPr bwMode="gray">
            <a:xfrm>
              <a:off x="10800430" y="1576932"/>
              <a:ext cx="615956" cy="712805"/>
              <a:chOff x="8850312" y="1555749"/>
              <a:chExt cx="504825" cy="584200"/>
            </a:xfrm>
          </p:grpSpPr>
          <p:sp>
            <p:nvSpPr>
              <p:cNvPr id="61" name="Oval 69"/>
              <p:cNvSpPr>
                <a:spLocks noChangeArrowheads="1"/>
              </p:cNvSpPr>
              <p:nvPr/>
            </p:nvSpPr>
            <p:spPr bwMode="gray">
              <a:xfrm>
                <a:off x="8897937" y="1682749"/>
                <a:ext cx="411163" cy="4079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0"/>
              <p:cNvSpPr>
                <a:spLocks/>
              </p:cNvSpPr>
              <p:nvPr/>
            </p:nvSpPr>
            <p:spPr bwMode="gray">
              <a:xfrm>
                <a:off x="9104312" y="1682749"/>
                <a:ext cx="193675" cy="201612"/>
              </a:xfrm>
              <a:custGeom>
                <a:avLst/>
                <a:gdLst>
                  <a:gd name="T0" fmla="*/ 72 w 72"/>
                  <a:gd name="T1" fmla="*/ 54 h 75"/>
                  <a:gd name="T2" fmla="*/ 0 w 72"/>
                  <a:gd name="T3" fmla="*/ 0 h 75"/>
                  <a:gd name="T4" fmla="*/ 0 w 72"/>
                  <a:gd name="T5" fmla="*/ 75 h 75"/>
                  <a:gd name="T6" fmla="*/ 72 w 72"/>
                  <a:gd name="T7" fmla="*/ 54 h 75"/>
                </a:gdLst>
                <a:ahLst/>
                <a:cxnLst>
                  <a:cxn ang="0">
                    <a:pos x="T0" y="T1"/>
                  </a:cxn>
                  <a:cxn ang="0">
                    <a:pos x="T2" y="T3"/>
                  </a:cxn>
                  <a:cxn ang="0">
                    <a:pos x="T4" y="T5"/>
                  </a:cxn>
                  <a:cxn ang="0">
                    <a:pos x="T6" y="T7"/>
                  </a:cxn>
                </a:cxnLst>
                <a:rect l="0" t="0" r="r" b="b"/>
                <a:pathLst>
                  <a:path w="72" h="75">
                    <a:moveTo>
                      <a:pt x="72" y="54"/>
                    </a:moveTo>
                    <a:cubicBezTo>
                      <a:pt x="67" y="34"/>
                      <a:pt x="45" y="1"/>
                      <a:pt x="0" y="0"/>
                    </a:cubicBezTo>
                    <a:cubicBezTo>
                      <a:pt x="0" y="75"/>
                      <a:pt x="0" y="75"/>
                      <a:pt x="0" y="75"/>
                    </a:cubicBezTo>
                    <a:lnTo>
                      <a:pt x="72" y="54"/>
                    </a:lnTo>
                    <a:close/>
                  </a:path>
                </a:pathLst>
              </a:custGeom>
              <a:solidFill>
                <a:srgbClr val="55A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1"/>
              <p:cNvSpPr>
                <a:spLocks noEditPoints="1"/>
              </p:cNvSpPr>
              <p:nvPr/>
            </p:nvSpPr>
            <p:spPr bwMode="gray">
              <a:xfrm>
                <a:off x="8850312" y="1555749"/>
                <a:ext cx="504825" cy="584200"/>
              </a:xfrm>
              <a:custGeom>
                <a:avLst/>
                <a:gdLst>
                  <a:gd name="T0" fmla="*/ 49 w 187"/>
                  <a:gd name="T1" fmla="*/ 15 h 216"/>
                  <a:gd name="T2" fmla="*/ 48 w 187"/>
                  <a:gd name="T3" fmla="*/ 28 h 216"/>
                  <a:gd name="T4" fmla="*/ 83 w 187"/>
                  <a:gd name="T5" fmla="*/ 29 h 216"/>
                  <a:gd name="T6" fmla="*/ 72 w 187"/>
                  <a:gd name="T7" fmla="*/ 14 h 216"/>
                  <a:gd name="T8" fmla="*/ 115 w 187"/>
                  <a:gd name="T9" fmla="*/ 0 h 216"/>
                  <a:gd name="T10" fmla="*/ 104 w 187"/>
                  <a:gd name="T11" fmla="*/ 14 h 216"/>
                  <a:gd name="T12" fmla="*/ 134 w 187"/>
                  <a:gd name="T13" fmla="*/ 38 h 216"/>
                  <a:gd name="T14" fmla="*/ 133 w 187"/>
                  <a:gd name="T15" fmla="*/ 25 h 216"/>
                  <a:gd name="T16" fmla="*/ 164 w 187"/>
                  <a:gd name="T17" fmla="*/ 30 h 216"/>
                  <a:gd name="T18" fmla="*/ 152 w 187"/>
                  <a:gd name="T19" fmla="*/ 36 h 216"/>
                  <a:gd name="T20" fmla="*/ 187 w 187"/>
                  <a:gd name="T21" fmla="*/ 122 h 216"/>
                  <a:gd name="T22" fmla="*/ 0 w 187"/>
                  <a:gd name="T23" fmla="*/ 122 h 216"/>
                  <a:gd name="T24" fmla="*/ 35 w 187"/>
                  <a:gd name="T25" fmla="*/ 36 h 216"/>
                  <a:gd name="T26" fmla="*/ 24 w 187"/>
                  <a:gd name="T27" fmla="*/ 30 h 216"/>
                  <a:gd name="T28" fmla="*/ 18 w 187"/>
                  <a:gd name="T29" fmla="*/ 122 h 216"/>
                  <a:gd name="T30" fmla="*/ 169 w 187"/>
                  <a:gd name="T31" fmla="*/ 122 h 216"/>
                  <a:gd name="T32" fmla="*/ 126 w 187"/>
                  <a:gd name="T33" fmla="*/ 62 h 216"/>
                  <a:gd name="T34" fmla="*/ 124 w 187"/>
                  <a:gd name="T35" fmla="*/ 73 h 216"/>
                  <a:gd name="T36" fmla="*/ 126 w 187"/>
                  <a:gd name="T37" fmla="*/ 62 h 216"/>
                  <a:gd name="T38" fmla="*/ 154 w 187"/>
                  <a:gd name="T39" fmla="*/ 90 h 216"/>
                  <a:gd name="T40" fmla="*/ 143 w 187"/>
                  <a:gd name="T41" fmla="*/ 92 h 216"/>
                  <a:gd name="T42" fmla="*/ 154 w 187"/>
                  <a:gd name="T43" fmla="*/ 155 h 216"/>
                  <a:gd name="T44" fmla="*/ 143 w 187"/>
                  <a:gd name="T45" fmla="*/ 153 h 216"/>
                  <a:gd name="T46" fmla="*/ 154 w 187"/>
                  <a:gd name="T47" fmla="*/ 155 h 216"/>
                  <a:gd name="T48" fmla="*/ 126 w 187"/>
                  <a:gd name="T49" fmla="*/ 183 h 216"/>
                  <a:gd name="T50" fmla="*/ 124 w 187"/>
                  <a:gd name="T51" fmla="*/ 171 h 216"/>
                  <a:gd name="T52" fmla="*/ 61 w 187"/>
                  <a:gd name="T53" fmla="*/ 183 h 216"/>
                  <a:gd name="T54" fmla="*/ 63 w 187"/>
                  <a:gd name="T55" fmla="*/ 171 h 216"/>
                  <a:gd name="T56" fmla="*/ 61 w 187"/>
                  <a:gd name="T57" fmla="*/ 183 h 216"/>
                  <a:gd name="T58" fmla="*/ 34 w 187"/>
                  <a:gd name="T59" fmla="*/ 155 h 216"/>
                  <a:gd name="T60" fmla="*/ 45 w 187"/>
                  <a:gd name="T61" fmla="*/ 153 h 216"/>
                  <a:gd name="T62" fmla="*/ 34 w 187"/>
                  <a:gd name="T63" fmla="*/ 90 h 216"/>
                  <a:gd name="T64" fmla="*/ 45 w 187"/>
                  <a:gd name="T65" fmla="*/ 92 h 216"/>
                  <a:gd name="T66" fmla="*/ 34 w 187"/>
                  <a:gd name="T67" fmla="*/ 90 h 216"/>
                  <a:gd name="T68" fmla="*/ 61 w 187"/>
                  <a:gd name="T69" fmla="*/ 62 h 216"/>
                  <a:gd name="T70" fmla="*/ 63 w 187"/>
                  <a:gd name="T71" fmla="*/ 73 h 216"/>
                  <a:gd name="T72" fmla="*/ 144 w 187"/>
                  <a:gd name="T73" fmla="*/ 126 h 216"/>
                  <a:gd name="T74" fmla="*/ 162 w 187"/>
                  <a:gd name="T75" fmla="*/ 119 h 216"/>
                  <a:gd name="T76" fmla="*/ 144 w 187"/>
                  <a:gd name="T77" fmla="*/ 126 h 216"/>
                  <a:gd name="T78" fmla="*/ 43 w 187"/>
                  <a:gd name="T79" fmla="*/ 126 h 216"/>
                  <a:gd name="T80" fmla="*/ 25 w 187"/>
                  <a:gd name="T81" fmla="*/ 119 h 216"/>
                  <a:gd name="T82" fmla="*/ 90 w 187"/>
                  <a:gd name="T83" fmla="*/ 173 h 216"/>
                  <a:gd name="T84" fmla="*/ 97 w 187"/>
                  <a:gd name="T85" fmla="*/ 191 h 216"/>
                  <a:gd name="T86" fmla="*/ 90 w 187"/>
                  <a:gd name="T87" fmla="*/ 173 h 216"/>
                  <a:gd name="T88" fmla="*/ 97 w 187"/>
                  <a:gd name="T89" fmla="*/ 54 h 216"/>
                  <a:gd name="T90" fmla="*/ 90 w 187"/>
                  <a:gd name="T91" fmla="*/ 72 h 216"/>
                  <a:gd name="T92" fmla="*/ 88 w 187"/>
                  <a:gd name="T93" fmla="*/ 126 h 216"/>
                  <a:gd name="T94" fmla="*/ 79 w 187"/>
                  <a:gd name="T95" fmla="*/ 123 h 216"/>
                  <a:gd name="T96" fmla="*/ 92 w 187"/>
                  <a:gd name="T97" fmla="*/ 115 h 216"/>
                  <a:gd name="T98" fmla="*/ 146 w 187"/>
                  <a:gd name="T99" fmla="*/ 107 h 216"/>
                  <a:gd name="T100" fmla="*/ 96 w 187"/>
                  <a:gd name="T101" fmla="*/ 12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 h="216">
                    <a:moveTo>
                      <a:pt x="24" y="30"/>
                    </a:moveTo>
                    <a:cubicBezTo>
                      <a:pt x="49" y="15"/>
                      <a:pt x="49" y="15"/>
                      <a:pt x="49" y="15"/>
                    </a:cubicBezTo>
                    <a:cubicBezTo>
                      <a:pt x="54" y="25"/>
                      <a:pt x="54" y="25"/>
                      <a:pt x="54" y="25"/>
                    </a:cubicBezTo>
                    <a:cubicBezTo>
                      <a:pt x="48" y="28"/>
                      <a:pt x="48" y="28"/>
                      <a:pt x="48" y="28"/>
                    </a:cubicBezTo>
                    <a:cubicBezTo>
                      <a:pt x="53" y="38"/>
                      <a:pt x="53" y="38"/>
                      <a:pt x="53" y="38"/>
                    </a:cubicBezTo>
                    <a:cubicBezTo>
                      <a:pt x="62" y="34"/>
                      <a:pt x="72" y="31"/>
                      <a:pt x="83" y="29"/>
                    </a:cubicBezTo>
                    <a:cubicBezTo>
                      <a:pt x="83" y="14"/>
                      <a:pt x="83" y="14"/>
                      <a:pt x="83" y="14"/>
                    </a:cubicBezTo>
                    <a:cubicBezTo>
                      <a:pt x="72" y="14"/>
                      <a:pt x="72" y="14"/>
                      <a:pt x="72" y="14"/>
                    </a:cubicBezTo>
                    <a:cubicBezTo>
                      <a:pt x="72" y="0"/>
                      <a:pt x="72" y="0"/>
                      <a:pt x="72" y="0"/>
                    </a:cubicBezTo>
                    <a:cubicBezTo>
                      <a:pt x="115" y="0"/>
                      <a:pt x="115" y="0"/>
                      <a:pt x="115" y="0"/>
                    </a:cubicBezTo>
                    <a:cubicBezTo>
                      <a:pt x="115" y="14"/>
                      <a:pt x="115" y="14"/>
                      <a:pt x="115" y="14"/>
                    </a:cubicBezTo>
                    <a:cubicBezTo>
                      <a:pt x="104" y="14"/>
                      <a:pt x="104" y="14"/>
                      <a:pt x="104" y="14"/>
                    </a:cubicBezTo>
                    <a:cubicBezTo>
                      <a:pt x="104" y="29"/>
                      <a:pt x="104" y="29"/>
                      <a:pt x="104" y="29"/>
                    </a:cubicBezTo>
                    <a:cubicBezTo>
                      <a:pt x="115" y="31"/>
                      <a:pt x="125" y="34"/>
                      <a:pt x="134" y="38"/>
                    </a:cubicBezTo>
                    <a:cubicBezTo>
                      <a:pt x="140" y="28"/>
                      <a:pt x="140" y="28"/>
                      <a:pt x="140" y="28"/>
                    </a:cubicBezTo>
                    <a:cubicBezTo>
                      <a:pt x="133" y="25"/>
                      <a:pt x="133" y="25"/>
                      <a:pt x="133" y="25"/>
                    </a:cubicBezTo>
                    <a:cubicBezTo>
                      <a:pt x="139" y="15"/>
                      <a:pt x="139" y="15"/>
                      <a:pt x="139" y="15"/>
                    </a:cubicBezTo>
                    <a:cubicBezTo>
                      <a:pt x="164" y="30"/>
                      <a:pt x="164" y="30"/>
                      <a:pt x="164" y="30"/>
                    </a:cubicBezTo>
                    <a:cubicBezTo>
                      <a:pt x="158" y="39"/>
                      <a:pt x="158" y="39"/>
                      <a:pt x="158" y="39"/>
                    </a:cubicBezTo>
                    <a:cubicBezTo>
                      <a:pt x="152" y="36"/>
                      <a:pt x="152" y="36"/>
                      <a:pt x="152" y="36"/>
                    </a:cubicBezTo>
                    <a:cubicBezTo>
                      <a:pt x="147" y="45"/>
                      <a:pt x="147" y="45"/>
                      <a:pt x="147" y="45"/>
                    </a:cubicBezTo>
                    <a:cubicBezTo>
                      <a:pt x="171" y="62"/>
                      <a:pt x="187" y="90"/>
                      <a:pt x="187" y="122"/>
                    </a:cubicBezTo>
                    <a:cubicBezTo>
                      <a:pt x="187" y="174"/>
                      <a:pt x="145" y="216"/>
                      <a:pt x="94" y="216"/>
                    </a:cubicBezTo>
                    <a:cubicBezTo>
                      <a:pt x="42" y="216"/>
                      <a:pt x="0" y="174"/>
                      <a:pt x="0" y="122"/>
                    </a:cubicBezTo>
                    <a:cubicBezTo>
                      <a:pt x="0" y="90"/>
                      <a:pt x="16" y="62"/>
                      <a:pt x="41" y="45"/>
                    </a:cubicBezTo>
                    <a:cubicBezTo>
                      <a:pt x="35" y="36"/>
                      <a:pt x="35" y="36"/>
                      <a:pt x="35" y="36"/>
                    </a:cubicBezTo>
                    <a:cubicBezTo>
                      <a:pt x="29" y="39"/>
                      <a:pt x="29" y="39"/>
                      <a:pt x="29" y="39"/>
                    </a:cubicBezTo>
                    <a:lnTo>
                      <a:pt x="24" y="30"/>
                    </a:lnTo>
                    <a:close/>
                    <a:moveTo>
                      <a:pt x="94" y="47"/>
                    </a:moveTo>
                    <a:cubicBezTo>
                      <a:pt x="52" y="47"/>
                      <a:pt x="18" y="81"/>
                      <a:pt x="18" y="122"/>
                    </a:cubicBezTo>
                    <a:cubicBezTo>
                      <a:pt x="18" y="164"/>
                      <a:pt x="52" y="198"/>
                      <a:pt x="94" y="198"/>
                    </a:cubicBezTo>
                    <a:cubicBezTo>
                      <a:pt x="135" y="198"/>
                      <a:pt x="169" y="164"/>
                      <a:pt x="169" y="122"/>
                    </a:cubicBezTo>
                    <a:cubicBezTo>
                      <a:pt x="169" y="81"/>
                      <a:pt x="135" y="47"/>
                      <a:pt x="94" y="47"/>
                    </a:cubicBezTo>
                    <a:close/>
                    <a:moveTo>
                      <a:pt x="126" y="62"/>
                    </a:moveTo>
                    <a:cubicBezTo>
                      <a:pt x="129" y="64"/>
                      <a:pt x="129" y="64"/>
                      <a:pt x="129" y="64"/>
                    </a:cubicBezTo>
                    <a:cubicBezTo>
                      <a:pt x="124" y="73"/>
                      <a:pt x="124" y="73"/>
                      <a:pt x="124" y="73"/>
                    </a:cubicBezTo>
                    <a:cubicBezTo>
                      <a:pt x="121" y="72"/>
                      <a:pt x="121" y="72"/>
                      <a:pt x="121" y="72"/>
                    </a:cubicBezTo>
                    <a:lnTo>
                      <a:pt x="126" y="62"/>
                    </a:lnTo>
                    <a:close/>
                    <a:moveTo>
                      <a:pt x="152" y="87"/>
                    </a:moveTo>
                    <a:cubicBezTo>
                      <a:pt x="154" y="90"/>
                      <a:pt x="154" y="90"/>
                      <a:pt x="154" y="90"/>
                    </a:cubicBezTo>
                    <a:cubicBezTo>
                      <a:pt x="144" y="95"/>
                      <a:pt x="144" y="95"/>
                      <a:pt x="144" y="95"/>
                    </a:cubicBezTo>
                    <a:cubicBezTo>
                      <a:pt x="143" y="92"/>
                      <a:pt x="143" y="92"/>
                      <a:pt x="143" y="92"/>
                    </a:cubicBezTo>
                    <a:lnTo>
                      <a:pt x="152" y="87"/>
                    </a:lnTo>
                    <a:close/>
                    <a:moveTo>
                      <a:pt x="154" y="155"/>
                    </a:moveTo>
                    <a:cubicBezTo>
                      <a:pt x="152" y="158"/>
                      <a:pt x="152" y="158"/>
                      <a:pt x="152" y="158"/>
                    </a:cubicBezTo>
                    <a:cubicBezTo>
                      <a:pt x="143" y="153"/>
                      <a:pt x="143" y="153"/>
                      <a:pt x="143" y="153"/>
                    </a:cubicBezTo>
                    <a:cubicBezTo>
                      <a:pt x="144" y="150"/>
                      <a:pt x="144" y="150"/>
                      <a:pt x="144" y="150"/>
                    </a:cubicBezTo>
                    <a:lnTo>
                      <a:pt x="154" y="155"/>
                    </a:lnTo>
                    <a:close/>
                    <a:moveTo>
                      <a:pt x="129" y="181"/>
                    </a:moveTo>
                    <a:cubicBezTo>
                      <a:pt x="126" y="183"/>
                      <a:pt x="126" y="183"/>
                      <a:pt x="126" y="183"/>
                    </a:cubicBezTo>
                    <a:cubicBezTo>
                      <a:pt x="121" y="173"/>
                      <a:pt x="121" y="173"/>
                      <a:pt x="121" y="173"/>
                    </a:cubicBezTo>
                    <a:cubicBezTo>
                      <a:pt x="124" y="171"/>
                      <a:pt x="124" y="171"/>
                      <a:pt x="124" y="171"/>
                    </a:cubicBezTo>
                    <a:lnTo>
                      <a:pt x="129" y="181"/>
                    </a:lnTo>
                    <a:close/>
                    <a:moveTo>
                      <a:pt x="61" y="183"/>
                    </a:moveTo>
                    <a:cubicBezTo>
                      <a:pt x="58" y="181"/>
                      <a:pt x="58" y="181"/>
                      <a:pt x="58" y="181"/>
                    </a:cubicBezTo>
                    <a:cubicBezTo>
                      <a:pt x="63" y="171"/>
                      <a:pt x="63" y="171"/>
                      <a:pt x="63" y="171"/>
                    </a:cubicBezTo>
                    <a:cubicBezTo>
                      <a:pt x="66" y="173"/>
                      <a:pt x="66" y="173"/>
                      <a:pt x="66" y="173"/>
                    </a:cubicBezTo>
                    <a:lnTo>
                      <a:pt x="61" y="183"/>
                    </a:lnTo>
                    <a:close/>
                    <a:moveTo>
                      <a:pt x="35" y="158"/>
                    </a:moveTo>
                    <a:cubicBezTo>
                      <a:pt x="34" y="155"/>
                      <a:pt x="34" y="155"/>
                      <a:pt x="34" y="155"/>
                    </a:cubicBezTo>
                    <a:cubicBezTo>
                      <a:pt x="43" y="150"/>
                      <a:pt x="43" y="150"/>
                      <a:pt x="43" y="150"/>
                    </a:cubicBezTo>
                    <a:cubicBezTo>
                      <a:pt x="45" y="153"/>
                      <a:pt x="45" y="153"/>
                      <a:pt x="45" y="153"/>
                    </a:cubicBezTo>
                    <a:lnTo>
                      <a:pt x="35" y="158"/>
                    </a:lnTo>
                    <a:close/>
                    <a:moveTo>
                      <a:pt x="34" y="90"/>
                    </a:moveTo>
                    <a:cubicBezTo>
                      <a:pt x="35" y="87"/>
                      <a:pt x="35" y="87"/>
                      <a:pt x="35" y="87"/>
                    </a:cubicBezTo>
                    <a:cubicBezTo>
                      <a:pt x="45" y="92"/>
                      <a:pt x="45" y="92"/>
                      <a:pt x="45" y="92"/>
                    </a:cubicBezTo>
                    <a:cubicBezTo>
                      <a:pt x="43" y="95"/>
                      <a:pt x="43" y="95"/>
                      <a:pt x="43" y="95"/>
                    </a:cubicBezTo>
                    <a:lnTo>
                      <a:pt x="34" y="90"/>
                    </a:lnTo>
                    <a:close/>
                    <a:moveTo>
                      <a:pt x="58" y="64"/>
                    </a:moveTo>
                    <a:cubicBezTo>
                      <a:pt x="61" y="62"/>
                      <a:pt x="61" y="62"/>
                      <a:pt x="61" y="62"/>
                    </a:cubicBezTo>
                    <a:cubicBezTo>
                      <a:pt x="66" y="72"/>
                      <a:pt x="66" y="72"/>
                      <a:pt x="66" y="72"/>
                    </a:cubicBezTo>
                    <a:cubicBezTo>
                      <a:pt x="63" y="73"/>
                      <a:pt x="63" y="73"/>
                      <a:pt x="63" y="73"/>
                    </a:cubicBezTo>
                    <a:lnTo>
                      <a:pt x="58" y="64"/>
                    </a:lnTo>
                    <a:close/>
                    <a:moveTo>
                      <a:pt x="144" y="126"/>
                    </a:moveTo>
                    <a:cubicBezTo>
                      <a:pt x="144" y="119"/>
                      <a:pt x="144" y="119"/>
                      <a:pt x="144" y="119"/>
                    </a:cubicBezTo>
                    <a:cubicBezTo>
                      <a:pt x="162" y="119"/>
                      <a:pt x="162" y="119"/>
                      <a:pt x="162" y="119"/>
                    </a:cubicBezTo>
                    <a:cubicBezTo>
                      <a:pt x="162" y="126"/>
                      <a:pt x="162" y="126"/>
                      <a:pt x="162" y="126"/>
                    </a:cubicBezTo>
                    <a:lnTo>
                      <a:pt x="144" y="126"/>
                    </a:lnTo>
                    <a:close/>
                    <a:moveTo>
                      <a:pt x="43" y="119"/>
                    </a:moveTo>
                    <a:cubicBezTo>
                      <a:pt x="43" y="126"/>
                      <a:pt x="43" y="126"/>
                      <a:pt x="43" y="126"/>
                    </a:cubicBezTo>
                    <a:cubicBezTo>
                      <a:pt x="25" y="126"/>
                      <a:pt x="25" y="126"/>
                      <a:pt x="25" y="126"/>
                    </a:cubicBezTo>
                    <a:cubicBezTo>
                      <a:pt x="25" y="119"/>
                      <a:pt x="25" y="119"/>
                      <a:pt x="25" y="119"/>
                    </a:cubicBezTo>
                    <a:lnTo>
                      <a:pt x="43" y="119"/>
                    </a:lnTo>
                    <a:close/>
                    <a:moveTo>
                      <a:pt x="90" y="173"/>
                    </a:moveTo>
                    <a:cubicBezTo>
                      <a:pt x="97" y="173"/>
                      <a:pt x="97" y="173"/>
                      <a:pt x="97" y="173"/>
                    </a:cubicBezTo>
                    <a:cubicBezTo>
                      <a:pt x="97" y="191"/>
                      <a:pt x="97" y="191"/>
                      <a:pt x="97" y="191"/>
                    </a:cubicBezTo>
                    <a:cubicBezTo>
                      <a:pt x="90" y="191"/>
                      <a:pt x="90" y="191"/>
                      <a:pt x="90" y="191"/>
                    </a:cubicBezTo>
                    <a:lnTo>
                      <a:pt x="90" y="173"/>
                    </a:lnTo>
                    <a:close/>
                    <a:moveTo>
                      <a:pt x="90" y="54"/>
                    </a:moveTo>
                    <a:cubicBezTo>
                      <a:pt x="97" y="54"/>
                      <a:pt x="97" y="54"/>
                      <a:pt x="97" y="54"/>
                    </a:cubicBezTo>
                    <a:cubicBezTo>
                      <a:pt x="97" y="72"/>
                      <a:pt x="97" y="72"/>
                      <a:pt x="97" y="72"/>
                    </a:cubicBezTo>
                    <a:cubicBezTo>
                      <a:pt x="90" y="72"/>
                      <a:pt x="90" y="72"/>
                      <a:pt x="90" y="72"/>
                    </a:cubicBezTo>
                    <a:lnTo>
                      <a:pt x="90" y="54"/>
                    </a:lnTo>
                    <a:close/>
                    <a:moveTo>
                      <a:pt x="88" y="126"/>
                    </a:moveTo>
                    <a:cubicBezTo>
                      <a:pt x="81" y="130"/>
                      <a:pt x="81" y="130"/>
                      <a:pt x="81" y="130"/>
                    </a:cubicBezTo>
                    <a:cubicBezTo>
                      <a:pt x="79" y="123"/>
                      <a:pt x="79" y="123"/>
                      <a:pt x="79" y="123"/>
                    </a:cubicBezTo>
                    <a:cubicBezTo>
                      <a:pt x="87" y="122"/>
                      <a:pt x="87" y="122"/>
                      <a:pt x="87" y="122"/>
                    </a:cubicBezTo>
                    <a:cubicBezTo>
                      <a:pt x="87" y="119"/>
                      <a:pt x="89" y="116"/>
                      <a:pt x="92" y="115"/>
                    </a:cubicBezTo>
                    <a:cubicBezTo>
                      <a:pt x="94" y="114"/>
                      <a:pt x="97" y="115"/>
                      <a:pt x="99" y="117"/>
                    </a:cubicBezTo>
                    <a:cubicBezTo>
                      <a:pt x="146" y="107"/>
                      <a:pt x="146" y="107"/>
                      <a:pt x="146" y="107"/>
                    </a:cubicBezTo>
                    <a:cubicBezTo>
                      <a:pt x="101" y="123"/>
                      <a:pt x="101" y="123"/>
                      <a:pt x="101" y="123"/>
                    </a:cubicBezTo>
                    <a:cubicBezTo>
                      <a:pt x="100" y="126"/>
                      <a:pt x="98" y="128"/>
                      <a:pt x="96" y="129"/>
                    </a:cubicBezTo>
                    <a:cubicBezTo>
                      <a:pt x="93" y="130"/>
                      <a:pt x="90" y="129"/>
                      <a:pt x="88" y="126"/>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 name="Textfeld 59"/>
            <p:cNvSpPr txBox="1">
              <a:spLocks/>
            </p:cNvSpPr>
            <p:nvPr/>
          </p:nvSpPr>
          <p:spPr bwMode="gray">
            <a:xfrm>
              <a:off x="10766730" y="2312412"/>
              <a:ext cx="962541" cy="423065"/>
            </a:xfrm>
            <a:prstGeom prst="rect">
              <a:avLst/>
            </a:prstGeom>
          </p:spPr>
          <p:txBody>
            <a:bodyPr wrap="square" lIns="0" tIns="0" rIns="0" bIns="0" rtlCol="0">
              <a:spAutoFit/>
            </a:bodyPr>
            <a:lstStyle/>
            <a:p>
              <a:pPr>
                <a:lnSpc>
                  <a:spcPct val="110000"/>
                </a:lnSpc>
                <a:spcBef>
                  <a:spcPts val="0"/>
                </a:spcBef>
              </a:pPr>
              <a:r>
                <a:rPr lang="en-US" sz="1300" dirty="0">
                  <a:solidFill>
                    <a:schemeClr val="tx1"/>
                  </a:solidFill>
                </a:rPr>
                <a:t>Less than </a:t>
              </a:r>
              <a:br>
                <a:rPr lang="en-US" sz="1300" dirty="0">
                  <a:solidFill>
                    <a:schemeClr val="tx1"/>
                  </a:solidFill>
                </a:rPr>
              </a:br>
              <a:r>
                <a:rPr lang="en-US" sz="1300" dirty="0">
                  <a:solidFill>
                    <a:schemeClr val="tx1"/>
                  </a:solidFill>
                </a:rPr>
                <a:t>1 minute</a:t>
              </a:r>
            </a:p>
          </p:txBody>
        </p:sp>
      </p:grpSp>
      <p:grpSp>
        <p:nvGrpSpPr>
          <p:cNvPr id="227" name="Uhr 15&quot;"/>
          <p:cNvGrpSpPr/>
          <p:nvPr/>
        </p:nvGrpSpPr>
        <p:grpSpPr bwMode="gray">
          <a:xfrm>
            <a:off x="10801315" y="1573184"/>
            <a:ext cx="672265" cy="924500"/>
            <a:chOff x="10803696" y="1573184"/>
            <a:chExt cx="672265" cy="924500"/>
          </a:xfrm>
        </p:grpSpPr>
        <p:sp>
          <p:nvSpPr>
            <p:cNvPr id="65" name="Oval 55"/>
            <p:cNvSpPr>
              <a:spLocks noChangeArrowheads="1"/>
            </p:cNvSpPr>
            <p:nvPr/>
          </p:nvSpPr>
          <p:spPr bwMode="gray">
            <a:xfrm>
              <a:off x="10861807" y="1728146"/>
              <a:ext cx="501688" cy="4978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
            <p:cNvSpPr>
              <a:spLocks/>
            </p:cNvSpPr>
            <p:nvPr/>
          </p:nvSpPr>
          <p:spPr bwMode="gray">
            <a:xfrm>
              <a:off x="11113619" y="1728146"/>
              <a:ext cx="216946" cy="247938"/>
            </a:xfrm>
            <a:custGeom>
              <a:avLst/>
              <a:gdLst>
                <a:gd name="T0" fmla="*/ 66 w 66"/>
                <a:gd name="T1" fmla="*/ 38 h 75"/>
                <a:gd name="T2" fmla="*/ 0 w 66"/>
                <a:gd name="T3" fmla="*/ 0 h 75"/>
                <a:gd name="T4" fmla="*/ 0 w 66"/>
                <a:gd name="T5" fmla="*/ 75 h 75"/>
                <a:gd name="T6" fmla="*/ 66 w 66"/>
                <a:gd name="T7" fmla="*/ 38 h 75"/>
              </a:gdLst>
              <a:ahLst/>
              <a:cxnLst>
                <a:cxn ang="0">
                  <a:pos x="T0" y="T1"/>
                </a:cxn>
                <a:cxn ang="0">
                  <a:pos x="T2" y="T3"/>
                </a:cxn>
                <a:cxn ang="0">
                  <a:pos x="T4" y="T5"/>
                </a:cxn>
                <a:cxn ang="0">
                  <a:pos x="T6" y="T7"/>
                </a:cxn>
              </a:cxnLst>
              <a:rect l="0" t="0" r="r" b="b"/>
              <a:pathLst>
                <a:path w="66" h="75">
                  <a:moveTo>
                    <a:pt x="66" y="38"/>
                  </a:moveTo>
                  <a:cubicBezTo>
                    <a:pt x="52" y="15"/>
                    <a:pt x="28" y="0"/>
                    <a:pt x="0" y="0"/>
                  </a:cubicBezTo>
                  <a:cubicBezTo>
                    <a:pt x="0" y="75"/>
                    <a:pt x="0" y="75"/>
                    <a:pt x="0" y="75"/>
                  </a:cubicBezTo>
                  <a:lnTo>
                    <a:pt x="66" y="38"/>
                  </a:lnTo>
                  <a:close/>
                </a:path>
              </a:pathLst>
            </a:custGeom>
            <a:solidFill>
              <a:srgbClr val="55A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7"/>
            <p:cNvSpPr>
              <a:spLocks noEditPoints="1"/>
            </p:cNvSpPr>
            <p:nvPr/>
          </p:nvSpPr>
          <p:spPr bwMode="gray">
            <a:xfrm>
              <a:off x="10803696" y="1573184"/>
              <a:ext cx="615972" cy="712822"/>
            </a:xfrm>
            <a:custGeom>
              <a:avLst/>
              <a:gdLst>
                <a:gd name="T0" fmla="*/ 49 w 187"/>
                <a:gd name="T1" fmla="*/ 15 h 216"/>
                <a:gd name="T2" fmla="*/ 48 w 187"/>
                <a:gd name="T3" fmla="*/ 28 h 216"/>
                <a:gd name="T4" fmla="*/ 83 w 187"/>
                <a:gd name="T5" fmla="*/ 29 h 216"/>
                <a:gd name="T6" fmla="*/ 72 w 187"/>
                <a:gd name="T7" fmla="*/ 14 h 216"/>
                <a:gd name="T8" fmla="*/ 115 w 187"/>
                <a:gd name="T9" fmla="*/ 0 h 216"/>
                <a:gd name="T10" fmla="*/ 104 w 187"/>
                <a:gd name="T11" fmla="*/ 14 h 216"/>
                <a:gd name="T12" fmla="*/ 134 w 187"/>
                <a:gd name="T13" fmla="*/ 38 h 216"/>
                <a:gd name="T14" fmla="*/ 133 w 187"/>
                <a:gd name="T15" fmla="*/ 25 h 216"/>
                <a:gd name="T16" fmla="*/ 164 w 187"/>
                <a:gd name="T17" fmla="*/ 30 h 216"/>
                <a:gd name="T18" fmla="*/ 152 w 187"/>
                <a:gd name="T19" fmla="*/ 36 h 216"/>
                <a:gd name="T20" fmla="*/ 187 w 187"/>
                <a:gd name="T21" fmla="*/ 122 h 216"/>
                <a:gd name="T22" fmla="*/ 0 w 187"/>
                <a:gd name="T23" fmla="*/ 122 h 216"/>
                <a:gd name="T24" fmla="*/ 35 w 187"/>
                <a:gd name="T25" fmla="*/ 36 h 216"/>
                <a:gd name="T26" fmla="*/ 24 w 187"/>
                <a:gd name="T27" fmla="*/ 30 h 216"/>
                <a:gd name="T28" fmla="*/ 18 w 187"/>
                <a:gd name="T29" fmla="*/ 122 h 216"/>
                <a:gd name="T30" fmla="*/ 169 w 187"/>
                <a:gd name="T31" fmla="*/ 122 h 216"/>
                <a:gd name="T32" fmla="*/ 126 w 187"/>
                <a:gd name="T33" fmla="*/ 62 h 216"/>
                <a:gd name="T34" fmla="*/ 124 w 187"/>
                <a:gd name="T35" fmla="*/ 73 h 216"/>
                <a:gd name="T36" fmla="*/ 126 w 187"/>
                <a:gd name="T37" fmla="*/ 62 h 216"/>
                <a:gd name="T38" fmla="*/ 154 w 187"/>
                <a:gd name="T39" fmla="*/ 90 h 216"/>
                <a:gd name="T40" fmla="*/ 143 w 187"/>
                <a:gd name="T41" fmla="*/ 92 h 216"/>
                <a:gd name="T42" fmla="*/ 154 w 187"/>
                <a:gd name="T43" fmla="*/ 155 h 216"/>
                <a:gd name="T44" fmla="*/ 143 w 187"/>
                <a:gd name="T45" fmla="*/ 153 h 216"/>
                <a:gd name="T46" fmla="*/ 154 w 187"/>
                <a:gd name="T47" fmla="*/ 155 h 216"/>
                <a:gd name="T48" fmla="*/ 126 w 187"/>
                <a:gd name="T49" fmla="*/ 183 h 216"/>
                <a:gd name="T50" fmla="*/ 124 w 187"/>
                <a:gd name="T51" fmla="*/ 171 h 216"/>
                <a:gd name="T52" fmla="*/ 61 w 187"/>
                <a:gd name="T53" fmla="*/ 183 h 216"/>
                <a:gd name="T54" fmla="*/ 63 w 187"/>
                <a:gd name="T55" fmla="*/ 171 h 216"/>
                <a:gd name="T56" fmla="*/ 61 w 187"/>
                <a:gd name="T57" fmla="*/ 183 h 216"/>
                <a:gd name="T58" fmla="*/ 34 w 187"/>
                <a:gd name="T59" fmla="*/ 155 h 216"/>
                <a:gd name="T60" fmla="*/ 45 w 187"/>
                <a:gd name="T61" fmla="*/ 153 h 216"/>
                <a:gd name="T62" fmla="*/ 34 w 187"/>
                <a:gd name="T63" fmla="*/ 90 h 216"/>
                <a:gd name="T64" fmla="*/ 45 w 187"/>
                <a:gd name="T65" fmla="*/ 92 h 216"/>
                <a:gd name="T66" fmla="*/ 34 w 187"/>
                <a:gd name="T67" fmla="*/ 90 h 216"/>
                <a:gd name="T68" fmla="*/ 61 w 187"/>
                <a:gd name="T69" fmla="*/ 62 h 216"/>
                <a:gd name="T70" fmla="*/ 63 w 187"/>
                <a:gd name="T71" fmla="*/ 73 h 216"/>
                <a:gd name="T72" fmla="*/ 144 w 187"/>
                <a:gd name="T73" fmla="*/ 126 h 216"/>
                <a:gd name="T74" fmla="*/ 162 w 187"/>
                <a:gd name="T75" fmla="*/ 119 h 216"/>
                <a:gd name="T76" fmla="*/ 144 w 187"/>
                <a:gd name="T77" fmla="*/ 126 h 216"/>
                <a:gd name="T78" fmla="*/ 43 w 187"/>
                <a:gd name="T79" fmla="*/ 126 h 216"/>
                <a:gd name="T80" fmla="*/ 25 w 187"/>
                <a:gd name="T81" fmla="*/ 119 h 216"/>
                <a:gd name="T82" fmla="*/ 90 w 187"/>
                <a:gd name="T83" fmla="*/ 173 h 216"/>
                <a:gd name="T84" fmla="*/ 97 w 187"/>
                <a:gd name="T85" fmla="*/ 191 h 216"/>
                <a:gd name="T86" fmla="*/ 90 w 187"/>
                <a:gd name="T87" fmla="*/ 173 h 216"/>
                <a:gd name="T88" fmla="*/ 97 w 187"/>
                <a:gd name="T89" fmla="*/ 54 h 216"/>
                <a:gd name="T90" fmla="*/ 90 w 187"/>
                <a:gd name="T91" fmla="*/ 72 h 216"/>
                <a:gd name="T92" fmla="*/ 89 w 187"/>
                <a:gd name="T93" fmla="*/ 128 h 216"/>
                <a:gd name="T94" fmla="*/ 79 w 187"/>
                <a:gd name="T95" fmla="*/ 126 h 216"/>
                <a:gd name="T96" fmla="*/ 90 w 187"/>
                <a:gd name="T97" fmla="*/ 116 h 216"/>
                <a:gd name="T98" fmla="*/ 140 w 187"/>
                <a:gd name="T99" fmla="*/ 95 h 216"/>
                <a:gd name="T100" fmla="*/ 97 w 187"/>
                <a:gd name="T101"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 h="216">
                  <a:moveTo>
                    <a:pt x="24" y="30"/>
                  </a:moveTo>
                  <a:cubicBezTo>
                    <a:pt x="49" y="15"/>
                    <a:pt x="49" y="15"/>
                    <a:pt x="49" y="15"/>
                  </a:cubicBezTo>
                  <a:cubicBezTo>
                    <a:pt x="54" y="25"/>
                    <a:pt x="54" y="25"/>
                    <a:pt x="54" y="25"/>
                  </a:cubicBezTo>
                  <a:cubicBezTo>
                    <a:pt x="48" y="28"/>
                    <a:pt x="48" y="28"/>
                    <a:pt x="48" y="28"/>
                  </a:cubicBezTo>
                  <a:cubicBezTo>
                    <a:pt x="53" y="38"/>
                    <a:pt x="53" y="38"/>
                    <a:pt x="53" y="38"/>
                  </a:cubicBezTo>
                  <a:cubicBezTo>
                    <a:pt x="62" y="34"/>
                    <a:pt x="72" y="31"/>
                    <a:pt x="83" y="29"/>
                  </a:cubicBezTo>
                  <a:cubicBezTo>
                    <a:pt x="83" y="14"/>
                    <a:pt x="83" y="14"/>
                    <a:pt x="83" y="14"/>
                  </a:cubicBezTo>
                  <a:cubicBezTo>
                    <a:pt x="72" y="14"/>
                    <a:pt x="72" y="14"/>
                    <a:pt x="72" y="14"/>
                  </a:cubicBezTo>
                  <a:cubicBezTo>
                    <a:pt x="72" y="0"/>
                    <a:pt x="72" y="0"/>
                    <a:pt x="72" y="0"/>
                  </a:cubicBezTo>
                  <a:cubicBezTo>
                    <a:pt x="115" y="0"/>
                    <a:pt x="115" y="0"/>
                    <a:pt x="115" y="0"/>
                  </a:cubicBezTo>
                  <a:cubicBezTo>
                    <a:pt x="115" y="14"/>
                    <a:pt x="115" y="14"/>
                    <a:pt x="115" y="14"/>
                  </a:cubicBezTo>
                  <a:cubicBezTo>
                    <a:pt x="104" y="14"/>
                    <a:pt x="104" y="14"/>
                    <a:pt x="104" y="14"/>
                  </a:cubicBezTo>
                  <a:cubicBezTo>
                    <a:pt x="104" y="29"/>
                    <a:pt x="104" y="29"/>
                    <a:pt x="104" y="29"/>
                  </a:cubicBezTo>
                  <a:cubicBezTo>
                    <a:pt x="115" y="31"/>
                    <a:pt x="125" y="34"/>
                    <a:pt x="134" y="38"/>
                  </a:cubicBezTo>
                  <a:cubicBezTo>
                    <a:pt x="140" y="28"/>
                    <a:pt x="140" y="28"/>
                    <a:pt x="140" y="28"/>
                  </a:cubicBezTo>
                  <a:cubicBezTo>
                    <a:pt x="133" y="25"/>
                    <a:pt x="133" y="25"/>
                    <a:pt x="133" y="25"/>
                  </a:cubicBezTo>
                  <a:cubicBezTo>
                    <a:pt x="139" y="15"/>
                    <a:pt x="139" y="15"/>
                    <a:pt x="139" y="15"/>
                  </a:cubicBezTo>
                  <a:cubicBezTo>
                    <a:pt x="164" y="30"/>
                    <a:pt x="164" y="30"/>
                    <a:pt x="164" y="30"/>
                  </a:cubicBezTo>
                  <a:cubicBezTo>
                    <a:pt x="158" y="39"/>
                    <a:pt x="158" y="39"/>
                    <a:pt x="158" y="39"/>
                  </a:cubicBezTo>
                  <a:cubicBezTo>
                    <a:pt x="152" y="36"/>
                    <a:pt x="152" y="36"/>
                    <a:pt x="152" y="36"/>
                  </a:cubicBezTo>
                  <a:cubicBezTo>
                    <a:pt x="147" y="45"/>
                    <a:pt x="147" y="45"/>
                    <a:pt x="147" y="45"/>
                  </a:cubicBezTo>
                  <a:cubicBezTo>
                    <a:pt x="171" y="62"/>
                    <a:pt x="187" y="90"/>
                    <a:pt x="187" y="122"/>
                  </a:cubicBezTo>
                  <a:cubicBezTo>
                    <a:pt x="187" y="174"/>
                    <a:pt x="145" y="216"/>
                    <a:pt x="94" y="216"/>
                  </a:cubicBezTo>
                  <a:cubicBezTo>
                    <a:pt x="42" y="216"/>
                    <a:pt x="0" y="174"/>
                    <a:pt x="0" y="122"/>
                  </a:cubicBezTo>
                  <a:cubicBezTo>
                    <a:pt x="0" y="90"/>
                    <a:pt x="16" y="62"/>
                    <a:pt x="41" y="45"/>
                  </a:cubicBezTo>
                  <a:cubicBezTo>
                    <a:pt x="35" y="36"/>
                    <a:pt x="35" y="36"/>
                    <a:pt x="35" y="36"/>
                  </a:cubicBezTo>
                  <a:cubicBezTo>
                    <a:pt x="29" y="39"/>
                    <a:pt x="29" y="39"/>
                    <a:pt x="29" y="39"/>
                  </a:cubicBezTo>
                  <a:lnTo>
                    <a:pt x="24" y="30"/>
                  </a:lnTo>
                  <a:close/>
                  <a:moveTo>
                    <a:pt x="94" y="47"/>
                  </a:moveTo>
                  <a:cubicBezTo>
                    <a:pt x="52" y="47"/>
                    <a:pt x="18" y="81"/>
                    <a:pt x="18" y="122"/>
                  </a:cubicBezTo>
                  <a:cubicBezTo>
                    <a:pt x="18" y="164"/>
                    <a:pt x="52" y="198"/>
                    <a:pt x="94" y="198"/>
                  </a:cubicBezTo>
                  <a:cubicBezTo>
                    <a:pt x="135" y="198"/>
                    <a:pt x="169" y="164"/>
                    <a:pt x="169" y="122"/>
                  </a:cubicBezTo>
                  <a:cubicBezTo>
                    <a:pt x="169" y="81"/>
                    <a:pt x="135" y="47"/>
                    <a:pt x="94" y="47"/>
                  </a:cubicBezTo>
                  <a:close/>
                  <a:moveTo>
                    <a:pt x="126" y="62"/>
                  </a:moveTo>
                  <a:cubicBezTo>
                    <a:pt x="129" y="64"/>
                    <a:pt x="129" y="64"/>
                    <a:pt x="129" y="64"/>
                  </a:cubicBezTo>
                  <a:cubicBezTo>
                    <a:pt x="124" y="73"/>
                    <a:pt x="124" y="73"/>
                    <a:pt x="124" y="73"/>
                  </a:cubicBezTo>
                  <a:cubicBezTo>
                    <a:pt x="121" y="72"/>
                    <a:pt x="121" y="72"/>
                    <a:pt x="121" y="72"/>
                  </a:cubicBezTo>
                  <a:lnTo>
                    <a:pt x="126" y="62"/>
                  </a:lnTo>
                  <a:close/>
                  <a:moveTo>
                    <a:pt x="152" y="87"/>
                  </a:moveTo>
                  <a:cubicBezTo>
                    <a:pt x="154" y="90"/>
                    <a:pt x="154" y="90"/>
                    <a:pt x="154" y="90"/>
                  </a:cubicBezTo>
                  <a:cubicBezTo>
                    <a:pt x="144" y="95"/>
                    <a:pt x="144" y="95"/>
                    <a:pt x="144" y="95"/>
                  </a:cubicBezTo>
                  <a:cubicBezTo>
                    <a:pt x="143" y="92"/>
                    <a:pt x="143" y="92"/>
                    <a:pt x="143" y="92"/>
                  </a:cubicBezTo>
                  <a:lnTo>
                    <a:pt x="152" y="87"/>
                  </a:lnTo>
                  <a:close/>
                  <a:moveTo>
                    <a:pt x="154" y="155"/>
                  </a:moveTo>
                  <a:cubicBezTo>
                    <a:pt x="152" y="158"/>
                    <a:pt x="152" y="158"/>
                    <a:pt x="152" y="158"/>
                  </a:cubicBezTo>
                  <a:cubicBezTo>
                    <a:pt x="143" y="153"/>
                    <a:pt x="143" y="153"/>
                    <a:pt x="143" y="153"/>
                  </a:cubicBezTo>
                  <a:cubicBezTo>
                    <a:pt x="144" y="150"/>
                    <a:pt x="144" y="150"/>
                    <a:pt x="144" y="150"/>
                  </a:cubicBezTo>
                  <a:lnTo>
                    <a:pt x="154" y="155"/>
                  </a:lnTo>
                  <a:close/>
                  <a:moveTo>
                    <a:pt x="129" y="181"/>
                  </a:moveTo>
                  <a:cubicBezTo>
                    <a:pt x="126" y="183"/>
                    <a:pt x="126" y="183"/>
                    <a:pt x="126" y="183"/>
                  </a:cubicBezTo>
                  <a:cubicBezTo>
                    <a:pt x="121" y="173"/>
                    <a:pt x="121" y="173"/>
                    <a:pt x="121" y="173"/>
                  </a:cubicBezTo>
                  <a:cubicBezTo>
                    <a:pt x="124" y="171"/>
                    <a:pt x="124" y="171"/>
                    <a:pt x="124" y="171"/>
                  </a:cubicBezTo>
                  <a:lnTo>
                    <a:pt x="129" y="181"/>
                  </a:lnTo>
                  <a:close/>
                  <a:moveTo>
                    <a:pt x="61" y="183"/>
                  </a:moveTo>
                  <a:cubicBezTo>
                    <a:pt x="58" y="181"/>
                    <a:pt x="58" y="181"/>
                    <a:pt x="58" y="181"/>
                  </a:cubicBezTo>
                  <a:cubicBezTo>
                    <a:pt x="63" y="171"/>
                    <a:pt x="63" y="171"/>
                    <a:pt x="63" y="171"/>
                  </a:cubicBezTo>
                  <a:cubicBezTo>
                    <a:pt x="66" y="173"/>
                    <a:pt x="66" y="173"/>
                    <a:pt x="66" y="173"/>
                  </a:cubicBezTo>
                  <a:lnTo>
                    <a:pt x="61" y="183"/>
                  </a:lnTo>
                  <a:close/>
                  <a:moveTo>
                    <a:pt x="35" y="158"/>
                  </a:moveTo>
                  <a:cubicBezTo>
                    <a:pt x="34" y="155"/>
                    <a:pt x="34" y="155"/>
                    <a:pt x="34" y="155"/>
                  </a:cubicBezTo>
                  <a:cubicBezTo>
                    <a:pt x="43" y="150"/>
                    <a:pt x="43" y="150"/>
                    <a:pt x="43" y="150"/>
                  </a:cubicBezTo>
                  <a:cubicBezTo>
                    <a:pt x="45" y="153"/>
                    <a:pt x="45" y="153"/>
                    <a:pt x="45" y="153"/>
                  </a:cubicBezTo>
                  <a:lnTo>
                    <a:pt x="35" y="158"/>
                  </a:lnTo>
                  <a:close/>
                  <a:moveTo>
                    <a:pt x="34" y="90"/>
                  </a:moveTo>
                  <a:cubicBezTo>
                    <a:pt x="35" y="87"/>
                    <a:pt x="35" y="87"/>
                    <a:pt x="35" y="87"/>
                  </a:cubicBezTo>
                  <a:cubicBezTo>
                    <a:pt x="45" y="92"/>
                    <a:pt x="45" y="92"/>
                    <a:pt x="45" y="92"/>
                  </a:cubicBezTo>
                  <a:cubicBezTo>
                    <a:pt x="43" y="95"/>
                    <a:pt x="43" y="95"/>
                    <a:pt x="43" y="95"/>
                  </a:cubicBezTo>
                  <a:lnTo>
                    <a:pt x="34" y="90"/>
                  </a:lnTo>
                  <a:close/>
                  <a:moveTo>
                    <a:pt x="58" y="64"/>
                  </a:moveTo>
                  <a:cubicBezTo>
                    <a:pt x="61" y="62"/>
                    <a:pt x="61" y="62"/>
                    <a:pt x="61" y="62"/>
                  </a:cubicBezTo>
                  <a:cubicBezTo>
                    <a:pt x="66" y="72"/>
                    <a:pt x="66" y="72"/>
                    <a:pt x="66" y="72"/>
                  </a:cubicBezTo>
                  <a:cubicBezTo>
                    <a:pt x="63" y="73"/>
                    <a:pt x="63" y="73"/>
                    <a:pt x="63" y="73"/>
                  </a:cubicBezTo>
                  <a:lnTo>
                    <a:pt x="58" y="64"/>
                  </a:lnTo>
                  <a:close/>
                  <a:moveTo>
                    <a:pt x="144" y="126"/>
                  </a:moveTo>
                  <a:cubicBezTo>
                    <a:pt x="144" y="119"/>
                    <a:pt x="144" y="119"/>
                    <a:pt x="144" y="119"/>
                  </a:cubicBezTo>
                  <a:cubicBezTo>
                    <a:pt x="162" y="119"/>
                    <a:pt x="162" y="119"/>
                    <a:pt x="162" y="119"/>
                  </a:cubicBezTo>
                  <a:cubicBezTo>
                    <a:pt x="162" y="126"/>
                    <a:pt x="162" y="126"/>
                    <a:pt x="162" y="126"/>
                  </a:cubicBezTo>
                  <a:lnTo>
                    <a:pt x="144" y="126"/>
                  </a:lnTo>
                  <a:close/>
                  <a:moveTo>
                    <a:pt x="43" y="119"/>
                  </a:moveTo>
                  <a:cubicBezTo>
                    <a:pt x="43" y="126"/>
                    <a:pt x="43" y="126"/>
                    <a:pt x="43" y="126"/>
                  </a:cubicBezTo>
                  <a:cubicBezTo>
                    <a:pt x="25" y="126"/>
                    <a:pt x="25" y="126"/>
                    <a:pt x="25" y="126"/>
                  </a:cubicBezTo>
                  <a:cubicBezTo>
                    <a:pt x="25" y="119"/>
                    <a:pt x="25" y="119"/>
                    <a:pt x="25" y="119"/>
                  </a:cubicBezTo>
                  <a:lnTo>
                    <a:pt x="43" y="119"/>
                  </a:lnTo>
                  <a:close/>
                  <a:moveTo>
                    <a:pt x="90" y="173"/>
                  </a:moveTo>
                  <a:cubicBezTo>
                    <a:pt x="97" y="173"/>
                    <a:pt x="97" y="173"/>
                    <a:pt x="97" y="173"/>
                  </a:cubicBezTo>
                  <a:cubicBezTo>
                    <a:pt x="97" y="191"/>
                    <a:pt x="97" y="191"/>
                    <a:pt x="97" y="191"/>
                  </a:cubicBezTo>
                  <a:cubicBezTo>
                    <a:pt x="90" y="191"/>
                    <a:pt x="90" y="191"/>
                    <a:pt x="90" y="191"/>
                  </a:cubicBezTo>
                  <a:lnTo>
                    <a:pt x="90" y="173"/>
                  </a:lnTo>
                  <a:close/>
                  <a:moveTo>
                    <a:pt x="90" y="54"/>
                  </a:moveTo>
                  <a:cubicBezTo>
                    <a:pt x="97" y="54"/>
                    <a:pt x="97" y="54"/>
                    <a:pt x="97" y="54"/>
                  </a:cubicBezTo>
                  <a:cubicBezTo>
                    <a:pt x="97" y="72"/>
                    <a:pt x="97" y="72"/>
                    <a:pt x="97" y="72"/>
                  </a:cubicBezTo>
                  <a:cubicBezTo>
                    <a:pt x="90" y="72"/>
                    <a:pt x="90" y="72"/>
                    <a:pt x="90" y="72"/>
                  </a:cubicBezTo>
                  <a:lnTo>
                    <a:pt x="90" y="54"/>
                  </a:lnTo>
                  <a:close/>
                  <a:moveTo>
                    <a:pt x="89" y="128"/>
                  </a:moveTo>
                  <a:cubicBezTo>
                    <a:pt x="83" y="133"/>
                    <a:pt x="83" y="133"/>
                    <a:pt x="83" y="133"/>
                  </a:cubicBezTo>
                  <a:cubicBezTo>
                    <a:pt x="79" y="126"/>
                    <a:pt x="79" y="126"/>
                    <a:pt x="79" y="126"/>
                  </a:cubicBezTo>
                  <a:cubicBezTo>
                    <a:pt x="86" y="123"/>
                    <a:pt x="86" y="123"/>
                    <a:pt x="86" y="123"/>
                  </a:cubicBezTo>
                  <a:cubicBezTo>
                    <a:pt x="86" y="121"/>
                    <a:pt x="87" y="118"/>
                    <a:pt x="90" y="116"/>
                  </a:cubicBezTo>
                  <a:cubicBezTo>
                    <a:pt x="92" y="115"/>
                    <a:pt x="95" y="115"/>
                    <a:pt x="98" y="116"/>
                  </a:cubicBezTo>
                  <a:cubicBezTo>
                    <a:pt x="140" y="95"/>
                    <a:pt x="140" y="95"/>
                    <a:pt x="140" y="95"/>
                  </a:cubicBezTo>
                  <a:cubicBezTo>
                    <a:pt x="101" y="122"/>
                    <a:pt x="101" y="122"/>
                    <a:pt x="101" y="122"/>
                  </a:cubicBezTo>
                  <a:cubicBezTo>
                    <a:pt x="101" y="124"/>
                    <a:pt x="100" y="127"/>
                    <a:pt x="97" y="128"/>
                  </a:cubicBezTo>
                  <a:cubicBezTo>
                    <a:pt x="95" y="130"/>
                    <a:pt x="91" y="130"/>
                    <a:pt x="89" y="128"/>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8"/>
            <p:cNvSpPr>
              <a:spLocks noChangeArrowheads="1"/>
            </p:cNvSpPr>
            <p:nvPr/>
          </p:nvSpPr>
          <p:spPr bwMode="gray">
            <a:xfrm>
              <a:off x="10983839" y="2297629"/>
              <a:ext cx="4921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solidFill>
                    <a:schemeClr val="tx1"/>
                  </a:solidFill>
                  <a:effectLst/>
                  <a:latin typeface="+mj-lt"/>
                  <a:cs typeface="Arial" pitchFamily="34" charset="0"/>
                </a:rPr>
                <a:t>15 sec</a:t>
              </a:r>
            </a:p>
          </p:txBody>
        </p:sp>
      </p:grpSp>
      <p:grpSp>
        <p:nvGrpSpPr>
          <p:cNvPr id="228" name="Uhr 10&quot;"/>
          <p:cNvGrpSpPr/>
          <p:nvPr/>
        </p:nvGrpSpPr>
        <p:grpSpPr bwMode="gray">
          <a:xfrm>
            <a:off x="10800424" y="1573184"/>
            <a:ext cx="670943" cy="927002"/>
            <a:chOff x="8915400" y="1554163"/>
            <a:chExt cx="547985" cy="757118"/>
          </a:xfrm>
        </p:grpSpPr>
        <p:sp>
          <p:nvSpPr>
            <p:cNvPr id="70" name="Rectangle 88"/>
            <p:cNvSpPr>
              <a:spLocks noChangeArrowheads="1"/>
            </p:cNvSpPr>
            <p:nvPr/>
          </p:nvSpPr>
          <p:spPr bwMode="gray">
            <a:xfrm>
              <a:off x="9061450" y="2147888"/>
              <a:ext cx="401935" cy="16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solidFill>
                    <a:schemeClr val="tx1"/>
                  </a:solidFill>
                  <a:effectLst/>
                  <a:latin typeface="+mj-lt"/>
                  <a:cs typeface="Arial" pitchFamily="34" charset="0"/>
                </a:rPr>
                <a:t>10 sec</a:t>
              </a:r>
            </a:p>
          </p:txBody>
        </p:sp>
        <p:sp>
          <p:nvSpPr>
            <p:cNvPr id="71" name="Oval 89"/>
            <p:cNvSpPr>
              <a:spLocks noChangeArrowheads="1"/>
            </p:cNvSpPr>
            <p:nvPr/>
          </p:nvSpPr>
          <p:spPr bwMode="gray">
            <a:xfrm>
              <a:off x="8963025" y="1681163"/>
              <a:ext cx="411163" cy="4079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90"/>
            <p:cNvSpPr>
              <a:spLocks/>
            </p:cNvSpPr>
            <p:nvPr/>
          </p:nvSpPr>
          <p:spPr bwMode="gray">
            <a:xfrm>
              <a:off x="9169400" y="1681163"/>
              <a:ext cx="142875" cy="201613"/>
            </a:xfrm>
            <a:custGeom>
              <a:avLst/>
              <a:gdLst>
                <a:gd name="T0" fmla="*/ 53 w 53"/>
                <a:gd name="T1" fmla="*/ 22 h 75"/>
                <a:gd name="T2" fmla="*/ 0 w 53"/>
                <a:gd name="T3" fmla="*/ 0 h 75"/>
                <a:gd name="T4" fmla="*/ 0 w 53"/>
                <a:gd name="T5" fmla="*/ 75 h 75"/>
                <a:gd name="T6" fmla="*/ 53 w 53"/>
                <a:gd name="T7" fmla="*/ 22 h 75"/>
              </a:gdLst>
              <a:ahLst/>
              <a:cxnLst>
                <a:cxn ang="0">
                  <a:pos x="T0" y="T1"/>
                </a:cxn>
                <a:cxn ang="0">
                  <a:pos x="T2" y="T3"/>
                </a:cxn>
                <a:cxn ang="0">
                  <a:pos x="T4" y="T5"/>
                </a:cxn>
                <a:cxn ang="0">
                  <a:pos x="T6" y="T7"/>
                </a:cxn>
              </a:cxnLst>
              <a:rect l="0" t="0" r="r" b="b"/>
              <a:pathLst>
                <a:path w="53" h="75">
                  <a:moveTo>
                    <a:pt x="53" y="22"/>
                  </a:moveTo>
                  <a:cubicBezTo>
                    <a:pt x="46" y="15"/>
                    <a:pt x="28" y="0"/>
                    <a:pt x="0" y="0"/>
                  </a:cubicBezTo>
                  <a:cubicBezTo>
                    <a:pt x="0" y="75"/>
                    <a:pt x="0" y="75"/>
                    <a:pt x="0" y="75"/>
                  </a:cubicBezTo>
                  <a:lnTo>
                    <a:pt x="53" y="22"/>
                  </a:lnTo>
                  <a:close/>
                </a:path>
              </a:pathLst>
            </a:custGeom>
            <a:solidFill>
              <a:srgbClr val="55A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91"/>
            <p:cNvSpPr>
              <a:spLocks noEditPoints="1"/>
            </p:cNvSpPr>
            <p:nvPr/>
          </p:nvSpPr>
          <p:spPr bwMode="gray">
            <a:xfrm>
              <a:off x="8915400" y="1554163"/>
              <a:ext cx="504825" cy="584200"/>
            </a:xfrm>
            <a:custGeom>
              <a:avLst/>
              <a:gdLst>
                <a:gd name="T0" fmla="*/ 49 w 187"/>
                <a:gd name="T1" fmla="*/ 15 h 216"/>
                <a:gd name="T2" fmla="*/ 48 w 187"/>
                <a:gd name="T3" fmla="*/ 28 h 216"/>
                <a:gd name="T4" fmla="*/ 83 w 187"/>
                <a:gd name="T5" fmla="*/ 29 h 216"/>
                <a:gd name="T6" fmla="*/ 72 w 187"/>
                <a:gd name="T7" fmla="*/ 14 h 216"/>
                <a:gd name="T8" fmla="*/ 115 w 187"/>
                <a:gd name="T9" fmla="*/ 0 h 216"/>
                <a:gd name="T10" fmla="*/ 104 w 187"/>
                <a:gd name="T11" fmla="*/ 14 h 216"/>
                <a:gd name="T12" fmla="*/ 134 w 187"/>
                <a:gd name="T13" fmla="*/ 38 h 216"/>
                <a:gd name="T14" fmla="*/ 133 w 187"/>
                <a:gd name="T15" fmla="*/ 25 h 216"/>
                <a:gd name="T16" fmla="*/ 164 w 187"/>
                <a:gd name="T17" fmla="*/ 30 h 216"/>
                <a:gd name="T18" fmla="*/ 152 w 187"/>
                <a:gd name="T19" fmla="*/ 36 h 216"/>
                <a:gd name="T20" fmla="*/ 187 w 187"/>
                <a:gd name="T21" fmla="*/ 122 h 216"/>
                <a:gd name="T22" fmla="*/ 0 w 187"/>
                <a:gd name="T23" fmla="*/ 122 h 216"/>
                <a:gd name="T24" fmla="*/ 35 w 187"/>
                <a:gd name="T25" fmla="*/ 36 h 216"/>
                <a:gd name="T26" fmla="*/ 24 w 187"/>
                <a:gd name="T27" fmla="*/ 30 h 216"/>
                <a:gd name="T28" fmla="*/ 18 w 187"/>
                <a:gd name="T29" fmla="*/ 122 h 216"/>
                <a:gd name="T30" fmla="*/ 169 w 187"/>
                <a:gd name="T31" fmla="*/ 122 h 216"/>
                <a:gd name="T32" fmla="*/ 126 w 187"/>
                <a:gd name="T33" fmla="*/ 62 h 216"/>
                <a:gd name="T34" fmla="*/ 124 w 187"/>
                <a:gd name="T35" fmla="*/ 73 h 216"/>
                <a:gd name="T36" fmla="*/ 126 w 187"/>
                <a:gd name="T37" fmla="*/ 62 h 216"/>
                <a:gd name="T38" fmla="*/ 154 w 187"/>
                <a:gd name="T39" fmla="*/ 90 h 216"/>
                <a:gd name="T40" fmla="*/ 143 w 187"/>
                <a:gd name="T41" fmla="*/ 92 h 216"/>
                <a:gd name="T42" fmla="*/ 154 w 187"/>
                <a:gd name="T43" fmla="*/ 155 h 216"/>
                <a:gd name="T44" fmla="*/ 143 w 187"/>
                <a:gd name="T45" fmla="*/ 153 h 216"/>
                <a:gd name="T46" fmla="*/ 154 w 187"/>
                <a:gd name="T47" fmla="*/ 155 h 216"/>
                <a:gd name="T48" fmla="*/ 126 w 187"/>
                <a:gd name="T49" fmla="*/ 183 h 216"/>
                <a:gd name="T50" fmla="*/ 124 w 187"/>
                <a:gd name="T51" fmla="*/ 171 h 216"/>
                <a:gd name="T52" fmla="*/ 61 w 187"/>
                <a:gd name="T53" fmla="*/ 183 h 216"/>
                <a:gd name="T54" fmla="*/ 63 w 187"/>
                <a:gd name="T55" fmla="*/ 171 h 216"/>
                <a:gd name="T56" fmla="*/ 61 w 187"/>
                <a:gd name="T57" fmla="*/ 183 h 216"/>
                <a:gd name="T58" fmla="*/ 34 w 187"/>
                <a:gd name="T59" fmla="*/ 155 h 216"/>
                <a:gd name="T60" fmla="*/ 45 w 187"/>
                <a:gd name="T61" fmla="*/ 153 h 216"/>
                <a:gd name="T62" fmla="*/ 34 w 187"/>
                <a:gd name="T63" fmla="*/ 90 h 216"/>
                <a:gd name="T64" fmla="*/ 45 w 187"/>
                <a:gd name="T65" fmla="*/ 92 h 216"/>
                <a:gd name="T66" fmla="*/ 34 w 187"/>
                <a:gd name="T67" fmla="*/ 90 h 216"/>
                <a:gd name="T68" fmla="*/ 61 w 187"/>
                <a:gd name="T69" fmla="*/ 62 h 216"/>
                <a:gd name="T70" fmla="*/ 63 w 187"/>
                <a:gd name="T71" fmla="*/ 73 h 216"/>
                <a:gd name="T72" fmla="*/ 144 w 187"/>
                <a:gd name="T73" fmla="*/ 126 h 216"/>
                <a:gd name="T74" fmla="*/ 162 w 187"/>
                <a:gd name="T75" fmla="*/ 119 h 216"/>
                <a:gd name="T76" fmla="*/ 144 w 187"/>
                <a:gd name="T77" fmla="*/ 126 h 216"/>
                <a:gd name="T78" fmla="*/ 43 w 187"/>
                <a:gd name="T79" fmla="*/ 126 h 216"/>
                <a:gd name="T80" fmla="*/ 25 w 187"/>
                <a:gd name="T81" fmla="*/ 119 h 216"/>
                <a:gd name="T82" fmla="*/ 90 w 187"/>
                <a:gd name="T83" fmla="*/ 173 h 216"/>
                <a:gd name="T84" fmla="*/ 97 w 187"/>
                <a:gd name="T85" fmla="*/ 191 h 216"/>
                <a:gd name="T86" fmla="*/ 90 w 187"/>
                <a:gd name="T87" fmla="*/ 173 h 216"/>
                <a:gd name="T88" fmla="*/ 97 w 187"/>
                <a:gd name="T89" fmla="*/ 54 h 216"/>
                <a:gd name="T90" fmla="*/ 90 w 187"/>
                <a:gd name="T91" fmla="*/ 72 h 216"/>
                <a:gd name="T92" fmla="*/ 91 w 187"/>
                <a:gd name="T93" fmla="*/ 129 h 216"/>
                <a:gd name="T94" fmla="*/ 81 w 187"/>
                <a:gd name="T95" fmla="*/ 130 h 216"/>
                <a:gd name="T96" fmla="*/ 89 w 187"/>
                <a:gd name="T97" fmla="*/ 117 h 216"/>
                <a:gd name="T98" fmla="*/ 132 w 187"/>
                <a:gd name="T99" fmla="*/ 84 h 216"/>
                <a:gd name="T100" fmla="*/ 99 w 187"/>
                <a:gd name="T101" fmla="*/ 12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 h="216">
                  <a:moveTo>
                    <a:pt x="24" y="30"/>
                  </a:moveTo>
                  <a:cubicBezTo>
                    <a:pt x="49" y="15"/>
                    <a:pt x="49" y="15"/>
                    <a:pt x="49" y="15"/>
                  </a:cubicBezTo>
                  <a:cubicBezTo>
                    <a:pt x="54" y="25"/>
                    <a:pt x="54" y="25"/>
                    <a:pt x="54" y="25"/>
                  </a:cubicBezTo>
                  <a:cubicBezTo>
                    <a:pt x="48" y="28"/>
                    <a:pt x="48" y="28"/>
                    <a:pt x="48" y="28"/>
                  </a:cubicBezTo>
                  <a:cubicBezTo>
                    <a:pt x="53" y="38"/>
                    <a:pt x="53" y="38"/>
                    <a:pt x="53" y="38"/>
                  </a:cubicBezTo>
                  <a:cubicBezTo>
                    <a:pt x="62" y="34"/>
                    <a:pt x="72" y="31"/>
                    <a:pt x="83" y="29"/>
                  </a:cubicBezTo>
                  <a:cubicBezTo>
                    <a:pt x="83" y="14"/>
                    <a:pt x="83" y="14"/>
                    <a:pt x="83" y="14"/>
                  </a:cubicBezTo>
                  <a:cubicBezTo>
                    <a:pt x="72" y="14"/>
                    <a:pt x="72" y="14"/>
                    <a:pt x="72" y="14"/>
                  </a:cubicBezTo>
                  <a:cubicBezTo>
                    <a:pt x="72" y="0"/>
                    <a:pt x="72" y="0"/>
                    <a:pt x="72" y="0"/>
                  </a:cubicBezTo>
                  <a:cubicBezTo>
                    <a:pt x="115" y="0"/>
                    <a:pt x="115" y="0"/>
                    <a:pt x="115" y="0"/>
                  </a:cubicBezTo>
                  <a:cubicBezTo>
                    <a:pt x="115" y="14"/>
                    <a:pt x="115" y="14"/>
                    <a:pt x="115" y="14"/>
                  </a:cubicBezTo>
                  <a:cubicBezTo>
                    <a:pt x="104" y="14"/>
                    <a:pt x="104" y="14"/>
                    <a:pt x="104" y="14"/>
                  </a:cubicBezTo>
                  <a:cubicBezTo>
                    <a:pt x="104" y="29"/>
                    <a:pt x="104" y="29"/>
                    <a:pt x="104" y="29"/>
                  </a:cubicBezTo>
                  <a:cubicBezTo>
                    <a:pt x="115" y="31"/>
                    <a:pt x="125" y="34"/>
                    <a:pt x="134" y="38"/>
                  </a:cubicBezTo>
                  <a:cubicBezTo>
                    <a:pt x="140" y="28"/>
                    <a:pt x="140" y="28"/>
                    <a:pt x="140" y="28"/>
                  </a:cubicBezTo>
                  <a:cubicBezTo>
                    <a:pt x="133" y="25"/>
                    <a:pt x="133" y="25"/>
                    <a:pt x="133" y="25"/>
                  </a:cubicBezTo>
                  <a:cubicBezTo>
                    <a:pt x="139" y="15"/>
                    <a:pt x="139" y="15"/>
                    <a:pt x="139" y="15"/>
                  </a:cubicBezTo>
                  <a:cubicBezTo>
                    <a:pt x="164" y="30"/>
                    <a:pt x="164" y="30"/>
                    <a:pt x="164" y="30"/>
                  </a:cubicBezTo>
                  <a:cubicBezTo>
                    <a:pt x="158" y="39"/>
                    <a:pt x="158" y="39"/>
                    <a:pt x="158" y="39"/>
                  </a:cubicBezTo>
                  <a:cubicBezTo>
                    <a:pt x="152" y="36"/>
                    <a:pt x="152" y="36"/>
                    <a:pt x="152" y="36"/>
                  </a:cubicBezTo>
                  <a:cubicBezTo>
                    <a:pt x="147" y="45"/>
                    <a:pt x="147" y="45"/>
                    <a:pt x="147" y="45"/>
                  </a:cubicBezTo>
                  <a:cubicBezTo>
                    <a:pt x="171" y="62"/>
                    <a:pt x="187" y="90"/>
                    <a:pt x="187" y="122"/>
                  </a:cubicBezTo>
                  <a:cubicBezTo>
                    <a:pt x="187" y="174"/>
                    <a:pt x="145" y="216"/>
                    <a:pt x="94" y="216"/>
                  </a:cubicBezTo>
                  <a:cubicBezTo>
                    <a:pt x="42" y="216"/>
                    <a:pt x="0" y="174"/>
                    <a:pt x="0" y="122"/>
                  </a:cubicBezTo>
                  <a:cubicBezTo>
                    <a:pt x="0" y="90"/>
                    <a:pt x="16" y="62"/>
                    <a:pt x="41" y="45"/>
                  </a:cubicBezTo>
                  <a:cubicBezTo>
                    <a:pt x="35" y="36"/>
                    <a:pt x="35" y="36"/>
                    <a:pt x="35" y="36"/>
                  </a:cubicBezTo>
                  <a:cubicBezTo>
                    <a:pt x="29" y="39"/>
                    <a:pt x="29" y="39"/>
                    <a:pt x="29" y="39"/>
                  </a:cubicBezTo>
                  <a:lnTo>
                    <a:pt x="24" y="30"/>
                  </a:lnTo>
                  <a:close/>
                  <a:moveTo>
                    <a:pt x="94" y="47"/>
                  </a:moveTo>
                  <a:cubicBezTo>
                    <a:pt x="52" y="47"/>
                    <a:pt x="18" y="81"/>
                    <a:pt x="18" y="122"/>
                  </a:cubicBezTo>
                  <a:cubicBezTo>
                    <a:pt x="18" y="164"/>
                    <a:pt x="52" y="198"/>
                    <a:pt x="94" y="198"/>
                  </a:cubicBezTo>
                  <a:cubicBezTo>
                    <a:pt x="135" y="198"/>
                    <a:pt x="169" y="164"/>
                    <a:pt x="169" y="122"/>
                  </a:cubicBezTo>
                  <a:cubicBezTo>
                    <a:pt x="169" y="81"/>
                    <a:pt x="135" y="47"/>
                    <a:pt x="94" y="47"/>
                  </a:cubicBezTo>
                  <a:close/>
                  <a:moveTo>
                    <a:pt x="126" y="62"/>
                  </a:moveTo>
                  <a:cubicBezTo>
                    <a:pt x="129" y="64"/>
                    <a:pt x="129" y="64"/>
                    <a:pt x="129" y="64"/>
                  </a:cubicBezTo>
                  <a:cubicBezTo>
                    <a:pt x="124" y="73"/>
                    <a:pt x="124" y="73"/>
                    <a:pt x="124" y="73"/>
                  </a:cubicBezTo>
                  <a:cubicBezTo>
                    <a:pt x="121" y="72"/>
                    <a:pt x="121" y="72"/>
                    <a:pt x="121" y="72"/>
                  </a:cubicBezTo>
                  <a:lnTo>
                    <a:pt x="126" y="62"/>
                  </a:lnTo>
                  <a:close/>
                  <a:moveTo>
                    <a:pt x="152" y="87"/>
                  </a:moveTo>
                  <a:cubicBezTo>
                    <a:pt x="154" y="90"/>
                    <a:pt x="154" y="90"/>
                    <a:pt x="154" y="90"/>
                  </a:cubicBezTo>
                  <a:cubicBezTo>
                    <a:pt x="144" y="95"/>
                    <a:pt x="144" y="95"/>
                    <a:pt x="144" y="95"/>
                  </a:cubicBezTo>
                  <a:cubicBezTo>
                    <a:pt x="143" y="92"/>
                    <a:pt x="143" y="92"/>
                    <a:pt x="143" y="92"/>
                  </a:cubicBezTo>
                  <a:lnTo>
                    <a:pt x="152" y="87"/>
                  </a:lnTo>
                  <a:close/>
                  <a:moveTo>
                    <a:pt x="154" y="155"/>
                  </a:moveTo>
                  <a:cubicBezTo>
                    <a:pt x="152" y="158"/>
                    <a:pt x="152" y="158"/>
                    <a:pt x="152" y="158"/>
                  </a:cubicBezTo>
                  <a:cubicBezTo>
                    <a:pt x="143" y="153"/>
                    <a:pt x="143" y="153"/>
                    <a:pt x="143" y="153"/>
                  </a:cubicBezTo>
                  <a:cubicBezTo>
                    <a:pt x="144" y="150"/>
                    <a:pt x="144" y="150"/>
                    <a:pt x="144" y="150"/>
                  </a:cubicBezTo>
                  <a:lnTo>
                    <a:pt x="154" y="155"/>
                  </a:lnTo>
                  <a:close/>
                  <a:moveTo>
                    <a:pt x="129" y="181"/>
                  </a:moveTo>
                  <a:cubicBezTo>
                    <a:pt x="126" y="183"/>
                    <a:pt x="126" y="183"/>
                    <a:pt x="126" y="183"/>
                  </a:cubicBezTo>
                  <a:cubicBezTo>
                    <a:pt x="121" y="173"/>
                    <a:pt x="121" y="173"/>
                    <a:pt x="121" y="173"/>
                  </a:cubicBezTo>
                  <a:cubicBezTo>
                    <a:pt x="124" y="171"/>
                    <a:pt x="124" y="171"/>
                    <a:pt x="124" y="171"/>
                  </a:cubicBezTo>
                  <a:lnTo>
                    <a:pt x="129" y="181"/>
                  </a:lnTo>
                  <a:close/>
                  <a:moveTo>
                    <a:pt x="61" y="183"/>
                  </a:moveTo>
                  <a:cubicBezTo>
                    <a:pt x="58" y="181"/>
                    <a:pt x="58" y="181"/>
                    <a:pt x="58" y="181"/>
                  </a:cubicBezTo>
                  <a:cubicBezTo>
                    <a:pt x="63" y="171"/>
                    <a:pt x="63" y="171"/>
                    <a:pt x="63" y="171"/>
                  </a:cubicBezTo>
                  <a:cubicBezTo>
                    <a:pt x="66" y="173"/>
                    <a:pt x="66" y="173"/>
                    <a:pt x="66" y="173"/>
                  </a:cubicBezTo>
                  <a:lnTo>
                    <a:pt x="61" y="183"/>
                  </a:lnTo>
                  <a:close/>
                  <a:moveTo>
                    <a:pt x="35" y="158"/>
                  </a:moveTo>
                  <a:cubicBezTo>
                    <a:pt x="34" y="155"/>
                    <a:pt x="34" y="155"/>
                    <a:pt x="34" y="155"/>
                  </a:cubicBezTo>
                  <a:cubicBezTo>
                    <a:pt x="43" y="150"/>
                    <a:pt x="43" y="150"/>
                    <a:pt x="43" y="150"/>
                  </a:cubicBezTo>
                  <a:cubicBezTo>
                    <a:pt x="45" y="153"/>
                    <a:pt x="45" y="153"/>
                    <a:pt x="45" y="153"/>
                  </a:cubicBezTo>
                  <a:lnTo>
                    <a:pt x="35" y="158"/>
                  </a:lnTo>
                  <a:close/>
                  <a:moveTo>
                    <a:pt x="34" y="90"/>
                  </a:moveTo>
                  <a:cubicBezTo>
                    <a:pt x="35" y="87"/>
                    <a:pt x="35" y="87"/>
                    <a:pt x="35" y="87"/>
                  </a:cubicBezTo>
                  <a:cubicBezTo>
                    <a:pt x="45" y="92"/>
                    <a:pt x="45" y="92"/>
                    <a:pt x="45" y="92"/>
                  </a:cubicBezTo>
                  <a:cubicBezTo>
                    <a:pt x="43" y="95"/>
                    <a:pt x="43" y="95"/>
                    <a:pt x="43" y="95"/>
                  </a:cubicBezTo>
                  <a:lnTo>
                    <a:pt x="34" y="90"/>
                  </a:lnTo>
                  <a:close/>
                  <a:moveTo>
                    <a:pt x="58" y="64"/>
                  </a:moveTo>
                  <a:cubicBezTo>
                    <a:pt x="61" y="62"/>
                    <a:pt x="61" y="62"/>
                    <a:pt x="61" y="62"/>
                  </a:cubicBezTo>
                  <a:cubicBezTo>
                    <a:pt x="66" y="72"/>
                    <a:pt x="66" y="72"/>
                    <a:pt x="66" y="72"/>
                  </a:cubicBezTo>
                  <a:cubicBezTo>
                    <a:pt x="63" y="73"/>
                    <a:pt x="63" y="73"/>
                    <a:pt x="63" y="73"/>
                  </a:cubicBezTo>
                  <a:lnTo>
                    <a:pt x="58" y="64"/>
                  </a:lnTo>
                  <a:close/>
                  <a:moveTo>
                    <a:pt x="144" y="126"/>
                  </a:moveTo>
                  <a:cubicBezTo>
                    <a:pt x="144" y="119"/>
                    <a:pt x="144" y="119"/>
                    <a:pt x="144" y="119"/>
                  </a:cubicBezTo>
                  <a:cubicBezTo>
                    <a:pt x="162" y="119"/>
                    <a:pt x="162" y="119"/>
                    <a:pt x="162" y="119"/>
                  </a:cubicBezTo>
                  <a:cubicBezTo>
                    <a:pt x="162" y="126"/>
                    <a:pt x="162" y="126"/>
                    <a:pt x="162" y="126"/>
                  </a:cubicBezTo>
                  <a:lnTo>
                    <a:pt x="144" y="126"/>
                  </a:lnTo>
                  <a:close/>
                  <a:moveTo>
                    <a:pt x="43" y="119"/>
                  </a:moveTo>
                  <a:cubicBezTo>
                    <a:pt x="43" y="126"/>
                    <a:pt x="43" y="126"/>
                    <a:pt x="43" y="126"/>
                  </a:cubicBezTo>
                  <a:cubicBezTo>
                    <a:pt x="25" y="126"/>
                    <a:pt x="25" y="126"/>
                    <a:pt x="25" y="126"/>
                  </a:cubicBezTo>
                  <a:cubicBezTo>
                    <a:pt x="25" y="119"/>
                    <a:pt x="25" y="119"/>
                    <a:pt x="25" y="119"/>
                  </a:cubicBezTo>
                  <a:lnTo>
                    <a:pt x="43" y="119"/>
                  </a:lnTo>
                  <a:close/>
                  <a:moveTo>
                    <a:pt x="90" y="173"/>
                  </a:moveTo>
                  <a:cubicBezTo>
                    <a:pt x="97" y="173"/>
                    <a:pt x="97" y="173"/>
                    <a:pt x="97" y="173"/>
                  </a:cubicBezTo>
                  <a:cubicBezTo>
                    <a:pt x="97" y="191"/>
                    <a:pt x="97" y="191"/>
                    <a:pt x="97" y="191"/>
                  </a:cubicBezTo>
                  <a:cubicBezTo>
                    <a:pt x="90" y="191"/>
                    <a:pt x="90" y="191"/>
                    <a:pt x="90" y="191"/>
                  </a:cubicBezTo>
                  <a:lnTo>
                    <a:pt x="90" y="173"/>
                  </a:lnTo>
                  <a:close/>
                  <a:moveTo>
                    <a:pt x="90" y="54"/>
                  </a:moveTo>
                  <a:cubicBezTo>
                    <a:pt x="97" y="54"/>
                    <a:pt x="97" y="54"/>
                    <a:pt x="97" y="54"/>
                  </a:cubicBezTo>
                  <a:cubicBezTo>
                    <a:pt x="97" y="72"/>
                    <a:pt x="97" y="72"/>
                    <a:pt x="97" y="72"/>
                  </a:cubicBezTo>
                  <a:cubicBezTo>
                    <a:pt x="90" y="72"/>
                    <a:pt x="90" y="72"/>
                    <a:pt x="90" y="72"/>
                  </a:cubicBezTo>
                  <a:lnTo>
                    <a:pt x="90" y="54"/>
                  </a:lnTo>
                  <a:close/>
                  <a:moveTo>
                    <a:pt x="91" y="129"/>
                  </a:moveTo>
                  <a:cubicBezTo>
                    <a:pt x="86" y="135"/>
                    <a:pt x="86" y="135"/>
                    <a:pt x="86" y="135"/>
                  </a:cubicBezTo>
                  <a:cubicBezTo>
                    <a:pt x="81" y="130"/>
                    <a:pt x="81" y="130"/>
                    <a:pt x="81" y="130"/>
                  </a:cubicBezTo>
                  <a:cubicBezTo>
                    <a:pt x="87" y="125"/>
                    <a:pt x="87" y="125"/>
                    <a:pt x="87" y="125"/>
                  </a:cubicBezTo>
                  <a:cubicBezTo>
                    <a:pt x="86" y="123"/>
                    <a:pt x="86" y="119"/>
                    <a:pt x="89" y="117"/>
                  </a:cubicBezTo>
                  <a:cubicBezTo>
                    <a:pt x="91" y="115"/>
                    <a:pt x="94" y="115"/>
                    <a:pt x="96" y="115"/>
                  </a:cubicBezTo>
                  <a:cubicBezTo>
                    <a:pt x="132" y="84"/>
                    <a:pt x="132" y="84"/>
                    <a:pt x="132" y="84"/>
                  </a:cubicBezTo>
                  <a:cubicBezTo>
                    <a:pt x="101" y="120"/>
                    <a:pt x="101" y="120"/>
                    <a:pt x="101" y="120"/>
                  </a:cubicBezTo>
                  <a:cubicBezTo>
                    <a:pt x="101" y="122"/>
                    <a:pt x="101" y="125"/>
                    <a:pt x="99" y="127"/>
                  </a:cubicBezTo>
                  <a:cubicBezTo>
                    <a:pt x="97" y="130"/>
                    <a:pt x="94" y="130"/>
                    <a:pt x="91" y="129"/>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1" name="Uhr 5&quot;"/>
          <p:cNvGrpSpPr/>
          <p:nvPr/>
        </p:nvGrpSpPr>
        <p:grpSpPr bwMode="gray">
          <a:xfrm>
            <a:off x="10802397" y="1573184"/>
            <a:ext cx="625928" cy="924975"/>
            <a:chOff x="8847138" y="1625601"/>
            <a:chExt cx="512648" cy="757574"/>
          </a:xfrm>
        </p:grpSpPr>
        <p:sp>
          <p:nvSpPr>
            <p:cNvPr id="75" name="Oval 71"/>
            <p:cNvSpPr>
              <a:spLocks noChangeArrowheads="1"/>
            </p:cNvSpPr>
            <p:nvPr/>
          </p:nvSpPr>
          <p:spPr bwMode="gray">
            <a:xfrm>
              <a:off x="8894763" y="1752601"/>
              <a:ext cx="411163" cy="4079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2"/>
            <p:cNvSpPr>
              <a:spLocks/>
            </p:cNvSpPr>
            <p:nvPr/>
          </p:nvSpPr>
          <p:spPr bwMode="gray">
            <a:xfrm>
              <a:off x="9101138" y="1752601"/>
              <a:ext cx="100013" cy="203200"/>
            </a:xfrm>
            <a:custGeom>
              <a:avLst/>
              <a:gdLst>
                <a:gd name="T0" fmla="*/ 37 w 37"/>
                <a:gd name="T1" fmla="*/ 10 h 75"/>
                <a:gd name="T2" fmla="*/ 0 w 37"/>
                <a:gd name="T3" fmla="*/ 0 h 75"/>
                <a:gd name="T4" fmla="*/ 0 w 37"/>
                <a:gd name="T5" fmla="*/ 75 h 75"/>
                <a:gd name="T6" fmla="*/ 37 w 37"/>
                <a:gd name="T7" fmla="*/ 10 h 75"/>
              </a:gdLst>
              <a:ahLst/>
              <a:cxnLst>
                <a:cxn ang="0">
                  <a:pos x="T0" y="T1"/>
                </a:cxn>
                <a:cxn ang="0">
                  <a:pos x="T2" y="T3"/>
                </a:cxn>
                <a:cxn ang="0">
                  <a:pos x="T4" y="T5"/>
                </a:cxn>
                <a:cxn ang="0">
                  <a:pos x="T6" y="T7"/>
                </a:cxn>
              </a:cxnLst>
              <a:rect l="0" t="0" r="r" b="b"/>
              <a:pathLst>
                <a:path w="37" h="75">
                  <a:moveTo>
                    <a:pt x="37" y="10"/>
                  </a:moveTo>
                  <a:cubicBezTo>
                    <a:pt x="26" y="3"/>
                    <a:pt x="14" y="0"/>
                    <a:pt x="0" y="0"/>
                  </a:cubicBezTo>
                  <a:cubicBezTo>
                    <a:pt x="0" y="75"/>
                    <a:pt x="0" y="75"/>
                    <a:pt x="0" y="75"/>
                  </a:cubicBezTo>
                  <a:lnTo>
                    <a:pt x="37" y="10"/>
                  </a:lnTo>
                  <a:close/>
                </a:path>
              </a:pathLst>
            </a:custGeom>
            <a:solidFill>
              <a:srgbClr val="55A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3"/>
            <p:cNvSpPr>
              <a:spLocks noEditPoints="1"/>
            </p:cNvSpPr>
            <p:nvPr/>
          </p:nvSpPr>
          <p:spPr bwMode="gray">
            <a:xfrm>
              <a:off x="8847138" y="1625601"/>
              <a:ext cx="504825" cy="584200"/>
            </a:xfrm>
            <a:custGeom>
              <a:avLst/>
              <a:gdLst>
                <a:gd name="T0" fmla="*/ 49 w 187"/>
                <a:gd name="T1" fmla="*/ 15 h 216"/>
                <a:gd name="T2" fmla="*/ 48 w 187"/>
                <a:gd name="T3" fmla="*/ 28 h 216"/>
                <a:gd name="T4" fmla="*/ 83 w 187"/>
                <a:gd name="T5" fmla="*/ 29 h 216"/>
                <a:gd name="T6" fmla="*/ 72 w 187"/>
                <a:gd name="T7" fmla="*/ 14 h 216"/>
                <a:gd name="T8" fmla="*/ 115 w 187"/>
                <a:gd name="T9" fmla="*/ 0 h 216"/>
                <a:gd name="T10" fmla="*/ 104 w 187"/>
                <a:gd name="T11" fmla="*/ 14 h 216"/>
                <a:gd name="T12" fmla="*/ 134 w 187"/>
                <a:gd name="T13" fmla="*/ 38 h 216"/>
                <a:gd name="T14" fmla="*/ 133 w 187"/>
                <a:gd name="T15" fmla="*/ 25 h 216"/>
                <a:gd name="T16" fmla="*/ 164 w 187"/>
                <a:gd name="T17" fmla="*/ 30 h 216"/>
                <a:gd name="T18" fmla="*/ 152 w 187"/>
                <a:gd name="T19" fmla="*/ 36 h 216"/>
                <a:gd name="T20" fmla="*/ 187 w 187"/>
                <a:gd name="T21" fmla="*/ 122 h 216"/>
                <a:gd name="T22" fmla="*/ 0 w 187"/>
                <a:gd name="T23" fmla="*/ 122 h 216"/>
                <a:gd name="T24" fmla="*/ 35 w 187"/>
                <a:gd name="T25" fmla="*/ 36 h 216"/>
                <a:gd name="T26" fmla="*/ 24 w 187"/>
                <a:gd name="T27" fmla="*/ 30 h 216"/>
                <a:gd name="T28" fmla="*/ 18 w 187"/>
                <a:gd name="T29" fmla="*/ 122 h 216"/>
                <a:gd name="T30" fmla="*/ 169 w 187"/>
                <a:gd name="T31" fmla="*/ 122 h 216"/>
                <a:gd name="T32" fmla="*/ 126 w 187"/>
                <a:gd name="T33" fmla="*/ 62 h 216"/>
                <a:gd name="T34" fmla="*/ 124 w 187"/>
                <a:gd name="T35" fmla="*/ 73 h 216"/>
                <a:gd name="T36" fmla="*/ 126 w 187"/>
                <a:gd name="T37" fmla="*/ 62 h 216"/>
                <a:gd name="T38" fmla="*/ 154 w 187"/>
                <a:gd name="T39" fmla="*/ 90 h 216"/>
                <a:gd name="T40" fmla="*/ 143 w 187"/>
                <a:gd name="T41" fmla="*/ 92 h 216"/>
                <a:gd name="T42" fmla="*/ 154 w 187"/>
                <a:gd name="T43" fmla="*/ 155 h 216"/>
                <a:gd name="T44" fmla="*/ 143 w 187"/>
                <a:gd name="T45" fmla="*/ 153 h 216"/>
                <a:gd name="T46" fmla="*/ 154 w 187"/>
                <a:gd name="T47" fmla="*/ 155 h 216"/>
                <a:gd name="T48" fmla="*/ 126 w 187"/>
                <a:gd name="T49" fmla="*/ 183 h 216"/>
                <a:gd name="T50" fmla="*/ 124 w 187"/>
                <a:gd name="T51" fmla="*/ 171 h 216"/>
                <a:gd name="T52" fmla="*/ 61 w 187"/>
                <a:gd name="T53" fmla="*/ 183 h 216"/>
                <a:gd name="T54" fmla="*/ 63 w 187"/>
                <a:gd name="T55" fmla="*/ 171 h 216"/>
                <a:gd name="T56" fmla="*/ 61 w 187"/>
                <a:gd name="T57" fmla="*/ 183 h 216"/>
                <a:gd name="T58" fmla="*/ 34 w 187"/>
                <a:gd name="T59" fmla="*/ 155 h 216"/>
                <a:gd name="T60" fmla="*/ 45 w 187"/>
                <a:gd name="T61" fmla="*/ 153 h 216"/>
                <a:gd name="T62" fmla="*/ 34 w 187"/>
                <a:gd name="T63" fmla="*/ 90 h 216"/>
                <a:gd name="T64" fmla="*/ 45 w 187"/>
                <a:gd name="T65" fmla="*/ 92 h 216"/>
                <a:gd name="T66" fmla="*/ 34 w 187"/>
                <a:gd name="T67" fmla="*/ 90 h 216"/>
                <a:gd name="T68" fmla="*/ 61 w 187"/>
                <a:gd name="T69" fmla="*/ 62 h 216"/>
                <a:gd name="T70" fmla="*/ 63 w 187"/>
                <a:gd name="T71" fmla="*/ 73 h 216"/>
                <a:gd name="T72" fmla="*/ 144 w 187"/>
                <a:gd name="T73" fmla="*/ 126 h 216"/>
                <a:gd name="T74" fmla="*/ 162 w 187"/>
                <a:gd name="T75" fmla="*/ 119 h 216"/>
                <a:gd name="T76" fmla="*/ 144 w 187"/>
                <a:gd name="T77" fmla="*/ 126 h 216"/>
                <a:gd name="T78" fmla="*/ 43 w 187"/>
                <a:gd name="T79" fmla="*/ 126 h 216"/>
                <a:gd name="T80" fmla="*/ 25 w 187"/>
                <a:gd name="T81" fmla="*/ 119 h 216"/>
                <a:gd name="T82" fmla="*/ 90 w 187"/>
                <a:gd name="T83" fmla="*/ 173 h 216"/>
                <a:gd name="T84" fmla="*/ 97 w 187"/>
                <a:gd name="T85" fmla="*/ 191 h 216"/>
                <a:gd name="T86" fmla="*/ 90 w 187"/>
                <a:gd name="T87" fmla="*/ 173 h 216"/>
                <a:gd name="T88" fmla="*/ 97 w 187"/>
                <a:gd name="T89" fmla="*/ 54 h 216"/>
                <a:gd name="T90" fmla="*/ 90 w 187"/>
                <a:gd name="T91" fmla="*/ 72 h 216"/>
                <a:gd name="T92" fmla="*/ 93 w 187"/>
                <a:gd name="T93" fmla="*/ 130 h 216"/>
                <a:gd name="T94" fmla="*/ 83 w 187"/>
                <a:gd name="T95" fmla="*/ 133 h 216"/>
                <a:gd name="T96" fmla="*/ 87 w 187"/>
                <a:gd name="T97" fmla="*/ 119 h 216"/>
                <a:gd name="T98" fmla="*/ 121 w 187"/>
                <a:gd name="T99" fmla="*/ 76 h 216"/>
                <a:gd name="T100" fmla="*/ 100 w 187"/>
                <a:gd name="T101" fmla="*/ 12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 h="216">
                  <a:moveTo>
                    <a:pt x="24" y="30"/>
                  </a:moveTo>
                  <a:cubicBezTo>
                    <a:pt x="49" y="15"/>
                    <a:pt x="49" y="15"/>
                    <a:pt x="49" y="15"/>
                  </a:cubicBezTo>
                  <a:cubicBezTo>
                    <a:pt x="54" y="25"/>
                    <a:pt x="54" y="25"/>
                    <a:pt x="54" y="25"/>
                  </a:cubicBezTo>
                  <a:cubicBezTo>
                    <a:pt x="48" y="28"/>
                    <a:pt x="48" y="28"/>
                    <a:pt x="48" y="28"/>
                  </a:cubicBezTo>
                  <a:cubicBezTo>
                    <a:pt x="53" y="38"/>
                    <a:pt x="53" y="38"/>
                    <a:pt x="53" y="38"/>
                  </a:cubicBezTo>
                  <a:cubicBezTo>
                    <a:pt x="62" y="34"/>
                    <a:pt x="72" y="31"/>
                    <a:pt x="83" y="29"/>
                  </a:cubicBezTo>
                  <a:cubicBezTo>
                    <a:pt x="83" y="14"/>
                    <a:pt x="83" y="14"/>
                    <a:pt x="83" y="14"/>
                  </a:cubicBezTo>
                  <a:cubicBezTo>
                    <a:pt x="72" y="14"/>
                    <a:pt x="72" y="14"/>
                    <a:pt x="72" y="14"/>
                  </a:cubicBezTo>
                  <a:cubicBezTo>
                    <a:pt x="72" y="0"/>
                    <a:pt x="72" y="0"/>
                    <a:pt x="72" y="0"/>
                  </a:cubicBezTo>
                  <a:cubicBezTo>
                    <a:pt x="115" y="0"/>
                    <a:pt x="115" y="0"/>
                    <a:pt x="115" y="0"/>
                  </a:cubicBezTo>
                  <a:cubicBezTo>
                    <a:pt x="115" y="14"/>
                    <a:pt x="115" y="14"/>
                    <a:pt x="115" y="14"/>
                  </a:cubicBezTo>
                  <a:cubicBezTo>
                    <a:pt x="104" y="14"/>
                    <a:pt x="104" y="14"/>
                    <a:pt x="104" y="14"/>
                  </a:cubicBezTo>
                  <a:cubicBezTo>
                    <a:pt x="104" y="29"/>
                    <a:pt x="104" y="29"/>
                    <a:pt x="104" y="29"/>
                  </a:cubicBezTo>
                  <a:cubicBezTo>
                    <a:pt x="115" y="31"/>
                    <a:pt x="125" y="34"/>
                    <a:pt x="134" y="38"/>
                  </a:cubicBezTo>
                  <a:cubicBezTo>
                    <a:pt x="140" y="28"/>
                    <a:pt x="140" y="28"/>
                    <a:pt x="140" y="28"/>
                  </a:cubicBezTo>
                  <a:cubicBezTo>
                    <a:pt x="133" y="25"/>
                    <a:pt x="133" y="25"/>
                    <a:pt x="133" y="25"/>
                  </a:cubicBezTo>
                  <a:cubicBezTo>
                    <a:pt x="139" y="15"/>
                    <a:pt x="139" y="15"/>
                    <a:pt x="139" y="15"/>
                  </a:cubicBezTo>
                  <a:cubicBezTo>
                    <a:pt x="164" y="30"/>
                    <a:pt x="164" y="30"/>
                    <a:pt x="164" y="30"/>
                  </a:cubicBezTo>
                  <a:cubicBezTo>
                    <a:pt x="158" y="39"/>
                    <a:pt x="158" y="39"/>
                    <a:pt x="158" y="39"/>
                  </a:cubicBezTo>
                  <a:cubicBezTo>
                    <a:pt x="152" y="36"/>
                    <a:pt x="152" y="36"/>
                    <a:pt x="152" y="36"/>
                  </a:cubicBezTo>
                  <a:cubicBezTo>
                    <a:pt x="147" y="45"/>
                    <a:pt x="147" y="45"/>
                    <a:pt x="147" y="45"/>
                  </a:cubicBezTo>
                  <a:cubicBezTo>
                    <a:pt x="171" y="62"/>
                    <a:pt x="187" y="90"/>
                    <a:pt x="187" y="122"/>
                  </a:cubicBezTo>
                  <a:cubicBezTo>
                    <a:pt x="187" y="174"/>
                    <a:pt x="145" y="216"/>
                    <a:pt x="94" y="216"/>
                  </a:cubicBezTo>
                  <a:cubicBezTo>
                    <a:pt x="42" y="216"/>
                    <a:pt x="0" y="174"/>
                    <a:pt x="0" y="122"/>
                  </a:cubicBezTo>
                  <a:cubicBezTo>
                    <a:pt x="0" y="90"/>
                    <a:pt x="16" y="62"/>
                    <a:pt x="41" y="45"/>
                  </a:cubicBezTo>
                  <a:cubicBezTo>
                    <a:pt x="35" y="36"/>
                    <a:pt x="35" y="36"/>
                    <a:pt x="35" y="36"/>
                  </a:cubicBezTo>
                  <a:cubicBezTo>
                    <a:pt x="29" y="39"/>
                    <a:pt x="29" y="39"/>
                    <a:pt x="29" y="39"/>
                  </a:cubicBezTo>
                  <a:lnTo>
                    <a:pt x="24" y="30"/>
                  </a:lnTo>
                  <a:close/>
                  <a:moveTo>
                    <a:pt x="94" y="47"/>
                  </a:moveTo>
                  <a:cubicBezTo>
                    <a:pt x="52" y="47"/>
                    <a:pt x="18" y="81"/>
                    <a:pt x="18" y="122"/>
                  </a:cubicBezTo>
                  <a:cubicBezTo>
                    <a:pt x="18" y="164"/>
                    <a:pt x="52" y="198"/>
                    <a:pt x="94" y="198"/>
                  </a:cubicBezTo>
                  <a:cubicBezTo>
                    <a:pt x="135" y="198"/>
                    <a:pt x="169" y="164"/>
                    <a:pt x="169" y="122"/>
                  </a:cubicBezTo>
                  <a:cubicBezTo>
                    <a:pt x="169" y="81"/>
                    <a:pt x="135" y="47"/>
                    <a:pt x="94" y="47"/>
                  </a:cubicBezTo>
                  <a:close/>
                  <a:moveTo>
                    <a:pt x="126" y="62"/>
                  </a:moveTo>
                  <a:cubicBezTo>
                    <a:pt x="129" y="64"/>
                    <a:pt x="129" y="64"/>
                    <a:pt x="129" y="64"/>
                  </a:cubicBezTo>
                  <a:cubicBezTo>
                    <a:pt x="124" y="73"/>
                    <a:pt x="124" y="73"/>
                    <a:pt x="124" y="73"/>
                  </a:cubicBezTo>
                  <a:cubicBezTo>
                    <a:pt x="121" y="72"/>
                    <a:pt x="121" y="72"/>
                    <a:pt x="121" y="72"/>
                  </a:cubicBezTo>
                  <a:lnTo>
                    <a:pt x="126" y="62"/>
                  </a:lnTo>
                  <a:close/>
                  <a:moveTo>
                    <a:pt x="152" y="87"/>
                  </a:moveTo>
                  <a:cubicBezTo>
                    <a:pt x="154" y="90"/>
                    <a:pt x="154" y="90"/>
                    <a:pt x="154" y="90"/>
                  </a:cubicBezTo>
                  <a:cubicBezTo>
                    <a:pt x="144" y="95"/>
                    <a:pt x="144" y="95"/>
                    <a:pt x="144" y="95"/>
                  </a:cubicBezTo>
                  <a:cubicBezTo>
                    <a:pt x="143" y="92"/>
                    <a:pt x="143" y="92"/>
                    <a:pt x="143" y="92"/>
                  </a:cubicBezTo>
                  <a:lnTo>
                    <a:pt x="152" y="87"/>
                  </a:lnTo>
                  <a:close/>
                  <a:moveTo>
                    <a:pt x="154" y="155"/>
                  </a:moveTo>
                  <a:cubicBezTo>
                    <a:pt x="152" y="158"/>
                    <a:pt x="152" y="158"/>
                    <a:pt x="152" y="158"/>
                  </a:cubicBezTo>
                  <a:cubicBezTo>
                    <a:pt x="143" y="153"/>
                    <a:pt x="143" y="153"/>
                    <a:pt x="143" y="153"/>
                  </a:cubicBezTo>
                  <a:cubicBezTo>
                    <a:pt x="144" y="150"/>
                    <a:pt x="144" y="150"/>
                    <a:pt x="144" y="150"/>
                  </a:cubicBezTo>
                  <a:lnTo>
                    <a:pt x="154" y="155"/>
                  </a:lnTo>
                  <a:close/>
                  <a:moveTo>
                    <a:pt x="129" y="181"/>
                  </a:moveTo>
                  <a:cubicBezTo>
                    <a:pt x="126" y="183"/>
                    <a:pt x="126" y="183"/>
                    <a:pt x="126" y="183"/>
                  </a:cubicBezTo>
                  <a:cubicBezTo>
                    <a:pt x="121" y="173"/>
                    <a:pt x="121" y="173"/>
                    <a:pt x="121" y="173"/>
                  </a:cubicBezTo>
                  <a:cubicBezTo>
                    <a:pt x="124" y="171"/>
                    <a:pt x="124" y="171"/>
                    <a:pt x="124" y="171"/>
                  </a:cubicBezTo>
                  <a:lnTo>
                    <a:pt x="129" y="181"/>
                  </a:lnTo>
                  <a:close/>
                  <a:moveTo>
                    <a:pt x="61" y="183"/>
                  </a:moveTo>
                  <a:cubicBezTo>
                    <a:pt x="58" y="181"/>
                    <a:pt x="58" y="181"/>
                    <a:pt x="58" y="181"/>
                  </a:cubicBezTo>
                  <a:cubicBezTo>
                    <a:pt x="63" y="171"/>
                    <a:pt x="63" y="171"/>
                    <a:pt x="63" y="171"/>
                  </a:cubicBezTo>
                  <a:cubicBezTo>
                    <a:pt x="66" y="173"/>
                    <a:pt x="66" y="173"/>
                    <a:pt x="66" y="173"/>
                  </a:cubicBezTo>
                  <a:lnTo>
                    <a:pt x="61" y="183"/>
                  </a:lnTo>
                  <a:close/>
                  <a:moveTo>
                    <a:pt x="35" y="158"/>
                  </a:moveTo>
                  <a:cubicBezTo>
                    <a:pt x="34" y="155"/>
                    <a:pt x="34" y="155"/>
                    <a:pt x="34" y="155"/>
                  </a:cubicBezTo>
                  <a:cubicBezTo>
                    <a:pt x="43" y="150"/>
                    <a:pt x="43" y="150"/>
                    <a:pt x="43" y="150"/>
                  </a:cubicBezTo>
                  <a:cubicBezTo>
                    <a:pt x="45" y="153"/>
                    <a:pt x="45" y="153"/>
                    <a:pt x="45" y="153"/>
                  </a:cubicBezTo>
                  <a:lnTo>
                    <a:pt x="35" y="158"/>
                  </a:lnTo>
                  <a:close/>
                  <a:moveTo>
                    <a:pt x="34" y="90"/>
                  </a:moveTo>
                  <a:cubicBezTo>
                    <a:pt x="35" y="87"/>
                    <a:pt x="35" y="87"/>
                    <a:pt x="35" y="87"/>
                  </a:cubicBezTo>
                  <a:cubicBezTo>
                    <a:pt x="45" y="92"/>
                    <a:pt x="45" y="92"/>
                    <a:pt x="45" y="92"/>
                  </a:cubicBezTo>
                  <a:cubicBezTo>
                    <a:pt x="43" y="95"/>
                    <a:pt x="43" y="95"/>
                    <a:pt x="43" y="95"/>
                  </a:cubicBezTo>
                  <a:lnTo>
                    <a:pt x="34" y="90"/>
                  </a:lnTo>
                  <a:close/>
                  <a:moveTo>
                    <a:pt x="58" y="64"/>
                  </a:moveTo>
                  <a:cubicBezTo>
                    <a:pt x="61" y="62"/>
                    <a:pt x="61" y="62"/>
                    <a:pt x="61" y="62"/>
                  </a:cubicBezTo>
                  <a:cubicBezTo>
                    <a:pt x="66" y="72"/>
                    <a:pt x="66" y="72"/>
                    <a:pt x="66" y="72"/>
                  </a:cubicBezTo>
                  <a:cubicBezTo>
                    <a:pt x="63" y="73"/>
                    <a:pt x="63" y="73"/>
                    <a:pt x="63" y="73"/>
                  </a:cubicBezTo>
                  <a:lnTo>
                    <a:pt x="58" y="64"/>
                  </a:lnTo>
                  <a:close/>
                  <a:moveTo>
                    <a:pt x="144" y="126"/>
                  </a:moveTo>
                  <a:cubicBezTo>
                    <a:pt x="144" y="119"/>
                    <a:pt x="144" y="119"/>
                    <a:pt x="144" y="119"/>
                  </a:cubicBezTo>
                  <a:cubicBezTo>
                    <a:pt x="162" y="119"/>
                    <a:pt x="162" y="119"/>
                    <a:pt x="162" y="119"/>
                  </a:cubicBezTo>
                  <a:cubicBezTo>
                    <a:pt x="162" y="126"/>
                    <a:pt x="162" y="126"/>
                    <a:pt x="162" y="126"/>
                  </a:cubicBezTo>
                  <a:lnTo>
                    <a:pt x="144" y="126"/>
                  </a:lnTo>
                  <a:close/>
                  <a:moveTo>
                    <a:pt x="43" y="119"/>
                  </a:moveTo>
                  <a:cubicBezTo>
                    <a:pt x="43" y="126"/>
                    <a:pt x="43" y="126"/>
                    <a:pt x="43" y="126"/>
                  </a:cubicBezTo>
                  <a:cubicBezTo>
                    <a:pt x="25" y="126"/>
                    <a:pt x="25" y="126"/>
                    <a:pt x="25" y="126"/>
                  </a:cubicBezTo>
                  <a:cubicBezTo>
                    <a:pt x="25" y="119"/>
                    <a:pt x="25" y="119"/>
                    <a:pt x="25" y="119"/>
                  </a:cubicBezTo>
                  <a:lnTo>
                    <a:pt x="43" y="119"/>
                  </a:lnTo>
                  <a:close/>
                  <a:moveTo>
                    <a:pt x="90" y="173"/>
                  </a:moveTo>
                  <a:cubicBezTo>
                    <a:pt x="97" y="173"/>
                    <a:pt x="97" y="173"/>
                    <a:pt x="97" y="173"/>
                  </a:cubicBezTo>
                  <a:cubicBezTo>
                    <a:pt x="97" y="191"/>
                    <a:pt x="97" y="191"/>
                    <a:pt x="97" y="191"/>
                  </a:cubicBezTo>
                  <a:cubicBezTo>
                    <a:pt x="90" y="191"/>
                    <a:pt x="90" y="191"/>
                    <a:pt x="90" y="191"/>
                  </a:cubicBezTo>
                  <a:lnTo>
                    <a:pt x="90" y="173"/>
                  </a:lnTo>
                  <a:close/>
                  <a:moveTo>
                    <a:pt x="90" y="54"/>
                  </a:moveTo>
                  <a:cubicBezTo>
                    <a:pt x="97" y="54"/>
                    <a:pt x="97" y="54"/>
                    <a:pt x="97" y="54"/>
                  </a:cubicBezTo>
                  <a:cubicBezTo>
                    <a:pt x="97" y="72"/>
                    <a:pt x="97" y="72"/>
                    <a:pt x="97" y="72"/>
                  </a:cubicBezTo>
                  <a:cubicBezTo>
                    <a:pt x="90" y="72"/>
                    <a:pt x="90" y="72"/>
                    <a:pt x="90" y="72"/>
                  </a:cubicBezTo>
                  <a:lnTo>
                    <a:pt x="90" y="54"/>
                  </a:lnTo>
                  <a:close/>
                  <a:moveTo>
                    <a:pt x="93" y="130"/>
                  </a:moveTo>
                  <a:cubicBezTo>
                    <a:pt x="90" y="137"/>
                    <a:pt x="90" y="137"/>
                    <a:pt x="90" y="137"/>
                  </a:cubicBezTo>
                  <a:cubicBezTo>
                    <a:pt x="83" y="133"/>
                    <a:pt x="83" y="133"/>
                    <a:pt x="83" y="133"/>
                  </a:cubicBezTo>
                  <a:cubicBezTo>
                    <a:pt x="88" y="127"/>
                    <a:pt x="88" y="127"/>
                    <a:pt x="88" y="127"/>
                  </a:cubicBezTo>
                  <a:cubicBezTo>
                    <a:pt x="86" y="125"/>
                    <a:pt x="86" y="122"/>
                    <a:pt x="87" y="119"/>
                  </a:cubicBezTo>
                  <a:cubicBezTo>
                    <a:pt x="89" y="116"/>
                    <a:pt x="92" y="115"/>
                    <a:pt x="94" y="115"/>
                  </a:cubicBezTo>
                  <a:cubicBezTo>
                    <a:pt x="121" y="76"/>
                    <a:pt x="121" y="76"/>
                    <a:pt x="121" y="76"/>
                  </a:cubicBezTo>
                  <a:cubicBezTo>
                    <a:pt x="100" y="118"/>
                    <a:pt x="100" y="118"/>
                    <a:pt x="100" y="118"/>
                  </a:cubicBezTo>
                  <a:cubicBezTo>
                    <a:pt x="101" y="121"/>
                    <a:pt x="101" y="124"/>
                    <a:pt x="100" y="126"/>
                  </a:cubicBezTo>
                  <a:cubicBezTo>
                    <a:pt x="98" y="129"/>
                    <a:pt x="95" y="130"/>
                    <a:pt x="93" y="130"/>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4"/>
            <p:cNvSpPr>
              <a:spLocks noChangeArrowheads="1"/>
            </p:cNvSpPr>
            <p:nvPr/>
          </p:nvSpPr>
          <p:spPr bwMode="gray">
            <a:xfrm>
              <a:off x="9032875" y="2219326"/>
              <a:ext cx="326911" cy="16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solidFill>
                    <a:schemeClr val="tx1"/>
                  </a:solidFill>
                  <a:effectLst/>
                  <a:latin typeface="+mj-lt"/>
                  <a:cs typeface="Arial" pitchFamily="34" charset="0"/>
                </a:rPr>
                <a:t>5 sec</a:t>
              </a:r>
            </a:p>
          </p:txBody>
        </p:sp>
      </p:grpSp>
      <p:grpSp>
        <p:nvGrpSpPr>
          <p:cNvPr id="232" name="Uhr 2&quot;"/>
          <p:cNvGrpSpPr/>
          <p:nvPr/>
        </p:nvGrpSpPr>
        <p:grpSpPr bwMode="gray">
          <a:xfrm>
            <a:off x="10801350" y="1573184"/>
            <a:ext cx="930302" cy="931893"/>
            <a:chOff x="10818044" y="1589088"/>
            <a:chExt cx="930302" cy="931893"/>
          </a:xfrm>
        </p:grpSpPr>
        <p:sp>
          <p:nvSpPr>
            <p:cNvPr id="80" name="Oval 55"/>
            <p:cNvSpPr>
              <a:spLocks noChangeArrowheads="1"/>
            </p:cNvSpPr>
            <p:nvPr/>
          </p:nvSpPr>
          <p:spPr bwMode="gray">
            <a:xfrm>
              <a:off x="10877616" y="1744663"/>
              <a:ext cx="500671" cy="4990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6"/>
            <p:cNvSpPr>
              <a:spLocks/>
            </p:cNvSpPr>
            <p:nvPr/>
          </p:nvSpPr>
          <p:spPr bwMode="gray">
            <a:xfrm>
              <a:off x="11127216" y="1744664"/>
              <a:ext cx="66126" cy="248760"/>
            </a:xfrm>
            <a:custGeom>
              <a:avLst/>
              <a:gdLst>
                <a:gd name="T0" fmla="*/ 20 w 20"/>
                <a:gd name="T1" fmla="*/ 2 h 75"/>
                <a:gd name="T2" fmla="*/ 0 w 20"/>
                <a:gd name="T3" fmla="*/ 0 h 75"/>
                <a:gd name="T4" fmla="*/ 0 w 20"/>
                <a:gd name="T5" fmla="*/ 75 h 75"/>
                <a:gd name="T6" fmla="*/ 0 w 20"/>
                <a:gd name="T7" fmla="*/ 75 h 75"/>
                <a:gd name="T8" fmla="*/ 20 w 20"/>
                <a:gd name="T9" fmla="*/ 2 h 75"/>
              </a:gdLst>
              <a:ahLst/>
              <a:cxnLst>
                <a:cxn ang="0">
                  <a:pos x="T0" y="T1"/>
                </a:cxn>
                <a:cxn ang="0">
                  <a:pos x="T2" y="T3"/>
                </a:cxn>
                <a:cxn ang="0">
                  <a:pos x="T4" y="T5"/>
                </a:cxn>
                <a:cxn ang="0">
                  <a:pos x="T6" y="T7"/>
                </a:cxn>
                <a:cxn ang="0">
                  <a:pos x="T8" y="T9"/>
                </a:cxn>
              </a:cxnLst>
              <a:rect l="0" t="0" r="r" b="b"/>
              <a:pathLst>
                <a:path w="20" h="75">
                  <a:moveTo>
                    <a:pt x="20" y="2"/>
                  </a:moveTo>
                  <a:cubicBezTo>
                    <a:pt x="14" y="1"/>
                    <a:pt x="7" y="0"/>
                    <a:pt x="0" y="0"/>
                  </a:cubicBezTo>
                  <a:cubicBezTo>
                    <a:pt x="0" y="75"/>
                    <a:pt x="0" y="75"/>
                    <a:pt x="0" y="75"/>
                  </a:cubicBezTo>
                  <a:cubicBezTo>
                    <a:pt x="0" y="75"/>
                    <a:pt x="0" y="75"/>
                    <a:pt x="0" y="75"/>
                  </a:cubicBezTo>
                  <a:lnTo>
                    <a:pt x="20" y="2"/>
                  </a:lnTo>
                  <a:close/>
                </a:path>
              </a:pathLst>
            </a:custGeom>
            <a:solidFill>
              <a:srgbClr val="55A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7"/>
            <p:cNvSpPr>
              <a:spLocks noEditPoints="1"/>
            </p:cNvSpPr>
            <p:nvPr/>
          </p:nvSpPr>
          <p:spPr bwMode="gray">
            <a:xfrm>
              <a:off x="10818044" y="1589088"/>
              <a:ext cx="617179" cy="711646"/>
            </a:xfrm>
            <a:custGeom>
              <a:avLst/>
              <a:gdLst>
                <a:gd name="T0" fmla="*/ 49 w 187"/>
                <a:gd name="T1" fmla="*/ 15 h 216"/>
                <a:gd name="T2" fmla="*/ 48 w 187"/>
                <a:gd name="T3" fmla="*/ 28 h 216"/>
                <a:gd name="T4" fmla="*/ 83 w 187"/>
                <a:gd name="T5" fmla="*/ 29 h 216"/>
                <a:gd name="T6" fmla="*/ 72 w 187"/>
                <a:gd name="T7" fmla="*/ 14 h 216"/>
                <a:gd name="T8" fmla="*/ 115 w 187"/>
                <a:gd name="T9" fmla="*/ 0 h 216"/>
                <a:gd name="T10" fmla="*/ 104 w 187"/>
                <a:gd name="T11" fmla="*/ 14 h 216"/>
                <a:gd name="T12" fmla="*/ 134 w 187"/>
                <a:gd name="T13" fmla="*/ 38 h 216"/>
                <a:gd name="T14" fmla="*/ 133 w 187"/>
                <a:gd name="T15" fmla="*/ 25 h 216"/>
                <a:gd name="T16" fmla="*/ 164 w 187"/>
                <a:gd name="T17" fmla="*/ 30 h 216"/>
                <a:gd name="T18" fmla="*/ 152 w 187"/>
                <a:gd name="T19" fmla="*/ 36 h 216"/>
                <a:gd name="T20" fmla="*/ 187 w 187"/>
                <a:gd name="T21" fmla="*/ 122 h 216"/>
                <a:gd name="T22" fmla="*/ 0 w 187"/>
                <a:gd name="T23" fmla="*/ 122 h 216"/>
                <a:gd name="T24" fmla="*/ 35 w 187"/>
                <a:gd name="T25" fmla="*/ 36 h 216"/>
                <a:gd name="T26" fmla="*/ 24 w 187"/>
                <a:gd name="T27" fmla="*/ 30 h 216"/>
                <a:gd name="T28" fmla="*/ 18 w 187"/>
                <a:gd name="T29" fmla="*/ 122 h 216"/>
                <a:gd name="T30" fmla="*/ 169 w 187"/>
                <a:gd name="T31" fmla="*/ 122 h 216"/>
                <a:gd name="T32" fmla="*/ 126 w 187"/>
                <a:gd name="T33" fmla="*/ 62 h 216"/>
                <a:gd name="T34" fmla="*/ 124 w 187"/>
                <a:gd name="T35" fmla="*/ 73 h 216"/>
                <a:gd name="T36" fmla="*/ 126 w 187"/>
                <a:gd name="T37" fmla="*/ 62 h 216"/>
                <a:gd name="T38" fmla="*/ 154 w 187"/>
                <a:gd name="T39" fmla="*/ 90 h 216"/>
                <a:gd name="T40" fmla="*/ 143 w 187"/>
                <a:gd name="T41" fmla="*/ 92 h 216"/>
                <a:gd name="T42" fmla="*/ 154 w 187"/>
                <a:gd name="T43" fmla="*/ 155 h 216"/>
                <a:gd name="T44" fmla="*/ 143 w 187"/>
                <a:gd name="T45" fmla="*/ 153 h 216"/>
                <a:gd name="T46" fmla="*/ 154 w 187"/>
                <a:gd name="T47" fmla="*/ 155 h 216"/>
                <a:gd name="T48" fmla="*/ 126 w 187"/>
                <a:gd name="T49" fmla="*/ 183 h 216"/>
                <a:gd name="T50" fmla="*/ 124 w 187"/>
                <a:gd name="T51" fmla="*/ 171 h 216"/>
                <a:gd name="T52" fmla="*/ 61 w 187"/>
                <a:gd name="T53" fmla="*/ 183 h 216"/>
                <a:gd name="T54" fmla="*/ 63 w 187"/>
                <a:gd name="T55" fmla="*/ 171 h 216"/>
                <a:gd name="T56" fmla="*/ 61 w 187"/>
                <a:gd name="T57" fmla="*/ 183 h 216"/>
                <a:gd name="T58" fmla="*/ 34 w 187"/>
                <a:gd name="T59" fmla="*/ 155 h 216"/>
                <a:gd name="T60" fmla="*/ 45 w 187"/>
                <a:gd name="T61" fmla="*/ 153 h 216"/>
                <a:gd name="T62" fmla="*/ 34 w 187"/>
                <a:gd name="T63" fmla="*/ 90 h 216"/>
                <a:gd name="T64" fmla="*/ 45 w 187"/>
                <a:gd name="T65" fmla="*/ 92 h 216"/>
                <a:gd name="T66" fmla="*/ 34 w 187"/>
                <a:gd name="T67" fmla="*/ 90 h 216"/>
                <a:gd name="T68" fmla="*/ 61 w 187"/>
                <a:gd name="T69" fmla="*/ 62 h 216"/>
                <a:gd name="T70" fmla="*/ 63 w 187"/>
                <a:gd name="T71" fmla="*/ 73 h 216"/>
                <a:gd name="T72" fmla="*/ 144 w 187"/>
                <a:gd name="T73" fmla="*/ 126 h 216"/>
                <a:gd name="T74" fmla="*/ 162 w 187"/>
                <a:gd name="T75" fmla="*/ 119 h 216"/>
                <a:gd name="T76" fmla="*/ 144 w 187"/>
                <a:gd name="T77" fmla="*/ 126 h 216"/>
                <a:gd name="T78" fmla="*/ 43 w 187"/>
                <a:gd name="T79" fmla="*/ 126 h 216"/>
                <a:gd name="T80" fmla="*/ 25 w 187"/>
                <a:gd name="T81" fmla="*/ 119 h 216"/>
                <a:gd name="T82" fmla="*/ 90 w 187"/>
                <a:gd name="T83" fmla="*/ 173 h 216"/>
                <a:gd name="T84" fmla="*/ 97 w 187"/>
                <a:gd name="T85" fmla="*/ 191 h 216"/>
                <a:gd name="T86" fmla="*/ 90 w 187"/>
                <a:gd name="T87" fmla="*/ 173 h 216"/>
                <a:gd name="T88" fmla="*/ 97 w 187"/>
                <a:gd name="T89" fmla="*/ 54 h 216"/>
                <a:gd name="T90" fmla="*/ 90 w 187"/>
                <a:gd name="T91" fmla="*/ 72 h 216"/>
                <a:gd name="T92" fmla="*/ 94 w 187"/>
                <a:gd name="T93" fmla="*/ 130 h 216"/>
                <a:gd name="T94" fmla="*/ 86 w 187"/>
                <a:gd name="T95" fmla="*/ 136 h 216"/>
                <a:gd name="T96" fmla="*/ 87 w 187"/>
                <a:gd name="T97" fmla="*/ 121 h 216"/>
                <a:gd name="T98" fmla="*/ 108 w 187"/>
                <a:gd name="T99" fmla="*/ 71 h 216"/>
                <a:gd name="T100" fmla="*/ 101 w 187"/>
                <a:gd name="T101" fmla="*/ 12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 h="216">
                  <a:moveTo>
                    <a:pt x="24" y="30"/>
                  </a:moveTo>
                  <a:cubicBezTo>
                    <a:pt x="49" y="15"/>
                    <a:pt x="49" y="15"/>
                    <a:pt x="49" y="15"/>
                  </a:cubicBezTo>
                  <a:cubicBezTo>
                    <a:pt x="54" y="25"/>
                    <a:pt x="54" y="25"/>
                    <a:pt x="54" y="25"/>
                  </a:cubicBezTo>
                  <a:cubicBezTo>
                    <a:pt x="48" y="28"/>
                    <a:pt x="48" y="28"/>
                    <a:pt x="48" y="28"/>
                  </a:cubicBezTo>
                  <a:cubicBezTo>
                    <a:pt x="53" y="38"/>
                    <a:pt x="53" y="38"/>
                    <a:pt x="53" y="38"/>
                  </a:cubicBezTo>
                  <a:cubicBezTo>
                    <a:pt x="62" y="34"/>
                    <a:pt x="72" y="31"/>
                    <a:pt x="83" y="29"/>
                  </a:cubicBezTo>
                  <a:cubicBezTo>
                    <a:pt x="83" y="14"/>
                    <a:pt x="83" y="14"/>
                    <a:pt x="83" y="14"/>
                  </a:cubicBezTo>
                  <a:cubicBezTo>
                    <a:pt x="72" y="14"/>
                    <a:pt x="72" y="14"/>
                    <a:pt x="72" y="14"/>
                  </a:cubicBezTo>
                  <a:cubicBezTo>
                    <a:pt x="72" y="0"/>
                    <a:pt x="72" y="0"/>
                    <a:pt x="72" y="0"/>
                  </a:cubicBezTo>
                  <a:cubicBezTo>
                    <a:pt x="115" y="0"/>
                    <a:pt x="115" y="0"/>
                    <a:pt x="115" y="0"/>
                  </a:cubicBezTo>
                  <a:cubicBezTo>
                    <a:pt x="115" y="14"/>
                    <a:pt x="115" y="14"/>
                    <a:pt x="115" y="14"/>
                  </a:cubicBezTo>
                  <a:cubicBezTo>
                    <a:pt x="104" y="14"/>
                    <a:pt x="104" y="14"/>
                    <a:pt x="104" y="14"/>
                  </a:cubicBezTo>
                  <a:cubicBezTo>
                    <a:pt x="104" y="29"/>
                    <a:pt x="104" y="29"/>
                    <a:pt x="104" y="29"/>
                  </a:cubicBezTo>
                  <a:cubicBezTo>
                    <a:pt x="115" y="31"/>
                    <a:pt x="125" y="34"/>
                    <a:pt x="134" y="38"/>
                  </a:cubicBezTo>
                  <a:cubicBezTo>
                    <a:pt x="140" y="28"/>
                    <a:pt x="140" y="28"/>
                    <a:pt x="140" y="28"/>
                  </a:cubicBezTo>
                  <a:cubicBezTo>
                    <a:pt x="133" y="25"/>
                    <a:pt x="133" y="25"/>
                    <a:pt x="133" y="25"/>
                  </a:cubicBezTo>
                  <a:cubicBezTo>
                    <a:pt x="139" y="15"/>
                    <a:pt x="139" y="15"/>
                    <a:pt x="139" y="15"/>
                  </a:cubicBezTo>
                  <a:cubicBezTo>
                    <a:pt x="164" y="30"/>
                    <a:pt x="164" y="30"/>
                    <a:pt x="164" y="30"/>
                  </a:cubicBezTo>
                  <a:cubicBezTo>
                    <a:pt x="158" y="39"/>
                    <a:pt x="158" y="39"/>
                    <a:pt x="158" y="39"/>
                  </a:cubicBezTo>
                  <a:cubicBezTo>
                    <a:pt x="152" y="36"/>
                    <a:pt x="152" y="36"/>
                    <a:pt x="152" y="36"/>
                  </a:cubicBezTo>
                  <a:cubicBezTo>
                    <a:pt x="147" y="45"/>
                    <a:pt x="147" y="45"/>
                    <a:pt x="147" y="45"/>
                  </a:cubicBezTo>
                  <a:cubicBezTo>
                    <a:pt x="171" y="62"/>
                    <a:pt x="187" y="90"/>
                    <a:pt x="187" y="122"/>
                  </a:cubicBezTo>
                  <a:cubicBezTo>
                    <a:pt x="187" y="174"/>
                    <a:pt x="145" y="216"/>
                    <a:pt x="94" y="216"/>
                  </a:cubicBezTo>
                  <a:cubicBezTo>
                    <a:pt x="42" y="216"/>
                    <a:pt x="0" y="174"/>
                    <a:pt x="0" y="122"/>
                  </a:cubicBezTo>
                  <a:cubicBezTo>
                    <a:pt x="0" y="90"/>
                    <a:pt x="16" y="62"/>
                    <a:pt x="41" y="45"/>
                  </a:cubicBezTo>
                  <a:cubicBezTo>
                    <a:pt x="35" y="36"/>
                    <a:pt x="35" y="36"/>
                    <a:pt x="35" y="36"/>
                  </a:cubicBezTo>
                  <a:cubicBezTo>
                    <a:pt x="29" y="39"/>
                    <a:pt x="29" y="39"/>
                    <a:pt x="29" y="39"/>
                  </a:cubicBezTo>
                  <a:lnTo>
                    <a:pt x="24" y="30"/>
                  </a:lnTo>
                  <a:close/>
                  <a:moveTo>
                    <a:pt x="94" y="47"/>
                  </a:moveTo>
                  <a:cubicBezTo>
                    <a:pt x="52" y="47"/>
                    <a:pt x="18" y="81"/>
                    <a:pt x="18" y="122"/>
                  </a:cubicBezTo>
                  <a:cubicBezTo>
                    <a:pt x="18" y="164"/>
                    <a:pt x="52" y="198"/>
                    <a:pt x="94" y="198"/>
                  </a:cubicBezTo>
                  <a:cubicBezTo>
                    <a:pt x="135" y="198"/>
                    <a:pt x="169" y="164"/>
                    <a:pt x="169" y="122"/>
                  </a:cubicBezTo>
                  <a:cubicBezTo>
                    <a:pt x="169" y="81"/>
                    <a:pt x="135" y="47"/>
                    <a:pt x="94" y="47"/>
                  </a:cubicBezTo>
                  <a:close/>
                  <a:moveTo>
                    <a:pt x="126" y="62"/>
                  </a:moveTo>
                  <a:cubicBezTo>
                    <a:pt x="129" y="64"/>
                    <a:pt x="129" y="64"/>
                    <a:pt x="129" y="64"/>
                  </a:cubicBezTo>
                  <a:cubicBezTo>
                    <a:pt x="124" y="73"/>
                    <a:pt x="124" y="73"/>
                    <a:pt x="124" y="73"/>
                  </a:cubicBezTo>
                  <a:cubicBezTo>
                    <a:pt x="121" y="72"/>
                    <a:pt x="121" y="72"/>
                    <a:pt x="121" y="72"/>
                  </a:cubicBezTo>
                  <a:lnTo>
                    <a:pt x="126" y="62"/>
                  </a:lnTo>
                  <a:close/>
                  <a:moveTo>
                    <a:pt x="152" y="87"/>
                  </a:moveTo>
                  <a:cubicBezTo>
                    <a:pt x="154" y="90"/>
                    <a:pt x="154" y="90"/>
                    <a:pt x="154" y="90"/>
                  </a:cubicBezTo>
                  <a:cubicBezTo>
                    <a:pt x="144" y="95"/>
                    <a:pt x="144" y="95"/>
                    <a:pt x="144" y="95"/>
                  </a:cubicBezTo>
                  <a:cubicBezTo>
                    <a:pt x="143" y="92"/>
                    <a:pt x="143" y="92"/>
                    <a:pt x="143" y="92"/>
                  </a:cubicBezTo>
                  <a:lnTo>
                    <a:pt x="152" y="87"/>
                  </a:lnTo>
                  <a:close/>
                  <a:moveTo>
                    <a:pt x="154" y="155"/>
                  </a:moveTo>
                  <a:cubicBezTo>
                    <a:pt x="152" y="158"/>
                    <a:pt x="152" y="158"/>
                    <a:pt x="152" y="158"/>
                  </a:cubicBezTo>
                  <a:cubicBezTo>
                    <a:pt x="143" y="153"/>
                    <a:pt x="143" y="153"/>
                    <a:pt x="143" y="153"/>
                  </a:cubicBezTo>
                  <a:cubicBezTo>
                    <a:pt x="144" y="150"/>
                    <a:pt x="144" y="150"/>
                    <a:pt x="144" y="150"/>
                  </a:cubicBezTo>
                  <a:lnTo>
                    <a:pt x="154" y="155"/>
                  </a:lnTo>
                  <a:close/>
                  <a:moveTo>
                    <a:pt x="129" y="181"/>
                  </a:moveTo>
                  <a:cubicBezTo>
                    <a:pt x="126" y="183"/>
                    <a:pt x="126" y="183"/>
                    <a:pt x="126" y="183"/>
                  </a:cubicBezTo>
                  <a:cubicBezTo>
                    <a:pt x="121" y="173"/>
                    <a:pt x="121" y="173"/>
                    <a:pt x="121" y="173"/>
                  </a:cubicBezTo>
                  <a:cubicBezTo>
                    <a:pt x="124" y="171"/>
                    <a:pt x="124" y="171"/>
                    <a:pt x="124" y="171"/>
                  </a:cubicBezTo>
                  <a:lnTo>
                    <a:pt x="129" y="181"/>
                  </a:lnTo>
                  <a:close/>
                  <a:moveTo>
                    <a:pt x="61" y="183"/>
                  </a:moveTo>
                  <a:cubicBezTo>
                    <a:pt x="58" y="181"/>
                    <a:pt x="58" y="181"/>
                    <a:pt x="58" y="181"/>
                  </a:cubicBezTo>
                  <a:cubicBezTo>
                    <a:pt x="63" y="171"/>
                    <a:pt x="63" y="171"/>
                    <a:pt x="63" y="171"/>
                  </a:cubicBezTo>
                  <a:cubicBezTo>
                    <a:pt x="66" y="173"/>
                    <a:pt x="66" y="173"/>
                    <a:pt x="66" y="173"/>
                  </a:cubicBezTo>
                  <a:lnTo>
                    <a:pt x="61" y="183"/>
                  </a:lnTo>
                  <a:close/>
                  <a:moveTo>
                    <a:pt x="35" y="158"/>
                  </a:moveTo>
                  <a:cubicBezTo>
                    <a:pt x="34" y="155"/>
                    <a:pt x="34" y="155"/>
                    <a:pt x="34" y="155"/>
                  </a:cubicBezTo>
                  <a:cubicBezTo>
                    <a:pt x="43" y="150"/>
                    <a:pt x="43" y="150"/>
                    <a:pt x="43" y="150"/>
                  </a:cubicBezTo>
                  <a:cubicBezTo>
                    <a:pt x="45" y="153"/>
                    <a:pt x="45" y="153"/>
                    <a:pt x="45" y="153"/>
                  </a:cubicBezTo>
                  <a:lnTo>
                    <a:pt x="35" y="158"/>
                  </a:lnTo>
                  <a:close/>
                  <a:moveTo>
                    <a:pt x="34" y="90"/>
                  </a:moveTo>
                  <a:cubicBezTo>
                    <a:pt x="35" y="87"/>
                    <a:pt x="35" y="87"/>
                    <a:pt x="35" y="87"/>
                  </a:cubicBezTo>
                  <a:cubicBezTo>
                    <a:pt x="45" y="92"/>
                    <a:pt x="45" y="92"/>
                    <a:pt x="45" y="92"/>
                  </a:cubicBezTo>
                  <a:cubicBezTo>
                    <a:pt x="43" y="95"/>
                    <a:pt x="43" y="95"/>
                    <a:pt x="43" y="95"/>
                  </a:cubicBezTo>
                  <a:lnTo>
                    <a:pt x="34" y="90"/>
                  </a:lnTo>
                  <a:close/>
                  <a:moveTo>
                    <a:pt x="58" y="64"/>
                  </a:moveTo>
                  <a:cubicBezTo>
                    <a:pt x="61" y="62"/>
                    <a:pt x="61" y="62"/>
                    <a:pt x="61" y="62"/>
                  </a:cubicBezTo>
                  <a:cubicBezTo>
                    <a:pt x="66" y="72"/>
                    <a:pt x="66" y="72"/>
                    <a:pt x="66" y="72"/>
                  </a:cubicBezTo>
                  <a:cubicBezTo>
                    <a:pt x="63" y="73"/>
                    <a:pt x="63" y="73"/>
                    <a:pt x="63" y="73"/>
                  </a:cubicBezTo>
                  <a:lnTo>
                    <a:pt x="58" y="64"/>
                  </a:lnTo>
                  <a:close/>
                  <a:moveTo>
                    <a:pt x="144" y="126"/>
                  </a:moveTo>
                  <a:cubicBezTo>
                    <a:pt x="144" y="119"/>
                    <a:pt x="144" y="119"/>
                    <a:pt x="144" y="119"/>
                  </a:cubicBezTo>
                  <a:cubicBezTo>
                    <a:pt x="162" y="119"/>
                    <a:pt x="162" y="119"/>
                    <a:pt x="162" y="119"/>
                  </a:cubicBezTo>
                  <a:cubicBezTo>
                    <a:pt x="162" y="126"/>
                    <a:pt x="162" y="126"/>
                    <a:pt x="162" y="126"/>
                  </a:cubicBezTo>
                  <a:lnTo>
                    <a:pt x="144" y="126"/>
                  </a:lnTo>
                  <a:close/>
                  <a:moveTo>
                    <a:pt x="43" y="119"/>
                  </a:moveTo>
                  <a:cubicBezTo>
                    <a:pt x="43" y="126"/>
                    <a:pt x="43" y="126"/>
                    <a:pt x="43" y="126"/>
                  </a:cubicBezTo>
                  <a:cubicBezTo>
                    <a:pt x="25" y="126"/>
                    <a:pt x="25" y="126"/>
                    <a:pt x="25" y="126"/>
                  </a:cubicBezTo>
                  <a:cubicBezTo>
                    <a:pt x="25" y="119"/>
                    <a:pt x="25" y="119"/>
                    <a:pt x="25" y="119"/>
                  </a:cubicBezTo>
                  <a:lnTo>
                    <a:pt x="43" y="119"/>
                  </a:lnTo>
                  <a:close/>
                  <a:moveTo>
                    <a:pt x="90" y="173"/>
                  </a:moveTo>
                  <a:cubicBezTo>
                    <a:pt x="97" y="173"/>
                    <a:pt x="97" y="173"/>
                    <a:pt x="97" y="173"/>
                  </a:cubicBezTo>
                  <a:cubicBezTo>
                    <a:pt x="97" y="191"/>
                    <a:pt x="97" y="191"/>
                    <a:pt x="97" y="191"/>
                  </a:cubicBezTo>
                  <a:cubicBezTo>
                    <a:pt x="90" y="191"/>
                    <a:pt x="90" y="191"/>
                    <a:pt x="90" y="191"/>
                  </a:cubicBezTo>
                  <a:lnTo>
                    <a:pt x="90" y="173"/>
                  </a:lnTo>
                  <a:close/>
                  <a:moveTo>
                    <a:pt x="90" y="54"/>
                  </a:moveTo>
                  <a:cubicBezTo>
                    <a:pt x="97" y="54"/>
                    <a:pt x="97" y="54"/>
                    <a:pt x="97" y="54"/>
                  </a:cubicBezTo>
                  <a:cubicBezTo>
                    <a:pt x="97" y="72"/>
                    <a:pt x="97" y="72"/>
                    <a:pt x="97" y="72"/>
                  </a:cubicBezTo>
                  <a:cubicBezTo>
                    <a:pt x="90" y="72"/>
                    <a:pt x="90" y="72"/>
                    <a:pt x="90" y="72"/>
                  </a:cubicBezTo>
                  <a:lnTo>
                    <a:pt x="90" y="54"/>
                  </a:lnTo>
                  <a:close/>
                  <a:moveTo>
                    <a:pt x="94" y="130"/>
                  </a:moveTo>
                  <a:cubicBezTo>
                    <a:pt x="93" y="137"/>
                    <a:pt x="93" y="137"/>
                    <a:pt x="93" y="137"/>
                  </a:cubicBezTo>
                  <a:cubicBezTo>
                    <a:pt x="86" y="136"/>
                    <a:pt x="86" y="136"/>
                    <a:pt x="86" y="136"/>
                  </a:cubicBezTo>
                  <a:cubicBezTo>
                    <a:pt x="90" y="128"/>
                    <a:pt x="90" y="128"/>
                    <a:pt x="90" y="128"/>
                  </a:cubicBezTo>
                  <a:cubicBezTo>
                    <a:pt x="87" y="127"/>
                    <a:pt x="86" y="124"/>
                    <a:pt x="87" y="121"/>
                  </a:cubicBezTo>
                  <a:cubicBezTo>
                    <a:pt x="88" y="118"/>
                    <a:pt x="90" y="116"/>
                    <a:pt x="92" y="115"/>
                  </a:cubicBezTo>
                  <a:cubicBezTo>
                    <a:pt x="108" y="71"/>
                    <a:pt x="108" y="71"/>
                    <a:pt x="108" y="71"/>
                  </a:cubicBezTo>
                  <a:cubicBezTo>
                    <a:pt x="99" y="117"/>
                    <a:pt x="99" y="117"/>
                    <a:pt x="99" y="117"/>
                  </a:cubicBezTo>
                  <a:cubicBezTo>
                    <a:pt x="101" y="119"/>
                    <a:pt x="101" y="122"/>
                    <a:pt x="101" y="124"/>
                  </a:cubicBezTo>
                  <a:cubicBezTo>
                    <a:pt x="100" y="127"/>
                    <a:pt x="97" y="129"/>
                    <a:pt x="94" y="130"/>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58"/>
            <p:cNvSpPr>
              <a:spLocks noChangeArrowheads="1"/>
            </p:cNvSpPr>
            <p:nvPr/>
          </p:nvSpPr>
          <p:spPr bwMode="gray">
            <a:xfrm>
              <a:off x="11039527" y="2320926"/>
              <a:ext cx="7088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solidFill>
                    <a:schemeClr val="tx1"/>
                  </a:solidFill>
                  <a:effectLst/>
                  <a:latin typeface="Siemens Sans Bold" charset="0"/>
                  <a:cs typeface="Arial" pitchFamily="34" charset="0"/>
                </a:rPr>
                <a:t>2 sec</a:t>
              </a:r>
              <a:endParaRPr kumimoji="0" lang="en-US" sz="1800" i="0" u="none" strike="noStrike" cap="none" normalizeH="0" baseline="0" dirty="0">
                <a:ln>
                  <a:noFill/>
                </a:ln>
                <a:solidFill>
                  <a:schemeClr val="tx1"/>
                </a:solidFill>
                <a:effectLst/>
                <a:cs typeface="Arial" pitchFamily="34" charset="0"/>
              </a:endParaRPr>
            </a:p>
          </p:txBody>
        </p:sp>
      </p:grpSp>
      <p:grpSp>
        <p:nvGrpSpPr>
          <p:cNvPr id="233" name="Uhr time zero"/>
          <p:cNvGrpSpPr/>
          <p:nvPr/>
        </p:nvGrpSpPr>
        <p:grpSpPr bwMode="gray">
          <a:xfrm>
            <a:off x="10747375" y="1573184"/>
            <a:ext cx="737638" cy="997724"/>
            <a:chOff x="10747375" y="1584325"/>
            <a:chExt cx="737638" cy="997724"/>
          </a:xfrm>
        </p:grpSpPr>
        <p:sp>
          <p:nvSpPr>
            <p:cNvPr id="85" name="Rectangle 65"/>
            <p:cNvSpPr>
              <a:spLocks noChangeArrowheads="1"/>
            </p:cNvSpPr>
            <p:nvPr/>
          </p:nvSpPr>
          <p:spPr bwMode="gray">
            <a:xfrm>
              <a:off x="10747375" y="2305050"/>
              <a:ext cx="7376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solidFill>
                    <a:schemeClr val="tx1"/>
                  </a:solidFill>
                  <a:effectLst/>
                  <a:latin typeface="+mj-lt"/>
                  <a:cs typeface="Arial" pitchFamily="34" charset="0"/>
                </a:rPr>
                <a:t>Time zero</a:t>
              </a:r>
              <a:endParaRPr kumimoji="0" lang="en-US" sz="1800" i="0" u="none" strike="noStrike" cap="none" normalizeH="0" baseline="0" dirty="0">
                <a:ln>
                  <a:noFill/>
                </a:ln>
                <a:solidFill>
                  <a:schemeClr val="tx1"/>
                </a:solidFill>
                <a:effectLst/>
                <a:latin typeface="+mj-lt"/>
                <a:cs typeface="Arial" pitchFamily="34" charset="0"/>
              </a:endParaRPr>
            </a:p>
          </p:txBody>
        </p:sp>
        <p:sp>
          <p:nvSpPr>
            <p:cNvPr id="86" name="Rectangle 67"/>
            <p:cNvSpPr>
              <a:spLocks noChangeArrowheads="1"/>
            </p:cNvSpPr>
            <p:nvPr/>
          </p:nvSpPr>
          <p:spPr bwMode="gray">
            <a:xfrm>
              <a:off x="11315700" y="2305050"/>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7" name="Oval 69"/>
            <p:cNvSpPr>
              <a:spLocks noChangeArrowheads="1"/>
            </p:cNvSpPr>
            <p:nvPr/>
          </p:nvSpPr>
          <p:spPr bwMode="gray">
            <a:xfrm>
              <a:off x="10860087" y="1739900"/>
              <a:ext cx="50165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0"/>
            <p:cNvSpPr>
              <a:spLocks noEditPoints="1"/>
            </p:cNvSpPr>
            <p:nvPr/>
          </p:nvSpPr>
          <p:spPr bwMode="gray">
            <a:xfrm>
              <a:off x="10801350" y="1584325"/>
              <a:ext cx="617538" cy="714375"/>
            </a:xfrm>
            <a:custGeom>
              <a:avLst/>
              <a:gdLst>
                <a:gd name="T0" fmla="*/ 49 w 187"/>
                <a:gd name="T1" fmla="*/ 15 h 216"/>
                <a:gd name="T2" fmla="*/ 48 w 187"/>
                <a:gd name="T3" fmla="*/ 28 h 216"/>
                <a:gd name="T4" fmla="*/ 83 w 187"/>
                <a:gd name="T5" fmla="*/ 29 h 216"/>
                <a:gd name="T6" fmla="*/ 72 w 187"/>
                <a:gd name="T7" fmla="*/ 14 h 216"/>
                <a:gd name="T8" fmla="*/ 115 w 187"/>
                <a:gd name="T9" fmla="*/ 0 h 216"/>
                <a:gd name="T10" fmla="*/ 104 w 187"/>
                <a:gd name="T11" fmla="*/ 14 h 216"/>
                <a:gd name="T12" fmla="*/ 134 w 187"/>
                <a:gd name="T13" fmla="*/ 38 h 216"/>
                <a:gd name="T14" fmla="*/ 133 w 187"/>
                <a:gd name="T15" fmla="*/ 25 h 216"/>
                <a:gd name="T16" fmla="*/ 164 w 187"/>
                <a:gd name="T17" fmla="*/ 30 h 216"/>
                <a:gd name="T18" fmla="*/ 152 w 187"/>
                <a:gd name="T19" fmla="*/ 36 h 216"/>
                <a:gd name="T20" fmla="*/ 187 w 187"/>
                <a:gd name="T21" fmla="*/ 122 h 216"/>
                <a:gd name="T22" fmla="*/ 0 w 187"/>
                <a:gd name="T23" fmla="*/ 122 h 216"/>
                <a:gd name="T24" fmla="*/ 35 w 187"/>
                <a:gd name="T25" fmla="*/ 36 h 216"/>
                <a:gd name="T26" fmla="*/ 24 w 187"/>
                <a:gd name="T27" fmla="*/ 30 h 216"/>
                <a:gd name="T28" fmla="*/ 18 w 187"/>
                <a:gd name="T29" fmla="*/ 122 h 216"/>
                <a:gd name="T30" fmla="*/ 169 w 187"/>
                <a:gd name="T31" fmla="*/ 122 h 216"/>
                <a:gd name="T32" fmla="*/ 126 w 187"/>
                <a:gd name="T33" fmla="*/ 62 h 216"/>
                <a:gd name="T34" fmla="*/ 124 w 187"/>
                <a:gd name="T35" fmla="*/ 73 h 216"/>
                <a:gd name="T36" fmla="*/ 126 w 187"/>
                <a:gd name="T37" fmla="*/ 62 h 216"/>
                <a:gd name="T38" fmla="*/ 154 w 187"/>
                <a:gd name="T39" fmla="*/ 90 h 216"/>
                <a:gd name="T40" fmla="*/ 143 w 187"/>
                <a:gd name="T41" fmla="*/ 92 h 216"/>
                <a:gd name="T42" fmla="*/ 154 w 187"/>
                <a:gd name="T43" fmla="*/ 155 h 216"/>
                <a:gd name="T44" fmla="*/ 143 w 187"/>
                <a:gd name="T45" fmla="*/ 153 h 216"/>
                <a:gd name="T46" fmla="*/ 154 w 187"/>
                <a:gd name="T47" fmla="*/ 155 h 216"/>
                <a:gd name="T48" fmla="*/ 126 w 187"/>
                <a:gd name="T49" fmla="*/ 183 h 216"/>
                <a:gd name="T50" fmla="*/ 124 w 187"/>
                <a:gd name="T51" fmla="*/ 171 h 216"/>
                <a:gd name="T52" fmla="*/ 61 w 187"/>
                <a:gd name="T53" fmla="*/ 183 h 216"/>
                <a:gd name="T54" fmla="*/ 63 w 187"/>
                <a:gd name="T55" fmla="*/ 171 h 216"/>
                <a:gd name="T56" fmla="*/ 61 w 187"/>
                <a:gd name="T57" fmla="*/ 183 h 216"/>
                <a:gd name="T58" fmla="*/ 34 w 187"/>
                <a:gd name="T59" fmla="*/ 155 h 216"/>
                <a:gd name="T60" fmla="*/ 45 w 187"/>
                <a:gd name="T61" fmla="*/ 153 h 216"/>
                <a:gd name="T62" fmla="*/ 34 w 187"/>
                <a:gd name="T63" fmla="*/ 90 h 216"/>
                <a:gd name="T64" fmla="*/ 45 w 187"/>
                <a:gd name="T65" fmla="*/ 92 h 216"/>
                <a:gd name="T66" fmla="*/ 34 w 187"/>
                <a:gd name="T67" fmla="*/ 90 h 216"/>
                <a:gd name="T68" fmla="*/ 61 w 187"/>
                <a:gd name="T69" fmla="*/ 62 h 216"/>
                <a:gd name="T70" fmla="*/ 63 w 187"/>
                <a:gd name="T71" fmla="*/ 73 h 216"/>
                <a:gd name="T72" fmla="*/ 144 w 187"/>
                <a:gd name="T73" fmla="*/ 126 h 216"/>
                <a:gd name="T74" fmla="*/ 162 w 187"/>
                <a:gd name="T75" fmla="*/ 119 h 216"/>
                <a:gd name="T76" fmla="*/ 144 w 187"/>
                <a:gd name="T77" fmla="*/ 126 h 216"/>
                <a:gd name="T78" fmla="*/ 43 w 187"/>
                <a:gd name="T79" fmla="*/ 126 h 216"/>
                <a:gd name="T80" fmla="*/ 25 w 187"/>
                <a:gd name="T81" fmla="*/ 119 h 216"/>
                <a:gd name="T82" fmla="*/ 90 w 187"/>
                <a:gd name="T83" fmla="*/ 173 h 216"/>
                <a:gd name="T84" fmla="*/ 97 w 187"/>
                <a:gd name="T85" fmla="*/ 191 h 216"/>
                <a:gd name="T86" fmla="*/ 90 w 187"/>
                <a:gd name="T87" fmla="*/ 173 h 216"/>
                <a:gd name="T88" fmla="*/ 97 w 187"/>
                <a:gd name="T89" fmla="*/ 54 h 216"/>
                <a:gd name="T90" fmla="*/ 90 w 187"/>
                <a:gd name="T91" fmla="*/ 72 h 216"/>
                <a:gd name="T92" fmla="*/ 96 w 187"/>
                <a:gd name="T93" fmla="*/ 129 h 216"/>
                <a:gd name="T94" fmla="*/ 90 w 187"/>
                <a:gd name="T95" fmla="*/ 137 h 216"/>
                <a:gd name="T96" fmla="*/ 86 w 187"/>
                <a:gd name="T97" fmla="*/ 122 h 216"/>
                <a:gd name="T98" fmla="*/ 94 w 187"/>
                <a:gd name="T99" fmla="*/ 68 h 216"/>
                <a:gd name="T100" fmla="*/ 101 w 187"/>
                <a:gd name="T101" fmla="*/ 12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 h="216">
                  <a:moveTo>
                    <a:pt x="24" y="30"/>
                  </a:moveTo>
                  <a:cubicBezTo>
                    <a:pt x="49" y="15"/>
                    <a:pt x="49" y="15"/>
                    <a:pt x="49" y="15"/>
                  </a:cubicBezTo>
                  <a:cubicBezTo>
                    <a:pt x="54" y="25"/>
                    <a:pt x="54" y="25"/>
                    <a:pt x="54" y="25"/>
                  </a:cubicBezTo>
                  <a:cubicBezTo>
                    <a:pt x="48" y="28"/>
                    <a:pt x="48" y="28"/>
                    <a:pt x="48" y="28"/>
                  </a:cubicBezTo>
                  <a:cubicBezTo>
                    <a:pt x="53" y="38"/>
                    <a:pt x="53" y="38"/>
                    <a:pt x="53" y="38"/>
                  </a:cubicBezTo>
                  <a:cubicBezTo>
                    <a:pt x="62" y="34"/>
                    <a:pt x="72" y="31"/>
                    <a:pt x="83" y="29"/>
                  </a:cubicBezTo>
                  <a:cubicBezTo>
                    <a:pt x="83" y="14"/>
                    <a:pt x="83" y="14"/>
                    <a:pt x="83" y="14"/>
                  </a:cubicBezTo>
                  <a:cubicBezTo>
                    <a:pt x="72" y="14"/>
                    <a:pt x="72" y="14"/>
                    <a:pt x="72" y="14"/>
                  </a:cubicBezTo>
                  <a:cubicBezTo>
                    <a:pt x="72" y="0"/>
                    <a:pt x="72" y="0"/>
                    <a:pt x="72" y="0"/>
                  </a:cubicBezTo>
                  <a:cubicBezTo>
                    <a:pt x="115" y="0"/>
                    <a:pt x="115" y="0"/>
                    <a:pt x="115" y="0"/>
                  </a:cubicBezTo>
                  <a:cubicBezTo>
                    <a:pt x="115" y="14"/>
                    <a:pt x="115" y="14"/>
                    <a:pt x="115" y="14"/>
                  </a:cubicBezTo>
                  <a:cubicBezTo>
                    <a:pt x="104" y="14"/>
                    <a:pt x="104" y="14"/>
                    <a:pt x="104" y="14"/>
                  </a:cubicBezTo>
                  <a:cubicBezTo>
                    <a:pt x="104" y="29"/>
                    <a:pt x="104" y="29"/>
                    <a:pt x="104" y="29"/>
                  </a:cubicBezTo>
                  <a:cubicBezTo>
                    <a:pt x="115" y="31"/>
                    <a:pt x="125" y="34"/>
                    <a:pt x="134" y="38"/>
                  </a:cubicBezTo>
                  <a:cubicBezTo>
                    <a:pt x="140" y="28"/>
                    <a:pt x="140" y="28"/>
                    <a:pt x="140" y="28"/>
                  </a:cubicBezTo>
                  <a:cubicBezTo>
                    <a:pt x="133" y="25"/>
                    <a:pt x="133" y="25"/>
                    <a:pt x="133" y="25"/>
                  </a:cubicBezTo>
                  <a:cubicBezTo>
                    <a:pt x="139" y="15"/>
                    <a:pt x="139" y="15"/>
                    <a:pt x="139" y="15"/>
                  </a:cubicBezTo>
                  <a:cubicBezTo>
                    <a:pt x="164" y="30"/>
                    <a:pt x="164" y="30"/>
                    <a:pt x="164" y="30"/>
                  </a:cubicBezTo>
                  <a:cubicBezTo>
                    <a:pt x="158" y="39"/>
                    <a:pt x="158" y="39"/>
                    <a:pt x="158" y="39"/>
                  </a:cubicBezTo>
                  <a:cubicBezTo>
                    <a:pt x="152" y="36"/>
                    <a:pt x="152" y="36"/>
                    <a:pt x="152" y="36"/>
                  </a:cubicBezTo>
                  <a:cubicBezTo>
                    <a:pt x="147" y="45"/>
                    <a:pt x="147" y="45"/>
                    <a:pt x="147" y="45"/>
                  </a:cubicBezTo>
                  <a:cubicBezTo>
                    <a:pt x="171" y="62"/>
                    <a:pt x="187" y="90"/>
                    <a:pt x="187" y="122"/>
                  </a:cubicBezTo>
                  <a:cubicBezTo>
                    <a:pt x="187" y="174"/>
                    <a:pt x="145" y="216"/>
                    <a:pt x="94" y="216"/>
                  </a:cubicBezTo>
                  <a:cubicBezTo>
                    <a:pt x="42" y="216"/>
                    <a:pt x="0" y="174"/>
                    <a:pt x="0" y="122"/>
                  </a:cubicBezTo>
                  <a:cubicBezTo>
                    <a:pt x="0" y="90"/>
                    <a:pt x="16" y="62"/>
                    <a:pt x="41" y="45"/>
                  </a:cubicBezTo>
                  <a:cubicBezTo>
                    <a:pt x="35" y="36"/>
                    <a:pt x="35" y="36"/>
                    <a:pt x="35" y="36"/>
                  </a:cubicBezTo>
                  <a:cubicBezTo>
                    <a:pt x="29" y="39"/>
                    <a:pt x="29" y="39"/>
                    <a:pt x="29" y="39"/>
                  </a:cubicBezTo>
                  <a:lnTo>
                    <a:pt x="24" y="30"/>
                  </a:lnTo>
                  <a:close/>
                  <a:moveTo>
                    <a:pt x="94" y="47"/>
                  </a:moveTo>
                  <a:cubicBezTo>
                    <a:pt x="52" y="47"/>
                    <a:pt x="18" y="81"/>
                    <a:pt x="18" y="122"/>
                  </a:cubicBezTo>
                  <a:cubicBezTo>
                    <a:pt x="18" y="164"/>
                    <a:pt x="52" y="198"/>
                    <a:pt x="94" y="198"/>
                  </a:cubicBezTo>
                  <a:cubicBezTo>
                    <a:pt x="135" y="198"/>
                    <a:pt x="169" y="164"/>
                    <a:pt x="169" y="122"/>
                  </a:cubicBezTo>
                  <a:cubicBezTo>
                    <a:pt x="169" y="81"/>
                    <a:pt x="135" y="47"/>
                    <a:pt x="94" y="47"/>
                  </a:cubicBezTo>
                  <a:close/>
                  <a:moveTo>
                    <a:pt x="126" y="62"/>
                  </a:moveTo>
                  <a:cubicBezTo>
                    <a:pt x="129" y="64"/>
                    <a:pt x="129" y="64"/>
                    <a:pt x="129" y="64"/>
                  </a:cubicBezTo>
                  <a:cubicBezTo>
                    <a:pt x="124" y="73"/>
                    <a:pt x="124" y="73"/>
                    <a:pt x="124" y="73"/>
                  </a:cubicBezTo>
                  <a:cubicBezTo>
                    <a:pt x="121" y="72"/>
                    <a:pt x="121" y="72"/>
                    <a:pt x="121" y="72"/>
                  </a:cubicBezTo>
                  <a:lnTo>
                    <a:pt x="126" y="62"/>
                  </a:lnTo>
                  <a:close/>
                  <a:moveTo>
                    <a:pt x="152" y="87"/>
                  </a:moveTo>
                  <a:cubicBezTo>
                    <a:pt x="154" y="90"/>
                    <a:pt x="154" y="90"/>
                    <a:pt x="154" y="90"/>
                  </a:cubicBezTo>
                  <a:cubicBezTo>
                    <a:pt x="144" y="95"/>
                    <a:pt x="144" y="95"/>
                    <a:pt x="144" y="95"/>
                  </a:cubicBezTo>
                  <a:cubicBezTo>
                    <a:pt x="143" y="92"/>
                    <a:pt x="143" y="92"/>
                    <a:pt x="143" y="92"/>
                  </a:cubicBezTo>
                  <a:lnTo>
                    <a:pt x="152" y="87"/>
                  </a:lnTo>
                  <a:close/>
                  <a:moveTo>
                    <a:pt x="154" y="155"/>
                  </a:moveTo>
                  <a:cubicBezTo>
                    <a:pt x="152" y="158"/>
                    <a:pt x="152" y="158"/>
                    <a:pt x="152" y="158"/>
                  </a:cubicBezTo>
                  <a:cubicBezTo>
                    <a:pt x="143" y="153"/>
                    <a:pt x="143" y="153"/>
                    <a:pt x="143" y="153"/>
                  </a:cubicBezTo>
                  <a:cubicBezTo>
                    <a:pt x="144" y="150"/>
                    <a:pt x="144" y="150"/>
                    <a:pt x="144" y="150"/>
                  </a:cubicBezTo>
                  <a:lnTo>
                    <a:pt x="154" y="155"/>
                  </a:lnTo>
                  <a:close/>
                  <a:moveTo>
                    <a:pt x="129" y="181"/>
                  </a:moveTo>
                  <a:cubicBezTo>
                    <a:pt x="126" y="183"/>
                    <a:pt x="126" y="183"/>
                    <a:pt x="126" y="183"/>
                  </a:cubicBezTo>
                  <a:cubicBezTo>
                    <a:pt x="121" y="173"/>
                    <a:pt x="121" y="173"/>
                    <a:pt x="121" y="173"/>
                  </a:cubicBezTo>
                  <a:cubicBezTo>
                    <a:pt x="124" y="171"/>
                    <a:pt x="124" y="171"/>
                    <a:pt x="124" y="171"/>
                  </a:cubicBezTo>
                  <a:lnTo>
                    <a:pt x="129" y="181"/>
                  </a:lnTo>
                  <a:close/>
                  <a:moveTo>
                    <a:pt x="61" y="183"/>
                  </a:moveTo>
                  <a:cubicBezTo>
                    <a:pt x="58" y="181"/>
                    <a:pt x="58" y="181"/>
                    <a:pt x="58" y="181"/>
                  </a:cubicBezTo>
                  <a:cubicBezTo>
                    <a:pt x="63" y="171"/>
                    <a:pt x="63" y="171"/>
                    <a:pt x="63" y="171"/>
                  </a:cubicBezTo>
                  <a:cubicBezTo>
                    <a:pt x="66" y="173"/>
                    <a:pt x="66" y="173"/>
                    <a:pt x="66" y="173"/>
                  </a:cubicBezTo>
                  <a:lnTo>
                    <a:pt x="61" y="183"/>
                  </a:lnTo>
                  <a:close/>
                  <a:moveTo>
                    <a:pt x="35" y="158"/>
                  </a:moveTo>
                  <a:cubicBezTo>
                    <a:pt x="34" y="155"/>
                    <a:pt x="34" y="155"/>
                    <a:pt x="34" y="155"/>
                  </a:cubicBezTo>
                  <a:cubicBezTo>
                    <a:pt x="43" y="150"/>
                    <a:pt x="43" y="150"/>
                    <a:pt x="43" y="150"/>
                  </a:cubicBezTo>
                  <a:cubicBezTo>
                    <a:pt x="45" y="153"/>
                    <a:pt x="45" y="153"/>
                    <a:pt x="45" y="153"/>
                  </a:cubicBezTo>
                  <a:lnTo>
                    <a:pt x="35" y="158"/>
                  </a:lnTo>
                  <a:close/>
                  <a:moveTo>
                    <a:pt x="34" y="90"/>
                  </a:moveTo>
                  <a:cubicBezTo>
                    <a:pt x="35" y="87"/>
                    <a:pt x="35" y="87"/>
                    <a:pt x="35" y="87"/>
                  </a:cubicBezTo>
                  <a:cubicBezTo>
                    <a:pt x="45" y="92"/>
                    <a:pt x="45" y="92"/>
                    <a:pt x="45" y="92"/>
                  </a:cubicBezTo>
                  <a:cubicBezTo>
                    <a:pt x="43" y="95"/>
                    <a:pt x="43" y="95"/>
                    <a:pt x="43" y="95"/>
                  </a:cubicBezTo>
                  <a:lnTo>
                    <a:pt x="34" y="90"/>
                  </a:lnTo>
                  <a:close/>
                  <a:moveTo>
                    <a:pt x="58" y="64"/>
                  </a:moveTo>
                  <a:cubicBezTo>
                    <a:pt x="61" y="62"/>
                    <a:pt x="61" y="62"/>
                    <a:pt x="61" y="62"/>
                  </a:cubicBezTo>
                  <a:cubicBezTo>
                    <a:pt x="66" y="72"/>
                    <a:pt x="66" y="72"/>
                    <a:pt x="66" y="72"/>
                  </a:cubicBezTo>
                  <a:cubicBezTo>
                    <a:pt x="63" y="73"/>
                    <a:pt x="63" y="73"/>
                    <a:pt x="63" y="73"/>
                  </a:cubicBezTo>
                  <a:lnTo>
                    <a:pt x="58" y="64"/>
                  </a:lnTo>
                  <a:close/>
                  <a:moveTo>
                    <a:pt x="144" y="126"/>
                  </a:moveTo>
                  <a:cubicBezTo>
                    <a:pt x="144" y="119"/>
                    <a:pt x="144" y="119"/>
                    <a:pt x="144" y="119"/>
                  </a:cubicBezTo>
                  <a:cubicBezTo>
                    <a:pt x="162" y="119"/>
                    <a:pt x="162" y="119"/>
                    <a:pt x="162" y="119"/>
                  </a:cubicBezTo>
                  <a:cubicBezTo>
                    <a:pt x="162" y="126"/>
                    <a:pt x="162" y="126"/>
                    <a:pt x="162" y="126"/>
                  </a:cubicBezTo>
                  <a:lnTo>
                    <a:pt x="144" y="126"/>
                  </a:lnTo>
                  <a:close/>
                  <a:moveTo>
                    <a:pt x="43" y="119"/>
                  </a:moveTo>
                  <a:cubicBezTo>
                    <a:pt x="43" y="126"/>
                    <a:pt x="43" y="126"/>
                    <a:pt x="43" y="126"/>
                  </a:cubicBezTo>
                  <a:cubicBezTo>
                    <a:pt x="25" y="126"/>
                    <a:pt x="25" y="126"/>
                    <a:pt x="25" y="126"/>
                  </a:cubicBezTo>
                  <a:cubicBezTo>
                    <a:pt x="25" y="119"/>
                    <a:pt x="25" y="119"/>
                    <a:pt x="25" y="119"/>
                  </a:cubicBezTo>
                  <a:lnTo>
                    <a:pt x="43" y="119"/>
                  </a:lnTo>
                  <a:close/>
                  <a:moveTo>
                    <a:pt x="90" y="173"/>
                  </a:moveTo>
                  <a:cubicBezTo>
                    <a:pt x="97" y="173"/>
                    <a:pt x="97" y="173"/>
                    <a:pt x="97" y="173"/>
                  </a:cubicBezTo>
                  <a:cubicBezTo>
                    <a:pt x="97" y="191"/>
                    <a:pt x="97" y="191"/>
                    <a:pt x="97" y="191"/>
                  </a:cubicBezTo>
                  <a:cubicBezTo>
                    <a:pt x="90" y="191"/>
                    <a:pt x="90" y="191"/>
                    <a:pt x="90" y="191"/>
                  </a:cubicBezTo>
                  <a:lnTo>
                    <a:pt x="90" y="173"/>
                  </a:lnTo>
                  <a:close/>
                  <a:moveTo>
                    <a:pt x="90" y="54"/>
                  </a:moveTo>
                  <a:cubicBezTo>
                    <a:pt x="97" y="54"/>
                    <a:pt x="97" y="54"/>
                    <a:pt x="97" y="54"/>
                  </a:cubicBezTo>
                  <a:cubicBezTo>
                    <a:pt x="97" y="72"/>
                    <a:pt x="97" y="72"/>
                    <a:pt x="97" y="72"/>
                  </a:cubicBezTo>
                  <a:cubicBezTo>
                    <a:pt x="90" y="72"/>
                    <a:pt x="90" y="72"/>
                    <a:pt x="90" y="72"/>
                  </a:cubicBezTo>
                  <a:lnTo>
                    <a:pt x="90" y="54"/>
                  </a:lnTo>
                  <a:close/>
                  <a:moveTo>
                    <a:pt x="96" y="129"/>
                  </a:moveTo>
                  <a:cubicBezTo>
                    <a:pt x="97" y="137"/>
                    <a:pt x="97" y="137"/>
                    <a:pt x="97" y="137"/>
                  </a:cubicBezTo>
                  <a:cubicBezTo>
                    <a:pt x="90" y="137"/>
                    <a:pt x="90" y="137"/>
                    <a:pt x="90" y="137"/>
                  </a:cubicBezTo>
                  <a:cubicBezTo>
                    <a:pt x="91" y="129"/>
                    <a:pt x="91" y="129"/>
                    <a:pt x="91" y="129"/>
                  </a:cubicBezTo>
                  <a:cubicBezTo>
                    <a:pt x="88" y="128"/>
                    <a:pt x="86" y="125"/>
                    <a:pt x="86" y="122"/>
                  </a:cubicBezTo>
                  <a:cubicBezTo>
                    <a:pt x="86" y="120"/>
                    <a:pt x="88" y="117"/>
                    <a:pt x="90" y="116"/>
                  </a:cubicBezTo>
                  <a:cubicBezTo>
                    <a:pt x="94" y="68"/>
                    <a:pt x="94" y="68"/>
                    <a:pt x="94" y="68"/>
                  </a:cubicBezTo>
                  <a:cubicBezTo>
                    <a:pt x="97" y="116"/>
                    <a:pt x="97" y="116"/>
                    <a:pt x="97" y="116"/>
                  </a:cubicBezTo>
                  <a:cubicBezTo>
                    <a:pt x="99" y="117"/>
                    <a:pt x="101" y="119"/>
                    <a:pt x="101" y="122"/>
                  </a:cubicBezTo>
                  <a:cubicBezTo>
                    <a:pt x="101" y="125"/>
                    <a:pt x="99" y="128"/>
                    <a:pt x="96" y="129"/>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9" name="Haus oben rechts"/>
          <p:cNvSpPr>
            <a:spLocks noEditPoints="1"/>
          </p:cNvSpPr>
          <p:nvPr/>
        </p:nvSpPr>
        <p:spPr bwMode="gray">
          <a:xfrm>
            <a:off x="7704468" y="3514075"/>
            <a:ext cx="552051" cy="395151"/>
          </a:xfrm>
          <a:custGeom>
            <a:avLst/>
            <a:gdLst>
              <a:gd name="T0" fmla="*/ 136 w 285"/>
              <a:gd name="T1" fmla="*/ 153 h 204"/>
              <a:gd name="T2" fmla="*/ 65 w 285"/>
              <a:gd name="T3" fmla="*/ 153 h 204"/>
              <a:gd name="T4" fmla="*/ 65 w 285"/>
              <a:gd name="T5" fmla="*/ 121 h 204"/>
              <a:gd name="T6" fmla="*/ 136 w 285"/>
              <a:gd name="T7" fmla="*/ 121 h 204"/>
              <a:gd name="T8" fmla="*/ 136 w 285"/>
              <a:gd name="T9" fmla="*/ 153 h 204"/>
              <a:gd name="T10" fmla="*/ 249 w 285"/>
              <a:gd name="T11" fmla="*/ 34 h 204"/>
              <a:gd name="T12" fmla="*/ 102 w 285"/>
              <a:gd name="T13" fmla="*/ 34 h 204"/>
              <a:gd name="T14" fmla="*/ 102 w 285"/>
              <a:gd name="T15" fmla="*/ 0 h 204"/>
              <a:gd name="T16" fmla="*/ 72 w 285"/>
              <a:gd name="T17" fmla="*/ 0 h 204"/>
              <a:gd name="T18" fmla="*/ 72 w 285"/>
              <a:gd name="T19" fmla="*/ 34 h 204"/>
              <a:gd name="T20" fmla="*/ 36 w 285"/>
              <a:gd name="T21" fmla="*/ 34 h 204"/>
              <a:gd name="T22" fmla="*/ 0 w 285"/>
              <a:gd name="T23" fmla="*/ 119 h 204"/>
              <a:gd name="T24" fmla="*/ 36 w 285"/>
              <a:gd name="T25" fmla="*/ 119 h 204"/>
              <a:gd name="T26" fmla="*/ 36 w 285"/>
              <a:gd name="T27" fmla="*/ 204 h 204"/>
              <a:gd name="T28" fmla="*/ 249 w 285"/>
              <a:gd name="T29" fmla="*/ 204 h 204"/>
              <a:gd name="T30" fmla="*/ 249 w 285"/>
              <a:gd name="T31" fmla="*/ 119 h 204"/>
              <a:gd name="T32" fmla="*/ 285 w 285"/>
              <a:gd name="T33" fmla="*/ 119 h 204"/>
              <a:gd name="T34" fmla="*/ 249 w 285"/>
              <a:gd name="T35" fmla="*/ 34 h 204"/>
              <a:gd name="T36" fmla="*/ 171 w 285"/>
              <a:gd name="T37" fmla="*/ 184 h 204"/>
              <a:gd name="T38" fmla="*/ 171 w 285"/>
              <a:gd name="T39" fmla="*/ 121 h 204"/>
              <a:gd name="T40" fmla="*/ 213 w 285"/>
              <a:gd name="T41" fmla="*/ 121 h 204"/>
              <a:gd name="T42" fmla="*/ 213 w 285"/>
              <a:gd name="T43" fmla="*/ 184 h 204"/>
              <a:gd name="T44" fmla="*/ 171 w 285"/>
              <a:gd name="T45" fmla="*/ 18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204">
                <a:moveTo>
                  <a:pt x="136" y="153"/>
                </a:moveTo>
                <a:lnTo>
                  <a:pt x="65" y="153"/>
                </a:lnTo>
                <a:lnTo>
                  <a:pt x="65" y="121"/>
                </a:lnTo>
                <a:lnTo>
                  <a:pt x="136" y="121"/>
                </a:lnTo>
                <a:lnTo>
                  <a:pt x="136" y="153"/>
                </a:lnTo>
                <a:close/>
                <a:moveTo>
                  <a:pt x="249" y="34"/>
                </a:moveTo>
                <a:lnTo>
                  <a:pt x="102" y="34"/>
                </a:lnTo>
                <a:lnTo>
                  <a:pt x="102" y="0"/>
                </a:lnTo>
                <a:lnTo>
                  <a:pt x="72" y="0"/>
                </a:lnTo>
                <a:lnTo>
                  <a:pt x="72" y="34"/>
                </a:lnTo>
                <a:lnTo>
                  <a:pt x="36" y="34"/>
                </a:lnTo>
                <a:lnTo>
                  <a:pt x="0" y="119"/>
                </a:lnTo>
                <a:lnTo>
                  <a:pt x="36" y="119"/>
                </a:lnTo>
                <a:lnTo>
                  <a:pt x="36" y="204"/>
                </a:lnTo>
                <a:lnTo>
                  <a:pt x="249" y="204"/>
                </a:lnTo>
                <a:lnTo>
                  <a:pt x="249" y="119"/>
                </a:lnTo>
                <a:lnTo>
                  <a:pt x="285" y="119"/>
                </a:lnTo>
                <a:lnTo>
                  <a:pt x="249" y="34"/>
                </a:lnTo>
                <a:close/>
                <a:moveTo>
                  <a:pt x="171" y="184"/>
                </a:moveTo>
                <a:lnTo>
                  <a:pt x="171" y="121"/>
                </a:lnTo>
                <a:lnTo>
                  <a:pt x="213" y="121"/>
                </a:lnTo>
                <a:lnTo>
                  <a:pt x="213" y="184"/>
                </a:lnTo>
                <a:lnTo>
                  <a:pt x="171" y="184"/>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Haus oben links"/>
          <p:cNvSpPr>
            <a:spLocks noEditPoints="1"/>
          </p:cNvSpPr>
          <p:nvPr/>
        </p:nvSpPr>
        <p:spPr bwMode="gray">
          <a:xfrm>
            <a:off x="1426596" y="3514075"/>
            <a:ext cx="550113" cy="395151"/>
          </a:xfrm>
          <a:custGeom>
            <a:avLst/>
            <a:gdLst>
              <a:gd name="T0" fmla="*/ 138 w 284"/>
              <a:gd name="T1" fmla="*/ 153 h 204"/>
              <a:gd name="T2" fmla="*/ 66 w 284"/>
              <a:gd name="T3" fmla="*/ 153 h 204"/>
              <a:gd name="T4" fmla="*/ 66 w 284"/>
              <a:gd name="T5" fmla="*/ 121 h 204"/>
              <a:gd name="T6" fmla="*/ 138 w 284"/>
              <a:gd name="T7" fmla="*/ 121 h 204"/>
              <a:gd name="T8" fmla="*/ 138 w 284"/>
              <a:gd name="T9" fmla="*/ 153 h 204"/>
              <a:gd name="T10" fmla="*/ 249 w 284"/>
              <a:gd name="T11" fmla="*/ 34 h 204"/>
              <a:gd name="T12" fmla="*/ 102 w 284"/>
              <a:gd name="T13" fmla="*/ 34 h 204"/>
              <a:gd name="T14" fmla="*/ 102 w 284"/>
              <a:gd name="T15" fmla="*/ 0 h 204"/>
              <a:gd name="T16" fmla="*/ 72 w 284"/>
              <a:gd name="T17" fmla="*/ 0 h 204"/>
              <a:gd name="T18" fmla="*/ 72 w 284"/>
              <a:gd name="T19" fmla="*/ 34 h 204"/>
              <a:gd name="T20" fmla="*/ 36 w 284"/>
              <a:gd name="T21" fmla="*/ 34 h 204"/>
              <a:gd name="T22" fmla="*/ 0 w 284"/>
              <a:gd name="T23" fmla="*/ 119 h 204"/>
              <a:gd name="T24" fmla="*/ 36 w 284"/>
              <a:gd name="T25" fmla="*/ 119 h 204"/>
              <a:gd name="T26" fmla="*/ 36 w 284"/>
              <a:gd name="T27" fmla="*/ 204 h 204"/>
              <a:gd name="T28" fmla="*/ 249 w 284"/>
              <a:gd name="T29" fmla="*/ 204 h 204"/>
              <a:gd name="T30" fmla="*/ 249 w 284"/>
              <a:gd name="T31" fmla="*/ 119 h 204"/>
              <a:gd name="T32" fmla="*/ 284 w 284"/>
              <a:gd name="T33" fmla="*/ 119 h 204"/>
              <a:gd name="T34" fmla="*/ 249 w 284"/>
              <a:gd name="T35" fmla="*/ 34 h 204"/>
              <a:gd name="T36" fmla="*/ 170 w 284"/>
              <a:gd name="T37" fmla="*/ 184 h 204"/>
              <a:gd name="T38" fmla="*/ 170 w 284"/>
              <a:gd name="T39" fmla="*/ 121 h 204"/>
              <a:gd name="T40" fmla="*/ 213 w 284"/>
              <a:gd name="T41" fmla="*/ 121 h 204"/>
              <a:gd name="T42" fmla="*/ 213 w 284"/>
              <a:gd name="T43" fmla="*/ 184 h 204"/>
              <a:gd name="T44" fmla="*/ 170 w 284"/>
              <a:gd name="T45" fmla="*/ 18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 h="204">
                <a:moveTo>
                  <a:pt x="138" y="153"/>
                </a:moveTo>
                <a:lnTo>
                  <a:pt x="66" y="153"/>
                </a:lnTo>
                <a:lnTo>
                  <a:pt x="66" y="121"/>
                </a:lnTo>
                <a:lnTo>
                  <a:pt x="138" y="121"/>
                </a:lnTo>
                <a:lnTo>
                  <a:pt x="138" y="153"/>
                </a:lnTo>
                <a:close/>
                <a:moveTo>
                  <a:pt x="249" y="34"/>
                </a:moveTo>
                <a:lnTo>
                  <a:pt x="102" y="34"/>
                </a:lnTo>
                <a:lnTo>
                  <a:pt x="102" y="0"/>
                </a:lnTo>
                <a:lnTo>
                  <a:pt x="72" y="0"/>
                </a:lnTo>
                <a:lnTo>
                  <a:pt x="72" y="34"/>
                </a:lnTo>
                <a:lnTo>
                  <a:pt x="36" y="34"/>
                </a:lnTo>
                <a:lnTo>
                  <a:pt x="0" y="119"/>
                </a:lnTo>
                <a:lnTo>
                  <a:pt x="36" y="119"/>
                </a:lnTo>
                <a:lnTo>
                  <a:pt x="36" y="204"/>
                </a:lnTo>
                <a:lnTo>
                  <a:pt x="249" y="204"/>
                </a:lnTo>
                <a:lnTo>
                  <a:pt x="249" y="119"/>
                </a:lnTo>
                <a:lnTo>
                  <a:pt x="284" y="119"/>
                </a:lnTo>
                <a:lnTo>
                  <a:pt x="249" y="34"/>
                </a:lnTo>
                <a:close/>
                <a:moveTo>
                  <a:pt x="170" y="184"/>
                </a:moveTo>
                <a:lnTo>
                  <a:pt x="170" y="121"/>
                </a:lnTo>
                <a:lnTo>
                  <a:pt x="213" y="121"/>
                </a:lnTo>
                <a:lnTo>
                  <a:pt x="213" y="184"/>
                </a:lnTo>
                <a:lnTo>
                  <a:pt x="170" y="184"/>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Haus unten rechts"/>
          <p:cNvSpPr>
            <a:spLocks noEditPoints="1"/>
          </p:cNvSpPr>
          <p:nvPr/>
        </p:nvSpPr>
        <p:spPr bwMode="gray">
          <a:xfrm>
            <a:off x="6627919" y="4887420"/>
            <a:ext cx="550113" cy="395151"/>
          </a:xfrm>
          <a:custGeom>
            <a:avLst/>
            <a:gdLst>
              <a:gd name="T0" fmla="*/ 138 w 284"/>
              <a:gd name="T1" fmla="*/ 153 h 204"/>
              <a:gd name="T2" fmla="*/ 66 w 284"/>
              <a:gd name="T3" fmla="*/ 153 h 204"/>
              <a:gd name="T4" fmla="*/ 66 w 284"/>
              <a:gd name="T5" fmla="*/ 121 h 204"/>
              <a:gd name="T6" fmla="*/ 138 w 284"/>
              <a:gd name="T7" fmla="*/ 121 h 204"/>
              <a:gd name="T8" fmla="*/ 138 w 284"/>
              <a:gd name="T9" fmla="*/ 153 h 204"/>
              <a:gd name="T10" fmla="*/ 249 w 284"/>
              <a:gd name="T11" fmla="*/ 34 h 204"/>
              <a:gd name="T12" fmla="*/ 102 w 284"/>
              <a:gd name="T13" fmla="*/ 34 h 204"/>
              <a:gd name="T14" fmla="*/ 102 w 284"/>
              <a:gd name="T15" fmla="*/ 0 h 204"/>
              <a:gd name="T16" fmla="*/ 71 w 284"/>
              <a:gd name="T17" fmla="*/ 0 h 204"/>
              <a:gd name="T18" fmla="*/ 71 w 284"/>
              <a:gd name="T19" fmla="*/ 34 h 204"/>
              <a:gd name="T20" fmla="*/ 36 w 284"/>
              <a:gd name="T21" fmla="*/ 34 h 204"/>
              <a:gd name="T22" fmla="*/ 0 w 284"/>
              <a:gd name="T23" fmla="*/ 119 h 204"/>
              <a:gd name="T24" fmla="*/ 36 w 284"/>
              <a:gd name="T25" fmla="*/ 119 h 204"/>
              <a:gd name="T26" fmla="*/ 36 w 284"/>
              <a:gd name="T27" fmla="*/ 204 h 204"/>
              <a:gd name="T28" fmla="*/ 249 w 284"/>
              <a:gd name="T29" fmla="*/ 204 h 204"/>
              <a:gd name="T30" fmla="*/ 249 w 284"/>
              <a:gd name="T31" fmla="*/ 119 h 204"/>
              <a:gd name="T32" fmla="*/ 284 w 284"/>
              <a:gd name="T33" fmla="*/ 119 h 204"/>
              <a:gd name="T34" fmla="*/ 249 w 284"/>
              <a:gd name="T35" fmla="*/ 34 h 204"/>
              <a:gd name="T36" fmla="*/ 170 w 284"/>
              <a:gd name="T37" fmla="*/ 184 h 204"/>
              <a:gd name="T38" fmla="*/ 170 w 284"/>
              <a:gd name="T39" fmla="*/ 121 h 204"/>
              <a:gd name="T40" fmla="*/ 213 w 284"/>
              <a:gd name="T41" fmla="*/ 121 h 204"/>
              <a:gd name="T42" fmla="*/ 213 w 284"/>
              <a:gd name="T43" fmla="*/ 184 h 204"/>
              <a:gd name="T44" fmla="*/ 170 w 284"/>
              <a:gd name="T45" fmla="*/ 18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 h="204">
                <a:moveTo>
                  <a:pt x="138" y="153"/>
                </a:moveTo>
                <a:lnTo>
                  <a:pt x="66" y="153"/>
                </a:lnTo>
                <a:lnTo>
                  <a:pt x="66" y="121"/>
                </a:lnTo>
                <a:lnTo>
                  <a:pt x="138" y="121"/>
                </a:lnTo>
                <a:lnTo>
                  <a:pt x="138" y="153"/>
                </a:lnTo>
                <a:close/>
                <a:moveTo>
                  <a:pt x="249" y="34"/>
                </a:moveTo>
                <a:lnTo>
                  <a:pt x="102" y="34"/>
                </a:lnTo>
                <a:lnTo>
                  <a:pt x="102" y="0"/>
                </a:lnTo>
                <a:lnTo>
                  <a:pt x="71" y="0"/>
                </a:lnTo>
                <a:lnTo>
                  <a:pt x="71" y="34"/>
                </a:lnTo>
                <a:lnTo>
                  <a:pt x="36" y="34"/>
                </a:lnTo>
                <a:lnTo>
                  <a:pt x="0" y="119"/>
                </a:lnTo>
                <a:lnTo>
                  <a:pt x="36" y="119"/>
                </a:lnTo>
                <a:lnTo>
                  <a:pt x="36" y="204"/>
                </a:lnTo>
                <a:lnTo>
                  <a:pt x="249" y="204"/>
                </a:lnTo>
                <a:lnTo>
                  <a:pt x="249" y="119"/>
                </a:lnTo>
                <a:lnTo>
                  <a:pt x="284" y="119"/>
                </a:lnTo>
                <a:lnTo>
                  <a:pt x="249" y="34"/>
                </a:lnTo>
                <a:close/>
                <a:moveTo>
                  <a:pt x="170" y="184"/>
                </a:moveTo>
                <a:lnTo>
                  <a:pt x="170" y="121"/>
                </a:lnTo>
                <a:lnTo>
                  <a:pt x="213" y="121"/>
                </a:lnTo>
                <a:lnTo>
                  <a:pt x="213" y="184"/>
                </a:lnTo>
                <a:lnTo>
                  <a:pt x="170" y="184"/>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Haus unten links"/>
          <p:cNvSpPr>
            <a:spLocks noEditPoints="1"/>
          </p:cNvSpPr>
          <p:nvPr/>
        </p:nvSpPr>
        <p:spPr bwMode="gray">
          <a:xfrm>
            <a:off x="2513687" y="4887420"/>
            <a:ext cx="546239" cy="395151"/>
          </a:xfrm>
          <a:custGeom>
            <a:avLst/>
            <a:gdLst>
              <a:gd name="T0" fmla="*/ 136 w 282"/>
              <a:gd name="T1" fmla="*/ 153 h 204"/>
              <a:gd name="T2" fmla="*/ 64 w 282"/>
              <a:gd name="T3" fmla="*/ 153 h 204"/>
              <a:gd name="T4" fmla="*/ 64 w 282"/>
              <a:gd name="T5" fmla="*/ 121 h 204"/>
              <a:gd name="T6" fmla="*/ 136 w 282"/>
              <a:gd name="T7" fmla="*/ 121 h 204"/>
              <a:gd name="T8" fmla="*/ 136 w 282"/>
              <a:gd name="T9" fmla="*/ 153 h 204"/>
              <a:gd name="T10" fmla="*/ 247 w 282"/>
              <a:gd name="T11" fmla="*/ 34 h 204"/>
              <a:gd name="T12" fmla="*/ 100 w 282"/>
              <a:gd name="T13" fmla="*/ 34 h 204"/>
              <a:gd name="T14" fmla="*/ 100 w 282"/>
              <a:gd name="T15" fmla="*/ 0 h 204"/>
              <a:gd name="T16" fmla="*/ 69 w 282"/>
              <a:gd name="T17" fmla="*/ 0 h 204"/>
              <a:gd name="T18" fmla="*/ 69 w 282"/>
              <a:gd name="T19" fmla="*/ 34 h 204"/>
              <a:gd name="T20" fmla="*/ 35 w 282"/>
              <a:gd name="T21" fmla="*/ 34 h 204"/>
              <a:gd name="T22" fmla="*/ 0 w 282"/>
              <a:gd name="T23" fmla="*/ 119 h 204"/>
              <a:gd name="T24" fmla="*/ 35 w 282"/>
              <a:gd name="T25" fmla="*/ 119 h 204"/>
              <a:gd name="T26" fmla="*/ 35 w 282"/>
              <a:gd name="T27" fmla="*/ 204 h 204"/>
              <a:gd name="T28" fmla="*/ 247 w 282"/>
              <a:gd name="T29" fmla="*/ 204 h 204"/>
              <a:gd name="T30" fmla="*/ 247 w 282"/>
              <a:gd name="T31" fmla="*/ 119 h 204"/>
              <a:gd name="T32" fmla="*/ 282 w 282"/>
              <a:gd name="T33" fmla="*/ 119 h 204"/>
              <a:gd name="T34" fmla="*/ 247 w 282"/>
              <a:gd name="T35" fmla="*/ 34 h 204"/>
              <a:gd name="T36" fmla="*/ 170 w 282"/>
              <a:gd name="T37" fmla="*/ 184 h 204"/>
              <a:gd name="T38" fmla="*/ 170 w 282"/>
              <a:gd name="T39" fmla="*/ 121 h 204"/>
              <a:gd name="T40" fmla="*/ 211 w 282"/>
              <a:gd name="T41" fmla="*/ 121 h 204"/>
              <a:gd name="T42" fmla="*/ 211 w 282"/>
              <a:gd name="T43" fmla="*/ 184 h 204"/>
              <a:gd name="T44" fmla="*/ 170 w 282"/>
              <a:gd name="T45" fmla="*/ 18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204">
                <a:moveTo>
                  <a:pt x="136" y="153"/>
                </a:moveTo>
                <a:lnTo>
                  <a:pt x="64" y="153"/>
                </a:lnTo>
                <a:lnTo>
                  <a:pt x="64" y="121"/>
                </a:lnTo>
                <a:lnTo>
                  <a:pt x="136" y="121"/>
                </a:lnTo>
                <a:lnTo>
                  <a:pt x="136" y="153"/>
                </a:lnTo>
                <a:close/>
                <a:moveTo>
                  <a:pt x="247" y="34"/>
                </a:moveTo>
                <a:lnTo>
                  <a:pt x="100" y="34"/>
                </a:lnTo>
                <a:lnTo>
                  <a:pt x="100" y="0"/>
                </a:lnTo>
                <a:lnTo>
                  <a:pt x="69" y="0"/>
                </a:lnTo>
                <a:lnTo>
                  <a:pt x="69" y="34"/>
                </a:lnTo>
                <a:lnTo>
                  <a:pt x="35" y="34"/>
                </a:lnTo>
                <a:lnTo>
                  <a:pt x="0" y="119"/>
                </a:lnTo>
                <a:lnTo>
                  <a:pt x="35" y="119"/>
                </a:lnTo>
                <a:lnTo>
                  <a:pt x="35" y="204"/>
                </a:lnTo>
                <a:lnTo>
                  <a:pt x="247" y="204"/>
                </a:lnTo>
                <a:lnTo>
                  <a:pt x="247" y="119"/>
                </a:lnTo>
                <a:lnTo>
                  <a:pt x="282" y="119"/>
                </a:lnTo>
                <a:lnTo>
                  <a:pt x="247" y="34"/>
                </a:lnTo>
                <a:close/>
                <a:moveTo>
                  <a:pt x="170" y="184"/>
                </a:moveTo>
                <a:lnTo>
                  <a:pt x="170" y="121"/>
                </a:lnTo>
                <a:lnTo>
                  <a:pt x="211" y="121"/>
                </a:lnTo>
                <a:lnTo>
                  <a:pt x="211" y="184"/>
                </a:lnTo>
                <a:lnTo>
                  <a:pt x="170" y="184"/>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abrik"/>
          <p:cNvSpPr>
            <a:spLocks noEditPoints="1"/>
          </p:cNvSpPr>
          <p:nvPr/>
        </p:nvSpPr>
        <p:spPr bwMode="gray">
          <a:xfrm>
            <a:off x="7756769" y="4362489"/>
            <a:ext cx="445514" cy="530743"/>
          </a:xfrm>
          <a:custGeom>
            <a:avLst/>
            <a:gdLst>
              <a:gd name="T0" fmla="*/ 208 w 230"/>
              <a:gd name="T1" fmla="*/ 210 h 274"/>
              <a:gd name="T2" fmla="*/ 23 w 230"/>
              <a:gd name="T3" fmla="*/ 210 h 274"/>
              <a:gd name="T4" fmla="*/ 23 w 230"/>
              <a:gd name="T5" fmla="*/ 198 h 274"/>
              <a:gd name="T6" fmla="*/ 208 w 230"/>
              <a:gd name="T7" fmla="*/ 198 h 274"/>
              <a:gd name="T8" fmla="*/ 208 w 230"/>
              <a:gd name="T9" fmla="*/ 210 h 274"/>
              <a:gd name="T10" fmla="*/ 205 w 230"/>
              <a:gd name="T11" fmla="*/ 0 h 274"/>
              <a:gd name="T12" fmla="*/ 205 w 230"/>
              <a:gd name="T13" fmla="*/ 138 h 274"/>
              <a:gd name="T14" fmla="*/ 137 w 230"/>
              <a:gd name="T15" fmla="*/ 99 h 274"/>
              <a:gd name="T16" fmla="*/ 137 w 230"/>
              <a:gd name="T17" fmla="*/ 138 h 274"/>
              <a:gd name="T18" fmla="*/ 69 w 230"/>
              <a:gd name="T19" fmla="*/ 99 h 274"/>
              <a:gd name="T20" fmla="*/ 69 w 230"/>
              <a:gd name="T21" fmla="*/ 138 h 274"/>
              <a:gd name="T22" fmla="*/ 0 w 230"/>
              <a:gd name="T23" fmla="*/ 99 h 274"/>
              <a:gd name="T24" fmla="*/ 0 w 230"/>
              <a:gd name="T25" fmla="*/ 274 h 274"/>
              <a:gd name="T26" fmla="*/ 230 w 230"/>
              <a:gd name="T27" fmla="*/ 274 h 274"/>
              <a:gd name="T28" fmla="*/ 230 w 230"/>
              <a:gd name="T29" fmla="*/ 0 h 274"/>
              <a:gd name="T30" fmla="*/ 205 w 230"/>
              <a:gd name="T31" fmla="*/ 0 h 274"/>
              <a:gd name="T32" fmla="*/ 208 w 230"/>
              <a:gd name="T33" fmla="*/ 182 h 274"/>
              <a:gd name="T34" fmla="*/ 23 w 230"/>
              <a:gd name="T35" fmla="*/ 182 h 274"/>
              <a:gd name="T36" fmla="*/ 23 w 230"/>
              <a:gd name="T37" fmla="*/ 170 h 274"/>
              <a:gd name="T38" fmla="*/ 208 w 230"/>
              <a:gd name="T39" fmla="*/ 170 h 274"/>
              <a:gd name="T40" fmla="*/ 208 w 230"/>
              <a:gd name="T41" fmla="*/ 18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274">
                <a:moveTo>
                  <a:pt x="208" y="210"/>
                </a:moveTo>
                <a:lnTo>
                  <a:pt x="23" y="210"/>
                </a:lnTo>
                <a:lnTo>
                  <a:pt x="23" y="198"/>
                </a:lnTo>
                <a:lnTo>
                  <a:pt x="208" y="198"/>
                </a:lnTo>
                <a:lnTo>
                  <a:pt x="208" y="210"/>
                </a:lnTo>
                <a:close/>
                <a:moveTo>
                  <a:pt x="205" y="0"/>
                </a:moveTo>
                <a:lnTo>
                  <a:pt x="205" y="138"/>
                </a:lnTo>
                <a:lnTo>
                  <a:pt x="137" y="99"/>
                </a:lnTo>
                <a:lnTo>
                  <a:pt x="137" y="138"/>
                </a:lnTo>
                <a:lnTo>
                  <a:pt x="69" y="99"/>
                </a:lnTo>
                <a:lnTo>
                  <a:pt x="69" y="138"/>
                </a:lnTo>
                <a:lnTo>
                  <a:pt x="0" y="99"/>
                </a:lnTo>
                <a:lnTo>
                  <a:pt x="0" y="274"/>
                </a:lnTo>
                <a:lnTo>
                  <a:pt x="230" y="274"/>
                </a:lnTo>
                <a:lnTo>
                  <a:pt x="230" y="0"/>
                </a:lnTo>
                <a:lnTo>
                  <a:pt x="205" y="0"/>
                </a:lnTo>
                <a:close/>
                <a:moveTo>
                  <a:pt x="208" y="182"/>
                </a:moveTo>
                <a:lnTo>
                  <a:pt x="23" y="182"/>
                </a:lnTo>
                <a:lnTo>
                  <a:pt x="23" y="170"/>
                </a:lnTo>
                <a:lnTo>
                  <a:pt x="208" y="170"/>
                </a:lnTo>
                <a:lnTo>
                  <a:pt x="208" y="182"/>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4" name="Fehler"/>
          <p:cNvGrpSpPr/>
          <p:nvPr/>
        </p:nvGrpSpPr>
        <p:grpSpPr bwMode="gray">
          <a:xfrm>
            <a:off x="4696281" y="5408478"/>
            <a:ext cx="292490" cy="294427"/>
            <a:chOff x="4696281" y="5408478"/>
            <a:chExt cx="292490" cy="294427"/>
          </a:xfrm>
        </p:grpSpPr>
        <p:sp>
          <p:nvSpPr>
            <p:cNvPr id="95" name="Oval 125"/>
            <p:cNvSpPr>
              <a:spLocks noChangeArrowheads="1"/>
            </p:cNvSpPr>
            <p:nvPr/>
          </p:nvSpPr>
          <p:spPr bwMode="gray">
            <a:xfrm>
              <a:off x="4696281" y="5408478"/>
              <a:ext cx="292490" cy="294427"/>
            </a:xfrm>
            <a:prstGeom prst="ellipse">
              <a:avLst/>
            </a:prstGeom>
            <a:solidFill>
              <a:srgbClr val="A03C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26"/>
            <p:cNvSpPr>
              <a:spLocks/>
            </p:cNvSpPr>
            <p:nvPr/>
          </p:nvSpPr>
          <p:spPr bwMode="gray">
            <a:xfrm>
              <a:off x="4795068" y="5445281"/>
              <a:ext cx="94914" cy="220820"/>
            </a:xfrm>
            <a:custGeom>
              <a:avLst/>
              <a:gdLst>
                <a:gd name="T0" fmla="*/ 0 w 49"/>
                <a:gd name="T1" fmla="*/ 51 h 114"/>
                <a:gd name="T2" fmla="*/ 31 w 49"/>
                <a:gd name="T3" fmla="*/ 0 h 114"/>
                <a:gd name="T4" fmla="*/ 26 w 49"/>
                <a:gd name="T5" fmla="*/ 44 h 114"/>
                <a:gd name="T6" fmla="*/ 49 w 49"/>
                <a:gd name="T7" fmla="*/ 63 h 114"/>
                <a:gd name="T8" fmla="*/ 19 w 49"/>
                <a:gd name="T9" fmla="*/ 114 h 114"/>
                <a:gd name="T10" fmla="*/ 26 w 49"/>
                <a:gd name="T11" fmla="*/ 70 h 114"/>
                <a:gd name="T12" fmla="*/ 0 w 49"/>
                <a:gd name="T13" fmla="*/ 51 h 114"/>
              </a:gdLst>
              <a:ahLst/>
              <a:cxnLst>
                <a:cxn ang="0">
                  <a:pos x="T0" y="T1"/>
                </a:cxn>
                <a:cxn ang="0">
                  <a:pos x="T2" y="T3"/>
                </a:cxn>
                <a:cxn ang="0">
                  <a:pos x="T4" y="T5"/>
                </a:cxn>
                <a:cxn ang="0">
                  <a:pos x="T6" y="T7"/>
                </a:cxn>
                <a:cxn ang="0">
                  <a:pos x="T8" y="T9"/>
                </a:cxn>
                <a:cxn ang="0">
                  <a:pos x="T10" y="T11"/>
                </a:cxn>
                <a:cxn ang="0">
                  <a:pos x="T12" y="T13"/>
                </a:cxn>
              </a:cxnLst>
              <a:rect l="0" t="0" r="r" b="b"/>
              <a:pathLst>
                <a:path w="49" h="114">
                  <a:moveTo>
                    <a:pt x="0" y="51"/>
                  </a:moveTo>
                  <a:lnTo>
                    <a:pt x="31" y="0"/>
                  </a:lnTo>
                  <a:lnTo>
                    <a:pt x="26" y="44"/>
                  </a:lnTo>
                  <a:lnTo>
                    <a:pt x="49" y="63"/>
                  </a:lnTo>
                  <a:lnTo>
                    <a:pt x="19" y="114"/>
                  </a:lnTo>
                  <a:lnTo>
                    <a:pt x="26" y="70"/>
                  </a:lnTo>
                  <a:lnTo>
                    <a:pt x="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5" name="Kreis Mitte"/>
          <p:cNvGrpSpPr/>
          <p:nvPr/>
        </p:nvGrpSpPr>
        <p:grpSpPr bwMode="gray">
          <a:xfrm>
            <a:off x="1988331" y="3856927"/>
            <a:ext cx="5714201" cy="778681"/>
            <a:chOff x="1988331" y="3856927"/>
            <a:chExt cx="5714201" cy="778681"/>
          </a:xfrm>
        </p:grpSpPr>
        <p:sp>
          <p:nvSpPr>
            <p:cNvPr id="98" name="Rectangle 118"/>
            <p:cNvSpPr>
              <a:spLocks noChangeArrowheads="1"/>
            </p:cNvSpPr>
            <p:nvPr/>
          </p:nvSpPr>
          <p:spPr bwMode="gray">
            <a:xfrm>
              <a:off x="3481771" y="3856927"/>
              <a:ext cx="2719572" cy="23244"/>
            </a:xfrm>
            <a:prstGeom prst="rect">
              <a:avLst/>
            </a:prstGeom>
            <a:solidFill>
              <a:srgbClr val="EB78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24"/>
            <p:cNvSpPr>
              <a:spLocks/>
            </p:cNvSpPr>
            <p:nvPr/>
          </p:nvSpPr>
          <p:spPr bwMode="gray">
            <a:xfrm>
              <a:off x="6520951" y="3856927"/>
              <a:ext cx="1181581" cy="778681"/>
            </a:xfrm>
            <a:custGeom>
              <a:avLst/>
              <a:gdLst>
                <a:gd name="T0" fmla="*/ 323 w 358"/>
                <a:gd name="T1" fmla="*/ 35 h 236"/>
                <a:gd name="T2" fmla="*/ 295 w 358"/>
                <a:gd name="T3" fmla="*/ 13 h 236"/>
                <a:gd name="T4" fmla="*/ 281 w 358"/>
                <a:gd name="T5" fmla="*/ 8 h 236"/>
                <a:gd name="T6" fmla="*/ 238 w 358"/>
                <a:gd name="T7" fmla="*/ 0 h 236"/>
                <a:gd name="T8" fmla="*/ 0 w 358"/>
                <a:gd name="T9" fmla="*/ 0 h 236"/>
                <a:gd name="T10" fmla="*/ 0 w 358"/>
                <a:gd name="T11" fmla="*/ 7 h 236"/>
                <a:gd name="T12" fmla="*/ 238 w 358"/>
                <a:gd name="T13" fmla="*/ 7 h 236"/>
                <a:gd name="T14" fmla="*/ 278 w 358"/>
                <a:gd name="T15" fmla="*/ 14 h 236"/>
                <a:gd name="T16" fmla="*/ 292 w 358"/>
                <a:gd name="T17" fmla="*/ 19 h 236"/>
                <a:gd name="T18" fmla="*/ 318 w 358"/>
                <a:gd name="T19" fmla="*/ 39 h 236"/>
                <a:gd name="T20" fmla="*/ 351 w 358"/>
                <a:gd name="T21" fmla="*/ 118 h 236"/>
                <a:gd name="T22" fmla="*/ 318 w 358"/>
                <a:gd name="T23" fmla="*/ 196 h 236"/>
                <a:gd name="T24" fmla="*/ 240 w 358"/>
                <a:gd name="T25" fmla="*/ 229 h 236"/>
                <a:gd name="T26" fmla="*/ 0 w 358"/>
                <a:gd name="T27" fmla="*/ 229 h 236"/>
                <a:gd name="T28" fmla="*/ 0 w 358"/>
                <a:gd name="T29" fmla="*/ 236 h 236"/>
                <a:gd name="T30" fmla="*/ 240 w 358"/>
                <a:gd name="T31" fmla="*/ 236 h 236"/>
                <a:gd name="T32" fmla="*/ 323 w 358"/>
                <a:gd name="T33" fmla="*/ 201 h 236"/>
                <a:gd name="T34" fmla="*/ 358 w 358"/>
                <a:gd name="T35" fmla="*/ 118 h 236"/>
                <a:gd name="T36" fmla="*/ 323 w 358"/>
                <a:gd name="T37" fmla="*/ 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 h="236">
                  <a:moveTo>
                    <a:pt x="323" y="35"/>
                  </a:moveTo>
                  <a:cubicBezTo>
                    <a:pt x="314" y="26"/>
                    <a:pt x="305" y="19"/>
                    <a:pt x="295" y="13"/>
                  </a:cubicBezTo>
                  <a:cubicBezTo>
                    <a:pt x="281" y="8"/>
                    <a:pt x="281" y="8"/>
                    <a:pt x="281" y="8"/>
                  </a:cubicBezTo>
                  <a:cubicBezTo>
                    <a:pt x="267" y="3"/>
                    <a:pt x="253" y="0"/>
                    <a:pt x="238" y="0"/>
                  </a:cubicBezTo>
                  <a:cubicBezTo>
                    <a:pt x="0" y="0"/>
                    <a:pt x="0" y="0"/>
                    <a:pt x="0" y="0"/>
                  </a:cubicBezTo>
                  <a:cubicBezTo>
                    <a:pt x="0" y="7"/>
                    <a:pt x="0" y="7"/>
                    <a:pt x="0" y="7"/>
                  </a:cubicBezTo>
                  <a:cubicBezTo>
                    <a:pt x="238" y="7"/>
                    <a:pt x="238" y="7"/>
                    <a:pt x="238" y="7"/>
                  </a:cubicBezTo>
                  <a:cubicBezTo>
                    <a:pt x="252" y="7"/>
                    <a:pt x="266" y="9"/>
                    <a:pt x="278" y="14"/>
                  </a:cubicBezTo>
                  <a:cubicBezTo>
                    <a:pt x="292" y="19"/>
                    <a:pt x="292" y="19"/>
                    <a:pt x="292" y="19"/>
                  </a:cubicBezTo>
                  <a:cubicBezTo>
                    <a:pt x="301" y="24"/>
                    <a:pt x="310" y="31"/>
                    <a:pt x="318" y="39"/>
                  </a:cubicBezTo>
                  <a:cubicBezTo>
                    <a:pt x="340" y="61"/>
                    <a:pt x="351" y="87"/>
                    <a:pt x="351" y="118"/>
                  </a:cubicBezTo>
                  <a:cubicBezTo>
                    <a:pt x="351" y="148"/>
                    <a:pt x="340" y="175"/>
                    <a:pt x="318" y="196"/>
                  </a:cubicBezTo>
                  <a:cubicBezTo>
                    <a:pt x="297" y="218"/>
                    <a:pt x="270" y="229"/>
                    <a:pt x="240" y="229"/>
                  </a:cubicBezTo>
                  <a:cubicBezTo>
                    <a:pt x="0" y="229"/>
                    <a:pt x="0" y="229"/>
                    <a:pt x="0" y="229"/>
                  </a:cubicBezTo>
                  <a:cubicBezTo>
                    <a:pt x="0" y="236"/>
                    <a:pt x="0" y="236"/>
                    <a:pt x="0" y="236"/>
                  </a:cubicBezTo>
                  <a:cubicBezTo>
                    <a:pt x="240" y="236"/>
                    <a:pt x="240" y="236"/>
                    <a:pt x="240" y="236"/>
                  </a:cubicBezTo>
                  <a:cubicBezTo>
                    <a:pt x="272" y="236"/>
                    <a:pt x="300" y="224"/>
                    <a:pt x="323" y="201"/>
                  </a:cubicBezTo>
                  <a:cubicBezTo>
                    <a:pt x="346" y="178"/>
                    <a:pt x="358" y="150"/>
                    <a:pt x="358" y="118"/>
                  </a:cubicBezTo>
                  <a:cubicBezTo>
                    <a:pt x="358" y="85"/>
                    <a:pt x="346" y="57"/>
                    <a:pt x="323" y="35"/>
                  </a:cubicBezTo>
                  <a:close/>
                </a:path>
              </a:pathLst>
            </a:custGeom>
            <a:solidFill>
              <a:srgbClr val="EB7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128"/>
            <p:cNvSpPr>
              <a:spLocks noChangeArrowheads="1"/>
            </p:cNvSpPr>
            <p:nvPr/>
          </p:nvSpPr>
          <p:spPr bwMode="gray">
            <a:xfrm>
              <a:off x="3481771" y="4612363"/>
              <a:ext cx="2719572" cy="23244"/>
            </a:xfrm>
            <a:prstGeom prst="rect">
              <a:avLst/>
            </a:prstGeom>
            <a:solidFill>
              <a:srgbClr val="EB78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29"/>
            <p:cNvSpPr>
              <a:spLocks/>
            </p:cNvSpPr>
            <p:nvPr/>
          </p:nvSpPr>
          <p:spPr bwMode="gray">
            <a:xfrm>
              <a:off x="1988331" y="3856927"/>
              <a:ext cx="1173833" cy="778681"/>
            </a:xfrm>
            <a:custGeom>
              <a:avLst/>
              <a:gdLst>
                <a:gd name="T0" fmla="*/ 356 w 356"/>
                <a:gd name="T1" fmla="*/ 229 h 236"/>
                <a:gd name="T2" fmla="*/ 118 w 356"/>
                <a:gd name="T3" fmla="*/ 229 h 236"/>
                <a:gd name="T4" fmla="*/ 39 w 356"/>
                <a:gd name="T5" fmla="*/ 196 h 236"/>
                <a:gd name="T6" fmla="*/ 7 w 356"/>
                <a:gd name="T7" fmla="*/ 118 h 236"/>
                <a:gd name="T8" fmla="*/ 39 w 356"/>
                <a:gd name="T9" fmla="*/ 39 h 236"/>
                <a:gd name="T10" fmla="*/ 118 w 356"/>
                <a:gd name="T11" fmla="*/ 7 h 236"/>
                <a:gd name="T12" fmla="*/ 356 w 356"/>
                <a:gd name="T13" fmla="*/ 7 h 236"/>
                <a:gd name="T14" fmla="*/ 356 w 356"/>
                <a:gd name="T15" fmla="*/ 0 h 236"/>
                <a:gd name="T16" fmla="*/ 118 w 356"/>
                <a:gd name="T17" fmla="*/ 0 h 236"/>
                <a:gd name="T18" fmla="*/ 34 w 356"/>
                <a:gd name="T19" fmla="*/ 35 h 236"/>
                <a:gd name="T20" fmla="*/ 0 w 356"/>
                <a:gd name="T21" fmla="*/ 118 h 236"/>
                <a:gd name="T22" fmla="*/ 34 w 356"/>
                <a:gd name="T23" fmla="*/ 201 h 236"/>
                <a:gd name="T24" fmla="*/ 118 w 356"/>
                <a:gd name="T25" fmla="*/ 236 h 236"/>
                <a:gd name="T26" fmla="*/ 356 w 356"/>
                <a:gd name="T27" fmla="*/ 236 h 236"/>
                <a:gd name="T28" fmla="*/ 356 w 356"/>
                <a:gd name="T29" fmla="*/ 22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236">
                  <a:moveTo>
                    <a:pt x="356" y="229"/>
                  </a:moveTo>
                  <a:cubicBezTo>
                    <a:pt x="118" y="229"/>
                    <a:pt x="118" y="229"/>
                    <a:pt x="118" y="229"/>
                  </a:cubicBezTo>
                  <a:cubicBezTo>
                    <a:pt x="87" y="229"/>
                    <a:pt x="61" y="218"/>
                    <a:pt x="39" y="196"/>
                  </a:cubicBezTo>
                  <a:cubicBezTo>
                    <a:pt x="18" y="175"/>
                    <a:pt x="7" y="148"/>
                    <a:pt x="7" y="118"/>
                  </a:cubicBezTo>
                  <a:cubicBezTo>
                    <a:pt x="7" y="87"/>
                    <a:pt x="18" y="61"/>
                    <a:pt x="39" y="39"/>
                  </a:cubicBezTo>
                  <a:cubicBezTo>
                    <a:pt x="61" y="18"/>
                    <a:pt x="87" y="7"/>
                    <a:pt x="118" y="7"/>
                  </a:cubicBezTo>
                  <a:cubicBezTo>
                    <a:pt x="356" y="7"/>
                    <a:pt x="356" y="7"/>
                    <a:pt x="356" y="7"/>
                  </a:cubicBezTo>
                  <a:cubicBezTo>
                    <a:pt x="356" y="0"/>
                    <a:pt x="356" y="0"/>
                    <a:pt x="356" y="0"/>
                  </a:cubicBezTo>
                  <a:cubicBezTo>
                    <a:pt x="118" y="0"/>
                    <a:pt x="118" y="0"/>
                    <a:pt x="118" y="0"/>
                  </a:cubicBezTo>
                  <a:cubicBezTo>
                    <a:pt x="85" y="0"/>
                    <a:pt x="57" y="12"/>
                    <a:pt x="34" y="35"/>
                  </a:cubicBezTo>
                  <a:cubicBezTo>
                    <a:pt x="12" y="57"/>
                    <a:pt x="0" y="85"/>
                    <a:pt x="0" y="118"/>
                  </a:cubicBezTo>
                  <a:cubicBezTo>
                    <a:pt x="0" y="150"/>
                    <a:pt x="12" y="178"/>
                    <a:pt x="34" y="201"/>
                  </a:cubicBezTo>
                  <a:cubicBezTo>
                    <a:pt x="57" y="224"/>
                    <a:pt x="85" y="236"/>
                    <a:pt x="118" y="236"/>
                  </a:cubicBezTo>
                  <a:cubicBezTo>
                    <a:pt x="356" y="236"/>
                    <a:pt x="356" y="236"/>
                    <a:pt x="356" y="236"/>
                  </a:cubicBezTo>
                  <a:lnTo>
                    <a:pt x="356" y="229"/>
                  </a:lnTo>
                  <a:close/>
                </a:path>
              </a:pathLst>
            </a:custGeom>
            <a:solidFill>
              <a:srgbClr val="EB7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6" name="Computer"/>
          <p:cNvGrpSpPr/>
          <p:nvPr/>
        </p:nvGrpSpPr>
        <p:grpSpPr bwMode="gray">
          <a:xfrm>
            <a:off x="4489020" y="1573184"/>
            <a:ext cx="708948" cy="515246"/>
            <a:chOff x="4489020" y="1573184"/>
            <a:chExt cx="708948" cy="515246"/>
          </a:xfrm>
        </p:grpSpPr>
        <p:sp>
          <p:nvSpPr>
            <p:cNvPr id="103" name="Freeform 163"/>
            <p:cNvSpPr>
              <a:spLocks/>
            </p:cNvSpPr>
            <p:nvPr/>
          </p:nvSpPr>
          <p:spPr bwMode="gray">
            <a:xfrm>
              <a:off x="4489020" y="2061312"/>
              <a:ext cx="708948" cy="27118"/>
            </a:xfrm>
            <a:custGeom>
              <a:avLst/>
              <a:gdLst>
                <a:gd name="T0" fmla="*/ 0 w 215"/>
                <a:gd name="T1" fmla="*/ 0 h 8"/>
                <a:gd name="T2" fmla="*/ 215 w 215"/>
                <a:gd name="T3" fmla="*/ 0 h 8"/>
                <a:gd name="T4" fmla="*/ 208 w 215"/>
                <a:gd name="T5" fmla="*/ 8 h 8"/>
                <a:gd name="T6" fmla="*/ 7 w 215"/>
                <a:gd name="T7" fmla="*/ 8 h 8"/>
                <a:gd name="T8" fmla="*/ 0 w 215"/>
                <a:gd name="T9" fmla="*/ 0 h 8"/>
              </a:gdLst>
              <a:ahLst/>
              <a:cxnLst>
                <a:cxn ang="0">
                  <a:pos x="T0" y="T1"/>
                </a:cxn>
                <a:cxn ang="0">
                  <a:pos x="T2" y="T3"/>
                </a:cxn>
                <a:cxn ang="0">
                  <a:pos x="T4" y="T5"/>
                </a:cxn>
                <a:cxn ang="0">
                  <a:pos x="T6" y="T7"/>
                </a:cxn>
                <a:cxn ang="0">
                  <a:pos x="T8" y="T9"/>
                </a:cxn>
              </a:cxnLst>
              <a:rect l="0" t="0" r="r" b="b"/>
              <a:pathLst>
                <a:path w="215" h="8">
                  <a:moveTo>
                    <a:pt x="0" y="0"/>
                  </a:moveTo>
                  <a:cubicBezTo>
                    <a:pt x="215" y="0"/>
                    <a:pt x="215" y="0"/>
                    <a:pt x="215" y="0"/>
                  </a:cubicBezTo>
                  <a:cubicBezTo>
                    <a:pt x="215" y="4"/>
                    <a:pt x="212" y="8"/>
                    <a:pt x="208" y="8"/>
                  </a:cubicBezTo>
                  <a:cubicBezTo>
                    <a:pt x="7" y="8"/>
                    <a:pt x="7" y="8"/>
                    <a:pt x="7" y="8"/>
                  </a:cubicBezTo>
                  <a:cubicBezTo>
                    <a:pt x="4" y="8"/>
                    <a:pt x="0" y="4"/>
                    <a:pt x="0" y="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64"/>
            <p:cNvSpPr>
              <a:spLocks/>
            </p:cNvSpPr>
            <p:nvPr/>
          </p:nvSpPr>
          <p:spPr bwMode="gray">
            <a:xfrm>
              <a:off x="4489020" y="1985768"/>
              <a:ext cx="708948" cy="75544"/>
            </a:xfrm>
            <a:custGeom>
              <a:avLst/>
              <a:gdLst>
                <a:gd name="T0" fmla="*/ 40 w 366"/>
                <a:gd name="T1" fmla="*/ 0 h 39"/>
                <a:gd name="T2" fmla="*/ 325 w 366"/>
                <a:gd name="T3" fmla="*/ 0 h 39"/>
                <a:gd name="T4" fmla="*/ 366 w 366"/>
                <a:gd name="T5" fmla="*/ 39 h 39"/>
                <a:gd name="T6" fmla="*/ 0 w 366"/>
                <a:gd name="T7" fmla="*/ 39 h 39"/>
                <a:gd name="T8" fmla="*/ 40 w 366"/>
                <a:gd name="T9" fmla="*/ 0 h 39"/>
              </a:gdLst>
              <a:ahLst/>
              <a:cxnLst>
                <a:cxn ang="0">
                  <a:pos x="T0" y="T1"/>
                </a:cxn>
                <a:cxn ang="0">
                  <a:pos x="T2" y="T3"/>
                </a:cxn>
                <a:cxn ang="0">
                  <a:pos x="T4" y="T5"/>
                </a:cxn>
                <a:cxn ang="0">
                  <a:pos x="T6" y="T7"/>
                </a:cxn>
                <a:cxn ang="0">
                  <a:pos x="T8" y="T9"/>
                </a:cxn>
              </a:cxnLst>
              <a:rect l="0" t="0" r="r" b="b"/>
              <a:pathLst>
                <a:path w="366" h="39">
                  <a:moveTo>
                    <a:pt x="40" y="0"/>
                  </a:moveTo>
                  <a:lnTo>
                    <a:pt x="325" y="0"/>
                  </a:lnTo>
                  <a:lnTo>
                    <a:pt x="366" y="39"/>
                  </a:lnTo>
                  <a:lnTo>
                    <a:pt x="0" y="39"/>
                  </a:lnTo>
                  <a:lnTo>
                    <a:pt x="40" y="0"/>
                  </a:lnTo>
                  <a:close/>
                </a:path>
              </a:pathLst>
            </a:custGeom>
            <a:solidFill>
              <a:srgbClr val="7D8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5"/>
            <p:cNvSpPr>
              <a:spLocks noEditPoints="1"/>
            </p:cNvSpPr>
            <p:nvPr/>
          </p:nvSpPr>
          <p:spPr bwMode="gray">
            <a:xfrm>
              <a:off x="4537446" y="1573184"/>
              <a:ext cx="614035" cy="352537"/>
            </a:xfrm>
            <a:custGeom>
              <a:avLst/>
              <a:gdLst>
                <a:gd name="T0" fmla="*/ 10 w 186"/>
                <a:gd name="T1" fmla="*/ 11 h 107"/>
                <a:gd name="T2" fmla="*/ 175 w 186"/>
                <a:gd name="T3" fmla="*/ 11 h 107"/>
                <a:gd name="T4" fmla="*/ 175 w 186"/>
                <a:gd name="T5" fmla="*/ 97 h 107"/>
                <a:gd name="T6" fmla="*/ 10 w 186"/>
                <a:gd name="T7" fmla="*/ 97 h 107"/>
                <a:gd name="T8" fmla="*/ 10 w 186"/>
                <a:gd name="T9" fmla="*/ 11 h 107"/>
                <a:gd name="T10" fmla="*/ 186 w 186"/>
                <a:gd name="T11" fmla="*/ 100 h 107"/>
                <a:gd name="T12" fmla="*/ 186 w 186"/>
                <a:gd name="T13" fmla="*/ 7 h 107"/>
                <a:gd name="T14" fmla="*/ 179 w 186"/>
                <a:gd name="T15" fmla="*/ 0 h 107"/>
                <a:gd name="T16" fmla="*/ 7 w 186"/>
                <a:gd name="T17" fmla="*/ 0 h 107"/>
                <a:gd name="T18" fmla="*/ 0 w 186"/>
                <a:gd name="T19" fmla="*/ 7 h 107"/>
                <a:gd name="T20" fmla="*/ 0 w 186"/>
                <a:gd name="T21" fmla="*/ 100 h 107"/>
                <a:gd name="T22" fmla="*/ 7 w 186"/>
                <a:gd name="T23" fmla="*/ 107 h 107"/>
                <a:gd name="T24" fmla="*/ 179 w 186"/>
                <a:gd name="T25" fmla="*/ 107 h 107"/>
                <a:gd name="T26" fmla="*/ 186 w 186"/>
                <a:gd name="T27"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07">
                  <a:moveTo>
                    <a:pt x="10" y="11"/>
                  </a:moveTo>
                  <a:cubicBezTo>
                    <a:pt x="175" y="11"/>
                    <a:pt x="175" y="11"/>
                    <a:pt x="175" y="11"/>
                  </a:cubicBezTo>
                  <a:cubicBezTo>
                    <a:pt x="175" y="97"/>
                    <a:pt x="175" y="97"/>
                    <a:pt x="175" y="97"/>
                  </a:cubicBezTo>
                  <a:cubicBezTo>
                    <a:pt x="10" y="97"/>
                    <a:pt x="10" y="97"/>
                    <a:pt x="10" y="97"/>
                  </a:cubicBezTo>
                  <a:lnTo>
                    <a:pt x="10" y="11"/>
                  </a:lnTo>
                  <a:close/>
                  <a:moveTo>
                    <a:pt x="186" y="100"/>
                  </a:moveTo>
                  <a:cubicBezTo>
                    <a:pt x="186" y="7"/>
                    <a:pt x="186" y="7"/>
                    <a:pt x="186" y="7"/>
                  </a:cubicBezTo>
                  <a:cubicBezTo>
                    <a:pt x="186" y="3"/>
                    <a:pt x="182" y="0"/>
                    <a:pt x="179" y="0"/>
                  </a:cubicBezTo>
                  <a:cubicBezTo>
                    <a:pt x="7" y="0"/>
                    <a:pt x="7" y="0"/>
                    <a:pt x="7" y="0"/>
                  </a:cubicBezTo>
                  <a:cubicBezTo>
                    <a:pt x="3" y="0"/>
                    <a:pt x="0" y="3"/>
                    <a:pt x="0" y="7"/>
                  </a:cubicBezTo>
                  <a:cubicBezTo>
                    <a:pt x="0" y="100"/>
                    <a:pt x="0" y="100"/>
                    <a:pt x="0" y="100"/>
                  </a:cubicBezTo>
                  <a:cubicBezTo>
                    <a:pt x="0" y="104"/>
                    <a:pt x="3" y="107"/>
                    <a:pt x="7" y="107"/>
                  </a:cubicBezTo>
                  <a:cubicBezTo>
                    <a:pt x="179" y="107"/>
                    <a:pt x="179" y="107"/>
                    <a:pt x="179" y="107"/>
                  </a:cubicBezTo>
                  <a:cubicBezTo>
                    <a:pt x="182" y="107"/>
                    <a:pt x="186" y="104"/>
                    <a:pt x="186" y="100"/>
                  </a:cubicBez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66"/>
            <p:cNvSpPr>
              <a:spLocks noChangeArrowheads="1"/>
            </p:cNvSpPr>
            <p:nvPr/>
          </p:nvSpPr>
          <p:spPr bwMode="gray">
            <a:xfrm>
              <a:off x="4570374" y="1608050"/>
              <a:ext cx="544302" cy="2847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67"/>
            <p:cNvSpPr>
              <a:spLocks noChangeArrowheads="1"/>
            </p:cNvSpPr>
            <p:nvPr/>
          </p:nvSpPr>
          <p:spPr bwMode="gray">
            <a:xfrm>
              <a:off x="4771824" y="1948965"/>
              <a:ext cx="141403" cy="36804"/>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8"/>
            <p:cNvSpPr>
              <a:spLocks noChangeArrowheads="1"/>
            </p:cNvSpPr>
            <p:nvPr/>
          </p:nvSpPr>
          <p:spPr bwMode="gray">
            <a:xfrm>
              <a:off x="4771824" y="1925721"/>
              <a:ext cx="141403" cy="23244"/>
            </a:xfrm>
            <a:prstGeom prst="rect">
              <a:avLst/>
            </a:prstGeom>
            <a:solidFill>
              <a:srgbClr val="414B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7" name="Pfeil 1 rechts"/>
          <p:cNvGrpSpPr/>
          <p:nvPr/>
        </p:nvGrpSpPr>
        <p:grpSpPr bwMode="gray">
          <a:xfrm>
            <a:off x="5307870" y="2026574"/>
            <a:ext cx="2054280" cy="809913"/>
            <a:chOff x="5326920" y="2026574"/>
            <a:chExt cx="2054280" cy="809913"/>
          </a:xfrm>
        </p:grpSpPr>
        <p:sp>
          <p:nvSpPr>
            <p:cNvPr id="110" name="Freeform 42"/>
            <p:cNvSpPr>
              <a:spLocks/>
            </p:cNvSpPr>
            <p:nvPr/>
          </p:nvSpPr>
          <p:spPr bwMode="gray">
            <a:xfrm>
              <a:off x="5326920" y="2026574"/>
              <a:ext cx="2023983" cy="798788"/>
            </a:xfrm>
            <a:custGeom>
              <a:avLst/>
              <a:gdLst>
                <a:gd name="T0" fmla="*/ 0 w 1049"/>
                <a:gd name="T1" fmla="*/ 7 h 414"/>
                <a:gd name="T2" fmla="*/ 1048 w 1049"/>
                <a:gd name="T3" fmla="*/ 414 h 414"/>
                <a:gd name="T4" fmla="*/ 1049 w 1049"/>
                <a:gd name="T5" fmla="*/ 407 h 414"/>
                <a:gd name="T6" fmla="*/ 2 w 1049"/>
                <a:gd name="T7" fmla="*/ 0 h 414"/>
                <a:gd name="T8" fmla="*/ 0 w 1049"/>
                <a:gd name="T9" fmla="*/ 7 h 414"/>
              </a:gdLst>
              <a:ahLst/>
              <a:cxnLst>
                <a:cxn ang="0">
                  <a:pos x="T0" y="T1"/>
                </a:cxn>
                <a:cxn ang="0">
                  <a:pos x="T2" y="T3"/>
                </a:cxn>
                <a:cxn ang="0">
                  <a:pos x="T4" y="T5"/>
                </a:cxn>
                <a:cxn ang="0">
                  <a:pos x="T6" y="T7"/>
                </a:cxn>
                <a:cxn ang="0">
                  <a:pos x="T8" y="T9"/>
                </a:cxn>
              </a:cxnLst>
              <a:rect l="0" t="0" r="r" b="b"/>
              <a:pathLst>
                <a:path w="1049" h="414">
                  <a:moveTo>
                    <a:pt x="0" y="7"/>
                  </a:moveTo>
                  <a:lnTo>
                    <a:pt x="1048" y="414"/>
                  </a:lnTo>
                  <a:lnTo>
                    <a:pt x="1049" y="407"/>
                  </a:lnTo>
                  <a:lnTo>
                    <a:pt x="2" y="0"/>
                  </a:lnTo>
                  <a:lnTo>
                    <a:pt x="0" y="7"/>
                  </a:lnTo>
                  <a:close/>
                </a:path>
              </a:pathLst>
            </a:custGeom>
            <a:solidFill>
              <a:srgbClr val="9B1D5A"/>
            </a:solidFill>
            <a:ln w="3175">
              <a:solidFill>
                <a:srgbClr val="9B1E5A"/>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1" name="Freeform 20" hidden="1"/>
            <p:cNvSpPr>
              <a:spLocks noEditPoints="1"/>
            </p:cNvSpPr>
            <p:nvPr/>
          </p:nvSpPr>
          <p:spPr bwMode="gray">
            <a:xfrm rot="2547048">
              <a:off x="5357217" y="2037699"/>
              <a:ext cx="2023983" cy="798788"/>
            </a:xfrm>
            <a:custGeom>
              <a:avLst/>
              <a:gdLst>
                <a:gd name="T0" fmla="*/ 12 w 1049"/>
                <a:gd name="T1" fmla="*/ 409 h 414"/>
                <a:gd name="T2" fmla="*/ 22 w 1049"/>
                <a:gd name="T3" fmla="*/ 406 h 414"/>
                <a:gd name="T4" fmla="*/ 41 w 1049"/>
                <a:gd name="T5" fmla="*/ 390 h 414"/>
                <a:gd name="T6" fmla="*/ 73 w 1049"/>
                <a:gd name="T7" fmla="*/ 378 h 414"/>
                <a:gd name="T8" fmla="*/ 73 w 1049"/>
                <a:gd name="T9" fmla="*/ 378 h 414"/>
                <a:gd name="T10" fmla="*/ 97 w 1049"/>
                <a:gd name="T11" fmla="*/ 377 h 414"/>
                <a:gd name="T12" fmla="*/ 107 w 1049"/>
                <a:gd name="T13" fmla="*/ 373 h 414"/>
                <a:gd name="T14" fmla="*/ 126 w 1049"/>
                <a:gd name="T15" fmla="*/ 358 h 414"/>
                <a:gd name="T16" fmla="*/ 158 w 1049"/>
                <a:gd name="T17" fmla="*/ 346 h 414"/>
                <a:gd name="T18" fmla="*/ 158 w 1049"/>
                <a:gd name="T19" fmla="*/ 346 h 414"/>
                <a:gd name="T20" fmla="*/ 182 w 1049"/>
                <a:gd name="T21" fmla="*/ 344 h 414"/>
                <a:gd name="T22" fmla="*/ 192 w 1049"/>
                <a:gd name="T23" fmla="*/ 339 h 414"/>
                <a:gd name="T24" fmla="*/ 211 w 1049"/>
                <a:gd name="T25" fmla="*/ 326 h 414"/>
                <a:gd name="T26" fmla="*/ 242 w 1049"/>
                <a:gd name="T27" fmla="*/ 314 h 414"/>
                <a:gd name="T28" fmla="*/ 242 w 1049"/>
                <a:gd name="T29" fmla="*/ 314 h 414"/>
                <a:gd name="T30" fmla="*/ 266 w 1049"/>
                <a:gd name="T31" fmla="*/ 312 h 414"/>
                <a:gd name="T32" fmla="*/ 277 w 1049"/>
                <a:gd name="T33" fmla="*/ 307 h 414"/>
                <a:gd name="T34" fmla="*/ 296 w 1049"/>
                <a:gd name="T35" fmla="*/ 293 h 414"/>
                <a:gd name="T36" fmla="*/ 327 w 1049"/>
                <a:gd name="T37" fmla="*/ 280 h 414"/>
                <a:gd name="T38" fmla="*/ 327 w 1049"/>
                <a:gd name="T39" fmla="*/ 280 h 414"/>
                <a:gd name="T40" fmla="*/ 351 w 1049"/>
                <a:gd name="T41" fmla="*/ 278 h 414"/>
                <a:gd name="T42" fmla="*/ 361 w 1049"/>
                <a:gd name="T43" fmla="*/ 274 h 414"/>
                <a:gd name="T44" fmla="*/ 380 w 1049"/>
                <a:gd name="T45" fmla="*/ 259 h 414"/>
                <a:gd name="T46" fmla="*/ 412 w 1049"/>
                <a:gd name="T47" fmla="*/ 247 h 414"/>
                <a:gd name="T48" fmla="*/ 412 w 1049"/>
                <a:gd name="T49" fmla="*/ 247 h 414"/>
                <a:gd name="T50" fmla="*/ 436 w 1049"/>
                <a:gd name="T51" fmla="*/ 245 h 414"/>
                <a:gd name="T52" fmla="*/ 446 w 1049"/>
                <a:gd name="T53" fmla="*/ 242 h 414"/>
                <a:gd name="T54" fmla="*/ 465 w 1049"/>
                <a:gd name="T55" fmla="*/ 227 h 414"/>
                <a:gd name="T56" fmla="*/ 497 w 1049"/>
                <a:gd name="T57" fmla="*/ 215 h 414"/>
                <a:gd name="T58" fmla="*/ 497 w 1049"/>
                <a:gd name="T59" fmla="*/ 215 h 414"/>
                <a:gd name="T60" fmla="*/ 521 w 1049"/>
                <a:gd name="T61" fmla="*/ 213 h 414"/>
                <a:gd name="T62" fmla="*/ 531 w 1049"/>
                <a:gd name="T63" fmla="*/ 208 h 414"/>
                <a:gd name="T64" fmla="*/ 550 w 1049"/>
                <a:gd name="T65" fmla="*/ 194 h 414"/>
                <a:gd name="T66" fmla="*/ 581 w 1049"/>
                <a:gd name="T67" fmla="*/ 182 h 414"/>
                <a:gd name="T68" fmla="*/ 581 w 1049"/>
                <a:gd name="T69" fmla="*/ 182 h 414"/>
                <a:gd name="T70" fmla="*/ 604 w 1049"/>
                <a:gd name="T71" fmla="*/ 179 h 414"/>
                <a:gd name="T72" fmla="*/ 615 w 1049"/>
                <a:gd name="T73" fmla="*/ 176 h 414"/>
                <a:gd name="T74" fmla="*/ 633 w 1049"/>
                <a:gd name="T75" fmla="*/ 160 h 414"/>
                <a:gd name="T76" fmla="*/ 666 w 1049"/>
                <a:gd name="T77" fmla="*/ 148 h 414"/>
                <a:gd name="T78" fmla="*/ 666 w 1049"/>
                <a:gd name="T79" fmla="*/ 148 h 414"/>
                <a:gd name="T80" fmla="*/ 690 w 1049"/>
                <a:gd name="T81" fmla="*/ 147 h 414"/>
                <a:gd name="T82" fmla="*/ 700 w 1049"/>
                <a:gd name="T83" fmla="*/ 143 h 414"/>
                <a:gd name="T84" fmla="*/ 719 w 1049"/>
                <a:gd name="T85" fmla="*/ 128 h 414"/>
                <a:gd name="T86" fmla="*/ 751 w 1049"/>
                <a:gd name="T87" fmla="*/ 116 h 414"/>
                <a:gd name="T88" fmla="*/ 751 w 1049"/>
                <a:gd name="T89" fmla="*/ 116 h 414"/>
                <a:gd name="T90" fmla="*/ 775 w 1049"/>
                <a:gd name="T91" fmla="*/ 114 h 414"/>
                <a:gd name="T92" fmla="*/ 785 w 1049"/>
                <a:gd name="T93" fmla="*/ 109 h 414"/>
                <a:gd name="T94" fmla="*/ 804 w 1049"/>
                <a:gd name="T95" fmla="*/ 95 h 414"/>
                <a:gd name="T96" fmla="*/ 836 w 1049"/>
                <a:gd name="T97" fmla="*/ 84 h 414"/>
                <a:gd name="T98" fmla="*/ 836 w 1049"/>
                <a:gd name="T99" fmla="*/ 84 h 414"/>
                <a:gd name="T100" fmla="*/ 858 w 1049"/>
                <a:gd name="T101" fmla="*/ 82 h 414"/>
                <a:gd name="T102" fmla="*/ 870 w 1049"/>
                <a:gd name="T103" fmla="*/ 77 h 414"/>
                <a:gd name="T104" fmla="*/ 889 w 1049"/>
                <a:gd name="T105" fmla="*/ 63 h 414"/>
                <a:gd name="T106" fmla="*/ 920 w 1049"/>
                <a:gd name="T107" fmla="*/ 49 h 414"/>
                <a:gd name="T108" fmla="*/ 920 w 1049"/>
                <a:gd name="T109" fmla="*/ 49 h 414"/>
                <a:gd name="T110" fmla="*/ 943 w 1049"/>
                <a:gd name="T111" fmla="*/ 48 h 414"/>
                <a:gd name="T112" fmla="*/ 954 w 1049"/>
                <a:gd name="T113" fmla="*/ 44 h 414"/>
                <a:gd name="T114" fmla="*/ 972 w 1049"/>
                <a:gd name="T115" fmla="*/ 29 h 414"/>
                <a:gd name="T116" fmla="*/ 1005 w 1049"/>
                <a:gd name="T117" fmla="*/ 17 h 414"/>
                <a:gd name="T118" fmla="*/ 1005 w 1049"/>
                <a:gd name="T119" fmla="*/ 17 h 414"/>
                <a:gd name="T120" fmla="*/ 1029 w 1049"/>
                <a:gd name="T121" fmla="*/ 15 h 414"/>
                <a:gd name="T122" fmla="*/ 1039 w 1049"/>
                <a:gd name="T123" fmla="*/ 1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414">
                  <a:moveTo>
                    <a:pt x="10" y="404"/>
                  </a:moveTo>
                  <a:lnTo>
                    <a:pt x="0" y="407"/>
                  </a:lnTo>
                  <a:lnTo>
                    <a:pt x="3" y="414"/>
                  </a:lnTo>
                  <a:lnTo>
                    <a:pt x="12" y="409"/>
                  </a:lnTo>
                  <a:lnTo>
                    <a:pt x="10" y="404"/>
                  </a:lnTo>
                  <a:close/>
                  <a:moveTo>
                    <a:pt x="30" y="395"/>
                  </a:moveTo>
                  <a:lnTo>
                    <a:pt x="20" y="399"/>
                  </a:lnTo>
                  <a:lnTo>
                    <a:pt x="22" y="406"/>
                  </a:lnTo>
                  <a:lnTo>
                    <a:pt x="34" y="402"/>
                  </a:lnTo>
                  <a:lnTo>
                    <a:pt x="30" y="395"/>
                  </a:lnTo>
                  <a:close/>
                  <a:moveTo>
                    <a:pt x="53" y="387"/>
                  </a:moveTo>
                  <a:lnTo>
                    <a:pt x="41" y="390"/>
                  </a:lnTo>
                  <a:lnTo>
                    <a:pt x="44" y="397"/>
                  </a:lnTo>
                  <a:lnTo>
                    <a:pt x="54" y="394"/>
                  </a:lnTo>
                  <a:lnTo>
                    <a:pt x="53" y="387"/>
                  </a:lnTo>
                  <a:close/>
                  <a:moveTo>
                    <a:pt x="73" y="378"/>
                  </a:moveTo>
                  <a:lnTo>
                    <a:pt x="63" y="383"/>
                  </a:lnTo>
                  <a:lnTo>
                    <a:pt x="65" y="389"/>
                  </a:lnTo>
                  <a:lnTo>
                    <a:pt x="75" y="385"/>
                  </a:lnTo>
                  <a:lnTo>
                    <a:pt x="73" y="378"/>
                  </a:lnTo>
                  <a:close/>
                  <a:moveTo>
                    <a:pt x="94" y="370"/>
                  </a:moveTo>
                  <a:lnTo>
                    <a:pt x="83" y="375"/>
                  </a:lnTo>
                  <a:lnTo>
                    <a:pt x="87" y="382"/>
                  </a:lnTo>
                  <a:lnTo>
                    <a:pt x="97" y="377"/>
                  </a:lnTo>
                  <a:lnTo>
                    <a:pt x="94" y="370"/>
                  </a:lnTo>
                  <a:close/>
                  <a:moveTo>
                    <a:pt x="116" y="363"/>
                  </a:moveTo>
                  <a:lnTo>
                    <a:pt x="105" y="366"/>
                  </a:lnTo>
                  <a:lnTo>
                    <a:pt x="107" y="373"/>
                  </a:lnTo>
                  <a:lnTo>
                    <a:pt x="117" y="368"/>
                  </a:lnTo>
                  <a:lnTo>
                    <a:pt x="116" y="363"/>
                  </a:lnTo>
                  <a:close/>
                  <a:moveTo>
                    <a:pt x="136" y="354"/>
                  </a:moveTo>
                  <a:lnTo>
                    <a:pt x="126" y="358"/>
                  </a:lnTo>
                  <a:lnTo>
                    <a:pt x="129" y="365"/>
                  </a:lnTo>
                  <a:lnTo>
                    <a:pt x="140" y="361"/>
                  </a:lnTo>
                  <a:lnTo>
                    <a:pt x="136" y="354"/>
                  </a:lnTo>
                  <a:close/>
                  <a:moveTo>
                    <a:pt x="158" y="346"/>
                  </a:moveTo>
                  <a:lnTo>
                    <a:pt x="148" y="349"/>
                  </a:lnTo>
                  <a:lnTo>
                    <a:pt x="150" y="356"/>
                  </a:lnTo>
                  <a:lnTo>
                    <a:pt x="160" y="353"/>
                  </a:lnTo>
                  <a:lnTo>
                    <a:pt x="158" y="346"/>
                  </a:lnTo>
                  <a:close/>
                  <a:moveTo>
                    <a:pt x="179" y="337"/>
                  </a:moveTo>
                  <a:lnTo>
                    <a:pt x="168" y="343"/>
                  </a:lnTo>
                  <a:lnTo>
                    <a:pt x="170" y="348"/>
                  </a:lnTo>
                  <a:lnTo>
                    <a:pt x="182" y="344"/>
                  </a:lnTo>
                  <a:lnTo>
                    <a:pt x="179" y="337"/>
                  </a:lnTo>
                  <a:close/>
                  <a:moveTo>
                    <a:pt x="201" y="329"/>
                  </a:moveTo>
                  <a:lnTo>
                    <a:pt x="189" y="334"/>
                  </a:lnTo>
                  <a:lnTo>
                    <a:pt x="192" y="339"/>
                  </a:lnTo>
                  <a:lnTo>
                    <a:pt x="203" y="336"/>
                  </a:lnTo>
                  <a:lnTo>
                    <a:pt x="201" y="329"/>
                  </a:lnTo>
                  <a:close/>
                  <a:moveTo>
                    <a:pt x="221" y="322"/>
                  </a:moveTo>
                  <a:lnTo>
                    <a:pt x="211" y="326"/>
                  </a:lnTo>
                  <a:lnTo>
                    <a:pt x="213" y="332"/>
                  </a:lnTo>
                  <a:lnTo>
                    <a:pt x="225" y="327"/>
                  </a:lnTo>
                  <a:lnTo>
                    <a:pt x="221" y="322"/>
                  </a:lnTo>
                  <a:close/>
                  <a:moveTo>
                    <a:pt x="242" y="314"/>
                  </a:moveTo>
                  <a:lnTo>
                    <a:pt x="231" y="317"/>
                  </a:lnTo>
                  <a:lnTo>
                    <a:pt x="235" y="324"/>
                  </a:lnTo>
                  <a:lnTo>
                    <a:pt x="245" y="319"/>
                  </a:lnTo>
                  <a:lnTo>
                    <a:pt x="242" y="314"/>
                  </a:lnTo>
                  <a:close/>
                  <a:moveTo>
                    <a:pt x="264" y="305"/>
                  </a:moveTo>
                  <a:lnTo>
                    <a:pt x="254" y="308"/>
                  </a:lnTo>
                  <a:lnTo>
                    <a:pt x="255" y="315"/>
                  </a:lnTo>
                  <a:lnTo>
                    <a:pt x="266" y="312"/>
                  </a:lnTo>
                  <a:lnTo>
                    <a:pt x="264" y="305"/>
                  </a:lnTo>
                  <a:close/>
                  <a:moveTo>
                    <a:pt x="284" y="297"/>
                  </a:moveTo>
                  <a:lnTo>
                    <a:pt x="274" y="300"/>
                  </a:lnTo>
                  <a:lnTo>
                    <a:pt x="277" y="307"/>
                  </a:lnTo>
                  <a:lnTo>
                    <a:pt x="288" y="303"/>
                  </a:lnTo>
                  <a:lnTo>
                    <a:pt x="284" y="297"/>
                  </a:lnTo>
                  <a:close/>
                  <a:moveTo>
                    <a:pt x="306" y="288"/>
                  </a:moveTo>
                  <a:lnTo>
                    <a:pt x="296" y="293"/>
                  </a:lnTo>
                  <a:lnTo>
                    <a:pt x="298" y="298"/>
                  </a:lnTo>
                  <a:lnTo>
                    <a:pt x="308" y="295"/>
                  </a:lnTo>
                  <a:lnTo>
                    <a:pt x="306" y="288"/>
                  </a:lnTo>
                  <a:close/>
                  <a:moveTo>
                    <a:pt x="327" y="280"/>
                  </a:moveTo>
                  <a:lnTo>
                    <a:pt x="317" y="285"/>
                  </a:lnTo>
                  <a:lnTo>
                    <a:pt x="318" y="291"/>
                  </a:lnTo>
                  <a:lnTo>
                    <a:pt x="330" y="286"/>
                  </a:lnTo>
                  <a:lnTo>
                    <a:pt x="327" y="280"/>
                  </a:lnTo>
                  <a:close/>
                  <a:moveTo>
                    <a:pt x="349" y="273"/>
                  </a:moveTo>
                  <a:lnTo>
                    <a:pt x="337" y="276"/>
                  </a:lnTo>
                  <a:lnTo>
                    <a:pt x="340" y="283"/>
                  </a:lnTo>
                  <a:lnTo>
                    <a:pt x="351" y="278"/>
                  </a:lnTo>
                  <a:lnTo>
                    <a:pt x="349" y="273"/>
                  </a:lnTo>
                  <a:close/>
                  <a:moveTo>
                    <a:pt x="369" y="264"/>
                  </a:moveTo>
                  <a:lnTo>
                    <a:pt x="359" y="268"/>
                  </a:lnTo>
                  <a:lnTo>
                    <a:pt x="361" y="274"/>
                  </a:lnTo>
                  <a:lnTo>
                    <a:pt x="373" y="269"/>
                  </a:lnTo>
                  <a:lnTo>
                    <a:pt x="369" y="264"/>
                  </a:lnTo>
                  <a:close/>
                  <a:moveTo>
                    <a:pt x="392" y="256"/>
                  </a:moveTo>
                  <a:lnTo>
                    <a:pt x="380" y="259"/>
                  </a:lnTo>
                  <a:lnTo>
                    <a:pt x="383" y="266"/>
                  </a:lnTo>
                  <a:lnTo>
                    <a:pt x="393" y="262"/>
                  </a:lnTo>
                  <a:lnTo>
                    <a:pt x="392" y="256"/>
                  </a:lnTo>
                  <a:close/>
                  <a:moveTo>
                    <a:pt x="412" y="247"/>
                  </a:moveTo>
                  <a:lnTo>
                    <a:pt x="402" y="252"/>
                  </a:lnTo>
                  <a:lnTo>
                    <a:pt x="404" y="257"/>
                  </a:lnTo>
                  <a:lnTo>
                    <a:pt x="414" y="254"/>
                  </a:lnTo>
                  <a:lnTo>
                    <a:pt x="412" y="247"/>
                  </a:lnTo>
                  <a:close/>
                  <a:moveTo>
                    <a:pt x="432" y="239"/>
                  </a:moveTo>
                  <a:lnTo>
                    <a:pt x="422" y="244"/>
                  </a:lnTo>
                  <a:lnTo>
                    <a:pt x="426" y="249"/>
                  </a:lnTo>
                  <a:lnTo>
                    <a:pt x="436" y="245"/>
                  </a:lnTo>
                  <a:lnTo>
                    <a:pt x="432" y="239"/>
                  </a:lnTo>
                  <a:close/>
                  <a:moveTo>
                    <a:pt x="455" y="230"/>
                  </a:moveTo>
                  <a:lnTo>
                    <a:pt x="444" y="235"/>
                  </a:lnTo>
                  <a:lnTo>
                    <a:pt x="446" y="242"/>
                  </a:lnTo>
                  <a:lnTo>
                    <a:pt x="456" y="237"/>
                  </a:lnTo>
                  <a:lnTo>
                    <a:pt x="455" y="230"/>
                  </a:lnTo>
                  <a:close/>
                  <a:moveTo>
                    <a:pt x="475" y="223"/>
                  </a:moveTo>
                  <a:lnTo>
                    <a:pt x="465" y="227"/>
                  </a:lnTo>
                  <a:lnTo>
                    <a:pt x="467" y="234"/>
                  </a:lnTo>
                  <a:lnTo>
                    <a:pt x="478" y="228"/>
                  </a:lnTo>
                  <a:lnTo>
                    <a:pt x="475" y="223"/>
                  </a:lnTo>
                  <a:close/>
                  <a:moveTo>
                    <a:pt x="497" y="215"/>
                  </a:moveTo>
                  <a:lnTo>
                    <a:pt x="485" y="218"/>
                  </a:lnTo>
                  <a:lnTo>
                    <a:pt x="489" y="225"/>
                  </a:lnTo>
                  <a:lnTo>
                    <a:pt x="499" y="222"/>
                  </a:lnTo>
                  <a:lnTo>
                    <a:pt x="497" y="215"/>
                  </a:lnTo>
                  <a:close/>
                  <a:moveTo>
                    <a:pt x="518" y="206"/>
                  </a:moveTo>
                  <a:lnTo>
                    <a:pt x="507" y="210"/>
                  </a:lnTo>
                  <a:lnTo>
                    <a:pt x="509" y="216"/>
                  </a:lnTo>
                  <a:lnTo>
                    <a:pt x="521" y="213"/>
                  </a:lnTo>
                  <a:lnTo>
                    <a:pt x="518" y="206"/>
                  </a:lnTo>
                  <a:close/>
                  <a:moveTo>
                    <a:pt x="540" y="198"/>
                  </a:moveTo>
                  <a:lnTo>
                    <a:pt x="528" y="203"/>
                  </a:lnTo>
                  <a:lnTo>
                    <a:pt x="531" y="208"/>
                  </a:lnTo>
                  <a:lnTo>
                    <a:pt x="541" y="205"/>
                  </a:lnTo>
                  <a:lnTo>
                    <a:pt x="540" y="198"/>
                  </a:lnTo>
                  <a:close/>
                  <a:moveTo>
                    <a:pt x="560" y="189"/>
                  </a:moveTo>
                  <a:lnTo>
                    <a:pt x="550" y="194"/>
                  </a:lnTo>
                  <a:lnTo>
                    <a:pt x="552" y="199"/>
                  </a:lnTo>
                  <a:lnTo>
                    <a:pt x="562" y="196"/>
                  </a:lnTo>
                  <a:lnTo>
                    <a:pt x="560" y="189"/>
                  </a:lnTo>
                  <a:close/>
                  <a:moveTo>
                    <a:pt x="581" y="182"/>
                  </a:moveTo>
                  <a:lnTo>
                    <a:pt x="570" y="186"/>
                  </a:lnTo>
                  <a:lnTo>
                    <a:pt x="574" y="193"/>
                  </a:lnTo>
                  <a:lnTo>
                    <a:pt x="584" y="188"/>
                  </a:lnTo>
                  <a:lnTo>
                    <a:pt x="581" y="182"/>
                  </a:lnTo>
                  <a:close/>
                  <a:moveTo>
                    <a:pt x="603" y="174"/>
                  </a:moveTo>
                  <a:lnTo>
                    <a:pt x="593" y="177"/>
                  </a:lnTo>
                  <a:lnTo>
                    <a:pt x="594" y="184"/>
                  </a:lnTo>
                  <a:lnTo>
                    <a:pt x="604" y="179"/>
                  </a:lnTo>
                  <a:lnTo>
                    <a:pt x="603" y="174"/>
                  </a:lnTo>
                  <a:close/>
                  <a:moveTo>
                    <a:pt x="623" y="165"/>
                  </a:moveTo>
                  <a:lnTo>
                    <a:pt x="613" y="169"/>
                  </a:lnTo>
                  <a:lnTo>
                    <a:pt x="615" y="176"/>
                  </a:lnTo>
                  <a:lnTo>
                    <a:pt x="627" y="172"/>
                  </a:lnTo>
                  <a:lnTo>
                    <a:pt x="623" y="165"/>
                  </a:lnTo>
                  <a:close/>
                  <a:moveTo>
                    <a:pt x="645" y="157"/>
                  </a:moveTo>
                  <a:lnTo>
                    <a:pt x="633" y="160"/>
                  </a:lnTo>
                  <a:lnTo>
                    <a:pt x="637" y="167"/>
                  </a:lnTo>
                  <a:lnTo>
                    <a:pt x="647" y="164"/>
                  </a:lnTo>
                  <a:lnTo>
                    <a:pt x="645" y="157"/>
                  </a:lnTo>
                  <a:close/>
                  <a:moveTo>
                    <a:pt x="666" y="148"/>
                  </a:moveTo>
                  <a:lnTo>
                    <a:pt x="656" y="153"/>
                  </a:lnTo>
                  <a:lnTo>
                    <a:pt x="657" y="159"/>
                  </a:lnTo>
                  <a:lnTo>
                    <a:pt x="669" y="155"/>
                  </a:lnTo>
                  <a:lnTo>
                    <a:pt x="666" y="148"/>
                  </a:lnTo>
                  <a:close/>
                  <a:moveTo>
                    <a:pt x="688" y="140"/>
                  </a:moveTo>
                  <a:lnTo>
                    <a:pt x="676" y="145"/>
                  </a:lnTo>
                  <a:lnTo>
                    <a:pt x="679" y="152"/>
                  </a:lnTo>
                  <a:lnTo>
                    <a:pt x="690" y="147"/>
                  </a:lnTo>
                  <a:lnTo>
                    <a:pt x="688" y="140"/>
                  </a:lnTo>
                  <a:close/>
                  <a:moveTo>
                    <a:pt x="708" y="133"/>
                  </a:moveTo>
                  <a:lnTo>
                    <a:pt x="698" y="136"/>
                  </a:lnTo>
                  <a:lnTo>
                    <a:pt x="700" y="143"/>
                  </a:lnTo>
                  <a:lnTo>
                    <a:pt x="710" y="138"/>
                  </a:lnTo>
                  <a:lnTo>
                    <a:pt x="708" y="133"/>
                  </a:lnTo>
                  <a:close/>
                  <a:moveTo>
                    <a:pt x="729" y="124"/>
                  </a:moveTo>
                  <a:lnTo>
                    <a:pt x="719" y="128"/>
                  </a:lnTo>
                  <a:lnTo>
                    <a:pt x="722" y="135"/>
                  </a:lnTo>
                  <a:lnTo>
                    <a:pt x="732" y="131"/>
                  </a:lnTo>
                  <a:lnTo>
                    <a:pt x="729" y="124"/>
                  </a:lnTo>
                  <a:close/>
                  <a:moveTo>
                    <a:pt x="751" y="116"/>
                  </a:moveTo>
                  <a:lnTo>
                    <a:pt x="741" y="119"/>
                  </a:lnTo>
                  <a:lnTo>
                    <a:pt x="742" y="126"/>
                  </a:lnTo>
                  <a:lnTo>
                    <a:pt x="753" y="123"/>
                  </a:lnTo>
                  <a:lnTo>
                    <a:pt x="751" y="116"/>
                  </a:lnTo>
                  <a:close/>
                  <a:moveTo>
                    <a:pt x="771" y="107"/>
                  </a:moveTo>
                  <a:lnTo>
                    <a:pt x="761" y="113"/>
                  </a:lnTo>
                  <a:lnTo>
                    <a:pt x="763" y="118"/>
                  </a:lnTo>
                  <a:lnTo>
                    <a:pt x="775" y="114"/>
                  </a:lnTo>
                  <a:lnTo>
                    <a:pt x="771" y="107"/>
                  </a:lnTo>
                  <a:close/>
                  <a:moveTo>
                    <a:pt x="794" y="99"/>
                  </a:moveTo>
                  <a:lnTo>
                    <a:pt x="782" y="104"/>
                  </a:lnTo>
                  <a:lnTo>
                    <a:pt x="785" y="109"/>
                  </a:lnTo>
                  <a:lnTo>
                    <a:pt x="795" y="106"/>
                  </a:lnTo>
                  <a:lnTo>
                    <a:pt x="794" y="99"/>
                  </a:lnTo>
                  <a:close/>
                  <a:moveTo>
                    <a:pt x="814" y="90"/>
                  </a:moveTo>
                  <a:lnTo>
                    <a:pt x="804" y="95"/>
                  </a:lnTo>
                  <a:lnTo>
                    <a:pt x="805" y="102"/>
                  </a:lnTo>
                  <a:lnTo>
                    <a:pt x="817" y="97"/>
                  </a:lnTo>
                  <a:lnTo>
                    <a:pt x="814" y="90"/>
                  </a:lnTo>
                  <a:close/>
                  <a:moveTo>
                    <a:pt x="836" y="84"/>
                  </a:moveTo>
                  <a:lnTo>
                    <a:pt x="824" y="87"/>
                  </a:lnTo>
                  <a:lnTo>
                    <a:pt x="828" y="94"/>
                  </a:lnTo>
                  <a:lnTo>
                    <a:pt x="838" y="89"/>
                  </a:lnTo>
                  <a:lnTo>
                    <a:pt x="836" y="84"/>
                  </a:lnTo>
                  <a:close/>
                  <a:moveTo>
                    <a:pt x="857" y="75"/>
                  </a:moveTo>
                  <a:lnTo>
                    <a:pt x="846" y="78"/>
                  </a:lnTo>
                  <a:lnTo>
                    <a:pt x="848" y="85"/>
                  </a:lnTo>
                  <a:lnTo>
                    <a:pt x="858" y="82"/>
                  </a:lnTo>
                  <a:lnTo>
                    <a:pt x="857" y="75"/>
                  </a:lnTo>
                  <a:close/>
                  <a:moveTo>
                    <a:pt x="877" y="67"/>
                  </a:moveTo>
                  <a:lnTo>
                    <a:pt x="867" y="70"/>
                  </a:lnTo>
                  <a:lnTo>
                    <a:pt x="870" y="77"/>
                  </a:lnTo>
                  <a:lnTo>
                    <a:pt x="880" y="73"/>
                  </a:lnTo>
                  <a:lnTo>
                    <a:pt x="877" y="67"/>
                  </a:lnTo>
                  <a:close/>
                  <a:moveTo>
                    <a:pt x="899" y="58"/>
                  </a:moveTo>
                  <a:lnTo>
                    <a:pt x="889" y="63"/>
                  </a:lnTo>
                  <a:lnTo>
                    <a:pt x="891" y="68"/>
                  </a:lnTo>
                  <a:lnTo>
                    <a:pt x="901" y="65"/>
                  </a:lnTo>
                  <a:lnTo>
                    <a:pt x="899" y="58"/>
                  </a:lnTo>
                  <a:close/>
                  <a:moveTo>
                    <a:pt x="920" y="49"/>
                  </a:moveTo>
                  <a:lnTo>
                    <a:pt x="909" y="55"/>
                  </a:lnTo>
                  <a:lnTo>
                    <a:pt x="913" y="61"/>
                  </a:lnTo>
                  <a:lnTo>
                    <a:pt x="923" y="56"/>
                  </a:lnTo>
                  <a:lnTo>
                    <a:pt x="920" y="49"/>
                  </a:lnTo>
                  <a:close/>
                  <a:moveTo>
                    <a:pt x="942" y="43"/>
                  </a:moveTo>
                  <a:lnTo>
                    <a:pt x="930" y="46"/>
                  </a:lnTo>
                  <a:lnTo>
                    <a:pt x="933" y="53"/>
                  </a:lnTo>
                  <a:lnTo>
                    <a:pt x="943" y="48"/>
                  </a:lnTo>
                  <a:lnTo>
                    <a:pt x="942" y="43"/>
                  </a:lnTo>
                  <a:close/>
                  <a:moveTo>
                    <a:pt x="962" y="34"/>
                  </a:moveTo>
                  <a:lnTo>
                    <a:pt x="952" y="38"/>
                  </a:lnTo>
                  <a:lnTo>
                    <a:pt x="954" y="44"/>
                  </a:lnTo>
                  <a:lnTo>
                    <a:pt x="966" y="39"/>
                  </a:lnTo>
                  <a:lnTo>
                    <a:pt x="962" y="34"/>
                  </a:lnTo>
                  <a:close/>
                  <a:moveTo>
                    <a:pt x="984" y="26"/>
                  </a:moveTo>
                  <a:lnTo>
                    <a:pt x="972" y="29"/>
                  </a:lnTo>
                  <a:lnTo>
                    <a:pt x="976" y="36"/>
                  </a:lnTo>
                  <a:lnTo>
                    <a:pt x="986" y="32"/>
                  </a:lnTo>
                  <a:lnTo>
                    <a:pt x="984" y="26"/>
                  </a:lnTo>
                  <a:close/>
                  <a:moveTo>
                    <a:pt x="1005" y="17"/>
                  </a:moveTo>
                  <a:lnTo>
                    <a:pt x="995" y="21"/>
                  </a:lnTo>
                  <a:lnTo>
                    <a:pt x="996" y="27"/>
                  </a:lnTo>
                  <a:lnTo>
                    <a:pt x="1006" y="24"/>
                  </a:lnTo>
                  <a:lnTo>
                    <a:pt x="1005" y="17"/>
                  </a:lnTo>
                  <a:close/>
                  <a:moveTo>
                    <a:pt x="1025" y="9"/>
                  </a:moveTo>
                  <a:lnTo>
                    <a:pt x="1015" y="14"/>
                  </a:lnTo>
                  <a:lnTo>
                    <a:pt x="1018" y="19"/>
                  </a:lnTo>
                  <a:lnTo>
                    <a:pt x="1029" y="15"/>
                  </a:lnTo>
                  <a:lnTo>
                    <a:pt x="1025" y="9"/>
                  </a:lnTo>
                  <a:close/>
                  <a:moveTo>
                    <a:pt x="1047" y="0"/>
                  </a:moveTo>
                  <a:lnTo>
                    <a:pt x="1037" y="5"/>
                  </a:lnTo>
                  <a:lnTo>
                    <a:pt x="1039" y="12"/>
                  </a:lnTo>
                  <a:lnTo>
                    <a:pt x="1049" y="7"/>
                  </a:lnTo>
                  <a:lnTo>
                    <a:pt x="1047" y="0"/>
                  </a:lnTo>
                  <a:close/>
                </a:path>
              </a:pathLst>
            </a:custGeom>
            <a:solidFill>
              <a:srgbClr val="641946"/>
            </a:solidFill>
            <a:ln w="3175">
              <a:solidFill>
                <a:srgbClr val="9B1E5A"/>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12" name="Pfeil 1 rechts oben"/>
          <p:cNvSpPr>
            <a:spLocks/>
          </p:cNvSpPr>
          <p:nvPr/>
        </p:nvSpPr>
        <p:spPr bwMode="gray">
          <a:xfrm>
            <a:off x="5295549" y="2012110"/>
            <a:ext cx="104190" cy="98401"/>
          </a:xfrm>
          <a:custGeom>
            <a:avLst/>
            <a:gdLst>
              <a:gd name="T0" fmla="*/ 34 w 54"/>
              <a:gd name="T1" fmla="*/ 51 h 51"/>
              <a:gd name="T2" fmla="*/ 0 w 54"/>
              <a:gd name="T3" fmla="*/ 9 h 51"/>
              <a:gd name="T4" fmla="*/ 54 w 54"/>
              <a:gd name="T5" fmla="*/ 0 h 51"/>
              <a:gd name="T6" fmla="*/ 34 w 54"/>
              <a:gd name="T7" fmla="*/ 51 h 51"/>
            </a:gdLst>
            <a:ahLst/>
            <a:cxnLst>
              <a:cxn ang="0">
                <a:pos x="T0" y="T1"/>
              </a:cxn>
              <a:cxn ang="0">
                <a:pos x="T2" y="T3"/>
              </a:cxn>
              <a:cxn ang="0">
                <a:pos x="T4" y="T5"/>
              </a:cxn>
              <a:cxn ang="0">
                <a:pos x="T6" y="T7"/>
              </a:cxn>
            </a:cxnLst>
            <a:rect l="0" t="0" r="r" b="b"/>
            <a:pathLst>
              <a:path w="54" h="51">
                <a:moveTo>
                  <a:pt x="34" y="51"/>
                </a:moveTo>
                <a:lnTo>
                  <a:pt x="0" y="9"/>
                </a:lnTo>
                <a:lnTo>
                  <a:pt x="54" y="0"/>
                </a:lnTo>
                <a:lnTo>
                  <a:pt x="34" y="51"/>
                </a:lnTo>
                <a:close/>
              </a:path>
            </a:pathLst>
          </a:custGeom>
          <a:solidFill>
            <a:srgbClr val="641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8" name="Pfeil 1 links"/>
          <p:cNvGrpSpPr/>
          <p:nvPr/>
        </p:nvGrpSpPr>
        <p:grpSpPr bwMode="gray">
          <a:xfrm>
            <a:off x="2320852" y="2034020"/>
            <a:ext cx="2023983" cy="798788"/>
            <a:chOff x="2320852" y="2034020"/>
            <a:chExt cx="2023983" cy="798788"/>
          </a:xfrm>
        </p:grpSpPr>
        <p:sp>
          <p:nvSpPr>
            <p:cNvPr id="114" name="Freeform 17"/>
            <p:cNvSpPr>
              <a:spLocks/>
            </p:cNvSpPr>
            <p:nvPr/>
          </p:nvSpPr>
          <p:spPr bwMode="gray">
            <a:xfrm>
              <a:off x="2320852" y="2034020"/>
              <a:ext cx="2023983" cy="798788"/>
            </a:xfrm>
            <a:custGeom>
              <a:avLst/>
              <a:gdLst>
                <a:gd name="T0" fmla="*/ 1047 w 1049"/>
                <a:gd name="T1" fmla="*/ 0 h 414"/>
                <a:gd name="T2" fmla="*/ 0 w 1049"/>
                <a:gd name="T3" fmla="*/ 407 h 414"/>
                <a:gd name="T4" fmla="*/ 3 w 1049"/>
                <a:gd name="T5" fmla="*/ 414 h 414"/>
                <a:gd name="T6" fmla="*/ 1049 w 1049"/>
                <a:gd name="T7" fmla="*/ 7 h 414"/>
                <a:gd name="T8" fmla="*/ 1047 w 1049"/>
                <a:gd name="T9" fmla="*/ 0 h 414"/>
              </a:gdLst>
              <a:ahLst/>
              <a:cxnLst>
                <a:cxn ang="0">
                  <a:pos x="T0" y="T1"/>
                </a:cxn>
                <a:cxn ang="0">
                  <a:pos x="T2" y="T3"/>
                </a:cxn>
                <a:cxn ang="0">
                  <a:pos x="T4" y="T5"/>
                </a:cxn>
                <a:cxn ang="0">
                  <a:pos x="T6" y="T7"/>
                </a:cxn>
                <a:cxn ang="0">
                  <a:pos x="T8" y="T9"/>
                </a:cxn>
              </a:cxnLst>
              <a:rect l="0" t="0" r="r" b="b"/>
              <a:pathLst>
                <a:path w="1049" h="414">
                  <a:moveTo>
                    <a:pt x="1047" y="0"/>
                  </a:moveTo>
                  <a:lnTo>
                    <a:pt x="0" y="407"/>
                  </a:lnTo>
                  <a:lnTo>
                    <a:pt x="3" y="414"/>
                  </a:lnTo>
                  <a:lnTo>
                    <a:pt x="1049" y="7"/>
                  </a:lnTo>
                  <a:lnTo>
                    <a:pt x="1047" y="0"/>
                  </a:lnTo>
                  <a:close/>
                </a:path>
              </a:pathLst>
            </a:custGeom>
            <a:solidFill>
              <a:srgbClr val="9B1D5A"/>
            </a:solidFill>
            <a:ln w="3175">
              <a:solidFill>
                <a:srgbClr val="9B1E5A"/>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 name="Freeform 20" hidden="1"/>
            <p:cNvSpPr>
              <a:spLocks noEditPoints="1"/>
            </p:cNvSpPr>
            <p:nvPr/>
          </p:nvSpPr>
          <p:spPr bwMode="gray">
            <a:xfrm>
              <a:off x="2320852" y="2034020"/>
              <a:ext cx="2023983" cy="798788"/>
            </a:xfrm>
            <a:custGeom>
              <a:avLst/>
              <a:gdLst>
                <a:gd name="T0" fmla="*/ 12 w 1049"/>
                <a:gd name="T1" fmla="*/ 409 h 414"/>
                <a:gd name="T2" fmla="*/ 22 w 1049"/>
                <a:gd name="T3" fmla="*/ 406 h 414"/>
                <a:gd name="T4" fmla="*/ 41 w 1049"/>
                <a:gd name="T5" fmla="*/ 390 h 414"/>
                <a:gd name="T6" fmla="*/ 73 w 1049"/>
                <a:gd name="T7" fmla="*/ 378 h 414"/>
                <a:gd name="T8" fmla="*/ 73 w 1049"/>
                <a:gd name="T9" fmla="*/ 378 h 414"/>
                <a:gd name="T10" fmla="*/ 97 w 1049"/>
                <a:gd name="T11" fmla="*/ 377 h 414"/>
                <a:gd name="T12" fmla="*/ 107 w 1049"/>
                <a:gd name="T13" fmla="*/ 373 h 414"/>
                <a:gd name="T14" fmla="*/ 126 w 1049"/>
                <a:gd name="T15" fmla="*/ 358 h 414"/>
                <a:gd name="T16" fmla="*/ 158 w 1049"/>
                <a:gd name="T17" fmla="*/ 346 h 414"/>
                <a:gd name="T18" fmla="*/ 158 w 1049"/>
                <a:gd name="T19" fmla="*/ 346 h 414"/>
                <a:gd name="T20" fmla="*/ 182 w 1049"/>
                <a:gd name="T21" fmla="*/ 344 h 414"/>
                <a:gd name="T22" fmla="*/ 192 w 1049"/>
                <a:gd name="T23" fmla="*/ 339 h 414"/>
                <a:gd name="T24" fmla="*/ 211 w 1049"/>
                <a:gd name="T25" fmla="*/ 326 h 414"/>
                <a:gd name="T26" fmla="*/ 242 w 1049"/>
                <a:gd name="T27" fmla="*/ 314 h 414"/>
                <a:gd name="T28" fmla="*/ 242 w 1049"/>
                <a:gd name="T29" fmla="*/ 314 h 414"/>
                <a:gd name="T30" fmla="*/ 266 w 1049"/>
                <a:gd name="T31" fmla="*/ 312 h 414"/>
                <a:gd name="T32" fmla="*/ 277 w 1049"/>
                <a:gd name="T33" fmla="*/ 307 h 414"/>
                <a:gd name="T34" fmla="*/ 296 w 1049"/>
                <a:gd name="T35" fmla="*/ 293 h 414"/>
                <a:gd name="T36" fmla="*/ 327 w 1049"/>
                <a:gd name="T37" fmla="*/ 280 h 414"/>
                <a:gd name="T38" fmla="*/ 327 w 1049"/>
                <a:gd name="T39" fmla="*/ 280 h 414"/>
                <a:gd name="T40" fmla="*/ 351 w 1049"/>
                <a:gd name="T41" fmla="*/ 278 h 414"/>
                <a:gd name="T42" fmla="*/ 361 w 1049"/>
                <a:gd name="T43" fmla="*/ 274 h 414"/>
                <a:gd name="T44" fmla="*/ 380 w 1049"/>
                <a:gd name="T45" fmla="*/ 259 h 414"/>
                <a:gd name="T46" fmla="*/ 412 w 1049"/>
                <a:gd name="T47" fmla="*/ 247 h 414"/>
                <a:gd name="T48" fmla="*/ 412 w 1049"/>
                <a:gd name="T49" fmla="*/ 247 h 414"/>
                <a:gd name="T50" fmla="*/ 436 w 1049"/>
                <a:gd name="T51" fmla="*/ 245 h 414"/>
                <a:gd name="T52" fmla="*/ 446 w 1049"/>
                <a:gd name="T53" fmla="*/ 242 h 414"/>
                <a:gd name="T54" fmla="*/ 465 w 1049"/>
                <a:gd name="T55" fmla="*/ 227 h 414"/>
                <a:gd name="T56" fmla="*/ 497 w 1049"/>
                <a:gd name="T57" fmla="*/ 215 h 414"/>
                <a:gd name="T58" fmla="*/ 497 w 1049"/>
                <a:gd name="T59" fmla="*/ 215 h 414"/>
                <a:gd name="T60" fmla="*/ 521 w 1049"/>
                <a:gd name="T61" fmla="*/ 213 h 414"/>
                <a:gd name="T62" fmla="*/ 531 w 1049"/>
                <a:gd name="T63" fmla="*/ 208 h 414"/>
                <a:gd name="T64" fmla="*/ 550 w 1049"/>
                <a:gd name="T65" fmla="*/ 194 h 414"/>
                <a:gd name="T66" fmla="*/ 581 w 1049"/>
                <a:gd name="T67" fmla="*/ 182 h 414"/>
                <a:gd name="T68" fmla="*/ 581 w 1049"/>
                <a:gd name="T69" fmla="*/ 182 h 414"/>
                <a:gd name="T70" fmla="*/ 604 w 1049"/>
                <a:gd name="T71" fmla="*/ 179 h 414"/>
                <a:gd name="T72" fmla="*/ 615 w 1049"/>
                <a:gd name="T73" fmla="*/ 176 h 414"/>
                <a:gd name="T74" fmla="*/ 633 w 1049"/>
                <a:gd name="T75" fmla="*/ 160 h 414"/>
                <a:gd name="T76" fmla="*/ 666 w 1049"/>
                <a:gd name="T77" fmla="*/ 148 h 414"/>
                <a:gd name="T78" fmla="*/ 666 w 1049"/>
                <a:gd name="T79" fmla="*/ 148 h 414"/>
                <a:gd name="T80" fmla="*/ 690 w 1049"/>
                <a:gd name="T81" fmla="*/ 147 h 414"/>
                <a:gd name="T82" fmla="*/ 700 w 1049"/>
                <a:gd name="T83" fmla="*/ 143 h 414"/>
                <a:gd name="T84" fmla="*/ 719 w 1049"/>
                <a:gd name="T85" fmla="*/ 128 h 414"/>
                <a:gd name="T86" fmla="*/ 751 w 1049"/>
                <a:gd name="T87" fmla="*/ 116 h 414"/>
                <a:gd name="T88" fmla="*/ 751 w 1049"/>
                <a:gd name="T89" fmla="*/ 116 h 414"/>
                <a:gd name="T90" fmla="*/ 775 w 1049"/>
                <a:gd name="T91" fmla="*/ 114 h 414"/>
                <a:gd name="T92" fmla="*/ 785 w 1049"/>
                <a:gd name="T93" fmla="*/ 109 h 414"/>
                <a:gd name="T94" fmla="*/ 804 w 1049"/>
                <a:gd name="T95" fmla="*/ 95 h 414"/>
                <a:gd name="T96" fmla="*/ 836 w 1049"/>
                <a:gd name="T97" fmla="*/ 84 h 414"/>
                <a:gd name="T98" fmla="*/ 836 w 1049"/>
                <a:gd name="T99" fmla="*/ 84 h 414"/>
                <a:gd name="T100" fmla="*/ 858 w 1049"/>
                <a:gd name="T101" fmla="*/ 82 h 414"/>
                <a:gd name="T102" fmla="*/ 870 w 1049"/>
                <a:gd name="T103" fmla="*/ 77 h 414"/>
                <a:gd name="T104" fmla="*/ 889 w 1049"/>
                <a:gd name="T105" fmla="*/ 63 h 414"/>
                <a:gd name="T106" fmla="*/ 920 w 1049"/>
                <a:gd name="T107" fmla="*/ 49 h 414"/>
                <a:gd name="T108" fmla="*/ 920 w 1049"/>
                <a:gd name="T109" fmla="*/ 49 h 414"/>
                <a:gd name="T110" fmla="*/ 943 w 1049"/>
                <a:gd name="T111" fmla="*/ 48 h 414"/>
                <a:gd name="T112" fmla="*/ 954 w 1049"/>
                <a:gd name="T113" fmla="*/ 44 h 414"/>
                <a:gd name="T114" fmla="*/ 972 w 1049"/>
                <a:gd name="T115" fmla="*/ 29 h 414"/>
                <a:gd name="T116" fmla="*/ 1005 w 1049"/>
                <a:gd name="T117" fmla="*/ 17 h 414"/>
                <a:gd name="T118" fmla="*/ 1005 w 1049"/>
                <a:gd name="T119" fmla="*/ 17 h 414"/>
                <a:gd name="T120" fmla="*/ 1029 w 1049"/>
                <a:gd name="T121" fmla="*/ 15 h 414"/>
                <a:gd name="T122" fmla="*/ 1039 w 1049"/>
                <a:gd name="T123" fmla="*/ 1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414">
                  <a:moveTo>
                    <a:pt x="10" y="404"/>
                  </a:moveTo>
                  <a:lnTo>
                    <a:pt x="0" y="407"/>
                  </a:lnTo>
                  <a:lnTo>
                    <a:pt x="3" y="414"/>
                  </a:lnTo>
                  <a:lnTo>
                    <a:pt x="12" y="409"/>
                  </a:lnTo>
                  <a:lnTo>
                    <a:pt x="10" y="404"/>
                  </a:lnTo>
                  <a:close/>
                  <a:moveTo>
                    <a:pt x="30" y="395"/>
                  </a:moveTo>
                  <a:lnTo>
                    <a:pt x="20" y="399"/>
                  </a:lnTo>
                  <a:lnTo>
                    <a:pt x="22" y="406"/>
                  </a:lnTo>
                  <a:lnTo>
                    <a:pt x="34" y="402"/>
                  </a:lnTo>
                  <a:lnTo>
                    <a:pt x="30" y="395"/>
                  </a:lnTo>
                  <a:close/>
                  <a:moveTo>
                    <a:pt x="53" y="387"/>
                  </a:moveTo>
                  <a:lnTo>
                    <a:pt x="41" y="390"/>
                  </a:lnTo>
                  <a:lnTo>
                    <a:pt x="44" y="397"/>
                  </a:lnTo>
                  <a:lnTo>
                    <a:pt x="54" y="394"/>
                  </a:lnTo>
                  <a:lnTo>
                    <a:pt x="53" y="387"/>
                  </a:lnTo>
                  <a:close/>
                  <a:moveTo>
                    <a:pt x="73" y="378"/>
                  </a:moveTo>
                  <a:lnTo>
                    <a:pt x="63" y="383"/>
                  </a:lnTo>
                  <a:lnTo>
                    <a:pt x="65" y="389"/>
                  </a:lnTo>
                  <a:lnTo>
                    <a:pt x="75" y="385"/>
                  </a:lnTo>
                  <a:lnTo>
                    <a:pt x="73" y="378"/>
                  </a:lnTo>
                  <a:close/>
                  <a:moveTo>
                    <a:pt x="94" y="370"/>
                  </a:moveTo>
                  <a:lnTo>
                    <a:pt x="83" y="375"/>
                  </a:lnTo>
                  <a:lnTo>
                    <a:pt x="87" y="382"/>
                  </a:lnTo>
                  <a:lnTo>
                    <a:pt x="97" y="377"/>
                  </a:lnTo>
                  <a:lnTo>
                    <a:pt x="94" y="370"/>
                  </a:lnTo>
                  <a:close/>
                  <a:moveTo>
                    <a:pt x="116" y="363"/>
                  </a:moveTo>
                  <a:lnTo>
                    <a:pt x="105" y="366"/>
                  </a:lnTo>
                  <a:lnTo>
                    <a:pt x="107" y="373"/>
                  </a:lnTo>
                  <a:lnTo>
                    <a:pt x="117" y="368"/>
                  </a:lnTo>
                  <a:lnTo>
                    <a:pt x="116" y="363"/>
                  </a:lnTo>
                  <a:close/>
                  <a:moveTo>
                    <a:pt x="136" y="354"/>
                  </a:moveTo>
                  <a:lnTo>
                    <a:pt x="126" y="358"/>
                  </a:lnTo>
                  <a:lnTo>
                    <a:pt x="129" y="365"/>
                  </a:lnTo>
                  <a:lnTo>
                    <a:pt x="140" y="361"/>
                  </a:lnTo>
                  <a:lnTo>
                    <a:pt x="136" y="354"/>
                  </a:lnTo>
                  <a:close/>
                  <a:moveTo>
                    <a:pt x="158" y="346"/>
                  </a:moveTo>
                  <a:lnTo>
                    <a:pt x="148" y="349"/>
                  </a:lnTo>
                  <a:lnTo>
                    <a:pt x="150" y="356"/>
                  </a:lnTo>
                  <a:lnTo>
                    <a:pt x="160" y="353"/>
                  </a:lnTo>
                  <a:lnTo>
                    <a:pt x="158" y="346"/>
                  </a:lnTo>
                  <a:close/>
                  <a:moveTo>
                    <a:pt x="179" y="337"/>
                  </a:moveTo>
                  <a:lnTo>
                    <a:pt x="168" y="343"/>
                  </a:lnTo>
                  <a:lnTo>
                    <a:pt x="170" y="348"/>
                  </a:lnTo>
                  <a:lnTo>
                    <a:pt x="182" y="344"/>
                  </a:lnTo>
                  <a:lnTo>
                    <a:pt x="179" y="337"/>
                  </a:lnTo>
                  <a:close/>
                  <a:moveTo>
                    <a:pt x="201" y="329"/>
                  </a:moveTo>
                  <a:lnTo>
                    <a:pt x="189" y="334"/>
                  </a:lnTo>
                  <a:lnTo>
                    <a:pt x="192" y="339"/>
                  </a:lnTo>
                  <a:lnTo>
                    <a:pt x="203" y="336"/>
                  </a:lnTo>
                  <a:lnTo>
                    <a:pt x="201" y="329"/>
                  </a:lnTo>
                  <a:close/>
                  <a:moveTo>
                    <a:pt x="221" y="322"/>
                  </a:moveTo>
                  <a:lnTo>
                    <a:pt x="211" y="326"/>
                  </a:lnTo>
                  <a:lnTo>
                    <a:pt x="213" y="332"/>
                  </a:lnTo>
                  <a:lnTo>
                    <a:pt x="225" y="327"/>
                  </a:lnTo>
                  <a:lnTo>
                    <a:pt x="221" y="322"/>
                  </a:lnTo>
                  <a:close/>
                  <a:moveTo>
                    <a:pt x="242" y="314"/>
                  </a:moveTo>
                  <a:lnTo>
                    <a:pt x="231" y="317"/>
                  </a:lnTo>
                  <a:lnTo>
                    <a:pt x="235" y="324"/>
                  </a:lnTo>
                  <a:lnTo>
                    <a:pt x="245" y="319"/>
                  </a:lnTo>
                  <a:lnTo>
                    <a:pt x="242" y="314"/>
                  </a:lnTo>
                  <a:close/>
                  <a:moveTo>
                    <a:pt x="264" y="305"/>
                  </a:moveTo>
                  <a:lnTo>
                    <a:pt x="254" y="308"/>
                  </a:lnTo>
                  <a:lnTo>
                    <a:pt x="255" y="315"/>
                  </a:lnTo>
                  <a:lnTo>
                    <a:pt x="266" y="312"/>
                  </a:lnTo>
                  <a:lnTo>
                    <a:pt x="264" y="305"/>
                  </a:lnTo>
                  <a:close/>
                  <a:moveTo>
                    <a:pt x="284" y="297"/>
                  </a:moveTo>
                  <a:lnTo>
                    <a:pt x="274" y="300"/>
                  </a:lnTo>
                  <a:lnTo>
                    <a:pt x="277" y="307"/>
                  </a:lnTo>
                  <a:lnTo>
                    <a:pt x="288" y="303"/>
                  </a:lnTo>
                  <a:lnTo>
                    <a:pt x="284" y="297"/>
                  </a:lnTo>
                  <a:close/>
                  <a:moveTo>
                    <a:pt x="306" y="288"/>
                  </a:moveTo>
                  <a:lnTo>
                    <a:pt x="296" y="293"/>
                  </a:lnTo>
                  <a:lnTo>
                    <a:pt x="298" y="298"/>
                  </a:lnTo>
                  <a:lnTo>
                    <a:pt x="308" y="295"/>
                  </a:lnTo>
                  <a:lnTo>
                    <a:pt x="306" y="288"/>
                  </a:lnTo>
                  <a:close/>
                  <a:moveTo>
                    <a:pt x="327" y="280"/>
                  </a:moveTo>
                  <a:lnTo>
                    <a:pt x="317" y="285"/>
                  </a:lnTo>
                  <a:lnTo>
                    <a:pt x="318" y="291"/>
                  </a:lnTo>
                  <a:lnTo>
                    <a:pt x="330" y="286"/>
                  </a:lnTo>
                  <a:lnTo>
                    <a:pt x="327" y="280"/>
                  </a:lnTo>
                  <a:close/>
                  <a:moveTo>
                    <a:pt x="349" y="273"/>
                  </a:moveTo>
                  <a:lnTo>
                    <a:pt x="337" y="276"/>
                  </a:lnTo>
                  <a:lnTo>
                    <a:pt x="340" y="283"/>
                  </a:lnTo>
                  <a:lnTo>
                    <a:pt x="351" y="278"/>
                  </a:lnTo>
                  <a:lnTo>
                    <a:pt x="349" y="273"/>
                  </a:lnTo>
                  <a:close/>
                  <a:moveTo>
                    <a:pt x="369" y="264"/>
                  </a:moveTo>
                  <a:lnTo>
                    <a:pt x="359" y="268"/>
                  </a:lnTo>
                  <a:lnTo>
                    <a:pt x="361" y="274"/>
                  </a:lnTo>
                  <a:lnTo>
                    <a:pt x="373" y="269"/>
                  </a:lnTo>
                  <a:lnTo>
                    <a:pt x="369" y="264"/>
                  </a:lnTo>
                  <a:close/>
                  <a:moveTo>
                    <a:pt x="392" y="256"/>
                  </a:moveTo>
                  <a:lnTo>
                    <a:pt x="380" y="259"/>
                  </a:lnTo>
                  <a:lnTo>
                    <a:pt x="383" y="266"/>
                  </a:lnTo>
                  <a:lnTo>
                    <a:pt x="393" y="262"/>
                  </a:lnTo>
                  <a:lnTo>
                    <a:pt x="392" y="256"/>
                  </a:lnTo>
                  <a:close/>
                  <a:moveTo>
                    <a:pt x="412" y="247"/>
                  </a:moveTo>
                  <a:lnTo>
                    <a:pt x="402" y="252"/>
                  </a:lnTo>
                  <a:lnTo>
                    <a:pt x="404" y="257"/>
                  </a:lnTo>
                  <a:lnTo>
                    <a:pt x="414" y="254"/>
                  </a:lnTo>
                  <a:lnTo>
                    <a:pt x="412" y="247"/>
                  </a:lnTo>
                  <a:close/>
                  <a:moveTo>
                    <a:pt x="432" y="239"/>
                  </a:moveTo>
                  <a:lnTo>
                    <a:pt x="422" y="244"/>
                  </a:lnTo>
                  <a:lnTo>
                    <a:pt x="426" y="249"/>
                  </a:lnTo>
                  <a:lnTo>
                    <a:pt x="436" y="245"/>
                  </a:lnTo>
                  <a:lnTo>
                    <a:pt x="432" y="239"/>
                  </a:lnTo>
                  <a:close/>
                  <a:moveTo>
                    <a:pt x="455" y="230"/>
                  </a:moveTo>
                  <a:lnTo>
                    <a:pt x="444" y="235"/>
                  </a:lnTo>
                  <a:lnTo>
                    <a:pt x="446" y="242"/>
                  </a:lnTo>
                  <a:lnTo>
                    <a:pt x="456" y="237"/>
                  </a:lnTo>
                  <a:lnTo>
                    <a:pt x="455" y="230"/>
                  </a:lnTo>
                  <a:close/>
                  <a:moveTo>
                    <a:pt x="475" y="223"/>
                  </a:moveTo>
                  <a:lnTo>
                    <a:pt x="465" y="227"/>
                  </a:lnTo>
                  <a:lnTo>
                    <a:pt x="467" y="234"/>
                  </a:lnTo>
                  <a:lnTo>
                    <a:pt x="478" y="228"/>
                  </a:lnTo>
                  <a:lnTo>
                    <a:pt x="475" y="223"/>
                  </a:lnTo>
                  <a:close/>
                  <a:moveTo>
                    <a:pt x="497" y="215"/>
                  </a:moveTo>
                  <a:lnTo>
                    <a:pt x="485" y="218"/>
                  </a:lnTo>
                  <a:lnTo>
                    <a:pt x="489" y="225"/>
                  </a:lnTo>
                  <a:lnTo>
                    <a:pt x="499" y="222"/>
                  </a:lnTo>
                  <a:lnTo>
                    <a:pt x="497" y="215"/>
                  </a:lnTo>
                  <a:close/>
                  <a:moveTo>
                    <a:pt x="518" y="206"/>
                  </a:moveTo>
                  <a:lnTo>
                    <a:pt x="507" y="210"/>
                  </a:lnTo>
                  <a:lnTo>
                    <a:pt x="509" y="216"/>
                  </a:lnTo>
                  <a:lnTo>
                    <a:pt x="521" y="213"/>
                  </a:lnTo>
                  <a:lnTo>
                    <a:pt x="518" y="206"/>
                  </a:lnTo>
                  <a:close/>
                  <a:moveTo>
                    <a:pt x="540" y="198"/>
                  </a:moveTo>
                  <a:lnTo>
                    <a:pt x="528" y="203"/>
                  </a:lnTo>
                  <a:lnTo>
                    <a:pt x="531" y="208"/>
                  </a:lnTo>
                  <a:lnTo>
                    <a:pt x="541" y="205"/>
                  </a:lnTo>
                  <a:lnTo>
                    <a:pt x="540" y="198"/>
                  </a:lnTo>
                  <a:close/>
                  <a:moveTo>
                    <a:pt x="560" y="189"/>
                  </a:moveTo>
                  <a:lnTo>
                    <a:pt x="550" y="194"/>
                  </a:lnTo>
                  <a:lnTo>
                    <a:pt x="552" y="199"/>
                  </a:lnTo>
                  <a:lnTo>
                    <a:pt x="562" y="196"/>
                  </a:lnTo>
                  <a:lnTo>
                    <a:pt x="560" y="189"/>
                  </a:lnTo>
                  <a:close/>
                  <a:moveTo>
                    <a:pt x="581" y="182"/>
                  </a:moveTo>
                  <a:lnTo>
                    <a:pt x="570" y="186"/>
                  </a:lnTo>
                  <a:lnTo>
                    <a:pt x="574" y="193"/>
                  </a:lnTo>
                  <a:lnTo>
                    <a:pt x="584" y="188"/>
                  </a:lnTo>
                  <a:lnTo>
                    <a:pt x="581" y="182"/>
                  </a:lnTo>
                  <a:close/>
                  <a:moveTo>
                    <a:pt x="603" y="174"/>
                  </a:moveTo>
                  <a:lnTo>
                    <a:pt x="593" y="177"/>
                  </a:lnTo>
                  <a:lnTo>
                    <a:pt x="594" y="184"/>
                  </a:lnTo>
                  <a:lnTo>
                    <a:pt x="604" y="179"/>
                  </a:lnTo>
                  <a:lnTo>
                    <a:pt x="603" y="174"/>
                  </a:lnTo>
                  <a:close/>
                  <a:moveTo>
                    <a:pt x="623" y="165"/>
                  </a:moveTo>
                  <a:lnTo>
                    <a:pt x="613" y="169"/>
                  </a:lnTo>
                  <a:lnTo>
                    <a:pt x="615" y="176"/>
                  </a:lnTo>
                  <a:lnTo>
                    <a:pt x="627" y="172"/>
                  </a:lnTo>
                  <a:lnTo>
                    <a:pt x="623" y="165"/>
                  </a:lnTo>
                  <a:close/>
                  <a:moveTo>
                    <a:pt x="645" y="157"/>
                  </a:moveTo>
                  <a:lnTo>
                    <a:pt x="633" y="160"/>
                  </a:lnTo>
                  <a:lnTo>
                    <a:pt x="637" y="167"/>
                  </a:lnTo>
                  <a:lnTo>
                    <a:pt x="647" y="164"/>
                  </a:lnTo>
                  <a:lnTo>
                    <a:pt x="645" y="157"/>
                  </a:lnTo>
                  <a:close/>
                  <a:moveTo>
                    <a:pt x="666" y="148"/>
                  </a:moveTo>
                  <a:lnTo>
                    <a:pt x="656" y="153"/>
                  </a:lnTo>
                  <a:lnTo>
                    <a:pt x="657" y="159"/>
                  </a:lnTo>
                  <a:lnTo>
                    <a:pt x="669" y="155"/>
                  </a:lnTo>
                  <a:lnTo>
                    <a:pt x="666" y="148"/>
                  </a:lnTo>
                  <a:close/>
                  <a:moveTo>
                    <a:pt x="688" y="140"/>
                  </a:moveTo>
                  <a:lnTo>
                    <a:pt x="676" y="145"/>
                  </a:lnTo>
                  <a:lnTo>
                    <a:pt x="679" y="152"/>
                  </a:lnTo>
                  <a:lnTo>
                    <a:pt x="690" y="147"/>
                  </a:lnTo>
                  <a:lnTo>
                    <a:pt x="688" y="140"/>
                  </a:lnTo>
                  <a:close/>
                  <a:moveTo>
                    <a:pt x="708" y="133"/>
                  </a:moveTo>
                  <a:lnTo>
                    <a:pt x="698" y="136"/>
                  </a:lnTo>
                  <a:lnTo>
                    <a:pt x="700" y="143"/>
                  </a:lnTo>
                  <a:lnTo>
                    <a:pt x="710" y="138"/>
                  </a:lnTo>
                  <a:lnTo>
                    <a:pt x="708" y="133"/>
                  </a:lnTo>
                  <a:close/>
                  <a:moveTo>
                    <a:pt x="729" y="124"/>
                  </a:moveTo>
                  <a:lnTo>
                    <a:pt x="719" y="128"/>
                  </a:lnTo>
                  <a:lnTo>
                    <a:pt x="722" y="135"/>
                  </a:lnTo>
                  <a:lnTo>
                    <a:pt x="732" y="131"/>
                  </a:lnTo>
                  <a:lnTo>
                    <a:pt x="729" y="124"/>
                  </a:lnTo>
                  <a:close/>
                  <a:moveTo>
                    <a:pt x="751" y="116"/>
                  </a:moveTo>
                  <a:lnTo>
                    <a:pt x="741" y="119"/>
                  </a:lnTo>
                  <a:lnTo>
                    <a:pt x="742" y="126"/>
                  </a:lnTo>
                  <a:lnTo>
                    <a:pt x="753" y="123"/>
                  </a:lnTo>
                  <a:lnTo>
                    <a:pt x="751" y="116"/>
                  </a:lnTo>
                  <a:close/>
                  <a:moveTo>
                    <a:pt x="771" y="107"/>
                  </a:moveTo>
                  <a:lnTo>
                    <a:pt x="761" y="113"/>
                  </a:lnTo>
                  <a:lnTo>
                    <a:pt x="763" y="118"/>
                  </a:lnTo>
                  <a:lnTo>
                    <a:pt x="775" y="114"/>
                  </a:lnTo>
                  <a:lnTo>
                    <a:pt x="771" y="107"/>
                  </a:lnTo>
                  <a:close/>
                  <a:moveTo>
                    <a:pt x="794" y="99"/>
                  </a:moveTo>
                  <a:lnTo>
                    <a:pt x="782" y="104"/>
                  </a:lnTo>
                  <a:lnTo>
                    <a:pt x="785" y="109"/>
                  </a:lnTo>
                  <a:lnTo>
                    <a:pt x="795" y="106"/>
                  </a:lnTo>
                  <a:lnTo>
                    <a:pt x="794" y="99"/>
                  </a:lnTo>
                  <a:close/>
                  <a:moveTo>
                    <a:pt x="814" y="90"/>
                  </a:moveTo>
                  <a:lnTo>
                    <a:pt x="804" y="95"/>
                  </a:lnTo>
                  <a:lnTo>
                    <a:pt x="805" y="102"/>
                  </a:lnTo>
                  <a:lnTo>
                    <a:pt x="817" y="97"/>
                  </a:lnTo>
                  <a:lnTo>
                    <a:pt x="814" y="90"/>
                  </a:lnTo>
                  <a:close/>
                  <a:moveTo>
                    <a:pt x="836" y="84"/>
                  </a:moveTo>
                  <a:lnTo>
                    <a:pt x="824" y="87"/>
                  </a:lnTo>
                  <a:lnTo>
                    <a:pt x="828" y="94"/>
                  </a:lnTo>
                  <a:lnTo>
                    <a:pt x="838" y="89"/>
                  </a:lnTo>
                  <a:lnTo>
                    <a:pt x="836" y="84"/>
                  </a:lnTo>
                  <a:close/>
                  <a:moveTo>
                    <a:pt x="857" y="75"/>
                  </a:moveTo>
                  <a:lnTo>
                    <a:pt x="846" y="78"/>
                  </a:lnTo>
                  <a:lnTo>
                    <a:pt x="848" y="85"/>
                  </a:lnTo>
                  <a:lnTo>
                    <a:pt x="858" y="82"/>
                  </a:lnTo>
                  <a:lnTo>
                    <a:pt x="857" y="75"/>
                  </a:lnTo>
                  <a:close/>
                  <a:moveTo>
                    <a:pt x="877" y="67"/>
                  </a:moveTo>
                  <a:lnTo>
                    <a:pt x="867" y="70"/>
                  </a:lnTo>
                  <a:lnTo>
                    <a:pt x="870" y="77"/>
                  </a:lnTo>
                  <a:lnTo>
                    <a:pt x="880" y="73"/>
                  </a:lnTo>
                  <a:lnTo>
                    <a:pt x="877" y="67"/>
                  </a:lnTo>
                  <a:close/>
                  <a:moveTo>
                    <a:pt x="899" y="58"/>
                  </a:moveTo>
                  <a:lnTo>
                    <a:pt x="889" y="63"/>
                  </a:lnTo>
                  <a:lnTo>
                    <a:pt x="891" y="68"/>
                  </a:lnTo>
                  <a:lnTo>
                    <a:pt x="901" y="65"/>
                  </a:lnTo>
                  <a:lnTo>
                    <a:pt x="899" y="58"/>
                  </a:lnTo>
                  <a:close/>
                  <a:moveTo>
                    <a:pt x="920" y="49"/>
                  </a:moveTo>
                  <a:lnTo>
                    <a:pt x="909" y="55"/>
                  </a:lnTo>
                  <a:lnTo>
                    <a:pt x="913" y="61"/>
                  </a:lnTo>
                  <a:lnTo>
                    <a:pt x="923" y="56"/>
                  </a:lnTo>
                  <a:lnTo>
                    <a:pt x="920" y="49"/>
                  </a:lnTo>
                  <a:close/>
                  <a:moveTo>
                    <a:pt x="942" y="43"/>
                  </a:moveTo>
                  <a:lnTo>
                    <a:pt x="930" y="46"/>
                  </a:lnTo>
                  <a:lnTo>
                    <a:pt x="933" y="53"/>
                  </a:lnTo>
                  <a:lnTo>
                    <a:pt x="943" y="48"/>
                  </a:lnTo>
                  <a:lnTo>
                    <a:pt x="942" y="43"/>
                  </a:lnTo>
                  <a:close/>
                  <a:moveTo>
                    <a:pt x="962" y="34"/>
                  </a:moveTo>
                  <a:lnTo>
                    <a:pt x="952" y="38"/>
                  </a:lnTo>
                  <a:lnTo>
                    <a:pt x="954" y="44"/>
                  </a:lnTo>
                  <a:lnTo>
                    <a:pt x="966" y="39"/>
                  </a:lnTo>
                  <a:lnTo>
                    <a:pt x="962" y="34"/>
                  </a:lnTo>
                  <a:close/>
                  <a:moveTo>
                    <a:pt x="984" y="26"/>
                  </a:moveTo>
                  <a:lnTo>
                    <a:pt x="972" y="29"/>
                  </a:lnTo>
                  <a:lnTo>
                    <a:pt x="976" y="36"/>
                  </a:lnTo>
                  <a:lnTo>
                    <a:pt x="986" y="32"/>
                  </a:lnTo>
                  <a:lnTo>
                    <a:pt x="984" y="26"/>
                  </a:lnTo>
                  <a:close/>
                  <a:moveTo>
                    <a:pt x="1005" y="17"/>
                  </a:moveTo>
                  <a:lnTo>
                    <a:pt x="995" y="21"/>
                  </a:lnTo>
                  <a:lnTo>
                    <a:pt x="996" y="27"/>
                  </a:lnTo>
                  <a:lnTo>
                    <a:pt x="1006" y="24"/>
                  </a:lnTo>
                  <a:lnTo>
                    <a:pt x="1005" y="17"/>
                  </a:lnTo>
                  <a:close/>
                  <a:moveTo>
                    <a:pt x="1025" y="9"/>
                  </a:moveTo>
                  <a:lnTo>
                    <a:pt x="1015" y="14"/>
                  </a:lnTo>
                  <a:lnTo>
                    <a:pt x="1018" y="19"/>
                  </a:lnTo>
                  <a:lnTo>
                    <a:pt x="1029" y="15"/>
                  </a:lnTo>
                  <a:lnTo>
                    <a:pt x="1025" y="9"/>
                  </a:lnTo>
                  <a:close/>
                  <a:moveTo>
                    <a:pt x="1047" y="0"/>
                  </a:moveTo>
                  <a:lnTo>
                    <a:pt x="1037" y="5"/>
                  </a:lnTo>
                  <a:lnTo>
                    <a:pt x="1039" y="12"/>
                  </a:lnTo>
                  <a:lnTo>
                    <a:pt x="1049" y="7"/>
                  </a:lnTo>
                  <a:lnTo>
                    <a:pt x="1047" y="0"/>
                  </a:lnTo>
                  <a:close/>
                </a:path>
              </a:pathLst>
            </a:custGeom>
            <a:solidFill>
              <a:srgbClr val="641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6" name="Pfeilspitze 1 links oben"/>
          <p:cNvSpPr>
            <a:spLocks/>
          </p:cNvSpPr>
          <p:nvPr/>
        </p:nvSpPr>
        <p:spPr bwMode="gray">
          <a:xfrm>
            <a:off x="4308175" y="1997360"/>
            <a:ext cx="106120" cy="98401"/>
          </a:xfrm>
          <a:custGeom>
            <a:avLst/>
            <a:gdLst>
              <a:gd name="T0" fmla="*/ 0 w 55"/>
              <a:gd name="T1" fmla="*/ 0 h 51"/>
              <a:gd name="T2" fmla="*/ 55 w 55"/>
              <a:gd name="T3" fmla="*/ 9 h 51"/>
              <a:gd name="T4" fmla="*/ 21 w 55"/>
              <a:gd name="T5" fmla="*/ 51 h 51"/>
              <a:gd name="T6" fmla="*/ 0 w 55"/>
              <a:gd name="T7" fmla="*/ 0 h 51"/>
            </a:gdLst>
            <a:ahLst/>
            <a:cxnLst>
              <a:cxn ang="0">
                <a:pos x="T0" y="T1"/>
              </a:cxn>
              <a:cxn ang="0">
                <a:pos x="T2" y="T3"/>
              </a:cxn>
              <a:cxn ang="0">
                <a:pos x="T4" y="T5"/>
              </a:cxn>
              <a:cxn ang="0">
                <a:pos x="T6" y="T7"/>
              </a:cxn>
            </a:cxnLst>
            <a:rect l="0" t="0" r="r" b="b"/>
            <a:pathLst>
              <a:path w="55" h="51">
                <a:moveTo>
                  <a:pt x="0" y="0"/>
                </a:moveTo>
                <a:lnTo>
                  <a:pt x="55" y="9"/>
                </a:lnTo>
                <a:lnTo>
                  <a:pt x="21" y="51"/>
                </a:lnTo>
                <a:lnTo>
                  <a:pt x="0" y="0"/>
                </a:lnTo>
                <a:close/>
              </a:path>
            </a:pathLst>
          </a:custGeom>
          <a:solidFill>
            <a:srgbClr val="641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Pfeilspitze 1 links unten"/>
          <p:cNvSpPr>
            <a:spLocks/>
          </p:cNvSpPr>
          <p:nvPr/>
        </p:nvSpPr>
        <p:spPr bwMode="gray">
          <a:xfrm>
            <a:off x="2302824" y="2748546"/>
            <a:ext cx="104190" cy="98401"/>
          </a:xfrm>
          <a:custGeom>
            <a:avLst/>
            <a:gdLst>
              <a:gd name="T0" fmla="*/ 34 w 54"/>
              <a:gd name="T1" fmla="*/ 0 h 51"/>
              <a:gd name="T2" fmla="*/ 0 w 54"/>
              <a:gd name="T3" fmla="*/ 43 h 51"/>
              <a:gd name="T4" fmla="*/ 54 w 54"/>
              <a:gd name="T5" fmla="*/ 51 h 51"/>
              <a:gd name="T6" fmla="*/ 34 w 54"/>
              <a:gd name="T7" fmla="*/ 0 h 51"/>
            </a:gdLst>
            <a:ahLst/>
            <a:cxnLst>
              <a:cxn ang="0">
                <a:pos x="T0" y="T1"/>
              </a:cxn>
              <a:cxn ang="0">
                <a:pos x="T2" y="T3"/>
              </a:cxn>
              <a:cxn ang="0">
                <a:pos x="T4" y="T5"/>
              </a:cxn>
              <a:cxn ang="0">
                <a:pos x="T6" y="T7"/>
              </a:cxn>
            </a:cxnLst>
            <a:rect l="0" t="0" r="r" b="b"/>
            <a:pathLst>
              <a:path w="54" h="51">
                <a:moveTo>
                  <a:pt x="34" y="0"/>
                </a:moveTo>
                <a:lnTo>
                  <a:pt x="0" y="43"/>
                </a:lnTo>
                <a:lnTo>
                  <a:pt x="54" y="51"/>
                </a:lnTo>
                <a:lnTo>
                  <a:pt x="34" y="0"/>
                </a:lnTo>
                <a:close/>
              </a:path>
            </a:pathLst>
          </a:custGeom>
          <a:solidFill>
            <a:srgbClr val="641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Computer"/>
          <p:cNvSpPr>
            <a:spLocks noChangeArrowheads="1"/>
          </p:cNvSpPr>
          <p:nvPr/>
        </p:nvSpPr>
        <p:spPr bwMode="gray">
          <a:xfrm>
            <a:off x="338535" y="1628800"/>
            <a:ext cx="436953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spcBef>
                <a:spcPct val="0"/>
              </a:spcBef>
            </a:pPr>
            <a:r>
              <a:rPr lang="en-US" sz="1400" b="1" dirty="0">
                <a:solidFill>
                  <a:srgbClr val="3C464B"/>
                </a:solidFill>
                <a:cs typeface="Arial" pitchFamily="34" charset="0"/>
              </a:rPr>
              <a:t>Regional Controller in Digital Primary Substation</a:t>
            </a:r>
          </a:p>
          <a:p>
            <a:pPr lvl="0">
              <a:spcBef>
                <a:spcPct val="0"/>
              </a:spcBef>
              <a:buFont typeface="Arial" pitchFamily="34" charset="0"/>
              <a:buChar char="•"/>
            </a:pPr>
            <a:r>
              <a:rPr lang="en-US" sz="1400" b="1" dirty="0">
                <a:solidFill>
                  <a:srgbClr val="3C464B"/>
                </a:solidFill>
                <a:cs typeface="Arial" pitchFamily="34" charset="0"/>
              </a:rPr>
              <a:t> Self-healing application</a:t>
            </a:r>
          </a:p>
          <a:p>
            <a:pPr>
              <a:spcBef>
                <a:spcPct val="0"/>
              </a:spcBef>
              <a:buFont typeface="Arial" pitchFamily="34" charset="0"/>
              <a:buChar char="•"/>
            </a:pPr>
            <a:r>
              <a:rPr lang="en-US" sz="1400" b="1" dirty="0">
                <a:solidFill>
                  <a:srgbClr val="3C464B"/>
                </a:solidFill>
                <a:cs typeface="Arial" pitchFamily="34" charset="0"/>
              </a:rPr>
              <a:t> Load Management application</a:t>
            </a:r>
          </a:p>
          <a:p>
            <a:pPr>
              <a:spcBef>
                <a:spcPct val="0"/>
              </a:spcBef>
              <a:buFont typeface="Arial" pitchFamily="34" charset="0"/>
              <a:buChar char="•"/>
            </a:pPr>
            <a:r>
              <a:rPr lang="en-US" sz="1400" b="1" dirty="0">
                <a:solidFill>
                  <a:srgbClr val="3C464B"/>
                </a:solidFill>
                <a:cs typeface="Arial" pitchFamily="34" charset="0"/>
              </a:rPr>
              <a:t> Area Voltage Control application</a:t>
            </a:r>
          </a:p>
        </p:txBody>
      </p:sp>
      <p:sp>
        <p:nvSpPr>
          <p:cNvPr id="119" name="Location"/>
          <p:cNvSpPr>
            <a:spLocks noChangeArrowheads="1"/>
          </p:cNvSpPr>
          <p:nvPr/>
        </p:nvSpPr>
        <p:spPr bwMode="gray">
          <a:xfrm>
            <a:off x="4271315" y="5821062"/>
            <a:ext cx="10643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Fault</a:t>
            </a:r>
            <a:r>
              <a:rPr kumimoji="0" lang="en-US" sz="1400" b="0" i="0" u="none" strike="noStrike" cap="none" normalizeH="0" dirty="0">
                <a:ln>
                  <a:noFill/>
                </a:ln>
                <a:solidFill>
                  <a:schemeClr val="tx1"/>
                </a:solidFill>
                <a:effectLst/>
                <a:latin typeface="Arial" pitchFamily="34" charset="0"/>
                <a:cs typeface="Arial" pitchFamily="34" charset="0"/>
              </a:rPr>
              <a:t> location</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120" name="Isolation"/>
          <p:cNvSpPr>
            <a:spLocks noChangeArrowheads="1"/>
          </p:cNvSpPr>
          <p:nvPr/>
        </p:nvSpPr>
        <p:spPr bwMode="gray">
          <a:xfrm>
            <a:off x="4276124" y="5821062"/>
            <a:ext cx="11044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Fault isolation</a:t>
            </a:r>
          </a:p>
        </p:txBody>
      </p:sp>
      <p:sp>
        <p:nvSpPr>
          <p:cNvPr id="121" name="Service"/>
          <p:cNvSpPr>
            <a:spLocks noChangeArrowheads="1"/>
          </p:cNvSpPr>
          <p:nvPr/>
        </p:nvSpPr>
        <p:spPr bwMode="gray">
          <a:xfrm>
            <a:off x="4051704" y="5821062"/>
            <a:ext cx="14923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Service</a:t>
            </a:r>
            <a:r>
              <a:rPr kumimoji="0" lang="en-US" sz="1400" b="0" i="0" u="none" strike="noStrike" cap="none" normalizeH="0" dirty="0">
                <a:ln>
                  <a:noFill/>
                </a:ln>
                <a:solidFill>
                  <a:schemeClr val="tx1"/>
                </a:solidFill>
                <a:effectLst/>
                <a:latin typeface="Arial" pitchFamily="34" charset="0"/>
                <a:cs typeface="Arial" pitchFamily="34" charset="0"/>
              </a:rPr>
              <a:t> restoration</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122" name="Freeform 113"/>
          <p:cNvSpPr>
            <a:spLocks noEditPoints="1"/>
          </p:cNvSpPr>
          <p:nvPr/>
        </p:nvSpPr>
        <p:spPr bwMode="gray">
          <a:xfrm>
            <a:off x="1478895" y="4362489"/>
            <a:ext cx="449388" cy="530743"/>
          </a:xfrm>
          <a:custGeom>
            <a:avLst/>
            <a:gdLst>
              <a:gd name="T0" fmla="*/ 208 w 232"/>
              <a:gd name="T1" fmla="*/ 210 h 274"/>
              <a:gd name="T2" fmla="*/ 22 w 232"/>
              <a:gd name="T3" fmla="*/ 210 h 274"/>
              <a:gd name="T4" fmla="*/ 22 w 232"/>
              <a:gd name="T5" fmla="*/ 198 h 274"/>
              <a:gd name="T6" fmla="*/ 208 w 232"/>
              <a:gd name="T7" fmla="*/ 198 h 274"/>
              <a:gd name="T8" fmla="*/ 208 w 232"/>
              <a:gd name="T9" fmla="*/ 210 h 274"/>
              <a:gd name="T10" fmla="*/ 205 w 232"/>
              <a:gd name="T11" fmla="*/ 0 h 274"/>
              <a:gd name="T12" fmla="*/ 205 w 232"/>
              <a:gd name="T13" fmla="*/ 138 h 274"/>
              <a:gd name="T14" fmla="*/ 136 w 232"/>
              <a:gd name="T15" fmla="*/ 99 h 274"/>
              <a:gd name="T16" fmla="*/ 136 w 232"/>
              <a:gd name="T17" fmla="*/ 138 h 274"/>
              <a:gd name="T18" fmla="*/ 68 w 232"/>
              <a:gd name="T19" fmla="*/ 99 h 274"/>
              <a:gd name="T20" fmla="*/ 68 w 232"/>
              <a:gd name="T21" fmla="*/ 138 h 274"/>
              <a:gd name="T22" fmla="*/ 0 w 232"/>
              <a:gd name="T23" fmla="*/ 99 h 274"/>
              <a:gd name="T24" fmla="*/ 0 w 232"/>
              <a:gd name="T25" fmla="*/ 274 h 274"/>
              <a:gd name="T26" fmla="*/ 232 w 232"/>
              <a:gd name="T27" fmla="*/ 274 h 274"/>
              <a:gd name="T28" fmla="*/ 232 w 232"/>
              <a:gd name="T29" fmla="*/ 0 h 274"/>
              <a:gd name="T30" fmla="*/ 205 w 232"/>
              <a:gd name="T31" fmla="*/ 0 h 274"/>
              <a:gd name="T32" fmla="*/ 208 w 232"/>
              <a:gd name="T33" fmla="*/ 182 h 274"/>
              <a:gd name="T34" fmla="*/ 22 w 232"/>
              <a:gd name="T35" fmla="*/ 182 h 274"/>
              <a:gd name="T36" fmla="*/ 22 w 232"/>
              <a:gd name="T37" fmla="*/ 170 h 274"/>
              <a:gd name="T38" fmla="*/ 208 w 232"/>
              <a:gd name="T39" fmla="*/ 170 h 274"/>
              <a:gd name="T40" fmla="*/ 208 w 232"/>
              <a:gd name="T41" fmla="*/ 18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 h="274">
                <a:moveTo>
                  <a:pt x="208" y="210"/>
                </a:moveTo>
                <a:lnTo>
                  <a:pt x="22" y="210"/>
                </a:lnTo>
                <a:lnTo>
                  <a:pt x="22" y="198"/>
                </a:lnTo>
                <a:lnTo>
                  <a:pt x="208" y="198"/>
                </a:lnTo>
                <a:lnTo>
                  <a:pt x="208" y="210"/>
                </a:lnTo>
                <a:close/>
                <a:moveTo>
                  <a:pt x="205" y="0"/>
                </a:moveTo>
                <a:lnTo>
                  <a:pt x="205" y="138"/>
                </a:lnTo>
                <a:lnTo>
                  <a:pt x="136" y="99"/>
                </a:lnTo>
                <a:lnTo>
                  <a:pt x="136" y="138"/>
                </a:lnTo>
                <a:lnTo>
                  <a:pt x="68" y="99"/>
                </a:lnTo>
                <a:lnTo>
                  <a:pt x="68" y="138"/>
                </a:lnTo>
                <a:lnTo>
                  <a:pt x="0" y="99"/>
                </a:lnTo>
                <a:lnTo>
                  <a:pt x="0" y="274"/>
                </a:lnTo>
                <a:lnTo>
                  <a:pt x="232" y="274"/>
                </a:lnTo>
                <a:lnTo>
                  <a:pt x="232" y="0"/>
                </a:lnTo>
                <a:lnTo>
                  <a:pt x="205" y="0"/>
                </a:lnTo>
                <a:close/>
                <a:moveTo>
                  <a:pt x="208" y="182"/>
                </a:moveTo>
                <a:lnTo>
                  <a:pt x="22" y="182"/>
                </a:lnTo>
                <a:lnTo>
                  <a:pt x="22" y="170"/>
                </a:lnTo>
                <a:lnTo>
                  <a:pt x="208" y="170"/>
                </a:lnTo>
                <a:lnTo>
                  <a:pt x="208" y="182"/>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9" name="Erklärung Transmission"/>
          <p:cNvGrpSpPr/>
          <p:nvPr/>
        </p:nvGrpSpPr>
        <p:grpSpPr bwMode="gray">
          <a:xfrm>
            <a:off x="8763471" y="1808820"/>
            <a:ext cx="1504915" cy="745679"/>
            <a:chOff x="10199335" y="4234833"/>
            <a:chExt cx="1504915" cy="745679"/>
          </a:xfrm>
        </p:grpSpPr>
        <p:sp>
          <p:nvSpPr>
            <p:cNvPr id="124" name="Freeform 7"/>
            <p:cNvSpPr>
              <a:spLocks noEditPoints="1"/>
            </p:cNvSpPr>
            <p:nvPr/>
          </p:nvSpPr>
          <p:spPr bwMode="gray">
            <a:xfrm>
              <a:off x="10199335" y="4498242"/>
              <a:ext cx="393177" cy="397050"/>
            </a:xfrm>
            <a:custGeom>
              <a:avLst/>
              <a:gdLst>
                <a:gd name="T0" fmla="*/ 68 w 119"/>
                <a:gd name="T1" fmla="*/ 50 h 120"/>
                <a:gd name="T2" fmla="*/ 65 w 119"/>
                <a:gd name="T3" fmla="*/ 50 h 120"/>
                <a:gd name="T4" fmla="*/ 65 w 119"/>
                <a:gd name="T5" fmla="*/ 60 h 120"/>
                <a:gd name="T6" fmla="*/ 68 w 119"/>
                <a:gd name="T7" fmla="*/ 60 h 120"/>
                <a:gd name="T8" fmla="*/ 68 w 119"/>
                <a:gd name="T9" fmla="*/ 50 h 120"/>
                <a:gd name="T10" fmla="*/ 95 w 119"/>
                <a:gd name="T11" fmla="*/ 38 h 120"/>
                <a:gd name="T12" fmla="*/ 95 w 119"/>
                <a:gd name="T13" fmla="*/ 38 h 120"/>
                <a:gd name="T14" fmla="*/ 96 w 119"/>
                <a:gd name="T15" fmla="*/ 40 h 120"/>
                <a:gd name="T16" fmla="*/ 96 w 119"/>
                <a:gd name="T17" fmla="*/ 42 h 120"/>
                <a:gd name="T18" fmla="*/ 96 w 119"/>
                <a:gd name="T19" fmla="*/ 40 h 120"/>
                <a:gd name="T20" fmla="*/ 95 w 119"/>
                <a:gd name="T21" fmla="*/ 38 h 120"/>
                <a:gd name="T22" fmla="*/ 60 w 119"/>
                <a:gd name="T23" fmla="*/ 0 h 120"/>
                <a:gd name="T24" fmla="*/ 0 w 119"/>
                <a:gd name="T25" fmla="*/ 60 h 120"/>
                <a:gd name="T26" fmla="*/ 60 w 119"/>
                <a:gd name="T27" fmla="*/ 120 h 120"/>
                <a:gd name="T28" fmla="*/ 119 w 119"/>
                <a:gd name="T29" fmla="*/ 70 h 120"/>
                <a:gd name="T30" fmla="*/ 95 w 119"/>
                <a:gd name="T31" fmla="*/ 61 h 120"/>
                <a:gd name="T32" fmla="*/ 95 w 119"/>
                <a:gd name="T33" fmla="*/ 81 h 120"/>
                <a:gd name="T34" fmla="*/ 61 w 119"/>
                <a:gd name="T35" fmla="*/ 81 h 120"/>
                <a:gd name="T36" fmla="*/ 61 w 119"/>
                <a:gd name="T37" fmla="*/ 29 h 120"/>
                <a:gd name="T38" fmla="*/ 80 w 119"/>
                <a:gd name="T39" fmla="*/ 29 h 120"/>
                <a:gd name="T40" fmla="*/ 85 w 119"/>
                <a:gd name="T41" fmla="*/ 27 h 120"/>
                <a:gd name="T42" fmla="*/ 25 w 119"/>
                <a:gd name="T43" fmla="*/ 27 h 120"/>
                <a:gd name="T44" fmla="*/ 25 w 119"/>
                <a:gd name="T45" fmla="*/ 24 h 120"/>
                <a:gd name="T46" fmla="*/ 90 w 119"/>
                <a:gd name="T47" fmla="*/ 24 h 120"/>
                <a:gd name="T48" fmla="*/ 103 w 119"/>
                <a:gd name="T49" fmla="*/ 18 h 120"/>
                <a:gd name="T50" fmla="*/ 60 w 119"/>
                <a:gd name="T5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120">
                  <a:moveTo>
                    <a:pt x="68" y="50"/>
                  </a:moveTo>
                  <a:cubicBezTo>
                    <a:pt x="65" y="50"/>
                    <a:pt x="65" y="50"/>
                    <a:pt x="65" y="50"/>
                  </a:cubicBezTo>
                  <a:cubicBezTo>
                    <a:pt x="65" y="60"/>
                    <a:pt x="65" y="60"/>
                    <a:pt x="65" y="60"/>
                  </a:cubicBezTo>
                  <a:cubicBezTo>
                    <a:pt x="68" y="60"/>
                    <a:pt x="68" y="60"/>
                    <a:pt x="68" y="60"/>
                  </a:cubicBezTo>
                  <a:cubicBezTo>
                    <a:pt x="68" y="50"/>
                    <a:pt x="68" y="50"/>
                    <a:pt x="68" y="50"/>
                  </a:cubicBezTo>
                  <a:moveTo>
                    <a:pt x="95" y="38"/>
                  </a:moveTo>
                  <a:cubicBezTo>
                    <a:pt x="95" y="38"/>
                    <a:pt x="95" y="38"/>
                    <a:pt x="95" y="38"/>
                  </a:cubicBezTo>
                  <a:cubicBezTo>
                    <a:pt x="96" y="39"/>
                    <a:pt x="96" y="39"/>
                    <a:pt x="96" y="40"/>
                  </a:cubicBezTo>
                  <a:cubicBezTo>
                    <a:pt x="96" y="41"/>
                    <a:pt x="96" y="42"/>
                    <a:pt x="96" y="42"/>
                  </a:cubicBezTo>
                  <a:cubicBezTo>
                    <a:pt x="96" y="42"/>
                    <a:pt x="96" y="41"/>
                    <a:pt x="96" y="40"/>
                  </a:cubicBezTo>
                  <a:cubicBezTo>
                    <a:pt x="96" y="39"/>
                    <a:pt x="96" y="39"/>
                    <a:pt x="95" y="38"/>
                  </a:cubicBezTo>
                  <a:moveTo>
                    <a:pt x="60" y="0"/>
                  </a:moveTo>
                  <a:cubicBezTo>
                    <a:pt x="27" y="0"/>
                    <a:pt x="0" y="27"/>
                    <a:pt x="0" y="60"/>
                  </a:cubicBezTo>
                  <a:cubicBezTo>
                    <a:pt x="0" y="93"/>
                    <a:pt x="27" y="120"/>
                    <a:pt x="60" y="120"/>
                  </a:cubicBezTo>
                  <a:cubicBezTo>
                    <a:pt x="90" y="120"/>
                    <a:pt x="114" y="98"/>
                    <a:pt x="119" y="70"/>
                  </a:cubicBezTo>
                  <a:cubicBezTo>
                    <a:pt x="95" y="61"/>
                    <a:pt x="95" y="61"/>
                    <a:pt x="95" y="61"/>
                  </a:cubicBezTo>
                  <a:cubicBezTo>
                    <a:pt x="95" y="81"/>
                    <a:pt x="95" y="81"/>
                    <a:pt x="95" y="81"/>
                  </a:cubicBezTo>
                  <a:cubicBezTo>
                    <a:pt x="61" y="81"/>
                    <a:pt x="61" y="81"/>
                    <a:pt x="61" y="81"/>
                  </a:cubicBezTo>
                  <a:cubicBezTo>
                    <a:pt x="61" y="29"/>
                    <a:pt x="61" y="29"/>
                    <a:pt x="61" y="29"/>
                  </a:cubicBezTo>
                  <a:cubicBezTo>
                    <a:pt x="80" y="29"/>
                    <a:pt x="80" y="29"/>
                    <a:pt x="80" y="29"/>
                  </a:cubicBezTo>
                  <a:cubicBezTo>
                    <a:pt x="85" y="27"/>
                    <a:pt x="85" y="27"/>
                    <a:pt x="85" y="27"/>
                  </a:cubicBezTo>
                  <a:cubicBezTo>
                    <a:pt x="25" y="27"/>
                    <a:pt x="25" y="27"/>
                    <a:pt x="25" y="27"/>
                  </a:cubicBezTo>
                  <a:cubicBezTo>
                    <a:pt x="25" y="24"/>
                    <a:pt x="25" y="24"/>
                    <a:pt x="25" y="24"/>
                  </a:cubicBezTo>
                  <a:cubicBezTo>
                    <a:pt x="90" y="24"/>
                    <a:pt x="90" y="24"/>
                    <a:pt x="90" y="24"/>
                  </a:cubicBezTo>
                  <a:cubicBezTo>
                    <a:pt x="103" y="18"/>
                    <a:pt x="103" y="18"/>
                    <a:pt x="103" y="18"/>
                  </a:cubicBezTo>
                  <a:cubicBezTo>
                    <a:pt x="92" y="7"/>
                    <a:pt x="77" y="0"/>
                    <a:pt x="60" y="0"/>
                  </a:cubicBezTo>
                </a:path>
              </a:pathLst>
            </a:custGeom>
            <a:solidFill>
              <a:srgbClr val="EBE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8"/>
            <p:cNvSpPr>
              <a:spLocks noChangeArrowheads="1"/>
            </p:cNvSpPr>
            <p:nvPr/>
          </p:nvSpPr>
          <p:spPr bwMode="gray">
            <a:xfrm>
              <a:off x="10282618" y="4577651"/>
              <a:ext cx="230483" cy="9685"/>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9"/>
            <p:cNvSpPr>
              <a:spLocks noChangeArrowheads="1"/>
            </p:cNvSpPr>
            <p:nvPr/>
          </p:nvSpPr>
          <p:spPr bwMode="gray">
            <a:xfrm>
              <a:off x="10282618" y="4577651"/>
              <a:ext cx="230483" cy="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
            <p:cNvSpPr>
              <a:spLocks noEditPoints="1"/>
            </p:cNvSpPr>
            <p:nvPr/>
          </p:nvSpPr>
          <p:spPr bwMode="gray">
            <a:xfrm>
              <a:off x="10282618" y="4595083"/>
              <a:ext cx="112336" cy="170441"/>
            </a:xfrm>
            <a:custGeom>
              <a:avLst/>
              <a:gdLst>
                <a:gd name="T0" fmla="*/ 58 w 58"/>
                <a:gd name="T1" fmla="*/ 0 h 88"/>
                <a:gd name="T2" fmla="*/ 0 w 58"/>
                <a:gd name="T3" fmla="*/ 0 h 88"/>
                <a:gd name="T4" fmla="*/ 0 w 58"/>
                <a:gd name="T5" fmla="*/ 88 h 88"/>
                <a:gd name="T6" fmla="*/ 58 w 58"/>
                <a:gd name="T7" fmla="*/ 88 h 88"/>
                <a:gd name="T8" fmla="*/ 58 w 58"/>
                <a:gd name="T9" fmla="*/ 0 h 88"/>
                <a:gd name="T10" fmla="*/ 51 w 58"/>
                <a:gd name="T11" fmla="*/ 53 h 88"/>
                <a:gd name="T12" fmla="*/ 46 w 58"/>
                <a:gd name="T13" fmla="*/ 53 h 88"/>
                <a:gd name="T14" fmla="*/ 46 w 58"/>
                <a:gd name="T15" fmla="*/ 36 h 88"/>
                <a:gd name="T16" fmla="*/ 51 w 58"/>
                <a:gd name="T17" fmla="*/ 36 h 88"/>
                <a:gd name="T18" fmla="*/ 51 w 58"/>
                <a:gd name="T19" fmla="*/ 5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8">
                  <a:moveTo>
                    <a:pt x="58" y="0"/>
                  </a:moveTo>
                  <a:lnTo>
                    <a:pt x="0" y="0"/>
                  </a:lnTo>
                  <a:lnTo>
                    <a:pt x="0" y="88"/>
                  </a:lnTo>
                  <a:lnTo>
                    <a:pt x="58" y="88"/>
                  </a:lnTo>
                  <a:lnTo>
                    <a:pt x="58" y="0"/>
                  </a:lnTo>
                  <a:close/>
                  <a:moveTo>
                    <a:pt x="51" y="53"/>
                  </a:moveTo>
                  <a:lnTo>
                    <a:pt x="46" y="53"/>
                  </a:lnTo>
                  <a:lnTo>
                    <a:pt x="46" y="36"/>
                  </a:lnTo>
                  <a:lnTo>
                    <a:pt x="51" y="36"/>
                  </a:lnTo>
                  <a:lnTo>
                    <a:pt x="51" y="53"/>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
            <p:cNvSpPr>
              <a:spLocks noChangeArrowheads="1"/>
            </p:cNvSpPr>
            <p:nvPr/>
          </p:nvSpPr>
          <p:spPr bwMode="gray">
            <a:xfrm>
              <a:off x="10288429" y="4773272"/>
              <a:ext cx="218862" cy="38737"/>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
            <p:cNvSpPr>
              <a:spLocks noEditPoints="1"/>
            </p:cNvSpPr>
            <p:nvPr/>
          </p:nvSpPr>
          <p:spPr bwMode="gray">
            <a:xfrm>
              <a:off x="10400765" y="4595083"/>
              <a:ext cx="112336" cy="170441"/>
            </a:xfrm>
            <a:custGeom>
              <a:avLst/>
              <a:gdLst>
                <a:gd name="T0" fmla="*/ 0 w 58"/>
                <a:gd name="T1" fmla="*/ 88 h 88"/>
                <a:gd name="T2" fmla="*/ 58 w 58"/>
                <a:gd name="T3" fmla="*/ 88 h 88"/>
                <a:gd name="T4" fmla="*/ 58 w 58"/>
                <a:gd name="T5" fmla="*/ 0 h 88"/>
                <a:gd name="T6" fmla="*/ 0 w 58"/>
                <a:gd name="T7" fmla="*/ 0 h 88"/>
                <a:gd name="T8" fmla="*/ 0 w 58"/>
                <a:gd name="T9" fmla="*/ 88 h 88"/>
                <a:gd name="T10" fmla="*/ 24 w 58"/>
                <a:gd name="T11" fmla="*/ 7 h 88"/>
                <a:gd name="T12" fmla="*/ 51 w 58"/>
                <a:gd name="T13" fmla="*/ 7 h 88"/>
                <a:gd name="T14" fmla="*/ 51 w 58"/>
                <a:gd name="T15" fmla="*/ 29 h 88"/>
                <a:gd name="T16" fmla="*/ 24 w 58"/>
                <a:gd name="T17" fmla="*/ 29 h 88"/>
                <a:gd name="T18" fmla="*/ 24 w 58"/>
                <a:gd name="T19" fmla="*/ 7 h 88"/>
                <a:gd name="T20" fmla="*/ 7 w 58"/>
                <a:gd name="T21" fmla="*/ 36 h 88"/>
                <a:gd name="T22" fmla="*/ 12 w 58"/>
                <a:gd name="T23" fmla="*/ 36 h 88"/>
                <a:gd name="T24" fmla="*/ 12 w 58"/>
                <a:gd name="T25" fmla="*/ 53 h 88"/>
                <a:gd name="T26" fmla="*/ 7 w 58"/>
                <a:gd name="T27" fmla="*/ 53 h 88"/>
                <a:gd name="T28" fmla="*/ 7 w 58"/>
                <a:gd name="T29"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88">
                  <a:moveTo>
                    <a:pt x="0" y="88"/>
                  </a:moveTo>
                  <a:lnTo>
                    <a:pt x="58" y="88"/>
                  </a:lnTo>
                  <a:lnTo>
                    <a:pt x="58" y="0"/>
                  </a:lnTo>
                  <a:lnTo>
                    <a:pt x="0" y="0"/>
                  </a:lnTo>
                  <a:lnTo>
                    <a:pt x="0" y="88"/>
                  </a:lnTo>
                  <a:close/>
                  <a:moveTo>
                    <a:pt x="24" y="7"/>
                  </a:moveTo>
                  <a:lnTo>
                    <a:pt x="51" y="7"/>
                  </a:lnTo>
                  <a:lnTo>
                    <a:pt x="51" y="29"/>
                  </a:lnTo>
                  <a:lnTo>
                    <a:pt x="24" y="29"/>
                  </a:lnTo>
                  <a:lnTo>
                    <a:pt x="24" y="7"/>
                  </a:lnTo>
                  <a:close/>
                  <a:moveTo>
                    <a:pt x="7" y="36"/>
                  </a:moveTo>
                  <a:lnTo>
                    <a:pt x="12" y="36"/>
                  </a:lnTo>
                  <a:lnTo>
                    <a:pt x="12" y="53"/>
                  </a:lnTo>
                  <a:lnTo>
                    <a:pt x="7" y="53"/>
                  </a:lnTo>
                  <a:lnTo>
                    <a:pt x="7" y="36"/>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3"/>
            <p:cNvSpPr>
              <a:spLocks noEditPoints="1"/>
            </p:cNvSpPr>
            <p:nvPr/>
          </p:nvSpPr>
          <p:spPr bwMode="gray">
            <a:xfrm>
              <a:off x="10400765" y="4595083"/>
              <a:ext cx="112336" cy="170441"/>
            </a:xfrm>
            <a:custGeom>
              <a:avLst/>
              <a:gdLst>
                <a:gd name="T0" fmla="*/ 0 w 58"/>
                <a:gd name="T1" fmla="*/ 88 h 88"/>
                <a:gd name="T2" fmla="*/ 58 w 58"/>
                <a:gd name="T3" fmla="*/ 88 h 88"/>
                <a:gd name="T4" fmla="*/ 58 w 58"/>
                <a:gd name="T5" fmla="*/ 0 h 88"/>
                <a:gd name="T6" fmla="*/ 0 w 58"/>
                <a:gd name="T7" fmla="*/ 0 h 88"/>
                <a:gd name="T8" fmla="*/ 0 w 58"/>
                <a:gd name="T9" fmla="*/ 88 h 88"/>
                <a:gd name="T10" fmla="*/ 24 w 58"/>
                <a:gd name="T11" fmla="*/ 7 h 88"/>
                <a:gd name="T12" fmla="*/ 51 w 58"/>
                <a:gd name="T13" fmla="*/ 7 h 88"/>
                <a:gd name="T14" fmla="*/ 51 w 58"/>
                <a:gd name="T15" fmla="*/ 29 h 88"/>
                <a:gd name="T16" fmla="*/ 24 w 58"/>
                <a:gd name="T17" fmla="*/ 29 h 88"/>
                <a:gd name="T18" fmla="*/ 24 w 58"/>
                <a:gd name="T19" fmla="*/ 7 h 88"/>
                <a:gd name="T20" fmla="*/ 7 w 58"/>
                <a:gd name="T21" fmla="*/ 36 h 88"/>
                <a:gd name="T22" fmla="*/ 12 w 58"/>
                <a:gd name="T23" fmla="*/ 36 h 88"/>
                <a:gd name="T24" fmla="*/ 12 w 58"/>
                <a:gd name="T25" fmla="*/ 53 h 88"/>
                <a:gd name="T26" fmla="*/ 7 w 58"/>
                <a:gd name="T27" fmla="*/ 53 h 88"/>
                <a:gd name="T28" fmla="*/ 7 w 58"/>
                <a:gd name="T29"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88">
                  <a:moveTo>
                    <a:pt x="0" y="88"/>
                  </a:moveTo>
                  <a:lnTo>
                    <a:pt x="58" y="88"/>
                  </a:lnTo>
                  <a:lnTo>
                    <a:pt x="58" y="0"/>
                  </a:lnTo>
                  <a:lnTo>
                    <a:pt x="0" y="0"/>
                  </a:lnTo>
                  <a:lnTo>
                    <a:pt x="0" y="88"/>
                  </a:lnTo>
                  <a:moveTo>
                    <a:pt x="24" y="7"/>
                  </a:moveTo>
                  <a:lnTo>
                    <a:pt x="51" y="7"/>
                  </a:lnTo>
                  <a:lnTo>
                    <a:pt x="51" y="29"/>
                  </a:lnTo>
                  <a:lnTo>
                    <a:pt x="24" y="29"/>
                  </a:lnTo>
                  <a:lnTo>
                    <a:pt x="24" y="7"/>
                  </a:lnTo>
                  <a:moveTo>
                    <a:pt x="7" y="36"/>
                  </a:moveTo>
                  <a:lnTo>
                    <a:pt x="12" y="36"/>
                  </a:lnTo>
                  <a:lnTo>
                    <a:pt x="12" y="53"/>
                  </a:lnTo>
                  <a:lnTo>
                    <a:pt x="7" y="53"/>
                  </a:lnTo>
                  <a:lnTo>
                    <a:pt x="7"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4"/>
            <p:cNvSpPr>
              <a:spLocks/>
            </p:cNvSpPr>
            <p:nvPr/>
          </p:nvSpPr>
          <p:spPr bwMode="gray">
            <a:xfrm>
              <a:off x="10954697" y="4234833"/>
              <a:ext cx="749553" cy="745679"/>
            </a:xfrm>
            <a:custGeom>
              <a:avLst/>
              <a:gdLst>
                <a:gd name="T0" fmla="*/ 62 w 227"/>
                <a:gd name="T1" fmla="*/ 12 h 226"/>
                <a:gd name="T2" fmla="*/ 62 w 227"/>
                <a:gd name="T3" fmla="*/ 12 h 226"/>
                <a:gd name="T4" fmla="*/ 0 w 227"/>
                <a:gd name="T5" fmla="*/ 110 h 226"/>
                <a:gd name="T6" fmla="*/ 0 w 227"/>
                <a:gd name="T7" fmla="*/ 111 h 226"/>
                <a:gd name="T8" fmla="*/ 0 w 227"/>
                <a:gd name="T9" fmla="*/ 111 h 226"/>
                <a:gd name="T10" fmla="*/ 0 w 227"/>
                <a:gd name="T11" fmla="*/ 111 h 226"/>
                <a:gd name="T12" fmla="*/ 0 w 227"/>
                <a:gd name="T13" fmla="*/ 111 h 226"/>
                <a:gd name="T14" fmla="*/ 0 w 227"/>
                <a:gd name="T15" fmla="*/ 112 h 226"/>
                <a:gd name="T16" fmla="*/ 0 w 227"/>
                <a:gd name="T17" fmla="*/ 112 h 226"/>
                <a:gd name="T18" fmla="*/ 0 w 227"/>
                <a:gd name="T19" fmla="*/ 112 h 226"/>
                <a:gd name="T20" fmla="*/ 0 w 227"/>
                <a:gd name="T21" fmla="*/ 113 h 226"/>
                <a:gd name="T22" fmla="*/ 0 w 227"/>
                <a:gd name="T23" fmla="*/ 113 h 226"/>
                <a:gd name="T24" fmla="*/ 0 w 227"/>
                <a:gd name="T25" fmla="*/ 113 h 226"/>
                <a:gd name="T26" fmla="*/ 0 w 227"/>
                <a:gd name="T27" fmla="*/ 113 h 226"/>
                <a:gd name="T28" fmla="*/ 0 w 227"/>
                <a:gd name="T29" fmla="*/ 114 h 226"/>
                <a:gd name="T30" fmla="*/ 0 w 227"/>
                <a:gd name="T31" fmla="*/ 114 h 226"/>
                <a:gd name="T32" fmla="*/ 0 w 227"/>
                <a:gd name="T33" fmla="*/ 114 h 226"/>
                <a:gd name="T34" fmla="*/ 0 w 227"/>
                <a:gd name="T35" fmla="*/ 114 h 226"/>
                <a:gd name="T36" fmla="*/ 0 w 227"/>
                <a:gd name="T37" fmla="*/ 115 h 226"/>
                <a:gd name="T38" fmla="*/ 0 w 227"/>
                <a:gd name="T39" fmla="*/ 115 h 226"/>
                <a:gd name="T40" fmla="*/ 0 w 227"/>
                <a:gd name="T41" fmla="*/ 115 h 226"/>
                <a:gd name="T42" fmla="*/ 0 w 227"/>
                <a:gd name="T43" fmla="*/ 116 h 226"/>
                <a:gd name="T44" fmla="*/ 0 w 227"/>
                <a:gd name="T45" fmla="*/ 116 h 226"/>
                <a:gd name="T46" fmla="*/ 0 w 227"/>
                <a:gd name="T47" fmla="*/ 117 h 226"/>
                <a:gd name="T48" fmla="*/ 0 w 227"/>
                <a:gd name="T49" fmla="*/ 117 h 226"/>
                <a:gd name="T50" fmla="*/ 0 w 227"/>
                <a:gd name="T51" fmla="*/ 118 h 226"/>
                <a:gd name="T52" fmla="*/ 0 w 227"/>
                <a:gd name="T53" fmla="*/ 118 h 226"/>
                <a:gd name="T54" fmla="*/ 0 w 227"/>
                <a:gd name="T55" fmla="*/ 119 h 226"/>
                <a:gd name="T56" fmla="*/ 1 w 227"/>
                <a:gd name="T57" fmla="*/ 119 h 226"/>
                <a:gd name="T58" fmla="*/ 1 w 227"/>
                <a:gd name="T59" fmla="*/ 120 h 226"/>
                <a:gd name="T60" fmla="*/ 1 w 227"/>
                <a:gd name="T61" fmla="*/ 120 h 226"/>
                <a:gd name="T62" fmla="*/ 69 w 227"/>
                <a:gd name="T63" fmla="*/ 217 h 226"/>
                <a:gd name="T64" fmla="*/ 227 w 227"/>
                <a:gd name="T65"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226">
                  <a:moveTo>
                    <a:pt x="114" y="0"/>
                  </a:moveTo>
                  <a:cubicBezTo>
                    <a:pt x="95" y="0"/>
                    <a:pt x="77" y="4"/>
                    <a:pt x="62" y="12"/>
                  </a:cubicBezTo>
                  <a:cubicBezTo>
                    <a:pt x="62" y="12"/>
                    <a:pt x="62" y="12"/>
                    <a:pt x="62" y="12"/>
                  </a:cubicBezTo>
                  <a:cubicBezTo>
                    <a:pt x="62" y="12"/>
                    <a:pt x="62" y="12"/>
                    <a:pt x="62" y="12"/>
                  </a:cubicBezTo>
                  <a:cubicBezTo>
                    <a:pt x="26" y="30"/>
                    <a:pt x="1" y="67"/>
                    <a:pt x="0" y="110"/>
                  </a:cubicBezTo>
                  <a:cubicBezTo>
                    <a:pt x="0" y="110"/>
                    <a:pt x="0" y="110"/>
                    <a:pt x="0" y="110"/>
                  </a:cubicBezTo>
                  <a:cubicBezTo>
                    <a:pt x="0" y="110"/>
                    <a:pt x="0" y="111"/>
                    <a:pt x="0" y="111"/>
                  </a:cubicBezTo>
                  <a:cubicBezTo>
                    <a:pt x="0" y="111"/>
                    <a:pt x="0" y="111"/>
                    <a:pt x="0" y="111"/>
                  </a:cubicBezTo>
                  <a:cubicBezTo>
                    <a:pt x="0" y="111"/>
                    <a:pt x="0" y="111"/>
                    <a:pt x="0" y="111"/>
                  </a:cubicBezTo>
                  <a:cubicBezTo>
                    <a:pt x="0" y="111"/>
                    <a:pt x="0" y="111"/>
                    <a:pt x="0" y="111"/>
                  </a:cubicBezTo>
                  <a:cubicBezTo>
                    <a:pt x="0" y="111"/>
                    <a:pt x="0" y="111"/>
                    <a:pt x="0" y="111"/>
                  </a:cubicBezTo>
                  <a:cubicBezTo>
                    <a:pt x="0" y="111"/>
                    <a:pt x="0" y="111"/>
                    <a:pt x="0" y="111"/>
                  </a:cubicBezTo>
                  <a:cubicBezTo>
                    <a:pt x="0" y="111"/>
                    <a:pt x="0" y="111"/>
                    <a:pt x="0" y="111"/>
                  </a:cubicBezTo>
                  <a:cubicBezTo>
                    <a:pt x="0" y="111"/>
                    <a:pt x="0" y="111"/>
                    <a:pt x="0" y="111"/>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3"/>
                    <a:pt x="0" y="113"/>
                  </a:cubicBezTo>
                  <a:cubicBezTo>
                    <a:pt x="0" y="113"/>
                    <a:pt x="0" y="113"/>
                    <a:pt x="0" y="113"/>
                  </a:cubicBezTo>
                  <a:cubicBezTo>
                    <a:pt x="0" y="113"/>
                    <a:pt x="0" y="113"/>
                    <a:pt x="0" y="113"/>
                  </a:cubicBezTo>
                  <a:cubicBezTo>
                    <a:pt x="0" y="113"/>
                    <a:pt x="0" y="113"/>
                    <a:pt x="0" y="113"/>
                  </a:cubicBezTo>
                  <a:cubicBezTo>
                    <a:pt x="0" y="113"/>
                    <a:pt x="0" y="113"/>
                    <a:pt x="0" y="113"/>
                  </a:cubicBezTo>
                  <a:cubicBezTo>
                    <a:pt x="0" y="113"/>
                    <a:pt x="0" y="113"/>
                    <a:pt x="0" y="113"/>
                  </a:cubicBezTo>
                  <a:cubicBezTo>
                    <a:pt x="0" y="113"/>
                    <a:pt x="0" y="113"/>
                    <a:pt x="0" y="113"/>
                  </a:cubicBezTo>
                  <a:cubicBezTo>
                    <a:pt x="0" y="113"/>
                    <a:pt x="0" y="113"/>
                    <a:pt x="0" y="114"/>
                  </a:cubicBezTo>
                  <a:cubicBezTo>
                    <a:pt x="0" y="114"/>
                    <a:pt x="0" y="114"/>
                    <a:pt x="0" y="114"/>
                  </a:cubicBezTo>
                  <a:cubicBezTo>
                    <a:pt x="0" y="114"/>
                    <a:pt x="0" y="114"/>
                    <a:pt x="0" y="114"/>
                  </a:cubicBezTo>
                  <a:cubicBezTo>
                    <a:pt x="0" y="114"/>
                    <a:pt x="0" y="114"/>
                    <a:pt x="0" y="114"/>
                  </a:cubicBezTo>
                  <a:cubicBezTo>
                    <a:pt x="0" y="114"/>
                    <a:pt x="0" y="114"/>
                    <a:pt x="0" y="114"/>
                  </a:cubicBezTo>
                  <a:cubicBezTo>
                    <a:pt x="0" y="114"/>
                    <a:pt x="0" y="114"/>
                    <a:pt x="0" y="114"/>
                  </a:cubicBezTo>
                  <a:cubicBezTo>
                    <a:pt x="0" y="114"/>
                    <a:pt x="0" y="114"/>
                    <a:pt x="0" y="114"/>
                  </a:cubicBezTo>
                  <a:cubicBezTo>
                    <a:pt x="0" y="114"/>
                    <a:pt x="0" y="114"/>
                    <a:pt x="0" y="114"/>
                  </a:cubicBezTo>
                  <a:cubicBezTo>
                    <a:pt x="0" y="114"/>
                    <a:pt x="0" y="115"/>
                    <a:pt x="0" y="115"/>
                  </a:cubicBezTo>
                  <a:cubicBezTo>
                    <a:pt x="0" y="115"/>
                    <a:pt x="0" y="115"/>
                    <a:pt x="0" y="115"/>
                  </a:cubicBezTo>
                  <a:cubicBezTo>
                    <a:pt x="0" y="115"/>
                    <a:pt x="0" y="115"/>
                    <a:pt x="0" y="115"/>
                  </a:cubicBezTo>
                  <a:cubicBezTo>
                    <a:pt x="0" y="115"/>
                    <a:pt x="0" y="115"/>
                    <a:pt x="0" y="115"/>
                  </a:cubicBezTo>
                  <a:cubicBezTo>
                    <a:pt x="0" y="115"/>
                    <a:pt x="0" y="115"/>
                    <a:pt x="0" y="115"/>
                  </a:cubicBezTo>
                  <a:cubicBezTo>
                    <a:pt x="0" y="115"/>
                    <a:pt x="0" y="115"/>
                    <a:pt x="0" y="115"/>
                  </a:cubicBezTo>
                  <a:cubicBezTo>
                    <a:pt x="0" y="116"/>
                    <a:pt x="0" y="116"/>
                    <a:pt x="0" y="116"/>
                  </a:cubicBezTo>
                  <a:cubicBezTo>
                    <a:pt x="0" y="116"/>
                    <a:pt x="0" y="116"/>
                    <a:pt x="0" y="116"/>
                  </a:cubicBezTo>
                  <a:cubicBezTo>
                    <a:pt x="0" y="116"/>
                    <a:pt x="0" y="116"/>
                    <a:pt x="0" y="116"/>
                  </a:cubicBezTo>
                  <a:cubicBezTo>
                    <a:pt x="0" y="116"/>
                    <a:pt x="0" y="116"/>
                    <a:pt x="0" y="116"/>
                  </a:cubicBezTo>
                  <a:cubicBezTo>
                    <a:pt x="0" y="116"/>
                    <a:pt x="0" y="116"/>
                    <a:pt x="0" y="117"/>
                  </a:cubicBezTo>
                  <a:cubicBezTo>
                    <a:pt x="0" y="117"/>
                    <a:pt x="0" y="117"/>
                    <a:pt x="0" y="117"/>
                  </a:cubicBezTo>
                  <a:cubicBezTo>
                    <a:pt x="0" y="117"/>
                    <a:pt x="0" y="117"/>
                    <a:pt x="0" y="117"/>
                  </a:cubicBezTo>
                  <a:cubicBezTo>
                    <a:pt x="0" y="117"/>
                    <a:pt x="0" y="117"/>
                    <a:pt x="0" y="117"/>
                  </a:cubicBezTo>
                  <a:cubicBezTo>
                    <a:pt x="0" y="117"/>
                    <a:pt x="0" y="117"/>
                    <a:pt x="0" y="118"/>
                  </a:cubicBezTo>
                  <a:cubicBezTo>
                    <a:pt x="0" y="118"/>
                    <a:pt x="0" y="118"/>
                    <a:pt x="0" y="118"/>
                  </a:cubicBezTo>
                  <a:cubicBezTo>
                    <a:pt x="0" y="118"/>
                    <a:pt x="0" y="118"/>
                    <a:pt x="0" y="118"/>
                  </a:cubicBezTo>
                  <a:cubicBezTo>
                    <a:pt x="0" y="118"/>
                    <a:pt x="0" y="118"/>
                    <a:pt x="0" y="118"/>
                  </a:cubicBezTo>
                  <a:cubicBezTo>
                    <a:pt x="0" y="118"/>
                    <a:pt x="0" y="119"/>
                    <a:pt x="0" y="119"/>
                  </a:cubicBezTo>
                  <a:cubicBezTo>
                    <a:pt x="0" y="119"/>
                    <a:pt x="0" y="119"/>
                    <a:pt x="0" y="119"/>
                  </a:cubicBezTo>
                  <a:cubicBezTo>
                    <a:pt x="0" y="119"/>
                    <a:pt x="0" y="119"/>
                    <a:pt x="1" y="119"/>
                  </a:cubicBezTo>
                  <a:cubicBezTo>
                    <a:pt x="1" y="119"/>
                    <a:pt x="1" y="119"/>
                    <a:pt x="1" y="119"/>
                  </a:cubicBezTo>
                  <a:cubicBezTo>
                    <a:pt x="1" y="119"/>
                    <a:pt x="1" y="120"/>
                    <a:pt x="1" y="120"/>
                  </a:cubicBezTo>
                  <a:cubicBezTo>
                    <a:pt x="1" y="120"/>
                    <a:pt x="1" y="120"/>
                    <a:pt x="1" y="120"/>
                  </a:cubicBezTo>
                  <a:cubicBezTo>
                    <a:pt x="1" y="120"/>
                    <a:pt x="1" y="120"/>
                    <a:pt x="1" y="120"/>
                  </a:cubicBezTo>
                  <a:cubicBezTo>
                    <a:pt x="1" y="120"/>
                    <a:pt x="1" y="120"/>
                    <a:pt x="1" y="120"/>
                  </a:cubicBezTo>
                  <a:cubicBezTo>
                    <a:pt x="3" y="164"/>
                    <a:pt x="31" y="201"/>
                    <a:pt x="69" y="217"/>
                  </a:cubicBezTo>
                  <a:cubicBezTo>
                    <a:pt x="69" y="217"/>
                    <a:pt x="69" y="217"/>
                    <a:pt x="69" y="217"/>
                  </a:cubicBezTo>
                  <a:cubicBezTo>
                    <a:pt x="83" y="223"/>
                    <a:pt x="98" y="226"/>
                    <a:pt x="114" y="226"/>
                  </a:cubicBezTo>
                  <a:cubicBezTo>
                    <a:pt x="176" y="226"/>
                    <a:pt x="227" y="176"/>
                    <a:pt x="227" y="113"/>
                  </a:cubicBezTo>
                  <a:cubicBezTo>
                    <a:pt x="227" y="50"/>
                    <a:pt x="176" y="0"/>
                    <a:pt x="114" y="0"/>
                  </a:cubicBezTo>
                </a:path>
              </a:pathLst>
            </a:custGeom>
            <a:solidFill>
              <a:srgbClr val="EBE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5"/>
            <p:cNvSpPr>
              <a:spLocks noChangeArrowheads="1"/>
            </p:cNvSpPr>
            <p:nvPr/>
          </p:nvSpPr>
          <p:spPr bwMode="gray">
            <a:xfrm>
              <a:off x="11152254" y="4440137"/>
              <a:ext cx="69726" cy="13558"/>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6"/>
            <p:cNvSpPr>
              <a:spLocks noChangeArrowheads="1"/>
            </p:cNvSpPr>
            <p:nvPr/>
          </p:nvSpPr>
          <p:spPr bwMode="gray">
            <a:xfrm>
              <a:off x="11343999" y="4409148"/>
              <a:ext cx="92968" cy="44548"/>
            </a:xfrm>
            <a:prstGeom prst="rect">
              <a:avLst/>
            </a:prstGeom>
            <a:solidFill>
              <a:srgbClr val="EBF0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7"/>
            <p:cNvSpPr>
              <a:spLocks noChangeArrowheads="1"/>
            </p:cNvSpPr>
            <p:nvPr/>
          </p:nvSpPr>
          <p:spPr bwMode="gray">
            <a:xfrm>
              <a:off x="11117391" y="4453694"/>
              <a:ext cx="424166" cy="362187"/>
            </a:xfrm>
            <a:prstGeom prst="rect">
              <a:avLst/>
            </a:prstGeom>
            <a:solidFill>
              <a:srgbClr val="AFB9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
            <p:cNvSpPr>
              <a:spLocks/>
            </p:cNvSpPr>
            <p:nvPr/>
          </p:nvSpPr>
          <p:spPr bwMode="gray">
            <a:xfrm>
              <a:off x="11113517" y="4445947"/>
              <a:ext cx="435787" cy="373808"/>
            </a:xfrm>
            <a:custGeom>
              <a:avLst/>
              <a:gdLst>
                <a:gd name="T0" fmla="*/ 221 w 225"/>
                <a:gd name="T1" fmla="*/ 191 h 193"/>
                <a:gd name="T2" fmla="*/ 221 w 225"/>
                <a:gd name="T3" fmla="*/ 188 h 193"/>
                <a:gd name="T4" fmla="*/ 5 w 225"/>
                <a:gd name="T5" fmla="*/ 188 h 193"/>
                <a:gd name="T6" fmla="*/ 5 w 225"/>
                <a:gd name="T7" fmla="*/ 7 h 193"/>
                <a:gd name="T8" fmla="*/ 218 w 225"/>
                <a:gd name="T9" fmla="*/ 7 h 193"/>
                <a:gd name="T10" fmla="*/ 218 w 225"/>
                <a:gd name="T11" fmla="*/ 191 h 193"/>
                <a:gd name="T12" fmla="*/ 221 w 225"/>
                <a:gd name="T13" fmla="*/ 191 h 193"/>
                <a:gd name="T14" fmla="*/ 221 w 225"/>
                <a:gd name="T15" fmla="*/ 188 h 193"/>
                <a:gd name="T16" fmla="*/ 221 w 225"/>
                <a:gd name="T17" fmla="*/ 191 h 193"/>
                <a:gd name="T18" fmla="*/ 225 w 225"/>
                <a:gd name="T19" fmla="*/ 191 h 193"/>
                <a:gd name="T20" fmla="*/ 225 w 225"/>
                <a:gd name="T21" fmla="*/ 0 h 193"/>
                <a:gd name="T22" fmla="*/ 0 w 225"/>
                <a:gd name="T23" fmla="*/ 0 h 193"/>
                <a:gd name="T24" fmla="*/ 0 w 225"/>
                <a:gd name="T25" fmla="*/ 193 h 193"/>
                <a:gd name="T26" fmla="*/ 225 w 225"/>
                <a:gd name="T27" fmla="*/ 193 h 193"/>
                <a:gd name="T28" fmla="*/ 225 w 225"/>
                <a:gd name="T29" fmla="*/ 191 h 193"/>
                <a:gd name="T30" fmla="*/ 221 w 225"/>
                <a:gd name="T31" fmla="*/ 1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193">
                  <a:moveTo>
                    <a:pt x="221" y="191"/>
                  </a:moveTo>
                  <a:lnTo>
                    <a:pt x="221" y="188"/>
                  </a:lnTo>
                  <a:lnTo>
                    <a:pt x="5" y="188"/>
                  </a:lnTo>
                  <a:lnTo>
                    <a:pt x="5" y="7"/>
                  </a:lnTo>
                  <a:lnTo>
                    <a:pt x="218" y="7"/>
                  </a:lnTo>
                  <a:lnTo>
                    <a:pt x="218" y="191"/>
                  </a:lnTo>
                  <a:lnTo>
                    <a:pt x="221" y="191"/>
                  </a:lnTo>
                  <a:lnTo>
                    <a:pt x="221" y="188"/>
                  </a:lnTo>
                  <a:lnTo>
                    <a:pt x="221" y="191"/>
                  </a:lnTo>
                  <a:lnTo>
                    <a:pt x="225" y="191"/>
                  </a:lnTo>
                  <a:lnTo>
                    <a:pt x="225" y="0"/>
                  </a:lnTo>
                  <a:lnTo>
                    <a:pt x="0" y="0"/>
                  </a:lnTo>
                  <a:lnTo>
                    <a:pt x="0" y="193"/>
                  </a:lnTo>
                  <a:lnTo>
                    <a:pt x="225" y="193"/>
                  </a:lnTo>
                  <a:lnTo>
                    <a:pt x="225" y="191"/>
                  </a:lnTo>
                  <a:lnTo>
                    <a:pt x="221" y="191"/>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9"/>
            <p:cNvSpPr>
              <a:spLocks noChangeArrowheads="1"/>
            </p:cNvSpPr>
            <p:nvPr/>
          </p:nvSpPr>
          <p:spPr bwMode="gray">
            <a:xfrm>
              <a:off x="11152254" y="4488557"/>
              <a:ext cx="284714" cy="290524"/>
            </a:xfrm>
            <a:prstGeom prst="rect">
              <a:avLst/>
            </a:prstGeom>
            <a:solidFill>
              <a:srgbClr val="646E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20"/>
            <p:cNvSpPr>
              <a:spLocks noChangeArrowheads="1"/>
            </p:cNvSpPr>
            <p:nvPr/>
          </p:nvSpPr>
          <p:spPr bwMode="gray">
            <a:xfrm>
              <a:off x="11175496" y="4509863"/>
              <a:ext cx="242104" cy="183999"/>
            </a:xfrm>
            <a:prstGeom prst="rect">
              <a:avLst/>
            </a:prstGeom>
            <a:solidFill>
              <a:srgbClr val="96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21"/>
            <p:cNvSpPr>
              <a:spLocks noChangeArrowheads="1"/>
            </p:cNvSpPr>
            <p:nvPr/>
          </p:nvSpPr>
          <p:spPr bwMode="gray">
            <a:xfrm>
              <a:off x="11493136" y="4432390"/>
              <a:ext cx="13558" cy="21306"/>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22"/>
            <p:cNvSpPr>
              <a:spLocks noChangeArrowheads="1"/>
            </p:cNvSpPr>
            <p:nvPr/>
          </p:nvSpPr>
          <p:spPr bwMode="gray">
            <a:xfrm>
              <a:off x="11175496" y="4713229"/>
              <a:ext cx="50358" cy="52295"/>
            </a:xfrm>
            <a:prstGeom prst="rect">
              <a:avLst/>
            </a:prstGeom>
            <a:solidFill>
              <a:srgbClr val="C8D2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23"/>
            <p:cNvSpPr>
              <a:spLocks noChangeArrowheads="1"/>
            </p:cNvSpPr>
            <p:nvPr/>
          </p:nvSpPr>
          <p:spPr bwMode="gray">
            <a:xfrm>
              <a:off x="11239411" y="4713229"/>
              <a:ext cx="48421" cy="52295"/>
            </a:xfrm>
            <a:prstGeom prst="rect">
              <a:avLst/>
            </a:prstGeom>
            <a:solidFill>
              <a:srgbClr val="C8D2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24"/>
            <p:cNvSpPr>
              <a:spLocks noChangeArrowheads="1"/>
            </p:cNvSpPr>
            <p:nvPr/>
          </p:nvSpPr>
          <p:spPr bwMode="gray">
            <a:xfrm>
              <a:off x="11301389" y="4713229"/>
              <a:ext cx="50358" cy="52295"/>
            </a:xfrm>
            <a:prstGeom prst="rect">
              <a:avLst/>
            </a:prstGeom>
            <a:solidFill>
              <a:srgbClr val="C8D2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25"/>
            <p:cNvSpPr>
              <a:spLocks noChangeArrowheads="1"/>
            </p:cNvSpPr>
            <p:nvPr/>
          </p:nvSpPr>
          <p:spPr bwMode="gray">
            <a:xfrm>
              <a:off x="11367241" y="4713229"/>
              <a:ext cx="50358" cy="52295"/>
            </a:xfrm>
            <a:prstGeom prst="rect">
              <a:avLst/>
            </a:prstGeom>
            <a:solidFill>
              <a:srgbClr val="C8D2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26"/>
            <p:cNvSpPr>
              <a:spLocks noChangeArrowheads="1"/>
            </p:cNvSpPr>
            <p:nvPr/>
          </p:nvSpPr>
          <p:spPr bwMode="gray">
            <a:xfrm>
              <a:off x="11450525" y="4750030"/>
              <a:ext cx="91032" cy="65852"/>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27"/>
            <p:cNvSpPr>
              <a:spLocks noChangeArrowheads="1"/>
            </p:cNvSpPr>
            <p:nvPr/>
          </p:nvSpPr>
          <p:spPr bwMode="gray">
            <a:xfrm>
              <a:off x="11450525" y="4488557"/>
              <a:ext cx="56169" cy="255661"/>
            </a:xfrm>
            <a:prstGeom prst="rect">
              <a:avLst/>
            </a:prstGeom>
            <a:solidFill>
              <a:srgbClr val="646E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8"/>
            <p:cNvSpPr>
              <a:spLocks noEditPoints="1"/>
            </p:cNvSpPr>
            <p:nvPr/>
          </p:nvSpPr>
          <p:spPr bwMode="gray">
            <a:xfrm>
              <a:off x="10447249" y="4595083"/>
              <a:ext cx="69726" cy="58105"/>
            </a:xfrm>
            <a:custGeom>
              <a:avLst/>
              <a:gdLst>
                <a:gd name="T0" fmla="*/ 20 w 21"/>
                <a:gd name="T1" fmla="*/ 9 h 18"/>
                <a:gd name="T2" fmla="*/ 20 w 21"/>
                <a:gd name="T3" fmla="*/ 18 h 18"/>
                <a:gd name="T4" fmla="*/ 21 w 21"/>
                <a:gd name="T5" fmla="*/ 13 h 18"/>
                <a:gd name="T6" fmla="*/ 21 w 21"/>
                <a:gd name="T7" fmla="*/ 11 h 18"/>
                <a:gd name="T8" fmla="*/ 20 w 21"/>
                <a:gd name="T9" fmla="*/ 9 h 18"/>
                <a:gd name="T10" fmla="*/ 16 w 21"/>
                <a:gd name="T11" fmla="*/ 4 h 18"/>
                <a:gd name="T12" fmla="*/ 0 w 21"/>
                <a:gd name="T13" fmla="*/ 4 h 18"/>
                <a:gd name="T14" fmla="*/ 0 w 21"/>
                <a:gd name="T15" fmla="*/ 17 h 18"/>
                <a:gd name="T16" fmla="*/ 16 w 21"/>
                <a:gd name="T17" fmla="*/ 17 h 18"/>
                <a:gd name="T18" fmla="*/ 16 w 21"/>
                <a:gd name="T19" fmla="*/ 4 h 18"/>
                <a:gd name="T20" fmla="*/ 8 w 21"/>
                <a:gd name="T21" fmla="*/ 0 h 18"/>
                <a:gd name="T22" fmla="*/ 7 w 21"/>
                <a:gd name="T23" fmla="*/ 0 h 18"/>
                <a:gd name="T24" fmla="*/ 9 w 21"/>
                <a:gd name="T25" fmla="*/ 0 h 18"/>
                <a:gd name="T26" fmla="*/ 8 w 21"/>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8">
                  <a:moveTo>
                    <a:pt x="20" y="9"/>
                  </a:moveTo>
                  <a:cubicBezTo>
                    <a:pt x="20" y="18"/>
                    <a:pt x="20" y="18"/>
                    <a:pt x="20" y="18"/>
                  </a:cubicBezTo>
                  <a:cubicBezTo>
                    <a:pt x="21" y="16"/>
                    <a:pt x="21" y="15"/>
                    <a:pt x="21" y="13"/>
                  </a:cubicBezTo>
                  <a:cubicBezTo>
                    <a:pt x="21" y="13"/>
                    <a:pt x="21" y="12"/>
                    <a:pt x="21" y="11"/>
                  </a:cubicBezTo>
                  <a:cubicBezTo>
                    <a:pt x="21" y="10"/>
                    <a:pt x="21" y="10"/>
                    <a:pt x="20" y="9"/>
                  </a:cubicBezTo>
                  <a:moveTo>
                    <a:pt x="16" y="4"/>
                  </a:moveTo>
                  <a:cubicBezTo>
                    <a:pt x="0" y="4"/>
                    <a:pt x="0" y="4"/>
                    <a:pt x="0" y="4"/>
                  </a:cubicBezTo>
                  <a:cubicBezTo>
                    <a:pt x="0" y="17"/>
                    <a:pt x="0" y="17"/>
                    <a:pt x="0" y="17"/>
                  </a:cubicBezTo>
                  <a:cubicBezTo>
                    <a:pt x="16" y="17"/>
                    <a:pt x="16" y="17"/>
                    <a:pt x="16" y="17"/>
                  </a:cubicBezTo>
                  <a:cubicBezTo>
                    <a:pt x="16" y="4"/>
                    <a:pt x="16" y="4"/>
                    <a:pt x="16" y="4"/>
                  </a:cubicBezTo>
                  <a:moveTo>
                    <a:pt x="8" y="0"/>
                  </a:moveTo>
                  <a:cubicBezTo>
                    <a:pt x="7" y="0"/>
                    <a:pt x="7" y="0"/>
                    <a:pt x="7" y="0"/>
                  </a:cubicBezTo>
                  <a:cubicBezTo>
                    <a:pt x="9" y="0"/>
                    <a:pt x="9" y="0"/>
                    <a:pt x="9" y="0"/>
                  </a:cubicBezTo>
                  <a:cubicBezTo>
                    <a:pt x="8" y="0"/>
                    <a:pt x="8" y="0"/>
                    <a:pt x="8" y="0"/>
                  </a:cubicBezTo>
                </a:path>
              </a:pathLst>
            </a:custGeom>
            <a:solidFill>
              <a:srgbClr val="F5F5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9"/>
            <p:cNvSpPr>
              <a:spLocks noEditPoints="1"/>
            </p:cNvSpPr>
            <p:nvPr/>
          </p:nvSpPr>
          <p:spPr bwMode="gray">
            <a:xfrm>
              <a:off x="10424007" y="4595083"/>
              <a:ext cx="89094" cy="89094"/>
            </a:xfrm>
            <a:custGeom>
              <a:avLst/>
              <a:gdLst>
                <a:gd name="T0" fmla="*/ 7 w 27"/>
                <a:gd name="T1" fmla="*/ 17 h 27"/>
                <a:gd name="T2" fmla="*/ 7 w 27"/>
                <a:gd name="T3" fmla="*/ 4 h 27"/>
                <a:gd name="T4" fmla="*/ 23 w 27"/>
                <a:gd name="T5" fmla="*/ 4 h 27"/>
                <a:gd name="T6" fmla="*/ 23 w 27"/>
                <a:gd name="T7" fmla="*/ 17 h 27"/>
                <a:gd name="T8" fmla="*/ 7 w 27"/>
                <a:gd name="T9" fmla="*/ 17 h 27"/>
                <a:gd name="T10" fmla="*/ 16 w 27"/>
                <a:gd name="T11" fmla="*/ 0 h 27"/>
                <a:gd name="T12" fmla="*/ 14 w 27"/>
                <a:gd name="T13" fmla="*/ 0 h 27"/>
                <a:gd name="T14" fmla="*/ 13 w 27"/>
                <a:gd name="T15" fmla="*/ 0 h 27"/>
                <a:gd name="T16" fmla="*/ 10 w 27"/>
                <a:gd name="T17" fmla="*/ 1 h 27"/>
                <a:gd name="T18" fmla="*/ 10 w 27"/>
                <a:gd name="T19" fmla="*/ 1 h 27"/>
                <a:gd name="T20" fmla="*/ 10 w 27"/>
                <a:gd name="T21" fmla="*/ 1 h 27"/>
                <a:gd name="T22" fmla="*/ 2 w 27"/>
                <a:gd name="T23" fmla="*/ 16 h 27"/>
                <a:gd name="T24" fmla="*/ 12 w 27"/>
                <a:gd name="T25" fmla="*/ 26 h 27"/>
                <a:gd name="T26" fmla="*/ 12 w 27"/>
                <a:gd name="T27" fmla="*/ 26 h 27"/>
                <a:gd name="T28" fmla="*/ 12 w 27"/>
                <a:gd name="T29" fmla="*/ 26 h 27"/>
                <a:gd name="T30" fmla="*/ 12 w 27"/>
                <a:gd name="T31" fmla="*/ 26 h 27"/>
                <a:gd name="T32" fmla="*/ 15 w 27"/>
                <a:gd name="T33" fmla="*/ 27 h 27"/>
                <a:gd name="T34" fmla="*/ 27 w 27"/>
                <a:gd name="T35" fmla="*/ 18 h 27"/>
                <a:gd name="T36" fmla="*/ 27 w 27"/>
                <a:gd name="T37" fmla="*/ 9 h 27"/>
                <a:gd name="T38" fmla="*/ 17 w 27"/>
                <a:gd name="T39" fmla="*/ 0 h 27"/>
                <a:gd name="T40" fmla="*/ 17 w 27"/>
                <a:gd name="T41" fmla="*/ 0 h 27"/>
                <a:gd name="T42" fmla="*/ 16 w 27"/>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7">
                  <a:moveTo>
                    <a:pt x="7" y="17"/>
                  </a:moveTo>
                  <a:cubicBezTo>
                    <a:pt x="7" y="4"/>
                    <a:pt x="7" y="4"/>
                    <a:pt x="7" y="4"/>
                  </a:cubicBezTo>
                  <a:cubicBezTo>
                    <a:pt x="23" y="4"/>
                    <a:pt x="23" y="4"/>
                    <a:pt x="23" y="4"/>
                  </a:cubicBezTo>
                  <a:cubicBezTo>
                    <a:pt x="23" y="17"/>
                    <a:pt x="23" y="17"/>
                    <a:pt x="23" y="17"/>
                  </a:cubicBezTo>
                  <a:cubicBezTo>
                    <a:pt x="7" y="17"/>
                    <a:pt x="7" y="17"/>
                    <a:pt x="7" y="17"/>
                  </a:cubicBezTo>
                  <a:moveTo>
                    <a:pt x="16" y="0"/>
                  </a:moveTo>
                  <a:cubicBezTo>
                    <a:pt x="14" y="0"/>
                    <a:pt x="14" y="0"/>
                    <a:pt x="14" y="0"/>
                  </a:cubicBezTo>
                  <a:cubicBezTo>
                    <a:pt x="13" y="0"/>
                    <a:pt x="13" y="0"/>
                    <a:pt x="13" y="0"/>
                  </a:cubicBezTo>
                  <a:cubicBezTo>
                    <a:pt x="12" y="0"/>
                    <a:pt x="11" y="0"/>
                    <a:pt x="10" y="1"/>
                  </a:cubicBezTo>
                  <a:cubicBezTo>
                    <a:pt x="10" y="1"/>
                    <a:pt x="10" y="1"/>
                    <a:pt x="10" y="1"/>
                  </a:cubicBezTo>
                  <a:cubicBezTo>
                    <a:pt x="10" y="1"/>
                    <a:pt x="10" y="1"/>
                    <a:pt x="10" y="1"/>
                  </a:cubicBezTo>
                  <a:cubicBezTo>
                    <a:pt x="4" y="3"/>
                    <a:pt x="0" y="9"/>
                    <a:pt x="2" y="16"/>
                  </a:cubicBezTo>
                  <a:cubicBezTo>
                    <a:pt x="2" y="21"/>
                    <a:pt x="7" y="25"/>
                    <a:pt x="12" y="26"/>
                  </a:cubicBezTo>
                  <a:cubicBezTo>
                    <a:pt x="12" y="26"/>
                    <a:pt x="12" y="26"/>
                    <a:pt x="12" y="26"/>
                  </a:cubicBezTo>
                  <a:cubicBezTo>
                    <a:pt x="12" y="26"/>
                    <a:pt x="12" y="26"/>
                    <a:pt x="12" y="26"/>
                  </a:cubicBezTo>
                  <a:cubicBezTo>
                    <a:pt x="12" y="26"/>
                    <a:pt x="12" y="26"/>
                    <a:pt x="12" y="26"/>
                  </a:cubicBezTo>
                  <a:cubicBezTo>
                    <a:pt x="13" y="27"/>
                    <a:pt x="14" y="27"/>
                    <a:pt x="15" y="27"/>
                  </a:cubicBezTo>
                  <a:cubicBezTo>
                    <a:pt x="21" y="27"/>
                    <a:pt x="26" y="23"/>
                    <a:pt x="27" y="18"/>
                  </a:cubicBezTo>
                  <a:cubicBezTo>
                    <a:pt x="27" y="9"/>
                    <a:pt x="27" y="9"/>
                    <a:pt x="27" y="9"/>
                  </a:cubicBezTo>
                  <a:cubicBezTo>
                    <a:pt x="26" y="5"/>
                    <a:pt x="22" y="1"/>
                    <a:pt x="17" y="0"/>
                  </a:cubicBezTo>
                  <a:cubicBezTo>
                    <a:pt x="17" y="0"/>
                    <a:pt x="17" y="0"/>
                    <a:pt x="17" y="0"/>
                  </a:cubicBezTo>
                  <a:cubicBezTo>
                    <a:pt x="16" y="0"/>
                    <a:pt x="16" y="0"/>
                    <a:pt x="16" y="0"/>
                  </a:cubicBezTo>
                </a:path>
              </a:pathLst>
            </a:custGeom>
            <a:solidFill>
              <a:srgbClr val="A8A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0"/>
            <p:cNvSpPr>
              <a:spLocks/>
            </p:cNvSpPr>
            <p:nvPr/>
          </p:nvSpPr>
          <p:spPr bwMode="gray">
            <a:xfrm>
              <a:off x="10540216" y="4275506"/>
              <a:ext cx="643027" cy="675953"/>
            </a:xfrm>
            <a:custGeom>
              <a:avLst/>
              <a:gdLst>
                <a:gd name="T0" fmla="*/ 0 w 195"/>
                <a:gd name="T1" fmla="*/ 86 h 205"/>
                <a:gd name="T2" fmla="*/ 16 w 195"/>
                <a:gd name="T3" fmla="*/ 138 h 205"/>
                <a:gd name="T4" fmla="*/ 127 w 195"/>
                <a:gd name="T5" fmla="*/ 108 h 205"/>
                <a:gd name="T6" fmla="*/ 127 w 195"/>
                <a:gd name="T7" fmla="*/ 108 h 205"/>
                <a:gd name="T8" fmla="*/ 127 w 195"/>
                <a:gd name="T9" fmla="*/ 107 h 205"/>
                <a:gd name="T10" fmla="*/ 126 w 195"/>
                <a:gd name="T11" fmla="*/ 107 h 205"/>
                <a:gd name="T12" fmla="*/ 126 w 195"/>
                <a:gd name="T13" fmla="*/ 106 h 205"/>
                <a:gd name="T14" fmla="*/ 126 w 195"/>
                <a:gd name="T15" fmla="*/ 106 h 205"/>
                <a:gd name="T16" fmla="*/ 126 w 195"/>
                <a:gd name="T17" fmla="*/ 105 h 205"/>
                <a:gd name="T18" fmla="*/ 126 w 195"/>
                <a:gd name="T19" fmla="*/ 105 h 205"/>
                <a:gd name="T20" fmla="*/ 126 w 195"/>
                <a:gd name="T21" fmla="*/ 104 h 205"/>
                <a:gd name="T22" fmla="*/ 126 w 195"/>
                <a:gd name="T23" fmla="*/ 104 h 205"/>
                <a:gd name="T24" fmla="*/ 126 w 195"/>
                <a:gd name="T25" fmla="*/ 103 h 205"/>
                <a:gd name="T26" fmla="*/ 126 w 195"/>
                <a:gd name="T27" fmla="*/ 103 h 205"/>
                <a:gd name="T28" fmla="*/ 126 w 195"/>
                <a:gd name="T29" fmla="*/ 103 h 205"/>
                <a:gd name="T30" fmla="*/ 126 w 195"/>
                <a:gd name="T31" fmla="*/ 102 h 205"/>
                <a:gd name="T32" fmla="*/ 126 w 195"/>
                <a:gd name="T33" fmla="*/ 102 h 205"/>
                <a:gd name="T34" fmla="*/ 126 w 195"/>
                <a:gd name="T35" fmla="*/ 102 h 205"/>
                <a:gd name="T36" fmla="*/ 126 w 195"/>
                <a:gd name="T37" fmla="*/ 102 h 205"/>
                <a:gd name="T38" fmla="*/ 126 w 195"/>
                <a:gd name="T39" fmla="*/ 101 h 205"/>
                <a:gd name="T40" fmla="*/ 126 w 195"/>
                <a:gd name="T41" fmla="*/ 101 h 205"/>
                <a:gd name="T42" fmla="*/ 126 w 195"/>
                <a:gd name="T43" fmla="*/ 101 h 205"/>
                <a:gd name="T44" fmla="*/ 126 w 195"/>
                <a:gd name="T45" fmla="*/ 101 h 205"/>
                <a:gd name="T46" fmla="*/ 126 w 195"/>
                <a:gd name="T47" fmla="*/ 101 h 205"/>
                <a:gd name="T48" fmla="*/ 126 w 195"/>
                <a:gd name="T49" fmla="*/ 100 h 205"/>
                <a:gd name="T50" fmla="*/ 126 w 195"/>
                <a:gd name="T51" fmla="*/ 100 h 205"/>
                <a:gd name="T52" fmla="*/ 126 w 195"/>
                <a:gd name="T53" fmla="*/ 100 h 205"/>
                <a:gd name="T54" fmla="*/ 126 w 195"/>
                <a:gd name="T55" fmla="*/ 99 h 205"/>
                <a:gd name="T56" fmla="*/ 126 w 195"/>
                <a:gd name="T57" fmla="*/ 99 h 205"/>
                <a:gd name="T58" fmla="*/ 126 w 195"/>
                <a:gd name="T59" fmla="*/ 99 h 205"/>
                <a:gd name="T60" fmla="*/ 126 w 195"/>
                <a:gd name="T61" fmla="*/ 99 h 205"/>
                <a:gd name="T62" fmla="*/ 126 w 195"/>
                <a:gd name="T63" fmla="*/ 98 h 205"/>
                <a:gd name="T64" fmla="*/ 188 w 195"/>
                <a:gd name="T6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205">
                  <a:moveTo>
                    <a:pt x="188" y="0"/>
                  </a:moveTo>
                  <a:cubicBezTo>
                    <a:pt x="0" y="86"/>
                    <a:pt x="0" y="86"/>
                    <a:pt x="0" y="86"/>
                  </a:cubicBezTo>
                  <a:cubicBezTo>
                    <a:pt x="11" y="97"/>
                    <a:pt x="17" y="112"/>
                    <a:pt x="17" y="128"/>
                  </a:cubicBezTo>
                  <a:cubicBezTo>
                    <a:pt x="17" y="131"/>
                    <a:pt x="17" y="135"/>
                    <a:pt x="16" y="138"/>
                  </a:cubicBezTo>
                  <a:cubicBezTo>
                    <a:pt x="195" y="205"/>
                    <a:pt x="195" y="205"/>
                    <a:pt x="195" y="205"/>
                  </a:cubicBezTo>
                  <a:cubicBezTo>
                    <a:pt x="157" y="189"/>
                    <a:pt x="129" y="152"/>
                    <a:pt x="127" y="108"/>
                  </a:cubicBezTo>
                  <a:cubicBezTo>
                    <a:pt x="127" y="108"/>
                    <a:pt x="127" y="108"/>
                    <a:pt x="127" y="108"/>
                  </a:cubicBezTo>
                  <a:cubicBezTo>
                    <a:pt x="127" y="108"/>
                    <a:pt x="127" y="108"/>
                    <a:pt x="127" y="108"/>
                  </a:cubicBezTo>
                  <a:cubicBezTo>
                    <a:pt x="127" y="108"/>
                    <a:pt x="127" y="108"/>
                    <a:pt x="127" y="108"/>
                  </a:cubicBezTo>
                  <a:cubicBezTo>
                    <a:pt x="127" y="108"/>
                    <a:pt x="127" y="107"/>
                    <a:pt x="127" y="107"/>
                  </a:cubicBezTo>
                  <a:cubicBezTo>
                    <a:pt x="127" y="107"/>
                    <a:pt x="127" y="107"/>
                    <a:pt x="127" y="107"/>
                  </a:cubicBezTo>
                  <a:cubicBezTo>
                    <a:pt x="126" y="107"/>
                    <a:pt x="126" y="107"/>
                    <a:pt x="126" y="107"/>
                  </a:cubicBezTo>
                  <a:cubicBezTo>
                    <a:pt x="126" y="107"/>
                    <a:pt x="126" y="107"/>
                    <a:pt x="126" y="107"/>
                  </a:cubicBezTo>
                  <a:cubicBezTo>
                    <a:pt x="126" y="107"/>
                    <a:pt x="126" y="106"/>
                    <a:pt x="126" y="106"/>
                  </a:cubicBezTo>
                  <a:cubicBezTo>
                    <a:pt x="126" y="106"/>
                    <a:pt x="126" y="106"/>
                    <a:pt x="126" y="106"/>
                  </a:cubicBezTo>
                  <a:cubicBezTo>
                    <a:pt x="126" y="106"/>
                    <a:pt x="126" y="106"/>
                    <a:pt x="126" y="106"/>
                  </a:cubicBezTo>
                  <a:cubicBezTo>
                    <a:pt x="126" y="106"/>
                    <a:pt x="126" y="106"/>
                    <a:pt x="126" y="106"/>
                  </a:cubicBezTo>
                  <a:cubicBezTo>
                    <a:pt x="126" y="105"/>
                    <a:pt x="126" y="105"/>
                    <a:pt x="126" y="105"/>
                  </a:cubicBezTo>
                  <a:cubicBezTo>
                    <a:pt x="126" y="105"/>
                    <a:pt x="126" y="105"/>
                    <a:pt x="126" y="105"/>
                  </a:cubicBezTo>
                  <a:cubicBezTo>
                    <a:pt x="126" y="105"/>
                    <a:pt x="126" y="105"/>
                    <a:pt x="126" y="105"/>
                  </a:cubicBezTo>
                  <a:cubicBezTo>
                    <a:pt x="126" y="105"/>
                    <a:pt x="126" y="105"/>
                    <a:pt x="126" y="105"/>
                  </a:cubicBezTo>
                  <a:cubicBezTo>
                    <a:pt x="126" y="104"/>
                    <a:pt x="126" y="104"/>
                    <a:pt x="126" y="104"/>
                  </a:cubicBezTo>
                  <a:cubicBezTo>
                    <a:pt x="126" y="104"/>
                    <a:pt x="126" y="104"/>
                    <a:pt x="126" y="104"/>
                  </a:cubicBezTo>
                  <a:cubicBezTo>
                    <a:pt x="126" y="104"/>
                    <a:pt x="126" y="104"/>
                    <a:pt x="126" y="104"/>
                  </a:cubicBezTo>
                  <a:cubicBezTo>
                    <a:pt x="126" y="104"/>
                    <a:pt x="126" y="104"/>
                    <a:pt x="126" y="104"/>
                  </a:cubicBezTo>
                  <a:cubicBezTo>
                    <a:pt x="126" y="104"/>
                    <a:pt x="126" y="104"/>
                    <a:pt x="126" y="103"/>
                  </a:cubicBezTo>
                  <a:cubicBezTo>
                    <a:pt x="126" y="103"/>
                    <a:pt x="126" y="103"/>
                    <a:pt x="126" y="103"/>
                  </a:cubicBezTo>
                  <a:cubicBezTo>
                    <a:pt x="126" y="103"/>
                    <a:pt x="126" y="103"/>
                    <a:pt x="126" y="103"/>
                  </a:cubicBezTo>
                  <a:cubicBezTo>
                    <a:pt x="126" y="103"/>
                    <a:pt x="126" y="103"/>
                    <a:pt x="126" y="103"/>
                  </a:cubicBezTo>
                  <a:cubicBezTo>
                    <a:pt x="126" y="103"/>
                    <a:pt x="126" y="103"/>
                    <a:pt x="126" y="103"/>
                  </a:cubicBezTo>
                  <a:cubicBezTo>
                    <a:pt x="126" y="103"/>
                    <a:pt x="126" y="103"/>
                    <a:pt x="126" y="103"/>
                  </a:cubicBezTo>
                  <a:cubicBezTo>
                    <a:pt x="126" y="103"/>
                    <a:pt x="126" y="102"/>
                    <a:pt x="126" y="102"/>
                  </a:cubicBezTo>
                  <a:cubicBezTo>
                    <a:pt x="126" y="102"/>
                    <a:pt x="126" y="102"/>
                    <a:pt x="126" y="102"/>
                  </a:cubicBezTo>
                  <a:cubicBezTo>
                    <a:pt x="126" y="102"/>
                    <a:pt x="126" y="102"/>
                    <a:pt x="126" y="102"/>
                  </a:cubicBezTo>
                  <a:cubicBezTo>
                    <a:pt x="126" y="102"/>
                    <a:pt x="126" y="102"/>
                    <a:pt x="126" y="102"/>
                  </a:cubicBezTo>
                  <a:cubicBezTo>
                    <a:pt x="126" y="102"/>
                    <a:pt x="126" y="102"/>
                    <a:pt x="126" y="102"/>
                  </a:cubicBezTo>
                  <a:cubicBezTo>
                    <a:pt x="126" y="102"/>
                    <a:pt x="126" y="102"/>
                    <a:pt x="126" y="102"/>
                  </a:cubicBezTo>
                  <a:cubicBezTo>
                    <a:pt x="126" y="102"/>
                    <a:pt x="126" y="102"/>
                    <a:pt x="126" y="102"/>
                  </a:cubicBezTo>
                  <a:cubicBezTo>
                    <a:pt x="126" y="102"/>
                    <a:pt x="126" y="102"/>
                    <a:pt x="126" y="102"/>
                  </a:cubicBezTo>
                  <a:cubicBezTo>
                    <a:pt x="126" y="101"/>
                    <a:pt x="126" y="101"/>
                    <a:pt x="126" y="101"/>
                  </a:cubicBezTo>
                  <a:cubicBezTo>
                    <a:pt x="126" y="101"/>
                    <a:pt x="126" y="101"/>
                    <a:pt x="126" y="101"/>
                  </a:cubicBezTo>
                  <a:cubicBezTo>
                    <a:pt x="126" y="101"/>
                    <a:pt x="126" y="101"/>
                    <a:pt x="126" y="101"/>
                  </a:cubicBezTo>
                  <a:cubicBezTo>
                    <a:pt x="126" y="101"/>
                    <a:pt x="126" y="101"/>
                    <a:pt x="126" y="101"/>
                  </a:cubicBezTo>
                  <a:cubicBezTo>
                    <a:pt x="126" y="101"/>
                    <a:pt x="126" y="101"/>
                    <a:pt x="126" y="101"/>
                  </a:cubicBezTo>
                  <a:cubicBezTo>
                    <a:pt x="126" y="101"/>
                    <a:pt x="126" y="101"/>
                    <a:pt x="126" y="101"/>
                  </a:cubicBezTo>
                  <a:cubicBezTo>
                    <a:pt x="126" y="101"/>
                    <a:pt x="126" y="101"/>
                    <a:pt x="126" y="101"/>
                  </a:cubicBezTo>
                  <a:cubicBezTo>
                    <a:pt x="126" y="101"/>
                    <a:pt x="126" y="101"/>
                    <a:pt x="126" y="101"/>
                  </a:cubicBezTo>
                  <a:cubicBezTo>
                    <a:pt x="126" y="101"/>
                    <a:pt x="126" y="101"/>
                    <a:pt x="126" y="101"/>
                  </a:cubicBezTo>
                  <a:cubicBezTo>
                    <a:pt x="126" y="101"/>
                    <a:pt x="126" y="100"/>
                    <a:pt x="126" y="100"/>
                  </a:cubicBezTo>
                  <a:cubicBezTo>
                    <a:pt x="126" y="100"/>
                    <a:pt x="126" y="100"/>
                    <a:pt x="126" y="100"/>
                  </a:cubicBezTo>
                  <a:cubicBezTo>
                    <a:pt x="126" y="100"/>
                    <a:pt x="126" y="100"/>
                    <a:pt x="126" y="100"/>
                  </a:cubicBezTo>
                  <a:cubicBezTo>
                    <a:pt x="126" y="100"/>
                    <a:pt x="126" y="100"/>
                    <a:pt x="126" y="100"/>
                  </a:cubicBezTo>
                  <a:cubicBezTo>
                    <a:pt x="126" y="100"/>
                    <a:pt x="126" y="100"/>
                    <a:pt x="126" y="100"/>
                  </a:cubicBezTo>
                  <a:cubicBezTo>
                    <a:pt x="126" y="100"/>
                    <a:pt x="126" y="100"/>
                    <a:pt x="126" y="100"/>
                  </a:cubicBezTo>
                  <a:cubicBezTo>
                    <a:pt x="126" y="100"/>
                    <a:pt x="126" y="100"/>
                    <a:pt x="126" y="100"/>
                  </a:cubicBezTo>
                  <a:cubicBezTo>
                    <a:pt x="126" y="100"/>
                    <a:pt x="126" y="100"/>
                    <a:pt x="126" y="99"/>
                  </a:cubicBezTo>
                  <a:cubicBezTo>
                    <a:pt x="126" y="99"/>
                    <a:pt x="126" y="99"/>
                    <a:pt x="126" y="99"/>
                  </a:cubicBezTo>
                  <a:cubicBezTo>
                    <a:pt x="126" y="99"/>
                    <a:pt x="126" y="99"/>
                    <a:pt x="126" y="99"/>
                  </a:cubicBezTo>
                  <a:cubicBezTo>
                    <a:pt x="126" y="99"/>
                    <a:pt x="126" y="99"/>
                    <a:pt x="126" y="99"/>
                  </a:cubicBezTo>
                  <a:cubicBezTo>
                    <a:pt x="126" y="99"/>
                    <a:pt x="126" y="99"/>
                    <a:pt x="126" y="99"/>
                  </a:cubicBezTo>
                  <a:cubicBezTo>
                    <a:pt x="126" y="99"/>
                    <a:pt x="126" y="99"/>
                    <a:pt x="126" y="99"/>
                  </a:cubicBezTo>
                  <a:cubicBezTo>
                    <a:pt x="126" y="99"/>
                    <a:pt x="126" y="99"/>
                    <a:pt x="126" y="99"/>
                  </a:cubicBezTo>
                  <a:cubicBezTo>
                    <a:pt x="126" y="99"/>
                    <a:pt x="126" y="99"/>
                    <a:pt x="126" y="99"/>
                  </a:cubicBezTo>
                  <a:cubicBezTo>
                    <a:pt x="126" y="99"/>
                    <a:pt x="126" y="98"/>
                    <a:pt x="126" y="98"/>
                  </a:cubicBezTo>
                  <a:cubicBezTo>
                    <a:pt x="126" y="98"/>
                    <a:pt x="126" y="98"/>
                    <a:pt x="126" y="98"/>
                  </a:cubicBezTo>
                  <a:cubicBezTo>
                    <a:pt x="127" y="56"/>
                    <a:pt x="152" y="19"/>
                    <a:pt x="188" y="0"/>
                  </a:cubicBezTo>
                </a:path>
              </a:pathLst>
            </a:custGeom>
            <a:solidFill>
              <a:srgbClr val="E3E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1"/>
            <p:cNvSpPr>
              <a:spLocks/>
            </p:cNvSpPr>
            <p:nvPr/>
          </p:nvSpPr>
          <p:spPr bwMode="gray">
            <a:xfrm>
              <a:off x="10464679" y="4558283"/>
              <a:ext cx="131704" cy="172378"/>
            </a:xfrm>
            <a:custGeom>
              <a:avLst/>
              <a:gdLst>
                <a:gd name="T0" fmla="*/ 23 w 40"/>
                <a:gd name="T1" fmla="*/ 0 h 52"/>
                <a:gd name="T2" fmla="*/ 10 w 40"/>
                <a:gd name="T3" fmla="*/ 6 h 52"/>
                <a:gd name="T4" fmla="*/ 15 w 40"/>
                <a:gd name="T5" fmla="*/ 6 h 52"/>
                <a:gd name="T6" fmla="*/ 15 w 40"/>
                <a:gd name="T7" fmla="*/ 9 h 52"/>
                <a:gd name="T8" fmla="*/ 5 w 40"/>
                <a:gd name="T9" fmla="*/ 9 h 52"/>
                <a:gd name="T10" fmla="*/ 0 w 40"/>
                <a:gd name="T11" fmla="*/ 11 h 52"/>
                <a:gd name="T12" fmla="*/ 2 w 40"/>
                <a:gd name="T13" fmla="*/ 11 h 52"/>
                <a:gd name="T14" fmla="*/ 3 w 40"/>
                <a:gd name="T15" fmla="*/ 11 h 52"/>
                <a:gd name="T16" fmla="*/ 4 w 40"/>
                <a:gd name="T17" fmla="*/ 11 h 52"/>
                <a:gd name="T18" fmla="*/ 15 w 40"/>
                <a:gd name="T19" fmla="*/ 11 h 52"/>
                <a:gd name="T20" fmla="*/ 15 w 40"/>
                <a:gd name="T21" fmla="*/ 20 h 52"/>
                <a:gd name="T22" fmla="*/ 16 w 40"/>
                <a:gd name="T23" fmla="*/ 22 h 52"/>
                <a:gd name="T24" fmla="*/ 16 w 40"/>
                <a:gd name="T25" fmla="*/ 24 h 52"/>
                <a:gd name="T26" fmla="*/ 15 w 40"/>
                <a:gd name="T27" fmla="*/ 29 h 52"/>
                <a:gd name="T28" fmla="*/ 15 w 40"/>
                <a:gd name="T29" fmla="*/ 43 h 52"/>
                <a:gd name="T30" fmla="*/ 39 w 40"/>
                <a:gd name="T31" fmla="*/ 52 h 52"/>
                <a:gd name="T32" fmla="*/ 40 w 40"/>
                <a:gd name="T33" fmla="*/ 42 h 52"/>
                <a:gd name="T34" fmla="*/ 23 w 40"/>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52">
                  <a:moveTo>
                    <a:pt x="23" y="0"/>
                  </a:moveTo>
                  <a:cubicBezTo>
                    <a:pt x="10" y="6"/>
                    <a:pt x="10" y="6"/>
                    <a:pt x="10" y="6"/>
                  </a:cubicBezTo>
                  <a:cubicBezTo>
                    <a:pt x="15" y="6"/>
                    <a:pt x="15" y="6"/>
                    <a:pt x="15" y="6"/>
                  </a:cubicBezTo>
                  <a:cubicBezTo>
                    <a:pt x="15" y="9"/>
                    <a:pt x="15" y="9"/>
                    <a:pt x="15" y="9"/>
                  </a:cubicBezTo>
                  <a:cubicBezTo>
                    <a:pt x="5" y="9"/>
                    <a:pt x="5" y="9"/>
                    <a:pt x="5" y="9"/>
                  </a:cubicBezTo>
                  <a:cubicBezTo>
                    <a:pt x="0" y="11"/>
                    <a:pt x="0" y="11"/>
                    <a:pt x="0" y="11"/>
                  </a:cubicBezTo>
                  <a:cubicBezTo>
                    <a:pt x="2" y="11"/>
                    <a:pt x="2" y="11"/>
                    <a:pt x="2" y="11"/>
                  </a:cubicBezTo>
                  <a:cubicBezTo>
                    <a:pt x="2" y="11"/>
                    <a:pt x="2" y="11"/>
                    <a:pt x="3" y="11"/>
                  </a:cubicBezTo>
                  <a:cubicBezTo>
                    <a:pt x="3" y="11"/>
                    <a:pt x="3" y="11"/>
                    <a:pt x="4" y="11"/>
                  </a:cubicBezTo>
                  <a:cubicBezTo>
                    <a:pt x="15" y="11"/>
                    <a:pt x="15" y="11"/>
                    <a:pt x="15" y="11"/>
                  </a:cubicBezTo>
                  <a:cubicBezTo>
                    <a:pt x="15" y="20"/>
                    <a:pt x="15" y="20"/>
                    <a:pt x="15" y="20"/>
                  </a:cubicBezTo>
                  <a:cubicBezTo>
                    <a:pt x="16" y="21"/>
                    <a:pt x="16" y="21"/>
                    <a:pt x="16" y="22"/>
                  </a:cubicBezTo>
                  <a:cubicBezTo>
                    <a:pt x="16" y="23"/>
                    <a:pt x="16" y="24"/>
                    <a:pt x="16" y="24"/>
                  </a:cubicBezTo>
                  <a:cubicBezTo>
                    <a:pt x="16" y="26"/>
                    <a:pt x="16" y="27"/>
                    <a:pt x="15" y="29"/>
                  </a:cubicBezTo>
                  <a:cubicBezTo>
                    <a:pt x="15" y="43"/>
                    <a:pt x="15" y="43"/>
                    <a:pt x="15" y="43"/>
                  </a:cubicBezTo>
                  <a:cubicBezTo>
                    <a:pt x="39" y="52"/>
                    <a:pt x="39" y="52"/>
                    <a:pt x="39" y="52"/>
                  </a:cubicBezTo>
                  <a:cubicBezTo>
                    <a:pt x="40" y="49"/>
                    <a:pt x="40" y="45"/>
                    <a:pt x="40" y="42"/>
                  </a:cubicBezTo>
                  <a:cubicBezTo>
                    <a:pt x="40" y="26"/>
                    <a:pt x="34" y="11"/>
                    <a:pt x="23" y="0"/>
                  </a:cubicBezTo>
                </a:path>
              </a:pathLst>
            </a:custGeom>
            <a:solidFill>
              <a:srgbClr val="F1F1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2"/>
            <p:cNvSpPr>
              <a:spLocks/>
            </p:cNvSpPr>
            <p:nvPr/>
          </p:nvSpPr>
          <p:spPr bwMode="gray">
            <a:xfrm>
              <a:off x="10480174" y="4577651"/>
              <a:ext cx="32927" cy="9685"/>
            </a:xfrm>
            <a:custGeom>
              <a:avLst/>
              <a:gdLst>
                <a:gd name="T0" fmla="*/ 17 w 17"/>
                <a:gd name="T1" fmla="*/ 0 h 5"/>
                <a:gd name="T2" fmla="*/ 9 w 17"/>
                <a:gd name="T3" fmla="*/ 0 h 5"/>
                <a:gd name="T4" fmla="*/ 0 w 17"/>
                <a:gd name="T5" fmla="*/ 5 h 5"/>
                <a:gd name="T6" fmla="*/ 17 w 17"/>
                <a:gd name="T7" fmla="*/ 5 h 5"/>
                <a:gd name="T8" fmla="*/ 17 w 17"/>
                <a:gd name="T9" fmla="*/ 0 h 5"/>
              </a:gdLst>
              <a:ahLst/>
              <a:cxnLst>
                <a:cxn ang="0">
                  <a:pos x="T0" y="T1"/>
                </a:cxn>
                <a:cxn ang="0">
                  <a:pos x="T2" y="T3"/>
                </a:cxn>
                <a:cxn ang="0">
                  <a:pos x="T4" y="T5"/>
                </a:cxn>
                <a:cxn ang="0">
                  <a:pos x="T6" y="T7"/>
                </a:cxn>
                <a:cxn ang="0">
                  <a:pos x="T8" y="T9"/>
                </a:cxn>
              </a:cxnLst>
              <a:rect l="0" t="0" r="r" b="b"/>
              <a:pathLst>
                <a:path w="17" h="5">
                  <a:moveTo>
                    <a:pt x="17" y="0"/>
                  </a:moveTo>
                  <a:lnTo>
                    <a:pt x="9" y="0"/>
                  </a:lnTo>
                  <a:lnTo>
                    <a:pt x="0" y="5"/>
                  </a:lnTo>
                  <a:lnTo>
                    <a:pt x="17" y="5"/>
                  </a:lnTo>
                  <a:lnTo>
                    <a:pt x="17" y="0"/>
                  </a:lnTo>
                  <a:close/>
                </a:path>
              </a:pathLst>
            </a:custGeom>
            <a:solidFill>
              <a:srgbClr val="858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3"/>
            <p:cNvSpPr>
              <a:spLocks/>
            </p:cNvSpPr>
            <p:nvPr/>
          </p:nvSpPr>
          <p:spPr bwMode="gray">
            <a:xfrm>
              <a:off x="10480174" y="4577651"/>
              <a:ext cx="32927" cy="9685"/>
            </a:xfrm>
            <a:custGeom>
              <a:avLst/>
              <a:gdLst>
                <a:gd name="T0" fmla="*/ 17 w 17"/>
                <a:gd name="T1" fmla="*/ 0 h 5"/>
                <a:gd name="T2" fmla="*/ 9 w 17"/>
                <a:gd name="T3" fmla="*/ 0 h 5"/>
                <a:gd name="T4" fmla="*/ 0 w 17"/>
                <a:gd name="T5" fmla="*/ 5 h 5"/>
                <a:gd name="T6" fmla="*/ 17 w 17"/>
                <a:gd name="T7" fmla="*/ 5 h 5"/>
                <a:gd name="T8" fmla="*/ 17 w 17"/>
                <a:gd name="T9" fmla="*/ 0 h 5"/>
              </a:gdLst>
              <a:ahLst/>
              <a:cxnLst>
                <a:cxn ang="0">
                  <a:pos x="T0" y="T1"/>
                </a:cxn>
                <a:cxn ang="0">
                  <a:pos x="T2" y="T3"/>
                </a:cxn>
                <a:cxn ang="0">
                  <a:pos x="T4" y="T5"/>
                </a:cxn>
                <a:cxn ang="0">
                  <a:pos x="T6" y="T7"/>
                </a:cxn>
                <a:cxn ang="0">
                  <a:pos x="T8" y="T9"/>
                </a:cxn>
              </a:cxnLst>
              <a:rect l="0" t="0" r="r" b="b"/>
              <a:pathLst>
                <a:path w="17" h="5">
                  <a:moveTo>
                    <a:pt x="17" y="0"/>
                  </a:moveTo>
                  <a:lnTo>
                    <a:pt x="9" y="0"/>
                  </a:lnTo>
                  <a:lnTo>
                    <a:pt x="0" y="5"/>
                  </a:lnTo>
                  <a:lnTo>
                    <a:pt x="17" y="5"/>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4"/>
            <p:cNvSpPr>
              <a:spLocks noEditPoints="1"/>
            </p:cNvSpPr>
            <p:nvPr/>
          </p:nvSpPr>
          <p:spPr bwMode="gray">
            <a:xfrm>
              <a:off x="10456932" y="4595083"/>
              <a:ext cx="56169" cy="104589"/>
            </a:xfrm>
            <a:custGeom>
              <a:avLst/>
              <a:gdLst>
                <a:gd name="T0" fmla="*/ 17 w 17"/>
                <a:gd name="T1" fmla="*/ 18 h 32"/>
                <a:gd name="T2" fmla="*/ 5 w 17"/>
                <a:gd name="T3" fmla="*/ 27 h 32"/>
                <a:gd name="T4" fmla="*/ 5 w 17"/>
                <a:gd name="T5" fmla="*/ 27 h 32"/>
                <a:gd name="T6" fmla="*/ 5 w 17"/>
                <a:gd name="T7" fmla="*/ 27 h 32"/>
                <a:gd name="T8" fmla="*/ 2 w 17"/>
                <a:gd name="T9" fmla="*/ 26 h 32"/>
                <a:gd name="T10" fmla="*/ 2 w 17"/>
                <a:gd name="T11" fmla="*/ 26 h 32"/>
                <a:gd name="T12" fmla="*/ 2 w 17"/>
                <a:gd name="T13" fmla="*/ 26 h 32"/>
                <a:gd name="T14" fmla="*/ 17 w 17"/>
                <a:gd name="T15" fmla="*/ 32 h 32"/>
                <a:gd name="T16" fmla="*/ 17 w 17"/>
                <a:gd name="T17" fmla="*/ 18 h 32"/>
                <a:gd name="T18" fmla="*/ 4 w 17"/>
                <a:gd name="T19" fmla="*/ 0 h 32"/>
                <a:gd name="T20" fmla="*/ 2 w 17"/>
                <a:gd name="T21" fmla="*/ 0 h 32"/>
                <a:gd name="T22" fmla="*/ 0 w 17"/>
                <a:gd name="T23" fmla="*/ 1 h 32"/>
                <a:gd name="T24" fmla="*/ 0 w 17"/>
                <a:gd name="T25" fmla="*/ 1 h 32"/>
                <a:gd name="T26" fmla="*/ 3 w 17"/>
                <a:gd name="T27" fmla="*/ 0 h 32"/>
                <a:gd name="T28" fmla="*/ 4 w 17"/>
                <a:gd name="T29" fmla="*/ 0 h 32"/>
                <a:gd name="T30" fmla="*/ 17 w 17"/>
                <a:gd name="T31" fmla="*/ 0 h 32"/>
                <a:gd name="T32" fmla="*/ 6 w 17"/>
                <a:gd name="T33" fmla="*/ 0 h 32"/>
                <a:gd name="T34" fmla="*/ 7 w 17"/>
                <a:gd name="T35" fmla="*/ 0 h 32"/>
                <a:gd name="T36" fmla="*/ 7 w 17"/>
                <a:gd name="T37" fmla="*/ 0 h 32"/>
                <a:gd name="T38" fmla="*/ 17 w 17"/>
                <a:gd name="T39" fmla="*/ 9 h 32"/>
                <a:gd name="T40" fmla="*/ 17 w 17"/>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2">
                  <a:moveTo>
                    <a:pt x="17" y="18"/>
                  </a:moveTo>
                  <a:cubicBezTo>
                    <a:pt x="16" y="23"/>
                    <a:pt x="11" y="27"/>
                    <a:pt x="5" y="27"/>
                  </a:cubicBezTo>
                  <a:cubicBezTo>
                    <a:pt x="5" y="27"/>
                    <a:pt x="5" y="27"/>
                    <a:pt x="5" y="27"/>
                  </a:cubicBezTo>
                  <a:cubicBezTo>
                    <a:pt x="5" y="27"/>
                    <a:pt x="5" y="27"/>
                    <a:pt x="5" y="27"/>
                  </a:cubicBezTo>
                  <a:cubicBezTo>
                    <a:pt x="4" y="27"/>
                    <a:pt x="3" y="27"/>
                    <a:pt x="2" y="26"/>
                  </a:cubicBezTo>
                  <a:cubicBezTo>
                    <a:pt x="2" y="26"/>
                    <a:pt x="2" y="26"/>
                    <a:pt x="2" y="26"/>
                  </a:cubicBezTo>
                  <a:cubicBezTo>
                    <a:pt x="2" y="26"/>
                    <a:pt x="2" y="26"/>
                    <a:pt x="2" y="26"/>
                  </a:cubicBezTo>
                  <a:cubicBezTo>
                    <a:pt x="17" y="32"/>
                    <a:pt x="17" y="32"/>
                    <a:pt x="17" y="32"/>
                  </a:cubicBezTo>
                  <a:cubicBezTo>
                    <a:pt x="17" y="18"/>
                    <a:pt x="17" y="18"/>
                    <a:pt x="17" y="18"/>
                  </a:cubicBezTo>
                  <a:moveTo>
                    <a:pt x="4" y="0"/>
                  </a:moveTo>
                  <a:cubicBezTo>
                    <a:pt x="2" y="0"/>
                    <a:pt x="2" y="0"/>
                    <a:pt x="2" y="0"/>
                  </a:cubicBezTo>
                  <a:cubicBezTo>
                    <a:pt x="0" y="1"/>
                    <a:pt x="0" y="1"/>
                    <a:pt x="0" y="1"/>
                  </a:cubicBezTo>
                  <a:cubicBezTo>
                    <a:pt x="0" y="1"/>
                    <a:pt x="0" y="1"/>
                    <a:pt x="0" y="1"/>
                  </a:cubicBezTo>
                  <a:cubicBezTo>
                    <a:pt x="1" y="0"/>
                    <a:pt x="2" y="0"/>
                    <a:pt x="3" y="0"/>
                  </a:cubicBezTo>
                  <a:cubicBezTo>
                    <a:pt x="3" y="0"/>
                    <a:pt x="3" y="0"/>
                    <a:pt x="4" y="0"/>
                  </a:cubicBezTo>
                  <a:moveTo>
                    <a:pt x="17" y="0"/>
                  </a:moveTo>
                  <a:cubicBezTo>
                    <a:pt x="6" y="0"/>
                    <a:pt x="6" y="0"/>
                    <a:pt x="6" y="0"/>
                  </a:cubicBezTo>
                  <a:cubicBezTo>
                    <a:pt x="6" y="0"/>
                    <a:pt x="6" y="0"/>
                    <a:pt x="7" y="0"/>
                  </a:cubicBezTo>
                  <a:cubicBezTo>
                    <a:pt x="7" y="0"/>
                    <a:pt x="7" y="0"/>
                    <a:pt x="7" y="0"/>
                  </a:cubicBezTo>
                  <a:cubicBezTo>
                    <a:pt x="12" y="1"/>
                    <a:pt x="16" y="5"/>
                    <a:pt x="17" y="9"/>
                  </a:cubicBezTo>
                  <a:cubicBezTo>
                    <a:pt x="17" y="0"/>
                    <a:pt x="17" y="0"/>
                    <a:pt x="17" y="0"/>
                  </a:cubicBezTo>
                </a:path>
              </a:pathLst>
            </a:custGeom>
            <a:solidFill>
              <a:srgbClr val="858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5"/>
            <p:cNvSpPr>
              <a:spLocks noEditPoints="1"/>
            </p:cNvSpPr>
            <p:nvPr/>
          </p:nvSpPr>
          <p:spPr bwMode="gray">
            <a:xfrm>
              <a:off x="10954697" y="4275506"/>
              <a:ext cx="228546" cy="675953"/>
            </a:xfrm>
            <a:custGeom>
              <a:avLst/>
              <a:gdLst>
                <a:gd name="T0" fmla="*/ 69 w 69"/>
                <a:gd name="T1" fmla="*/ 205 h 205"/>
                <a:gd name="T2" fmla="*/ 1 w 69"/>
                <a:gd name="T3" fmla="*/ 108 h 205"/>
                <a:gd name="T4" fmla="*/ 1 w 69"/>
                <a:gd name="T5" fmla="*/ 108 h 205"/>
                <a:gd name="T6" fmla="*/ 1 w 69"/>
                <a:gd name="T7" fmla="*/ 107 h 205"/>
                <a:gd name="T8" fmla="*/ 1 w 69"/>
                <a:gd name="T9" fmla="*/ 107 h 205"/>
                <a:gd name="T10" fmla="*/ 1 w 69"/>
                <a:gd name="T11" fmla="*/ 107 h 205"/>
                <a:gd name="T12" fmla="*/ 0 w 69"/>
                <a:gd name="T13" fmla="*/ 106 h 205"/>
                <a:gd name="T14" fmla="*/ 0 w 69"/>
                <a:gd name="T15" fmla="*/ 106 h 205"/>
                <a:gd name="T16" fmla="*/ 0 w 69"/>
                <a:gd name="T17" fmla="*/ 106 h 205"/>
                <a:gd name="T18" fmla="*/ 0 w 69"/>
                <a:gd name="T19" fmla="*/ 105 h 205"/>
                <a:gd name="T20" fmla="*/ 0 w 69"/>
                <a:gd name="T21" fmla="*/ 105 h 205"/>
                <a:gd name="T22" fmla="*/ 0 w 69"/>
                <a:gd name="T23" fmla="*/ 105 h 205"/>
                <a:gd name="T24" fmla="*/ 0 w 69"/>
                <a:gd name="T25" fmla="*/ 104 h 205"/>
                <a:gd name="T26" fmla="*/ 0 w 69"/>
                <a:gd name="T27" fmla="*/ 104 h 205"/>
                <a:gd name="T28" fmla="*/ 0 w 69"/>
                <a:gd name="T29" fmla="*/ 104 h 205"/>
                <a:gd name="T30" fmla="*/ 0 w 69"/>
                <a:gd name="T31" fmla="*/ 103 h 205"/>
                <a:gd name="T32" fmla="*/ 0 w 69"/>
                <a:gd name="T33" fmla="*/ 103 h 205"/>
                <a:gd name="T34" fmla="*/ 0 w 69"/>
                <a:gd name="T35" fmla="*/ 103 h 205"/>
                <a:gd name="T36" fmla="*/ 0 w 69"/>
                <a:gd name="T37" fmla="*/ 103 h 205"/>
                <a:gd name="T38" fmla="*/ 0 w 69"/>
                <a:gd name="T39" fmla="*/ 103 h 205"/>
                <a:gd name="T40" fmla="*/ 0 w 69"/>
                <a:gd name="T41" fmla="*/ 103 h 205"/>
                <a:gd name="T42" fmla="*/ 0 w 69"/>
                <a:gd name="T43" fmla="*/ 102 h 205"/>
                <a:gd name="T44" fmla="*/ 0 w 69"/>
                <a:gd name="T45" fmla="*/ 102 h 205"/>
                <a:gd name="T46" fmla="*/ 0 w 69"/>
                <a:gd name="T47" fmla="*/ 102 h 205"/>
                <a:gd name="T48" fmla="*/ 0 w 69"/>
                <a:gd name="T49" fmla="*/ 102 h 205"/>
                <a:gd name="T50" fmla="*/ 0 w 69"/>
                <a:gd name="T51" fmla="*/ 102 h 205"/>
                <a:gd name="T52" fmla="*/ 0 w 69"/>
                <a:gd name="T53" fmla="*/ 102 h 205"/>
                <a:gd name="T54" fmla="*/ 0 w 69"/>
                <a:gd name="T55" fmla="*/ 101 h 205"/>
                <a:gd name="T56" fmla="*/ 0 w 69"/>
                <a:gd name="T57" fmla="*/ 101 h 205"/>
                <a:gd name="T58" fmla="*/ 0 w 69"/>
                <a:gd name="T59" fmla="*/ 101 h 205"/>
                <a:gd name="T60" fmla="*/ 0 w 69"/>
                <a:gd name="T61" fmla="*/ 101 h 205"/>
                <a:gd name="T62" fmla="*/ 0 w 69"/>
                <a:gd name="T63" fmla="*/ 101 h 205"/>
                <a:gd name="T64" fmla="*/ 0 w 69"/>
                <a:gd name="T65" fmla="*/ 100 h 205"/>
                <a:gd name="T66" fmla="*/ 0 w 69"/>
                <a:gd name="T67" fmla="*/ 100 h 205"/>
                <a:gd name="T68" fmla="*/ 0 w 69"/>
                <a:gd name="T69" fmla="*/ 100 h 205"/>
                <a:gd name="T70" fmla="*/ 0 w 69"/>
                <a:gd name="T71" fmla="*/ 100 h 205"/>
                <a:gd name="T72" fmla="*/ 0 w 69"/>
                <a:gd name="T73" fmla="*/ 100 h 205"/>
                <a:gd name="T74" fmla="*/ 0 w 69"/>
                <a:gd name="T75" fmla="*/ 100 h 205"/>
                <a:gd name="T76" fmla="*/ 0 w 69"/>
                <a:gd name="T77" fmla="*/ 99 h 205"/>
                <a:gd name="T78" fmla="*/ 0 w 69"/>
                <a:gd name="T79" fmla="*/ 99 h 205"/>
                <a:gd name="T80" fmla="*/ 0 w 69"/>
                <a:gd name="T81" fmla="*/ 99 h 205"/>
                <a:gd name="T82" fmla="*/ 0 w 69"/>
                <a:gd name="T83" fmla="*/ 99 h 205"/>
                <a:gd name="T84" fmla="*/ 0 w 69"/>
                <a:gd name="T85" fmla="*/ 99 h 205"/>
                <a:gd name="T86" fmla="*/ 0 w 69"/>
                <a:gd name="T87" fmla="*/ 99 h 205"/>
                <a:gd name="T88" fmla="*/ 62 w 69"/>
                <a:gd name="T89" fmla="*/ 0 h 205"/>
                <a:gd name="T90" fmla="*/ 0 w 69"/>
                <a:gd name="T91" fmla="*/ 9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 h="205">
                  <a:moveTo>
                    <a:pt x="1" y="108"/>
                  </a:moveTo>
                  <a:cubicBezTo>
                    <a:pt x="3" y="152"/>
                    <a:pt x="31" y="189"/>
                    <a:pt x="69" y="205"/>
                  </a:cubicBezTo>
                  <a:cubicBezTo>
                    <a:pt x="69" y="205"/>
                    <a:pt x="69" y="205"/>
                    <a:pt x="69" y="205"/>
                  </a:cubicBezTo>
                  <a:cubicBezTo>
                    <a:pt x="31" y="189"/>
                    <a:pt x="3" y="152"/>
                    <a:pt x="1" y="108"/>
                  </a:cubicBezTo>
                  <a:moveTo>
                    <a:pt x="1" y="108"/>
                  </a:moveTo>
                  <a:cubicBezTo>
                    <a:pt x="1" y="108"/>
                    <a:pt x="1" y="108"/>
                    <a:pt x="1" y="108"/>
                  </a:cubicBezTo>
                  <a:cubicBezTo>
                    <a:pt x="1" y="108"/>
                    <a:pt x="1" y="108"/>
                    <a:pt x="1" y="108"/>
                  </a:cubicBezTo>
                  <a:moveTo>
                    <a:pt x="1" y="107"/>
                  </a:moveTo>
                  <a:cubicBezTo>
                    <a:pt x="1" y="107"/>
                    <a:pt x="1" y="108"/>
                    <a:pt x="1" y="108"/>
                  </a:cubicBezTo>
                  <a:cubicBezTo>
                    <a:pt x="1" y="108"/>
                    <a:pt x="1" y="107"/>
                    <a:pt x="1" y="107"/>
                  </a:cubicBezTo>
                  <a:moveTo>
                    <a:pt x="0" y="107"/>
                  </a:moveTo>
                  <a:cubicBezTo>
                    <a:pt x="0" y="107"/>
                    <a:pt x="0" y="107"/>
                    <a:pt x="1" y="107"/>
                  </a:cubicBezTo>
                  <a:cubicBezTo>
                    <a:pt x="0" y="107"/>
                    <a:pt x="0" y="107"/>
                    <a:pt x="0" y="107"/>
                  </a:cubicBezTo>
                  <a:moveTo>
                    <a:pt x="0" y="106"/>
                  </a:moveTo>
                  <a:cubicBezTo>
                    <a:pt x="0" y="106"/>
                    <a:pt x="0" y="107"/>
                    <a:pt x="0" y="107"/>
                  </a:cubicBezTo>
                  <a:cubicBezTo>
                    <a:pt x="0" y="107"/>
                    <a:pt x="0" y="106"/>
                    <a:pt x="0" y="106"/>
                  </a:cubicBezTo>
                  <a:moveTo>
                    <a:pt x="0" y="106"/>
                  </a:moveTo>
                  <a:cubicBezTo>
                    <a:pt x="0" y="106"/>
                    <a:pt x="0" y="106"/>
                    <a:pt x="0" y="106"/>
                  </a:cubicBezTo>
                  <a:cubicBezTo>
                    <a:pt x="0" y="106"/>
                    <a:pt x="0" y="106"/>
                    <a:pt x="0" y="106"/>
                  </a:cubicBezTo>
                  <a:moveTo>
                    <a:pt x="0" y="105"/>
                  </a:moveTo>
                  <a:cubicBezTo>
                    <a:pt x="0" y="105"/>
                    <a:pt x="0" y="105"/>
                    <a:pt x="0" y="106"/>
                  </a:cubicBezTo>
                  <a:cubicBezTo>
                    <a:pt x="0" y="105"/>
                    <a:pt x="0" y="105"/>
                    <a:pt x="0" y="105"/>
                  </a:cubicBezTo>
                  <a:moveTo>
                    <a:pt x="0" y="105"/>
                  </a:moveTo>
                  <a:cubicBezTo>
                    <a:pt x="0" y="105"/>
                    <a:pt x="0" y="105"/>
                    <a:pt x="0" y="105"/>
                  </a:cubicBezTo>
                  <a:cubicBezTo>
                    <a:pt x="0" y="105"/>
                    <a:pt x="0" y="105"/>
                    <a:pt x="0" y="105"/>
                  </a:cubicBezTo>
                  <a:moveTo>
                    <a:pt x="0" y="104"/>
                  </a:moveTo>
                  <a:cubicBezTo>
                    <a:pt x="0" y="104"/>
                    <a:pt x="0" y="104"/>
                    <a:pt x="0" y="105"/>
                  </a:cubicBezTo>
                  <a:cubicBezTo>
                    <a:pt x="0" y="104"/>
                    <a:pt x="0" y="104"/>
                    <a:pt x="0" y="104"/>
                  </a:cubicBezTo>
                  <a:moveTo>
                    <a:pt x="0" y="104"/>
                  </a:moveTo>
                  <a:cubicBezTo>
                    <a:pt x="0" y="104"/>
                    <a:pt x="0" y="104"/>
                    <a:pt x="0" y="104"/>
                  </a:cubicBezTo>
                  <a:cubicBezTo>
                    <a:pt x="0" y="104"/>
                    <a:pt x="0" y="104"/>
                    <a:pt x="0" y="104"/>
                  </a:cubicBezTo>
                  <a:moveTo>
                    <a:pt x="0" y="103"/>
                  </a:moveTo>
                  <a:cubicBezTo>
                    <a:pt x="0" y="104"/>
                    <a:pt x="0" y="104"/>
                    <a:pt x="0" y="104"/>
                  </a:cubicBezTo>
                  <a:cubicBezTo>
                    <a:pt x="0" y="104"/>
                    <a:pt x="0" y="104"/>
                    <a:pt x="0" y="103"/>
                  </a:cubicBezTo>
                  <a:moveTo>
                    <a:pt x="0" y="103"/>
                  </a:moveTo>
                  <a:cubicBezTo>
                    <a:pt x="0" y="103"/>
                    <a:pt x="0" y="103"/>
                    <a:pt x="0" y="103"/>
                  </a:cubicBezTo>
                  <a:cubicBezTo>
                    <a:pt x="0" y="103"/>
                    <a:pt x="0" y="103"/>
                    <a:pt x="0" y="103"/>
                  </a:cubicBezTo>
                  <a:moveTo>
                    <a:pt x="0" y="103"/>
                  </a:moveTo>
                  <a:cubicBezTo>
                    <a:pt x="0" y="103"/>
                    <a:pt x="0" y="103"/>
                    <a:pt x="0" y="103"/>
                  </a:cubicBezTo>
                  <a:cubicBezTo>
                    <a:pt x="0" y="103"/>
                    <a:pt x="0" y="103"/>
                    <a:pt x="0" y="103"/>
                  </a:cubicBezTo>
                  <a:moveTo>
                    <a:pt x="0" y="102"/>
                  </a:moveTo>
                  <a:cubicBezTo>
                    <a:pt x="0" y="102"/>
                    <a:pt x="0" y="103"/>
                    <a:pt x="0" y="103"/>
                  </a:cubicBezTo>
                  <a:cubicBezTo>
                    <a:pt x="0" y="103"/>
                    <a:pt x="0" y="102"/>
                    <a:pt x="0" y="102"/>
                  </a:cubicBezTo>
                  <a:moveTo>
                    <a:pt x="0" y="102"/>
                  </a:moveTo>
                  <a:cubicBezTo>
                    <a:pt x="0" y="102"/>
                    <a:pt x="0" y="102"/>
                    <a:pt x="0" y="102"/>
                  </a:cubicBezTo>
                  <a:cubicBezTo>
                    <a:pt x="0" y="102"/>
                    <a:pt x="0" y="102"/>
                    <a:pt x="0" y="102"/>
                  </a:cubicBezTo>
                  <a:moveTo>
                    <a:pt x="0" y="102"/>
                  </a:moveTo>
                  <a:cubicBezTo>
                    <a:pt x="0" y="102"/>
                    <a:pt x="0" y="102"/>
                    <a:pt x="0" y="102"/>
                  </a:cubicBezTo>
                  <a:cubicBezTo>
                    <a:pt x="0" y="102"/>
                    <a:pt x="0" y="102"/>
                    <a:pt x="0" y="102"/>
                  </a:cubicBezTo>
                  <a:moveTo>
                    <a:pt x="0" y="102"/>
                  </a:moveTo>
                  <a:cubicBezTo>
                    <a:pt x="0" y="102"/>
                    <a:pt x="0" y="102"/>
                    <a:pt x="0" y="102"/>
                  </a:cubicBezTo>
                  <a:cubicBezTo>
                    <a:pt x="0" y="102"/>
                    <a:pt x="0" y="102"/>
                    <a:pt x="0" y="102"/>
                  </a:cubicBezTo>
                  <a:moveTo>
                    <a:pt x="0" y="101"/>
                  </a:moveTo>
                  <a:cubicBezTo>
                    <a:pt x="0" y="101"/>
                    <a:pt x="0" y="101"/>
                    <a:pt x="0" y="102"/>
                  </a:cubicBezTo>
                  <a:cubicBezTo>
                    <a:pt x="0" y="101"/>
                    <a:pt x="0" y="101"/>
                    <a:pt x="0" y="101"/>
                  </a:cubicBezTo>
                  <a:moveTo>
                    <a:pt x="0" y="101"/>
                  </a:moveTo>
                  <a:cubicBezTo>
                    <a:pt x="0" y="101"/>
                    <a:pt x="0" y="101"/>
                    <a:pt x="0" y="101"/>
                  </a:cubicBezTo>
                  <a:cubicBezTo>
                    <a:pt x="0" y="101"/>
                    <a:pt x="0" y="101"/>
                    <a:pt x="0" y="101"/>
                  </a:cubicBezTo>
                  <a:cubicBezTo>
                    <a:pt x="0" y="101"/>
                    <a:pt x="0" y="101"/>
                    <a:pt x="0" y="101"/>
                  </a:cubicBezTo>
                  <a:moveTo>
                    <a:pt x="0" y="101"/>
                  </a:moveTo>
                  <a:cubicBezTo>
                    <a:pt x="0" y="101"/>
                    <a:pt x="0" y="101"/>
                    <a:pt x="0" y="101"/>
                  </a:cubicBezTo>
                  <a:cubicBezTo>
                    <a:pt x="0" y="101"/>
                    <a:pt x="0" y="101"/>
                    <a:pt x="0" y="101"/>
                  </a:cubicBezTo>
                  <a:moveTo>
                    <a:pt x="0" y="101"/>
                  </a:moveTo>
                  <a:cubicBezTo>
                    <a:pt x="0" y="101"/>
                    <a:pt x="0" y="101"/>
                    <a:pt x="0" y="101"/>
                  </a:cubicBezTo>
                  <a:cubicBezTo>
                    <a:pt x="0" y="101"/>
                    <a:pt x="0" y="101"/>
                    <a:pt x="0" y="101"/>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moveTo>
                    <a:pt x="0" y="99"/>
                  </a:moveTo>
                  <a:cubicBezTo>
                    <a:pt x="0" y="100"/>
                    <a:pt x="0" y="100"/>
                    <a:pt x="0" y="100"/>
                  </a:cubicBezTo>
                  <a:cubicBezTo>
                    <a:pt x="0" y="100"/>
                    <a:pt x="0" y="100"/>
                    <a:pt x="0" y="99"/>
                  </a:cubicBezTo>
                  <a:moveTo>
                    <a:pt x="0" y="99"/>
                  </a:moveTo>
                  <a:cubicBezTo>
                    <a:pt x="0" y="99"/>
                    <a:pt x="0" y="99"/>
                    <a:pt x="0" y="99"/>
                  </a:cubicBezTo>
                  <a:cubicBezTo>
                    <a:pt x="0" y="99"/>
                    <a:pt x="0" y="99"/>
                    <a:pt x="0" y="99"/>
                  </a:cubicBezTo>
                  <a:moveTo>
                    <a:pt x="0" y="99"/>
                  </a:moveTo>
                  <a:cubicBezTo>
                    <a:pt x="0" y="99"/>
                    <a:pt x="0" y="99"/>
                    <a:pt x="0" y="99"/>
                  </a:cubicBezTo>
                  <a:cubicBezTo>
                    <a:pt x="0" y="99"/>
                    <a:pt x="0" y="99"/>
                    <a:pt x="0" y="99"/>
                  </a:cubicBezTo>
                  <a:moveTo>
                    <a:pt x="0" y="99"/>
                  </a:moveTo>
                  <a:cubicBezTo>
                    <a:pt x="0" y="99"/>
                    <a:pt x="0" y="99"/>
                    <a:pt x="0" y="99"/>
                  </a:cubicBezTo>
                  <a:cubicBezTo>
                    <a:pt x="0" y="99"/>
                    <a:pt x="0" y="99"/>
                    <a:pt x="0" y="99"/>
                  </a:cubicBezTo>
                  <a:moveTo>
                    <a:pt x="0" y="98"/>
                  </a:moveTo>
                  <a:cubicBezTo>
                    <a:pt x="0" y="98"/>
                    <a:pt x="0" y="99"/>
                    <a:pt x="0" y="99"/>
                  </a:cubicBezTo>
                  <a:cubicBezTo>
                    <a:pt x="0" y="99"/>
                    <a:pt x="0" y="98"/>
                    <a:pt x="0" y="98"/>
                  </a:cubicBezTo>
                  <a:moveTo>
                    <a:pt x="62" y="0"/>
                  </a:moveTo>
                  <a:cubicBezTo>
                    <a:pt x="62" y="0"/>
                    <a:pt x="62" y="0"/>
                    <a:pt x="62" y="0"/>
                  </a:cubicBezTo>
                  <a:cubicBezTo>
                    <a:pt x="26" y="19"/>
                    <a:pt x="1" y="56"/>
                    <a:pt x="0" y="98"/>
                  </a:cubicBezTo>
                  <a:cubicBezTo>
                    <a:pt x="1" y="55"/>
                    <a:pt x="26" y="18"/>
                    <a:pt x="62" y="0"/>
                  </a:cubicBezTo>
                </a:path>
              </a:pathLst>
            </a:custGeom>
            <a:solidFill>
              <a:srgbClr val="F1F1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6"/>
            <p:cNvSpPr>
              <a:spLocks/>
            </p:cNvSpPr>
            <p:nvPr/>
          </p:nvSpPr>
          <p:spPr bwMode="gray">
            <a:xfrm>
              <a:off x="10470491" y="4595083"/>
              <a:ext cx="5811" cy="0"/>
            </a:xfrm>
            <a:custGeom>
              <a:avLst/>
              <a:gdLst>
                <a:gd name="T0" fmla="*/ 1 w 2"/>
                <a:gd name="T1" fmla="*/ 0 w 2"/>
                <a:gd name="T2" fmla="*/ 0 w 2"/>
                <a:gd name="T3" fmla="*/ 1 w 2"/>
                <a:gd name="T4" fmla="*/ 2 w 2"/>
                <a:gd name="T5" fmla="*/ 2 w 2"/>
                <a:gd name="T6" fmla="*/ 1 w 2"/>
              </a:gdLst>
              <a:ahLst/>
              <a:cxnLst>
                <a:cxn ang="0">
                  <a:pos x="T0" y="0"/>
                </a:cxn>
                <a:cxn ang="0">
                  <a:pos x="T1" y="0"/>
                </a:cxn>
                <a:cxn ang="0">
                  <a:pos x="T2" y="0"/>
                </a:cxn>
                <a:cxn ang="0">
                  <a:pos x="T3" y="0"/>
                </a:cxn>
                <a:cxn ang="0">
                  <a:pos x="T4" y="0"/>
                </a:cxn>
                <a:cxn ang="0">
                  <a:pos x="T5" y="0"/>
                </a:cxn>
                <a:cxn ang="0">
                  <a:pos x="T6" y="0"/>
                </a:cxn>
              </a:cxnLst>
              <a:rect l="0" t="0" r="r" b="b"/>
              <a:pathLst>
                <a:path w="2">
                  <a:moveTo>
                    <a:pt x="1" y="0"/>
                  </a:moveTo>
                  <a:cubicBezTo>
                    <a:pt x="0" y="0"/>
                    <a:pt x="0" y="0"/>
                    <a:pt x="0" y="0"/>
                  </a:cubicBezTo>
                  <a:cubicBezTo>
                    <a:pt x="0" y="0"/>
                    <a:pt x="0" y="0"/>
                    <a:pt x="0" y="0"/>
                  </a:cubicBezTo>
                  <a:cubicBezTo>
                    <a:pt x="0" y="0"/>
                    <a:pt x="0" y="0"/>
                    <a:pt x="1" y="0"/>
                  </a:cubicBezTo>
                  <a:cubicBezTo>
                    <a:pt x="1" y="0"/>
                    <a:pt x="1" y="0"/>
                    <a:pt x="2" y="0"/>
                  </a:cubicBezTo>
                  <a:cubicBezTo>
                    <a:pt x="2" y="0"/>
                    <a:pt x="2" y="0"/>
                    <a:pt x="2" y="0"/>
                  </a:cubicBezTo>
                  <a:cubicBezTo>
                    <a:pt x="1" y="0"/>
                    <a:pt x="1" y="0"/>
                    <a:pt x="1" y="0"/>
                  </a:cubicBezTo>
                </a:path>
              </a:pathLst>
            </a:custGeom>
            <a:solidFill>
              <a:srgbClr val="F8F8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7"/>
            <p:cNvSpPr>
              <a:spLocks noEditPoints="1"/>
            </p:cNvSpPr>
            <p:nvPr/>
          </p:nvSpPr>
          <p:spPr bwMode="gray">
            <a:xfrm>
              <a:off x="10456932" y="4595083"/>
              <a:ext cx="23242" cy="3874"/>
            </a:xfrm>
            <a:custGeom>
              <a:avLst/>
              <a:gdLst>
                <a:gd name="T0" fmla="*/ 0 w 7"/>
                <a:gd name="T1" fmla="*/ 1 h 1"/>
                <a:gd name="T2" fmla="*/ 0 w 7"/>
                <a:gd name="T3" fmla="*/ 1 h 1"/>
                <a:gd name="T4" fmla="*/ 0 w 7"/>
                <a:gd name="T5" fmla="*/ 1 h 1"/>
                <a:gd name="T6" fmla="*/ 0 w 7"/>
                <a:gd name="T7" fmla="*/ 1 h 1"/>
                <a:gd name="T8" fmla="*/ 4 w 7"/>
                <a:gd name="T9" fmla="*/ 0 h 1"/>
                <a:gd name="T10" fmla="*/ 4 w 7"/>
                <a:gd name="T11" fmla="*/ 0 h 1"/>
                <a:gd name="T12" fmla="*/ 3 w 7"/>
                <a:gd name="T13" fmla="*/ 0 h 1"/>
                <a:gd name="T14" fmla="*/ 4 w 7"/>
                <a:gd name="T15" fmla="*/ 0 h 1"/>
                <a:gd name="T16" fmla="*/ 6 w 7"/>
                <a:gd name="T17" fmla="*/ 0 h 1"/>
                <a:gd name="T18" fmla="*/ 6 w 7"/>
                <a:gd name="T19" fmla="*/ 0 h 1"/>
                <a:gd name="T20" fmla="*/ 7 w 7"/>
                <a:gd name="T21" fmla="*/ 0 h 1"/>
                <a:gd name="T22" fmla="*/ 6 w 7"/>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
                  <a:moveTo>
                    <a:pt x="0" y="1"/>
                  </a:moveTo>
                  <a:cubicBezTo>
                    <a:pt x="0" y="1"/>
                    <a:pt x="0" y="1"/>
                    <a:pt x="0" y="1"/>
                  </a:cubicBezTo>
                  <a:cubicBezTo>
                    <a:pt x="0" y="1"/>
                    <a:pt x="0" y="1"/>
                    <a:pt x="0" y="1"/>
                  </a:cubicBezTo>
                  <a:cubicBezTo>
                    <a:pt x="0" y="1"/>
                    <a:pt x="0" y="1"/>
                    <a:pt x="0" y="1"/>
                  </a:cubicBezTo>
                  <a:moveTo>
                    <a:pt x="4" y="0"/>
                  </a:moveTo>
                  <a:cubicBezTo>
                    <a:pt x="4" y="0"/>
                    <a:pt x="4" y="0"/>
                    <a:pt x="4" y="0"/>
                  </a:cubicBezTo>
                  <a:cubicBezTo>
                    <a:pt x="3" y="0"/>
                    <a:pt x="3" y="0"/>
                    <a:pt x="3" y="0"/>
                  </a:cubicBezTo>
                  <a:cubicBezTo>
                    <a:pt x="3" y="0"/>
                    <a:pt x="3" y="0"/>
                    <a:pt x="4" y="0"/>
                  </a:cubicBezTo>
                  <a:moveTo>
                    <a:pt x="6" y="0"/>
                  </a:moveTo>
                  <a:cubicBezTo>
                    <a:pt x="6" y="0"/>
                    <a:pt x="6" y="0"/>
                    <a:pt x="6" y="0"/>
                  </a:cubicBezTo>
                  <a:cubicBezTo>
                    <a:pt x="6" y="0"/>
                    <a:pt x="6" y="0"/>
                    <a:pt x="7" y="0"/>
                  </a:cubicBezTo>
                  <a:cubicBezTo>
                    <a:pt x="6" y="0"/>
                    <a:pt x="6" y="0"/>
                    <a:pt x="6" y="0"/>
                  </a:cubicBezTo>
                </a:path>
              </a:pathLst>
            </a:custGeom>
            <a:solidFill>
              <a:srgbClr val="C2C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8"/>
            <p:cNvSpPr>
              <a:spLocks/>
            </p:cNvSpPr>
            <p:nvPr/>
          </p:nvSpPr>
          <p:spPr bwMode="gray">
            <a:xfrm>
              <a:off x="10513101" y="4637694"/>
              <a:ext cx="3874" cy="15495"/>
            </a:xfrm>
            <a:custGeom>
              <a:avLst/>
              <a:gdLst>
                <a:gd name="T0" fmla="*/ 1 w 1"/>
                <a:gd name="T1" fmla="*/ 0 h 5"/>
                <a:gd name="T2" fmla="*/ 0 w 1"/>
                <a:gd name="T3" fmla="*/ 5 h 5"/>
                <a:gd name="T4" fmla="*/ 0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1" y="2"/>
                    <a:pt x="1" y="3"/>
                    <a:pt x="0" y="5"/>
                  </a:cubicBezTo>
                  <a:cubicBezTo>
                    <a:pt x="0" y="5"/>
                    <a:pt x="0" y="5"/>
                    <a:pt x="0" y="5"/>
                  </a:cubicBezTo>
                  <a:cubicBezTo>
                    <a:pt x="1" y="3"/>
                    <a:pt x="1" y="2"/>
                    <a:pt x="1" y="0"/>
                  </a:cubicBezTo>
                </a:path>
              </a:pathLst>
            </a:custGeom>
            <a:solidFill>
              <a:srgbClr val="F8F8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9"/>
            <p:cNvSpPr>
              <a:spLocks noEditPoints="1"/>
            </p:cNvSpPr>
            <p:nvPr/>
          </p:nvSpPr>
          <p:spPr bwMode="gray">
            <a:xfrm>
              <a:off x="10464679" y="4653188"/>
              <a:ext cx="48421" cy="30989"/>
            </a:xfrm>
            <a:custGeom>
              <a:avLst/>
              <a:gdLst>
                <a:gd name="T0" fmla="*/ 0 w 15"/>
                <a:gd name="T1" fmla="*/ 8 h 9"/>
                <a:gd name="T2" fmla="*/ 0 w 15"/>
                <a:gd name="T3" fmla="*/ 8 h 9"/>
                <a:gd name="T4" fmla="*/ 0 w 15"/>
                <a:gd name="T5" fmla="*/ 8 h 9"/>
                <a:gd name="T6" fmla="*/ 0 w 15"/>
                <a:gd name="T7" fmla="*/ 8 h 9"/>
                <a:gd name="T8" fmla="*/ 15 w 15"/>
                <a:gd name="T9" fmla="*/ 0 h 9"/>
                <a:gd name="T10" fmla="*/ 3 w 15"/>
                <a:gd name="T11" fmla="*/ 9 h 9"/>
                <a:gd name="T12" fmla="*/ 3 w 15"/>
                <a:gd name="T13" fmla="*/ 9 h 9"/>
                <a:gd name="T14" fmla="*/ 15 w 15"/>
                <a:gd name="T15" fmla="*/ 0 h 9"/>
                <a:gd name="T16" fmla="*/ 15 w 1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
                  <a:moveTo>
                    <a:pt x="0" y="8"/>
                  </a:moveTo>
                  <a:cubicBezTo>
                    <a:pt x="0" y="8"/>
                    <a:pt x="0" y="8"/>
                    <a:pt x="0" y="8"/>
                  </a:cubicBezTo>
                  <a:cubicBezTo>
                    <a:pt x="0" y="8"/>
                    <a:pt x="0" y="8"/>
                    <a:pt x="0" y="8"/>
                  </a:cubicBezTo>
                  <a:cubicBezTo>
                    <a:pt x="0" y="8"/>
                    <a:pt x="0" y="8"/>
                    <a:pt x="0" y="8"/>
                  </a:cubicBezTo>
                  <a:moveTo>
                    <a:pt x="15" y="0"/>
                  </a:moveTo>
                  <a:cubicBezTo>
                    <a:pt x="14" y="5"/>
                    <a:pt x="9" y="9"/>
                    <a:pt x="3" y="9"/>
                  </a:cubicBezTo>
                  <a:cubicBezTo>
                    <a:pt x="3" y="9"/>
                    <a:pt x="3" y="9"/>
                    <a:pt x="3" y="9"/>
                  </a:cubicBezTo>
                  <a:cubicBezTo>
                    <a:pt x="9" y="9"/>
                    <a:pt x="14" y="5"/>
                    <a:pt x="15" y="0"/>
                  </a:cubicBezTo>
                  <a:cubicBezTo>
                    <a:pt x="15" y="0"/>
                    <a:pt x="15" y="0"/>
                    <a:pt x="15" y="0"/>
                  </a:cubicBezTo>
                </a:path>
              </a:pathLst>
            </a:custGeom>
            <a:solidFill>
              <a:srgbClr val="C2C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0" name="Balken"/>
          <p:cNvGrpSpPr/>
          <p:nvPr/>
        </p:nvGrpSpPr>
        <p:grpSpPr bwMode="gray">
          <a:xfrm>
            <a:off x="3798823" y="5422037"/>
            <a:ext cx="2075857" cy="257624"/>
            <a:chOff x="3798823" y="5422037"/>
            <a:chExt cx="2075857" cy="257624"/>
          </a:xfrm>
        </p:grpSpPr>
        <p:sp>
          <p:nvSpPr>
            <p:cNvPr id="158" name="Balken"/>
            <p:cNvSpPr>
              <a:spLocks noChangeArrowheads="1"/>
            </p:cNvSpPr>
            <p:nvPr/>
          </p:nvSpPr>
          <p:spPr bwMode="gray">
            <a:xfrm>
              <a:off x="5779766" y="5422037"/>
              <a:ext cx="94914" cy="25762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Balken"/>
            <p:cNvSpPr>
              <a:spLocks noChangeArrowheads="1"/>
            </p:cNvSpPr>
            <p:nvPr/>
          </p:nvSpPr>
          <p:spPr bwMode="gray">
            <a:xfrm>
              <a:off x="3798823" y="5422037"/>
              <a:ext cx="94914" cy="257624"/>
            </a:xfrm>
            <a:prstGeom prst="rect">
              <a:avLst/>
            </a:prstGeom>
            <a:solidFill>
              <a:srgbClr val="EB78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1" name="Pfeil rechts oben zu Trafo"/>
          <p:cNvGrpSpPr/>
          <p:nvPr/>
        </p:nvGrpSpPr>
        <p:grpSpPr bwMode="gray">
          <a:xfrm rot="10570841">
            <a:off x="5271743" y="2043027"/>
            <a:ext cx="354966" cy="369616"/>
            <a:chOff x="5259666" y="2030674"/>
            <a:chExt cx="354966" cy="369616"/>
          </a:xfrm>
        </p:grpSpPr>
        <p:cxnSp>
          <p:nvCxnSpPr>
            <p:cNvPr id="161" name="Gerade Verbindung 160"/>
            <p:cNvCxnSpPr/>
            <p:nvPr/>
          </p:nvCxnSpPr>
          <p:spPr bwMode="gray">
            <a:xfrm>
              <a:off x="5303767" y="2061312"/>
              <a:ext cx="310865" cy="338978"/>
            </a:xfrm>
            <a:prstGeom prst="line">
              <a:avLst/>
            </a:prstGeom>
            <a:solidFill>
              <a:schemeClr val="tx2"/>
            </a:solidFill>
            <a:ln w="19050" cap="flat" cmpd="sng" algn="ctr">
              <a:solidFill>
                <a:srgbClr val="9B1E5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2" name="Gerade Verbindung 161"/>
            <p:cNvCxnSpPr/>
            <p:nvPr/>
          </p:nvCxnSpPr>
          <p:spPr bwMode="gray">
            <a:xfrm>
              <a:off x="5303767" y="2061312"/>
              <a:ext cx="310865" cy="338978"/>
            </a:xfrm>
            <a:prstGeom prst="line">
              <a:avLst/>
            </a:prstGeom>
            <a:solidFill>
              <a:schemeClr val="tx2"/>
            </a:solidFill>
            <a:ln w="12700" cap="flat" cmpd="sng" algn="ctr">
              <a:solidFill>
                <a:srgbClr val="641946"/>
              </a:solidFill>
              <a:prstDash val="sys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3" name="Gleichschenkliges Dreieck 162"/>
            <p:cNvSpPr/>
            <p:nvPr/>
          </p:nvSpPr>
          <p:spPr bwMode="gray">
            <a:xfrm rot="19117525">
              <a:off x="5259666" y="2030674"/>
              <a:ext cx="108000" cy="90000"/>
            </a:xfrm>
            <a:prstGeom prst="triangle">
              <a:avLst/>
            </a:prstGeom>
            <a:solidFill>
              <a:srgbClr val="641946"/>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grpSp>
      <p:grpSp>
        <p:nvGrpSpPr>
          <p:cNvPr id="242" name="Verteiler hell"/>
          <p:cNvGrpSpPr/>
          <p:nvPr/>
        </p:nvGrpSpPr>
        <p:grpSpPr bwMode="gray">
          <a:xfrm>
            <a:off x="5868404" y="5353618"/>
            <a:ext cx="324211" cy="326043"/>
            <a:chOff x="6325556" y="5353618"/>
            <a:chExt cx="324211" cy="326043"/>
          </a:xfrm>
        </p:grpSpPr>
        <p:sp>
          <p:nvSpPr>
            <p:cNvPr id="165" name="Rechteck 164"/>
            <p:cNvSpPr/>
            <p:nvPr/>
          </p:nvSpPr>
          <p:spPr bwMode="gray">
            <a:xfrm>
              <a:off x="6325556" y="5353618"/>
              <a:ext cx="323483" cy="326043"/>
            </a:xfrm>
            <a:prstGeom prst="rect">
              <a:avLst/>
            </a:prstGeom>
            <a:solidFill>
              <a:srgbClr val="D7D7CD"/>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grpSp>
          <p:nvGrpSpPr>
            <p:cNvPr id="243" name="Verteiler hell"/>
            <p:cNvGrpSpPr/>
            <p:nvPr/>
          </p:nvGrpSpPr>
          <p:grpSpPr bwMode="gray">
            <a:xfrm>
              <a:off x="6326284" y="5353618"/>
              <a:ext cx="323483" cy="321544"/>
              <a:chOff x="7390672" y="5352304"/>
              <a:chExt cx="323483" cy="321544"/>
            </a:xfrm>
            <a:solidFill>
              <a:srgbClr val="C8C8B9"/>
            </a:solidFill>
          </p:grpSpPr>
          <p:sp>
            <p:nvSpPr>
              <p:cNvPr id="167" name="Rectangle 103"/>
              <p:cNvSpPr>
                <a:spLocks noChangeArrowheads="1"/>
              </p:cNvSpPr>
              <p:nvPr/>
            </p:nvSpPr>
            <p:spPr bwMode="gray">
              <a:xfrm>
                <a:off x="7390672" y="5352304"/>
                <a:ext cx="323483" cy="96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4"/>
              <p:cNvSpPr>
                <a:spLocks noEditPoints="1"/>
              </p:cNvSpPr>
              <p:nvPr/>
            </p:nvSpPr>
            <p:spPr bwMode="gray">
              <a:xfrm>
                <a:off x="7390672" y="5371674"/>
                <a:ext cx="154961" cy="238254"/>
              </a:xfrm>
              <a:custGeom>
                <a:avLst/>
                <a:gdLst>
                  <a:gd name="T0" fmla="*/ 80 w 80"/>
                  <a:gd name="T1" fmla="*/ 0 h 123"/>
                  <a:gd name="T2" fmla="*/ 0 w 80"/>
                  <a:gd name="T3" fmla="*/ 0 h 123"/>
                  <a:gd name="T4" fmla="*/ 0 w 80"/>
                  <a:gd name="T5" fmla="*/ 123 h 123"/>
                  <a:gd name="T6" fmla="*/ 80 w 80"/>
                  <a:gd name="T7" fmla="*/ 123 h 123"/>
                  <a:gd name="T8" fmla="*/ 80 w 80"/>
                  <a:gd name="T9" fmla="*/ 0 h 123"/>
                  <a:gd name="T10" fmla="*/ 74 w 80"/>
                  <a:gd name="T11" fmla="*/ 72 h 123"/>
                  <a:gd name="T12" fmla="*/ 65 w 80"/>
                  <a:gd name="T13" fmla="*/ 72 h 123"/>
                  <a:gd name="T14" fmla="*/ 65 w 80"/>
                  <a:gd name="T15" fmla="*/ 50 h 123"/>
                  <a:gd name="T16" fmla="*/ 74 w 80"/>
                  <a:gd name="T17" fmla="*/ 50 h 123"/>
                  <a:gd name="T18" fmla="*/ 74 w 80"/>
                  <a:gd name="T19"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23">
                    <a:moveTo>
                      <a:pt x="80" y="0"/>
                    </a:moveTo>
                    <a:lnTo>
                      <a:pt x="0" y="0"/>
                    </a:lnTo>
                    <a:lnTo>
                      <a:pt x="0" y="123"/>
                    </a:lnTo>
                    <a:lnTo>
                      <a:pt x="80" y="123"/>
                    </a:lnTo>
                    <a:lnTo>
                      <a:pt x="80" y="0"/>
                    </a:lnTo>
                    <a:close/>
                    <a:moveTo>
                      <a:pt x="74" y="72"/>
                    </a:moveTo>
                    <a:lnTo>
                      <a:pt x="65" y="72"/>
                    </a:lnTo>
                    <a:lnTo>
                      <a:pt x="65" y="50"/>
                    </a:lnTo>
                    <a:lnTo>
                      <a:pt x="74" y="50"/>
                    </a:lnTo>
                    <a:lnTo>
                      <a:pt x="7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05"/>
              <p:cNvSpPr>
                <a:spLocks noChangeArrowheads="1"/>
              </p:cNvSpPr>
              <p:nvPr/>
            </p:nvSpPr>
            <p:spPr bwMode="gray">
              <a:xfrm>
                <a:off x="7404231" y="5619612"/>
                <a:ext cx="298301" cy="54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06"/>
              <p:cNvSpPr>
                <a:spLocks noEditPoints="1"/>
              </p:cNvSpPr>
              <p:nvPr/>
            </p:nvSpPr>
            <p:spPr bwMode="gray">
              <a:xfrm>
                <a:off x="7559193" y="5371674"/>
                <a:ext cx="154961" cy="238254"/>
              </a:xfrm>
              <a:custGeom>
                <a:avLst/>
                <a:gdLst>
                  <a:gd name="T0" fmla="*/ 0 w 80"/>
                  <a:gd name="T1" fmla="*/ 123 h 123"/>
                  <a:gd name="T2" fmla="*/ 80 w 80"/>
                  <a:gd name="T3" fmla="*/ 123 h 123"/>
                  <a:gd name="T4" fmla="*/ 80 w 80"/>
                  <a:gd name="T5" fmla="*/ 0 h 123"/>
                  <a:gd name="T6" fmla="*/ 0 w 80"/>
                  <a:gd name="T7" fmla="*/ 0 h 123"/>
                  <a:gd name="T8" fmla="*/ 0 w 80"/>
                  <a:gd name="T9" fmla="*/ 123 h 123"/>
                  <a:gd name="T10" fmla="*/ 33 w 80"/>
                  <a:gd name="T11" fmla="*/ 11 h 123"/>
                  <a:gd name="T12" fmla="*/ 68 w 80"/>
                  <a:gd name="T13" fmla="*/ 11 h 123"/>
                  <a:gd name="T14" fmla="*/ 68 w 80"/>
                  <a:gd name="T15" fmla="*/ 41 h 123"/>
                  <a:gd name="T16" fmla="*/ 33 w 80"/>
                  <a:gd name="T17" fmla="*/ 41 h 123"/>
                  <a:gd name="T18" fmla="*/ 33 w 80"/>
                  <a:gd name="T19" fmla="*/ 11 h 123"/>
                  <a:gd name="T20" fmla="*/ 7 w 80"/>
                  <a:gd name="T21" fmla="*/ 50 h 123"/>
                  <a:gd name="T22" fmla="*/ 16 w 80"/>
                  <a:gd name="T23" fmla="*/ 50 h 123"/>
                  <a:gd name="T24" fmla="*/ 16 w 80"/>
                  <a:gd name="T25" fmla="*/ 72 h 123"/>
                  <a:gd name="T26" fmla="*/ 7 w 80"/>
                  <a:gd name="T27" fmla="*/ 72 h 123"/>
                  <a:gd name="T28" fmla="*/ 7 w 80"/>
                  <a:gd name="T29"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23">
                    <a:moveTo>
                      <a:pt x="0" y="123"/>
                    </a:moveTo>
                    <a:lnTo>
                      <a:pt x="80" y="123"/>
                    </a:lnTo>
                    <a:lnTo>
                      <a:pt x="80" y="0"/>
                    </a:lnTo>
                    <a:lnTo>
                      <a:pt x="0" y="0"/>
                    </a:lnTo>
                    <a:lnTo>
                      <a:pt x="0" y="123"/>
                    </a:lnTo>
                    <a:close/>
                    <a:moveTo>
                      <a:pt x="33" y="11"/>
                    </a:moveTo>
                    <a:lnTo>
                      <a:pt x="68" y="11"/>
                    </a:lnTo>
                    <a:lnTo>
                      <a:pt x="68" y="41"/>
                    </a:lnTo>
                    <a:lnTo>
                      <a:pt x="33" y="41"/>
                    </a:lnTo>
                    <a:lnTo>
                      <a:pt x="33" y="11"/>
                    </a:lnTo>
                    <a:close/>
                    <a:moveTo>
                      <a:pt x="7" y="50"/>
                    </a:moveTo>
                    <a:lnTo>
                      <a:pt x="16" y="50"/>
                    </a:lnTo>
                    <a:lnTo>
                      <a:pt x="16" y="72"/>
                    </a:lnTo>
                    <a:lnTo>
                      <a:pt x="7" y="72"/>
                    </a:lnTo>
                    <a:lnTo>
                      <a:pt x="7"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44" name="Verteiler dunkel unten"/>
          <p:cNvGrpSpPr/>
          <p:nvPr/>
        </p:nvGrpSpPr>
        <p:grpSpPr bwMode="gray">
          <a:xfrm>
            <a:off x="5868009" y="5352304"/>
            <a:ext cx="324210" cy="322858"/>
            <a:chOff x="6001345" y="5352304"/>
            <a:chExt cx="324210" cy="322858"/>
          </a:xfrm>
        </p:grpSpPr>
        <p:sp>
          <p:nvSpPr>
            <p:cNvPr id="172" name="Rechteck 171"/>
            <p:cNvSpPr/>
            <p:nvPr/>
          </p:nvSpPr>
          <p:spPr bwMode="gray">
            <a:xfrm>
              <a:off x="6001345" y="5352304"/>
              <a:ext cx="324210" cy="322858"/>
            </a:xfrm>
            <a:prstGeom prst="rect">
              <a:avLst/>
            </a:prstGeom>
            <a:solidFill>
              <a:srgbClr val="D7D7CD"/>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grpSp>
          <p:nvGrpSpPr>
            <p:cNvPr id="245" name="Verteiler dunkel unten rechts"/>
            <p:cNvGrpSpPr/>
            <p:nvPr/>
          </p:nvGrpSpPr>
          <p:grpSpPr bwMode="gray">
            <a:xfrm>
              <a:off x="6001346" y="5352304"/>
              <a:ext cx="323483" cy="321544"/>
              <a:chOff x="7390672" y="5352304"/>
              <a:chExt cx="323483" cy="321544"/>
            </a:xfrm>
          </p:grpSpPr>
          <p:sp>
            <p:nvSpPr>
              <p:cNvPr id="174" name="Rectangle 103"/>
              <p:cNvSpPr>
                <a:spLocks noChangeArrowheads="1"/>
              </p:cNvSpPr>
              <p:nvPr/>
            </p:nvSpPr>
            <p:spPr bwMode="gray">
              <a:xfrm>
                <a:off x="7390672" y="5352304"/>
                <a:ext cx="323483" cy="9686"/>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4"/>
              <p:cNvSpPr>
                <a:spLocks noEditPoints="1"/>
              </p:cNvSpPr>
              <p:nvPr/>
            </p:nvSpPr>
            <p:spPr bwMode="gray">
              <a:xfrm>
                <a:off x="7390672" y="5371674"/>
                <a:ext cx="154961" cy="238254"/>
              </a:xfrm>
              <a:custGeom>
                <a:avLst/>
                <a:gdLst>
                  <a:gd name="T0" fmla="*/ 80 w 80"/>
                  <a:gd name="T1" fmla="*/ 0 h 123"/>
                  <a:gd name="T2" fmla="*/ 0 w 80"/>
                  <a:gd name="T3" fmla="*/ 0 h 123"/>
                  <a:gd name="T4" fmla="*/ 0 w 80"/>
                  <a:gd name="T5" fmla="*/ 123 h 123"/>
                  <a:gd name="T6" fmla="*/ 80 w 80"/>
                  <a:gd name="T7" fmla="*/ 123 h 123"/>
                  <a:gd name="T8" fmla="*/ 80 w 80"/>
                  <a:gd name="T9" fmla="*/ 0 h 123"/>
                  <a:gd name="T10" fmla="*/ 74 w 80"/>
                  <a:gd name="T11" fmla="*/ 72 h 123"/>
                  <a:gd name="T12" fmla="*/ 65 w 80"/>
                  <a:gd name="T13" fmla="*/ 72 h 123"/>
                  <a:gd name="T14" fmla="*/ 65 w 80"/>
                  <a:gd name="T15" fmla="*/ 50 h 123"/>
                  <a:gd name="T16" fmla="*/ 74 w 80"/>
                  <a:gd name="T17" fmla="*/ 50 h 123"/>
                  <a:gd name="T18" fmla="*/ 74 w 80"/>
                  <a:gd name="T19"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23">
                    <a:moveTo>
                      <a:pt x="80" y="0"/>
                    </a:moveTo>
                    <a:lnTo>
                      <a:pt x="0" y="0"/>
                    </a:lnTo>
                    <a:lnTo>
                      <a:pt x="0" y="123"/>
                    </a:lnTo>
                    <a:lnTo>
                      <a:pt x="80" y="123"/>
                    </a:lnTo>
                    <a:lnTo>
                      <a:pt x="80" y="0"/>
                    </a:lnTo>
                    <a:close/>
                    <a:moveTo>
                      <a:pt x="74" y="72"/>
                    </a:moveTo>
                    <a:lnTo>
                      <a:pt x="65" y="72"/>
                    </a:lnTo>
                    <a:lnTo>
                      <a:pt x="65" y="50"/>
                    </a:lnTo>
                    <a:lnTo>
                      <a:pt x="74" y="50"/>
                    </a:lnTo>
                    <a:lnTo>
                      <a:pt x="74" y="72"/>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05"/>
              <p:cNvSpPr>
                <a:spLocks noChangeArrowheads="1"/>
              </p:cNvSpPr>
              <p:nvPr/>
            </p:nvSpPr>
            <p:spPr bwMode="gray">
              <a:xfrm>
                <a:off x="7404231" y="5619612"/>
                <a:ext cx="298301" cy="54236"/>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06"/>
              <p:cNvSpPr>
                <a:spLocks noEditPoints="1"/>
              </p:cNvSpPr>
              <p:nvPr/>
            </p:nvSpPr>
            <p:spPr bwMode="gray">
              <a:xfrm>
                <a:off x="7559193" y="5371674"/>
                <a:ext cx="154961" cy="238254"/>
              </a:xfrm>
              <a:custGeom>
                <a:avLst/>
                <a:gdLst>
                  <a:gd name="T0" fmla="*/ 0 w 80"/>
                  <a:gd name="T1" fmla="*/ 123 h 123"/>
                  <a:gd name="T2" fmla="*/ 80 w 80"/>
                  <a:gd name="T3" fmla="*/ 123 h 123"/>
                  <a:gd name="T4" fmla="*/ 80 w 80"/>
                  <a:gd name="T5" fmla="*/ 0 h 123"/>
                  <a:gd name="T6" fmla="*/ 0 w 80"/>
                  <a:gd name="T7" fmla="*/ 0 h 123"/>
                  <a:gd name="T8" fmla="*/ 0 w 80"/>
                  <a:gd name="T9" fmla="*/ 123 h 123"/>
                  <a:gd name="T10" fmla="*/ 33 w 80"/>
                  <a:gd name="T11" fmla="*/ 11 h 123"/>
                  <a:gd name="T12" fmla="*/ 68 w 80"/>
                  <a:gd name="T13" fmla="*/ 11 h 123"/>
                  <a:gd name="T14" fmla="*/ 68 w 80"/>
                  <a:gd name="T15" fmla="*/ 41 h 123"/>
                  <a:gd name="T16" fmla="*/ 33 w 80"/>
                  <a:gd name="T17" fmla="*/ 41 h 123"/>
                  <a:gd name="T18" fmla="*/ 33 w 80"/>
                  <a:gd name="T19" fmla="*/ 11 h 123"/>
                  <a:gd name="T20" fmla="*/ 7 w 80"/>
                  <a:gd name="T21" fmla="*/ 50 h 123"/>
                  <a:gd name="T22" fmla="*/ 16 w 80"/>
                  <a:gd name="T23" fmla="*/ 50 h 123"/>
                  <a:gd name="T24" fmla="*/ 16 w 80"/>
                  <a:gd name="T25" fmla="*/ 72 h 123"/>
                  <a:gd name="T26" fmla="*/ 7 w 80"/>
                  <a:gd name="T27" fmla="*/ 72 h 123"/>
                  <a:gd name="T28" fmla="*/ 7 w 80"/>
                  <a:gd name="T29"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23">
                    <a:moveTo>
                      <a:pt x="0" y="123"/>
                    </a:moveTo>
                    <a:lnTo>
                      <a:pt x="80" y="123"/>
                    </a:lnTo>
                    <a:lnTo>
                      <a:pt x="80" y="0"/>
                    </a:lnTo>
                    <a:lnTo>
                      <a:pt x="0" y="0"/>
                    </a:lnTo>
                    <a:lnTo>
                      <a:pt x="0" y="123"/>
                    </a:lnTo>
                    <a:close/>
                    <a:moveTo>
                      <a:pt x="33" y="11"/>
                    </a:moveTo>
                    <a:lnTo>
                      <a:pt x="68" y="11"/>
                    </a:lnTo>
                    <a:lnTo>
                      <a:pt x="68" y="41"/>
                    </a:lnTo>
                    <a:lnTo>
                      <a:pt x="33" y="41"/>
                    </a:lnTo>
                    <a:lnTo>
                      <a:pt x="33" y="11"/>
                    </a:lnTo>
                    <a:close/>
                    <a:moveTo>
                      <a:pt x="7" y="50"/>
                    </a:moveTo>
                    <a:lnTo>
                      <a:pt x="16" y="50"/>
                    </a:lnTo>
                    <a:lnTo>
                      <a:pt x="16" y="72"/>
                    </a:lnTo>
                    <a:lnTo>
                      <a:pt x="7" y="72"/>
                    </a:lnTo>
                    <a:lnTo>
                      <a:pt x="7" y="5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46" name="Verteiler hell oben"/>
          <p:cNvGrpSpPr/>
          <p:nvPr/>
        </p:nvGrpSpPr>
        <p:grpSpPr bwMode="gray">
          <a:xfrm>
            <a:off x="7390672" y="2816750"/>
            <a:ext cx="323632" cy="322858"/>
            <a:chOff x="7785959" y="2816750"/>
            <a:chExt cx="323632" cy="322858"/>
          </a:xfrm>
        </p:grpSpPr>
        <p:sp>
          <p:nvSpPr>
            <p:cNvPr id="179" name="Rechteck 178"/>
            <p:cNvSpPr/>
            <p:nvPr/>
          </p:nvSpPr>
          <p:spPr bwMode="gray">
            <a:xfrm>
              <a:off x="7785959" y="2816750"/>
              <a:ext cx="323632" cy="322858"/>
            </a:xfrm>
            <a:prstGeom prst="rect">
              <a:avLst/>
            </a:prstGeom>
            <a:solidFill>
              <a:srgbClr val="D7D7CD"/>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grpSp>
          <p:nvGrpSpPr>
            <p:cNvPr id="247" name="Verteiler hell"/>
            <p:cNvGrpSpPr/>
            <p:nvPr/>
          </p:nvGrpSpPr>
          <p:grpSpPr bwMode="gray">
            <a:xfrm>
              <a:off x="7786108" y="2818063"/>
              <a:ext cx="323483" cy="321544"/>
              <a:chOff x="7390672" y="2816749"/>
              <a:chExt cx="323483" cy="321544"/>
            </a:xfrm>
            <a:solidFill>
              <a:srgbClr val="C8C8B9"/>
            </a:solidFill>
          </p:grpSpPr>
          <p:sp>
            <p:nvSpPr>
              <p:cNvPr id="181" name="Rectangle 99"/>
              <p:cNvSpPr>
                <a:spLocks noChangeArrowheads="1"/>
              </p:cNvSpPr>
              <p:nvPr/>
            </p:nvSpPr>
            <p:spPr bwMode="gray">
              <a:xfrm>
                <a:off x="7390672" y="2816749"/>
                <a:ext cx="323483" cy="96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00"/>
              <p:cNvSpPr>
                <a:spLocks noEditPoints="1"/>
              </p:cNvSpPr>
              <p:nvPr/>
            </p:nvSpPr>
            <p:spPr bwMode="gray">
              <a:xfrm>
                <a:off x="7390672" y="2836119"/>
                <a:ext cx="154961" cy="238254"/>
              </a:xfrm>
              <a:custGeom>
                <a:avLst/>
                <a:gdLst>
                  <a:gd name="T0" fmla="*/ 80 w 80"/>
                  <a:gd name="T1" fmla="*/ 0 h 123"/>
                  <a:gd name="T2" fmla="*/ 0 w 80"/>
                  <a:gd name="T3" fmla="*/ 0 h 123"/>
                  <a:gd name="T4" fmla="*/ 0 w 80"/>
                  <a:gd name="T5" fmla="*/ 123 h 123"/>
                  <a:gd name="T6" fmla="*/ 80 w 80"/>
                  <a:gd name="T7" fmla="*/ 123 h 123"/>
                  <a:gd name="T8" fmla="*/ 80 w 80"/>
                  <a:gd name="T9" fmla="*/ 0 h 123"/>
                  <a:gd name="T10" fmla="*/ 74 w 80"/>
                  <a:gd name="T11" fmla="*/ 72 h 123"/>
                  <a:gd name="T12" fmla="*/ 65 w 80"/>
                  <a:gd name="T13" fmla="*/ 72 h 123"/>
                  <a:gd name="T14" fmla="*/ 65 w 80"/>
                  <a:gd name="T15" fmla="*/ 50 h 123"/>
                  <a:gd name="T16" fmla="*/ 74 w 80"/>
                  <a:gd name="T17" fmla="*/ 50 h 123"/>
                  <a:gd name="T18" fmla="*/ 74 w 80"/>
                  <a:gd name="T19"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23">
                    <a:moveTo>
                      <a:pt x="80" y="0"/>
                    </a:moveTo>
                    <a:lnTo>
                      <a:pt x="0" y="0"/>
                    </a:lnTo>
                    <a:lnTo>
                      <a:pt x="0" y="123"/>
                    </a:lnTo>
                    <a:lnTo>
                      <a:pt x="80" y="123"/>
                    </a:lnTo>
                    <a:lnTo>
                      <a:pt x="80" y="0"/>
                    </a:lnTo>
                    <a:close/>
                    <a:moveTo>
                      <a:pt x="74" y="72"/>
                    </a:moveTo>
                    <a:lnTo>
                      <a:pt x="65" y="72"/>
                    </a:lnTo>
                    <a:lnTo>
                      <a:pt x="65" y="50"/>
                    </a:lnTo>
                    <a:lnTo>
                      <a:pt x="74" y="50"/>
                    </a:lnTo>
                    <a:lnTo>
                      <a:pt x="7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01"/>
              <p:cNvSpPr>
                <a:spLocks noChangeArrowheads="1"/>
              </p:cNvSpPr>
              <p:nvPr/>
            </p:nvSpPr>
            <p:spPr bwMode="gray">
              <a:xfrm>
                <a:off x="7404231" y="3084057"/>
                <a:ext cx="298301" cy="54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02"/>
              <p:cNvSpPr>
                <a:spLocks noEditPoints="1"/>
              </p:cNvSpPr>
              <p:nvPr/>
            </p:nvSpPr>
            <p:spPr bwMode="gray">
              <a:xfrm>
                <a:off x="7559193" y="2836119"/>
                <a:ext cx="154961" cy="238254"/>
              </a:xfrm>
              <a:custGeom>
                <a:avLst/>
                <a:gdLst>
                  <a:gd name="T0" fmla="*/ 0 w 80"/>
                  <a:gd name="T1" fmla="*/ 123 h 123"/>
                  <a:gd name="T2" fmla="*/ 80 w 80"/>
                  <a:gd name="T3" fmla="*/ 123 h 123"/>
                  <a:gd name="T4" fmla="*/ 80 w 80"/>
                  <a:gd name="T5" fmla="*/ 0 h 123"/>
                  <a:gd name="T6" fmla="*/ 0 w 80"/>
                  <a:gd name="T7" fmla="*/ 0 h 123"/>
                  <a:gd name="T8" fmla="*/ 0 w 80"/>
                  <a:gd name="T9" fmla="*/ 123 h 123"/>
                  <a:gd name="T10" fmla="*/ 33 w 80"/>
                  <a:gd name="T11" fmla="*/ 11 h 123"/>
                  <a:gd name="T12" fmla="*/ 68 w 80"/>
                  <a:gd name="T13" fmla="*/ 11 h 123"/>
                  <a:gd name="T14" fmla="*/ 68 w 80"/>
                  <a:gd name="T15" fmla="*/ 41 h 123"/>
                  <a:gd name="T16" fmla="*/ 33 w 80"/>
                  <a:gd name="T17" fmla="*/ 41 h 123"/>
                  <a:gd name="T18" fmla="*/ 33 w 80"/>
                  <a:gd name="T19" fmla="*/ 11 h 123"/>
                  <a:gd name="T20" fmla="*/ 7 w 80"/>
                  <a:gd name="T21" fmla="*/ 50 h 123"/>
                  <a:gd name="T22" fmla="*/ 16 w 80"/>
                  <a:gd name="T23" fmla="*/ 50 h 123"/>
                  <a:gd name="T24" fmla="*/ 16 w 80"/>
                  <a:gd name="T25" fmla="*/ 72 h 123"/>
                  <a:gd name="T26" fmla="*/ 7 w 80"/>
                  <a:gd name="T27" fmla="*/ 72 h 123"/>
                  <a:gd name="T28" fmla="*/ 7 w 80"/>
                  <a:gd name="T29"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23">
                    <a:moveTo>
                      <a:pt x="0" y="123"/>
                    </a:moveTo>
                    <a:lnTo>
                      <a:pt x="80" y="123"/>
                    </a:lnTo>
                    <a:lnTo>
                      <a:pt x="80" y="0"/>
                    </a:lnTo>
                    <a:lnTo>
                      <a:pt x="0" y="0"/>
                    </a:lnTo>
                    <a:lnTo>
                      <a:pt x="0" y="123"/>
                    </a:lnTo>
                    <a:close/>
                    <a:moveTo>
                      <a:pt x="33" y="11"/>
                    </a:moveTo>
                    <a:lnTo>
                      <a:pt x="68" y="11"/>
                    </a:lnTo>
                    <a:lnTo>
                      <a:pt x="68" y="41"/>
                    </a:lnTo>
                    <a:lnTo>
                      <a:pt x="33" y="41"/>
                    </a:lnTo>
                    <a:lnTo>
                      <a:pt x="33" y="11"/>
                    </a:lnTo>
                    <a:close/>
                    <a:moveTo>
                      <a:pt x="7" y="50"/>
                    </a:moveTo>
                    <a:lnTo>
                      <a:pt x="16" y="50"/>
                    </a:lnTo>
                    <a:lnTo>
                      <a:pt x="16" y="72"/>
                    </a:lnTo>
                    <a:lnTo>
                      <a:pt x="7" y="72"/>
                    </a:lnTo>
                    <a:lnTo>
                      <a:pt x="7"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48" name="Verteiler dunkel rechts oben"/>
          <p:cNvGrpSpPr/>
          <p:nvPr/>
        </p:nvGrpSpPr>
        <p:grpSpPr bwMode="gray">
          <a:xfrm>
            <a:off x="7390672" y="2816749"/>
            <a:ext cx="323483" cy="321544"/>
            <a:chOff x="7390672" y="2816749"/>
            <a:chExt cx="323483" cy="321544"/>
          </a:xfrm>
        </p:grpSpPr>
        <p:sp>
          <p:nvSpPr>
            <p:cNvPr id="186" name="Rectangle 99"/>
            <p:cNvSpPr>
              <a:spLocks noChangeArrowheads="1"/>
            </p:cNvSpPr>
            <p:nvPr/>
          </p:nvSpPr>
          <p:spPr bwMode="gray">
            <a:xfrm>
              <a:off x="7390672" y="2816749"/>
              <a:ext cx="323483" cy="9686"/>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00"/>
            <p:cNvSpPr>
              <a:spLocks noEditPoints="1"/>
            </p:cNvSpPr>
            <p:nvPr/>
          </p:nvSpPr>
          <p:spPr bwMode="gray">
            <a:xfrm>
              <a:off x="7390672" y="2836119"/>
              <a:ext cx="154961" cy="238254"/>
            </a:xfrm>
            <a:custGeom>
              <a:avLst/>
              <a:gdLst>
                <a:gd name="T0" fmla="*/ 80 w 80"/>
                <a:gd name="T1" fmla="*/ 0 h 123"/>
                <a:gd name="T2" fmla="*/ 0 w 80"/>
                <a:gd name="T3" fmla="*/ 0 h 123"/>
                <a:gd name="T4" fmla="*/ 0 w 80"/>
                <a:gd name="T5" fmla="*/ 123 h 123"/>
                <a:gd name="T6" fmla="*/ 80 w 80"/>
                <a:gd name="T7" fmla="*/ 123 h 123"/>
                <a:gd name="T8" fmla="*/ 80 w 80"/>
                <a:gd name="T9" fmla="*/ 0 h 123"/>
                <a:gd name="T10" fmla="*/ 74 w 80"/>
                <a:gd name="T11" fmla="*/ 72 h 123"/>
                <a:gd name="T12" fmla="*/ 65 w 80"/>
                <a:gd name="T13" fmla="*/ 72 h 123"/>
                <a:gd name="T14" fmla="*/ 65 w 80"/>
                <a:gd name="T15" fmla="*/ 50 h 123"/>
                <a:gd name="T16" fmla="*/ 74 w 80"/>
                <a:gd name="T17" fmla="*/ 50 h 123"/>
                <a:gd name="T18" fmla="*/ 74 w 80"/>
                <a:gd name="T19"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23">
                  <a:moveTo>
                    <a:pt x="80" y="0"/>
                  </a:moveTo>
                  <a:lnTo>
                    <a:pt x="0" y="0"/>
                  </a:lnTo>
                  <a:lnTo>
                    <a:pt x="0" y="123"/>
                  </a:lnTo>
                  <a:lnTo>
                    <a:pt x="80" y="123"/>
                  </a:lnTo>
                  <a:lnTo>
                    <a:pt x="80" y="0"/>
                  </a:lnTo>
                  <a:close/>
                  <a:moveTo>
                    <a:pt x="74" y="72"/>
                  </a:moveTo>
                  <a:lnTo>
                    <a:pt x="65" y="72"/>
                  </a:lnTo>
                  <a:lnTo>
                    <a:pt x="65" y="50"/>
                  </a:lnTo>
                  <a:lnTo>
                    <a:pt x="74" y="50"/>
                  </a:lnTo>
                  <a:lnTo>
                    <a:pt x="74" y="72"/>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01"/>
            <p:cNvSpPr>
              <a:spLocks noChangeArrowheads="1"/>
            </p:cNvSpPr>
            <p:nvPr/>
          </p:nvSpPr>
          <p:spPr bwMode="gray">
            <a:xfrm>
              <a:off x="7404231" y="3084057"/>
              <a:ext cx="298301" cy="54236"/>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02"/>
            <p:cNvSpPr>
              <a:spLocks noEditPoints="1"/>
            </p:cNvSpPr>
            <p:nvPr/>
          </p:nvSpPr>
          <p:spPr bwMode="gray">
            <a:xfrm>
              <a:off x="7559193" y="2836119"/>
              <a:ext cx="154961" cy="238254"/>
            </a:xfrm>
            <a:custGeom>
              <a:avLst/>
              <a:gdLst>
                <a:gd name="T0" fmla="*/ 0 w 80"/>
                <a:gd name="T1" fmla="*/ 123 h 123"/>
                <a:gd name="T2" fmla="*/ 80 w 80"/>
                <a:gd name="T3" fmla="*/ 123 h 123"/>
                <a:gd name="T4" fmla="*/ 80 w 80"/>
                <a:gd name="T5" fmla="*/ 0 h 123"/>
                <a:gd name="T6" fmla="*/ 0 w 80"/>
                <a:gd name="T7" fmla="*/ 0 h 123"/>
                <a:gd name="T8" fmla="*/ 0 w 80"/>
                <a:gd name="T9" fmla="*/ 123 h 123"/>
                <a:gd name="T10" fmla="*/ 33 w 80"/>
                <a:gd name="T11" fmla="*/ 11 h 123"/>
                <a:gd name="T12" fmla="*/ 68 w 80"/>
                <a:gd name="T13" fmla="*/ 11 h 123"/>
                <a:gd name="T14" fmla="*/ 68 w 80"/>
                <a:gd name="T15" fmla="*/ 41 h 123"/>
                <a:gd name="T16" fmla="*/ 33 w 80"/>
                <a:gd name="T17" fmla="*/ 41 h 123"/>
                <a:gd name="T18" fmla="*/ 33 w 80"/>
                <a:gd name="T19" fmla="*/ 11 h 123"/>
                <a:gd name="T20" fmla="*/ 7 w 80"/>
                <a:gd name="T21" fmla="*/ 50 h 123"/>
                <a:gd name="T22" fmla="*/ 16 w 80"/>
                <a:gd name="T23" fmla="*/ 50 h 123"/>
                <a:gd name="T24" fmla="*/ 16 w 80"/>
                <a:gd name="T25" fmla="*/ 72 h 123"/>
                <a:gd name="T26" fmla="*/ 7 w 80"/>
                <a:gd name="T27" fmla="*/ 72 h 123"/>
                <a:gd name="T28" fmla="*/ 7 w 80"/>
                <a:gd name="T29"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23">
                  <a:moveTo>
                    <a:pt x="0" y="123"/>
                  </a:moveTo>
                  <a:lnTo>
                    <a:pt x="80" y="123"/>
                  </a:lnTo>
                  <a:lnTo>
                    <a:pt x="80" y="0"/>
                  </a:lnTo>
                  <a:lnTo>
                    <a:pt x="0" y="0"/>
                  </a:lnTo>
                  <a:lnTo>
                    <a:pt x="0" y="123"/>
                  </a:lnTo>
                  <a:close/>
                  <a:moveTo>
                    <a:pt x="33" y="11"/>
                  </a:moveTo>
                  <a:lnTo>
                    <a:pt x="68" y="11"/>
                  </a:lnTo>
                  <a:lnTo>
                    <a:pt x="68" y="41"/>
                  </a:lnTo>
                  <a:lnTo>
                    <a:pt x="33" y="41"/>
                  </a:lnTo>
                  <a:lnTo>
                    <a:pt x="33" y="11"/>
                  </a:lnTo>
                  <a:close/>
                  <a:moveTo>
                    <a:pt x="7" y="50"/>
                  </a:moveTo>
                  <a:lnTo>
                    <a:pt x="16" y="50"/>
                  </a:lnTo>
                  <a:lnTo>
                    <a:pt x="16" y="72"/>
                  </a:lnTo>
                  <a:lnTo>
                    <a:pt x="7" y="72"/>
                  </a:lnTo>
                  <a:lnTo>
                    <a:pt x="7" y="5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9" name="Verteiler dunkel links oben"/>
          <p:cNvGrpSpPr/>
          <p:nvPr/>
        </p:nvGrpSpPr>
        <p:grpSpPr bwMode="gray">
          <a:xfrm>
            <a:off x="1963594" y="2813651"/>
            <a:ext cx="319608" cy="324642"/>
            <a:chOff x="1961213" y="2813651"/>
            <a:chExt cx="319608" cy="324642"/>
          </a:xfrm>
        </p:grpSpPr>
        <p:sp>
          <p:nvSpPr>
            <p:cNvPr id="191" name="Rechteck 190"/>
            <p:cNvSpPr/>
            <p:nvPr/>
          </p:nvSpPr>
          <p:spPr bwMode="gray">
            <a:xfrm>
              <a:off x="1961213" y="2813651"/>
              <a:ext cx="288000" cy="322858"/>
            </a:xfrm>
            <a:prstGeom prst="rect">
              <a:avLst/>
            </a:prstGeom>
            <a:solidFill>
              <a:srgbClr val="D7D7CD"/>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grpSp>
          <p:nvGrpSpPr>
            <p:cNvPr id="250" name="Verteiler dzbkel links oben"/>
            <p:cNvGrpSpPr/>
            <p:nvPr/>
          </p:nvGrpSpPr>
          <p:grpSpPr bwMode="gray">
            <a:xfrm>
              <a:off x="1961213" y="2816749"/>
              <a:ext cx="319608" cy="321544"/>
              <a:chOff x="1961213" y="2816749"/>
              <a:chExt cx="319608" cy="321544"/>
            </a:xfrm>
          </p:grpSpPr>
          <p:sp>
            <p:nvSpPr>
              <p:cNvPr id="193" name="Rectangle 75"/>
              <p:cNvSpPr>
                <a:spLocks noChangeArrowheads="1"/>
              </p:cNvSpPr>
              <p:nvPr/>
            </p:nvSpPr>
            <p:spPr bwMode="gray">
              <a:xfrm>
                <a:off x="1961213" y="2816749"/>
                <a:ext cx="319608" cy="9686"/>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6"/>
              <p:cNvSpPr>
                <a:spLocks noEditPoints="1"/>
              </p:cNvSpPr>
              <p:nvPr/>
            </p:nvSpPr>
            <p:spPr bwMode="gray">
              <a:xfrm>
                <a:off x="1961213" y="2836119"/>
                <a:ext cx="154961" cy="238254"/>
              </a:xfrm>
              <a:custGeom>
                <a:avLst/>
                <a:gdLst>
                  <a:gd name="T0" fmla="*/ 80 w 80"/>
                  <a:gd name="T1" fmla="*/ 0 h 123"/>
                  <a:gd name="T2" fmla="*/ 0 w 80"/>
                  <a:gd name="T3" fmla="*/ 0 h 123"/>
                  <a:gd name="T4" fmla="*/ 0 w 80"/>
                  <a:gd name="T5" fmla="*/ 123 h 123"/>
                  <a:gd name="T6" fmla="*/ 80 w 80"/>
                  <a:gd name="T7" fmla="*/ 123 h 123"/>
                  <a:gd name="T8" fmla="*/ 80 w 80"/>
                  <a:gd name="T9" fmla="*/ 0 h 123"/>
                  <a:gd name="T10" fmla="*/ 71 w 80"/>
                  <a:gd name="T11" fmla="*/ 72 h 123"/>
                  <a:gd name="T12" fmla="*/ 63 w 80"/>
                  <a:gd name="T13" fmla="*/ 72 h 123"/>
                  <a:gd name="T14" fmla="*/ 63 w 80"/>
                  <a:gd name="T15" fmla="*/ 50 h 123"/>
                  <a:gd name="T16" fmla="*/ 71 w 80"/>
                  <a:gd name="T17" fmla="*/ 50 h 123"/>
                  <a:gd name="T18" fmla="*/ 71 w 80"/>
                  <a:gd name="T19"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23">
                    <a:moveTo>
                      <a:pt x="80" y="0"/>
                    </a:moveTo>
                    <a:lnTo>
                      <a:pt x="0" y="0"/>
                    </a:lnTo>
                    <a:lnTo>
                      <a:pt x="0" y="123"/>
                    </a:lnTo>
                    <a:lnTo>
                      <a:pt x="80" y="123"/>
                    </a:lnTo>
                    <a:lnTo>
                      <a:pt x="80" y="0"/>
                    </a:lnTo>
                    <a:close/>
                    <a:moveTo>
                      <a:pt x="71" y="72"/>
                    </a:moveTo>
                    <a:lnTo>
                      <a:pt x="63" y="72"/>
                    </a:lnTo>
                    <a:lnTo>
                      <a:pt x="63" y="50"/>
                    </a:lnTo>
                    <a:lnTo>
                      <a:pt x="71" y="50"/>
                    </a:lnTo>
                    <a:lnTo>
                      <a:pt x="71" y="72"/>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77"/>
              <p:cNvSpPr>
                <a:spLocks noChangeArrowheads="1"/>
              </p:cNvSpPr>
              <p:nvPr/>
            </p:nvSpPr>
            <p:spPr bwMode="gray">
              <a:xfrm>
                <a:off x="1970897" y="3084057"/>
                <a:ext cx="300238" cy="54236"/>
              </a:xfrm>
              <a:prstGeom prst="rect">
                <a:avLst/>
              </a:prstGeom>
              <a:solidFill>
                <a:srgbClr val="505A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78"/>
              <p:cNvSpPr>
                <a:spLocks noEditPoints="1"/>
              </p:cNvSpPr>
              <p:nvPr/>
            </p:nvSpPr>
            <p:spPr bwMode="gray">
              <a:xfrm>
                <a:off x="2125858" y="2836119"/>
                <a:ext cx="154961" cy="238254"/>
              </a:xfrm>
              <a:custGeom>
                <a:avLst/>
                <a:gdLst>
                  <a:gd name="T0" fmla="*/ 0 w 80"/>
                  <a:gd name="T1" fmla="*/ 123 h 123"/>
                  <a:gd name="T2" fmla="*/ 80 w 80"/>
                  <a:gd name="T3" fmla="*/ 123 h 123"/>
                  <a:gd name="T4" fmla="*/ 80 w 80"/>
                  <a:gd name="T5" fmla="*/ 0 h 123"/>
                  <a:gd name="T6" fmla="*/ 0 w 80"/>
                  <a:gd name="T7" fmla="*/ 0 h 123"/>
                  <a:gd name="T8" fmla="*/ 0 w 80"/>
                  <a:gd name="T9" fmla="*/ 123 h 123"/>
                  <a:gd name="T10" fmla="*/ 34 w 80"/>
                  <a:gd name="T11" fmla="*/ 11 h 123"/>
                  <a:gd name="T12" fmla="*/ 70 w 80"/>
                  <a:gd name="T13" fmla="*/ 11 h 123"/>
                  <a:gd name="T14" fmla="*/ 70 w 80"/>
                  <a:gd name="T15" fmla="*/ 41 h 123"/>
                  <a:gd name="T16" fmla="*/ 34 w 80"/>
                  <a:gd name="T17" fmla="*/ 41 h 123"/>
                  <a:gd name="T18" fmla="*/ 34 w 80"/>
                  <a:gd name="T19" fmla="*/ 11 h 123"/>
                  <a:gd name="T20" fmla="*/ 9 w 80"/>
                  <a:gd name="T21" fmla="*/ 50 h 123"/>
                  <a:gd name="T22" fmla="*/ 17 w 80"/>
                  <a:gd name="T23" fmla="*/ 50 h 123"/>
                  <a:gd name="T24" fmla="*/ 17 w 80"/>
                  <a:gd name="T25" fmla="*/ 72 h 123"/>
                  <a:gd name="T26" fmla="*/ 9 w 80"/>
                  <a:gd name="T27" fmla="*/ 72 h 123"/>
                  <a:gd name="T28" fmla="*/ 9 w 80"/>
                  <a:gd name="T29"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23">
                    <a:moveTo>
                      <a:pt x="0" y="123"/>
                    </a:moveTo>
                    <a:lnTo>
                      <a:pt x="80" y="123"/>
                    </a:lnTo>
                    <a:lnTo>
                      <a:pt x="80" y="0"/>
                    </a:lnTo>
                    <a:lnTo>
                      <a:pt x="0" y="0"/>
                    </a:lnTo>
                    <a:lnTo>
                      <a:pt x="0" y="123"/>
                    </a:lnTo>
                    <a:close/>
                    <a:moveTo>
                      <a:pt x="34" y="11"/>
                    </a:moveTo>
                    <a:lnTo>
                      <a:pt x="70" y="11"/>
                    </a:lnTo>
                    <a:lnTo>
                      <a:pt x="70" y="41"/>
                    </a:lnTo>
                    <a:lnTo>
                      <a:pt x="34" y="41"/>
                    </a:lnTo>
                    <a:lnTo>
                      <a:pt x="34" y="11"/>
                    </a:lnTo>
                    <a:close/>
                    <a:moveTo>
                      <a:pt x="9" y="50"/>
                    </a:moveTo>
                    <a:lnTo>
                      <a:pt x="17" y="50"/>
                    </a:lnTo>
                    <a:lnTo>
                      <a:pt x="17" y="72"/>
                    </a:lnTo>
                    <a:lnTo>
                      <a:pt x="9" y="72"/>
                    </a:lnTo>
                    <a:lnTo>
                      <a:pt x="9" y="5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51" name="Pfeil rechts 2"/>
          <p:cNvGrpSpPr/>
          <p:nvPr/>
        </p:nvGrpSpPr>
        <p:grpSpPr bwMode="gray">
          <a:xfrm rot="151705">
            <a:off x="5117051" y="2192234"/>
            <a:ext cx="956720" cy="3033815"/>
            <a:chOff x="5066251" y="2192235"/>
            <a:chExt cx="897808" cy="2989686"/>
          </a:xfrm>
        </p:grpSpPr>
        <p:cxnSp>
          <p:nvCxnSpPr>
            <p:cNvPr id="198" name="Gerade Verbindung 197"/>
            <p:cNvCxnSpPr/>
            <p:nvPr/>
          </p:nvCxnSpPr>
          <p:spPr bwMode="gray">
            <a:xfrm>
              <a:off x="5066251" y="2192235"/>
              <a:ext cx="897608" cy="2989686"/>
            </a:xfrm>
            <a:prstGeom prst="line">
              <a:avLst/>
            </a:prstGeom>
            <a:solidFill>
              <a:schemeClr val="tx2"/>
            </a:solidFill>
            <a:ln w="19050" cap="flat" cmpd="sng" algn="ctr">
              <a:solidFill>
                <a:srgbClr val="9B1E5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9" name="Gerade Verbindung 198"/>
            <p:cNvCxnSpPr/>
            <p:nvPr/>
          </p:nvCxnSpPr>
          <p:spPr bwMode="gray">
            <a:xfrm>
              <a:off x="5066451" y="2192235"/>
              <a:ext cx="897608" cy="2989686"/>
            </a:xfrm>
            <a:prstGeom prst="line">
              <a:avLst/>
            </a:prstGeom>
            <a:solidFill>
              <a:schemeClr val="tx2"/>
            </a:solidFill>
            <a:ln w="12700" cap="flat" cmpd="sng" algn="ctr">
              <a:solidFill>
                <a:srgbClr val="641946"/>
              </a:solidFill>
              <a:prstDash val="sys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200" name="Pfeil 2 links oben"/>
          <p:cNvSpPr>
            <a:spLocks/>
          </p:cNvSpPr>
          <p:nvPr/>
        </p:nvSpPr>
        <p:spPr bwMode="gray">
          <a:xfrm rot="1415805">
            <a:off x="5151504" y="2152746"/>
            <a:ext cx="98402" cy="102260"/>
          </a:xfrm>
          <a:custGeom>
            <a:avLst/>
            <a:gdLst>
              <a:gd name="T0" fmla="*/ 7 w 51"/>
              <a:gd name="T1" fmla="*/ 53 h 53"/>
              <a:gd name="T2" fmla="*/ 0 w 51"/>
              <a:gd name="T3" fmla="*/ 0 h 53"/>
              <a:gd name="T4" fmla="*/ 51 w 51"/>
              <a:gd name="T5" fmla="*/ 20 h 53"/>
              <a:gd name="T6" fmla="*/ 7 w 51"/>
              <a:gd name="T7" fmla="*/ 53 h 53"/>
            </a:gdLst>
            <a:ahLst/>
            <a:cxnLst>
              <a:cxn ang="0">
                <a:pos x="T0" y="T1"/>
              </a:cxn>
              <a:cxn ang="0">
                <a:pos x="T2" y="T3"/>
              </a:cxn>
              <a:cxn ang="0">
                <a:pos x="T4" y="T5"/>
              </a:cxn>
              <a:cxn ang="0">
                <a:pos x="T6" y="T7"/>
              </a:cxn>
            </a:cxnLst>
            <a:rect l="0" t="0" r="r" b="b"/>
            <a:pathLst>
              <a:path w="51" h="53">
                <a:moveTo>
                  <a:pt x="7" y="53"/>
                </a:moveTo>
                <a:lnTo>
                  <a:pt x="0" y="0"/>
                </a:lnTo>
                <a:lnTo>
                  <a:pt x="51" y="20"/>
                </a:lnTo>
                <a:lnTo>
                  <a:pt x="7" y="53"/>
                </a:lnTo>
                <a:close/>
              </a:path>
            </a:pathLst>
          </a:custGeom>
          <a:solidFill>
            <a:srgbClr val="641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52" name="Pfeil links zwei"/>
          <p:cNvGrpSpPr/>
          <p:nvPr/>
        </p:nvGrpSpPr>
        <p:grpSpPr bwMode="gray">
          <a:xfrm rot="21448295" flipH="1">
            <a:off x="3602199" y="2192234"/>
            <a:ext cx="956720" cy="3033815"/>
            <a:chOff x="5066251" y="2192235"/>
            <a:chExt cx="897808" cy="2989686"/>
          </a:xfrm>
        </p:grpSpPr>
        <p:cxnSp>
          <p:nvCxnSpPr>
            <p:cNvPr id="202" name="Gerade Verbindung 201"/>
            <p:cNvCxnSpPr/>
            <p:nvPr/>
          </p:nvCxnSpPr>
          <p:spPr bwMode="gray">
            <a:xfrm>
              <a:off x="5066251" y="2192235"/>
              <a:ext cx="897608" cy="2989686"/>
            </a:xfrm>
            <a:prstGeom prst="line">
              <a:avLst/>
            </a:prstGeom>
            <a:solidFill>
              <a:schemeClr val="tx2"/>
            </a:solidFill>
            <a:ln w="19050" cap="flat" cmpd="sng" algn="ctr">
              <a:solidFill>
                <a:srgbClr val="9B1E5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3" name="Gerade Verbindung 202"/>
            <p:cNvCxnSpPr/>
            <p:nvPr/>
          </p:nvCxnSpPr>
          <p:spPr bwMode="gray">
            <a:xfrm>
              <a:off x="5066451" y="2192235"/>
              <a:ext cx="897608" cy="2989686"/>
            </a:xfrm>
            <a:prstGeom prst="line">
              <a:avLst/>
            </a:prstGeom>
            <a:solidFill>
              <a:schemeClr val="tx2"/>
            </a:solidFill>
            <a:ln w="12700" cap="flat" cmpd="sng" algn="ctr">
              <a:solidFill>
                <a:srgbClr val="641946"/>
              </a:solidFill>
              <a:prstDash val="sys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204" name="Pfeil links oben"/>
          <p:cNvSpPr>
            <a:spLocks/>
          </p:cNvSpPr>
          <p:nvPr/>
        </p:nvSpPr>
        <p:spPr bwMode="gray">
          <a:xfrm rot="20156631">
            <a:off x="4428644" y="2152155"/>
            <a:ext cx="94543" cy="102260"/>
          </a:xfrm>
          <a:custGeom>
            <a:avLst/>
            <a:gdLst>
              <a:gd name="T0" fmla="*/ 0 w 49"/>
              <a:gd name="T1" fmla="*/ 20 h 53"/>
              <a:gd name="T2" fmla="*/ 49 w 49"/>
              <a:gd name="T3" fmla="*/ 0 h 53"/>
              <a:gd name="T4" fmla="*/ 42 w 49"/>
              <a:gd name="T5" fmla="*/ 53 h 53"/>
              <a:gd name="T6" fmla="*/ 0 w 49"/>
              <a:gd name="T7" fmla="*/ 20 h 53"/>
            </a:gdLst>
            <a:ahLst/>
            <a:cxnLst>
              <a:cxn ang="0">
                <a:pos x="T0" y="T1"/>
              </a:cxn>
              <a:cxn ang="0">
                <a:pos x="T2" y="T3"/>
              </a:cxn>
              <a:cxn ang="0">
                <a:pos x="T4" y="T5"/>
              </a:cxn>
              <a:cxn ang="0">
                <a:pos x="T6" y="T7"/>
              </a:cxn>
            </a:cxnLst>
            <a:rect l="0" t="0" r="r" b="b"/>
            <a:pathLst>
              <a:path w="49" h="53">
                <a:moveTo>
                  <a:pt x="0" y="20"/>
                </a:moveTo>
                <a:lnTo>
                  <a:pt x="49" y="0"/>
                </a:lnTo>
                <a:lnTo>
                  <a:pt x="42" y="53"/>
                </a:lnTo>
                <a:lnTo>
                  <a:pt x="0" y="20"/>
                </a:lnTo>
                <a:close/>
              </a:path>
            </a:pathLst>
          </a:custGeom>
          <a:solidFill>
            <a:srgbClr val="641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Pfeil 2 links unten"/>
          <p:cNvSpPr>
            <a:spLocks/>
          </p:cNvSpPr>
          <p:nvPr/>
        </p:nvSpPr>
        <p:spPr bwMode="gray">
          <a:xfrm rot="20447337">
            <a:off x="3636347" y="5181921"/>
            <a:ext cx="98402" cy="104190"/>
          </a:xfrm>
          <a:custGeom>
            <a:avLst/>
            <a:gdLst>
              <a:gd name="T0" fmla="*/ 7 w 51"/>
              <a:gd name="T1" fmla="*/ 0 h 54"/>
              <a:gd name="T2" fmla="*/ 0 w 51"/>
              <a:gd name="T3" fmla="*/ 54 h 54"/>
              <a:gd name="T4" fmla="*/ 51 w 51"/>
              <a:gd name="T5" fmla="*/ 32 h 54"/>
              <a:gd name="T6" fmla="*/ 7 w 51"/>
              <a:gd name="T7" fmla="*/ 0 h 54"/>
            </a:gdLst>
            <a:ahLst/>
            <a:cxnLst>
              <a:cxn ang="0">
                <a:pos x="T0" y="T1"/>
              </a:cxn>
              <a:cxn ang="0">
                <a:pos x="T2" y="T3"/>
              </a:cxn>
              <a:cxn ang="0">
                <a:pos x="T4" y="T5"/>
              </a:cxn>
              <a:cxn ang="0">
                <a:pos x="T6" y="T7"/>
              </a:cxn>
            </a:cxnLst>
            <a:rect l="0" t="0" r="r" b="b"/>
            <a:pathLst>
              <a:path w="51" h="54">
                <a:moveTo>
                  <a:pt x="7" y="0"/>
                </a:moveTo>
                <a:lnTo>
                  <a:pt x="0" y="54"/>
                </a:lnTo>
                <a:lnTo>
                  <a:pt x="51" y="32"/>
                </a:lnTo>
                <a:lnTo>
                  <a:pt x="7" y="0"/>
                </a:lnTo>
                <a:close/>
              </a:path>
            </a:pathLst>
          </a:custGeom>
          <a:solidFill>
            <a:srgbClr val="641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hteck 205"/>
          <p:cNvSpPr/>
          <p:nvPr/>
        </p:nvSpPr>
        <p:spPr bwMode="gray">
          <a:xfrm>
            <a:off x="3483701" y="5397653"/>
            <a:ext cx="309922" cy="320230"/>
          </a:xfrm>
          <a:prstGeom prst="rect">
            <a:avLst/>
          </a:prstGeom>
          <a:solidFill>
            <a:srgbClr val="D7D7CD"/>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grpSp>
        <p:nvGrpSpPr>
          <p:cNvPr id="253" name="Verteiler hell unten links"/>
          <p:cNvGrpSpPr/>
          <p:nvPr/>
        </p:nvGrpSpPr>
        <p:grpSpPr bwMode="gray">
          <a:xfrm>
            <a:off x="3478211" y="5353618"/>
            <a:ext cx="323481" cy="321544"/>
            <a:chOff x="1961213" y="5352304"/>
            <a:chExt cx="323481" cy="321544"/>
          </a:xfrm>
          <a:solidFill>
            <a:srgbClr val="C8C8B9"/>
          </a:solidFill>
        </p:grpSpPr>
        <p:sp>
          <p:nvSpPr>
            <p:cNvPr id="208" name="Rectangle 95"/>
            <p:cNvSpPr>
              <a:spLocks noChangeArrowheads="1"/>
            </p:cNvSpPr>
            <p:nvPr/>
          </p:nvSpPr>
          <p:spPr bwMode="gray">
            <a:xfrm>
              <a:off x="1961213" y="5352304"/>
              <a:ext cx="319608" cy="96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96"/>
            <p:cNvSpPr>
              <a:spLocks noEditPoints="1"/>
            </p:cNvSpPr>
            <p:nvPr/>
          </p:nvSpPr>
          <p:spPr bwMode="gray">
            <a:xfrm>
              <a:off x="1961213" y="5371674"/>
              <a:ext cx="154961" cy="238254"/>
            </a:xfrm>
            <a:custGeom>
              <a:avLst/>
              <a:gdLst>
                <a:gd name="T0" fmla="*/ 80 w 80"/>
                <a:gd name="T1" fmla="*/ 0 h 123"/>
                <a:gd name="T2" fmla="*/ 0 w 80"/>
                <a:gd name="T3" fmla="*/ 0 h 123"/>
                <a:gd name="T4" fmla="*/ 0 w 80"/>
                <a:gd name="T5" fmla="*/ 123 h 123"/>
                <a:gd name="T6" fmla="*/ 80 w 80"/>
                <a:gd name="T7" fmla="*/ 123 h 123"/>
                <a:gd name="T8" fmla="*/ 80 w 80"/>
                <a:gd name="T9" fmla="*/ 0 h 123"/>
                <a:gd name="T10" fmla="*/ 71 w 80"/>
                <a:gd name="T11" fmla="*/ 72 h 123"/>
                <a:gd name="T12" fmla="*/ 63 w 80"/>
                <a:gd name="T13" fmla="*/ 72 h 123"/>
                <a:gd name="T14" fmla="*/ 63 w 80"/>
                <a:gd name="T15" fmla="*/ 50 h 123"/>
                <a:gd name="T16" fmla="*/ 71 w 80"/>
                <a:gd name="T17" fmla="*/ 50 h 123"/>
                <a:gd name="T18" fmla="*/ 71 w 80"/>
                <a:gd name="T19"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23">
                  <a:moveTo>
                    <a:pt x="80" y="0"/>
                  </a:moveTo>
                  <a:lnTo>
                    <a:pt x="0" y="0"/>
                  </a:lnTo>
                  <a:lnTo>
                    <a:pt x="0" y="123"/>
                  </a:lnTo>
                  <a:lnTo>
                    <a:pt x="80" y="123"/>
                  </a:lnTo>
                  <a:lnTo>
                    <a:pt x="80" y="0"/>
                  </a:lnTo>
                  <a:close/>
                  <a:moveTo>
                    <a:pt x="71" y="72"/>
                  </a:moveTo>
                  <a:lnTo>
                    <a:pt x="63" y="72"/>
                  </a:lnTo>
                  <a:lnTo>
                    <a:pt x="63" y="50"/>
                  </a:lnTo>
                  <a:lnTo>
                    <a:pt x="71" y="50"/>
                  </a:lnTo>
                  <a:lnTo>
                    <a:pt x="71"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97"/>
            <p:cNvSpPr>
              <a:spLocks noChangeArrowheads="1"/>
            </p:cNvSpPr>
            <p:nvPr/>
          </p:nvSpPr>
          <p:spPr bwMode="gray">
            <a:xfrm>
              <a:off x="1970897" y="5619612"/>
              <a:ext cx="300238" cy="54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98"/>
            <p:cNvSpPr>
              <a:spLocks noEditPoints="1"/>
            </p:cNvSpPr>
            <p:nvPr/>
          </p:nvSpPr>
          <p:spPr bwMode="gray">
            <a:xfrm>
              <a:off x="2125858" y="5371674"/>
              <a:ext cx="154961" cy="238254"/>
            </a:xfrm>
            <a:custGeom>
              <a:avLst/>
              <a:gdLst>
                <a:gd name="T0" fmla="*/ 0 w 80"/>
                <a:gd name="T1" fmla="*/ 123 h 123"/>
                <a:gd name="T2" fmla="*/ 80 w 80"/>
                <a:gd name="T3" fmla="*/ 123 h 123"/>
                <a:gd name="T4" fmla="*/ 80 w 80"/>
                <a:gd name="T5" fmla="*/ 0 h 123"/>
                <a:gd name="T6" fmla="*/ 0 w 80"/>
                <a:gd name="T7" fmla="*/ 0 h 123"/>
                <a:gd name="T8" fmla="*/ 0 w 80"/>
                <a:gd name="T9" fmla="*/ 123 h 123"/>
                <a:gd name="T10" fmla="*/ 34 w 80"/>
                <a:gd name="T11" fmla="*/ 11 h 123"/>
                <a:gd name="T12" fmla="*/ 70 w 80"/>
                <a:gd name="T13" fmla="*/ 11 h 123"/>
                <a:gd name="T14" fmla="*/ 70 w 80"/>
                <a:gd name="T15" fmla="*/ 41 h 123"/>
                <a:gd name="T16" fmla="*/ 34 w 80"/>
                <a:gd name="T17" fmla="*/ 41 h 123"/>
                <a:gd name="T18" fmla="*/ 34 w 80"/>
                <a:gd name="T19" fmla="*/ 11 h 123"/>
                <a:gd name="T20" fmla="*/ 9 w 80"/>
                <a:gd name="T21" fmla="*/ 50 h 123"/>
                <a:gd name="T22" fmla="*/ 17 w 80"/>
                <a:gd name="T23" fmla="*/ 50 h 123"/>
                <a:gd name="T24" fmla="*/ 17 w 80"/>
                <a:gd name="T25" fmla="*/ 72 h 123"/>
                <a:gd name="T26" fmla="*/ 9 w 80"/>
                <a:gd name="T27" fmla="*/ 72 h 123"/>
                <a:gd name="T28" fmla="*/ 9 w 80"/>
                <a:gd name="T29"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23">
                  <a:moveTo>
                    <a:pt x="0" y="123"/>
                  </a:moveTo>
                  <a:lnTo>
                    <a:pt x="80" y="123"/>
                  </a:lnTo>
                  <a:lnTo>
                    <a:pt x="80" y="0"/>
                  </a:lnTo>
                  <a:lnTo>
                    <a:pt x="0" y="0"/>
                  </a:lnTo>
                  <a:lnTo>
                    <a:pt x="0" y="123"/>
                  </a:lnTo>
                  <a:close/>
                  <a:moveTo>
                    <a:pt x="34" y="11"/>
                  </a:moveTo>
                  <a:lnTo>
                    <a:pt x="70" y="11"/>
                  </a:lnTo>
                  <a:lnTo>
                    <a:pt x="70" y="41"/>
                  </a:lnTo>
                  <a:lnTo>
                    <a:pt x="34" y="41"/>
                  </a:lnTo>
                  <a:lnTo>
                    <a:pt x="34" y="11"/>
                  </a:lnTo>
                  <a:close/>
                  <a:moveTo>
                    <a:pt x="9" y="50"/>
                  </a:moveTo>
                  <a:lnTo>
                    <a:pt x="17" y="50"/>
                  </a:lnTo>
                  <a:lnTo>
                    <a:pt x="17" y="72"/>
                  </a:lnTo>
                  <a:lnTo>
                    <a:pt x="9" y="72"/>
                  </a:lnTo>
                  <a:lnTo>
                    <a:pt x="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16"/>
            <p:cNvSpPr>
              <a:spLocks/>
            </p:cNvSpPr>
            <p:nvPr/>
          </p:nvSpPr>
          <p:spPr bwMode="gray">
            <a:xfrm>
              <a:off x="2280820" y="5540195"/>
              <a:ext cx="3874" cy="23244"/>
            </a:xfrm>
            <a:custGeom>
              <a:avLst/>
              <a:gdLst>
                <a:gd name="T0" fmla="*/ 0 w 1"/>
                <a:gd name="T1" fmla="*/ 0 h 7"/>
                <a:gd name="T2" fmla="*/ 0 w 1"/>
                <a:gd name="T3" fmla="*/ 7 h 7"/>
                <a:gd name="T4" fmla="*/ 1 w 1"/>
                <a:gd name="T5" fmla="*/ 7 h 7"/>
                <a:gd name="T6" fmla="*/ 1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7"/>
                    <a:pt x="0" y="7"/>
                    <a:pt x="0" y="7"/>
                  </a:cubicBezTo>
                  <a:cubicBezTo>
                    <a:pt x="0" y="7"/>
                    <a:pt x="0" y="7"/>
                    <a:pt x="1" y="7"/>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4" name="Verteiler  links unten dunkel"/>
          <p:cNvGrpSpPr/>
          <p:nvPr/>
        </p:nvGrpSpPr>
        <p:grpSpPr bwMode="gray">
          <a:xfrm>
            <a:off x="3478938" y="5352304"/>
            <a:ext cx="323481" cy="321544"/>
            <a:chOff x="3371770" y="5352304"/>
            <a:chExt cx="323481" cy="321544"/>
          </a:xfrm>
        </p:grpSpPr>
        <p:sp>
          <p:nvSpPr>
            <p:cNvPr id="214" name="Rechteck 213"/>
            <p:cNvSpPr/>
            <p:nvPr/>
          </p:nvSpPr>
          <p:spPr bwMode="gray">
            <a:xfrm>
              <a:off x="3371770" y="5353618"/>
              <a:ext cx="318879" cy="312483"/>
            </a:xfrm>
            <a:prstGeom prst="rect">
              <a:avLst/>
            </a:prstGeom>
            <a:solidFill>
              <a:srgbClr val="D7D7CD"/>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grpSp>
          <p:nvGrpSpPr>
            <p:cNvPr id="255" name="Verteiler links unten dunkel"/>
            <p:cNvGrpSpPr/>
            <p:nvPr/>
          </p:nvGrpSpPr>
          <p:grpSpPr bwMode="gray">
            <a:xfrm>
              <a:off x="3371770" y="5352304"/>
              <a:ext cx="323481" cy="321544"/>
              <a:chOff x="1961213" y="5352304"/>
              <a:chExt cx="323481" cy="321544"/>
            </a:xfrm>
            <a:solidFill>
              <a:srgbClr val="505A64"/>
            </a:solidFill>
          </p:grpSpPr>
          <p:sp>
            <p:nvSpPr>
              <p:cNvPr id="216" name="Rectangle 95"/>
              <p:cNvSpPr>
                <a:spLocks noChangeArrowheads="1"/>
              </p:cNvSpPr>
              <p:nvPr/>
            </p:nvSpPr>
            <p:spPr bwMode="gray">
              <a:xfrm>
                <a:off x="1961213" y="5352304"/>
                <a:ext cx="319608" cy="96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96"/>
              <p:cNvSpPr>
                <a:spLocks noEditPoints="1"/>
              </p:cNvSpPr>
              <p:nvPr/>
            </p:nvSpPr>
            <p:spPr bwMode="gray">
              <a:xfrm>
                <a:off x="1961213" y="5371674"/>
                <a:ext cx="154961" cy="238254"/>
              </a:xfrm>
              <a:custGeom>
                <a:avLst/>
                <a:gdLst>
                  <a:gd name="T0" fmla="*/ 80 w 80"/>
                  <a:gd name="T1" fmla="*/ 0 h 123"/>
                  <a:gd name="T2" fmla="*/ 0 w 80"/>
                  <a:gd name="T3" fmla="*/ 0 h 123"/>
                  <a:gd name="T4" fmla="*/ 0 w 80"/>
                  <a:gd name="T5" fmla="*/ 123 h 123"/>
                  <a:gd name="T6" fmla="*/ 80 w 80"/>
                  <a:gd name="T7" fmla="*/ 123 h 123"/>
                  <a:gd name="T8" fmla="*/ 80 w 80"/>
                  <a:gd name="T9" fmla="*/ 0 h 123"/>
                  <a:gd name="T10" fmla="*/ 71 w 80"/>
                  <a:gd name="T11" fmla="*/ 72 h 123"/>
                  <a:gd name="T12" fmla="*/ 63 w 80"/>
                  <a:gd name="T13" fmla="*/ 72 h 123"/>
                  <a:gd name="T14" fmla="*/ 63 w 80"/>
                  <a:gd name="T15" fmla="*/ 50 h 123"/>
                  <a:gd name="T16" fmla="*/ 71 w 80"/>
                  <a:gd name="T17" fmla="*/ 50 h 123"/>
                  <a:gd name="T18" fmla="*/ 71 w 80"/>
                  <a:gd name="T19"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23">
                    <a:moveTo>
                      <a:pt x="80" y="0"/>
                    </a:moveTo>
                    <a:lnTo>
                      <a:pt x="0" y="0"/>
                    </a:lnTo>
                    <a:lnTo>
                      <a:pt x="0" y="123"/>
                    </a:lnTo>
                    <a:lnTo>
                      <a:pt x="80" y="123"/>
                    </a:lnTo>
                    <a:lnTo>
                      <a:pt x="80" y="0"/>
                    </a:lnTo>
                    <a:close/>
                    <a:moveTo>
                      <a:pt x="71" y="72"/>
                    </a:moveTo>
                    <a:lnTo>
                      <a:pt x="63" y="72"/>
                    </a:lnTo>
                    <a:lnTo>
                      <a:pt x="63" y="50"/>
                    </a:lnTo>
                    <a:lnTo>
                      <a:pt x="71" y="50"/>
                    </a:lnTo>
                    <a:lnTo>
                      <a:pt x="71"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97"/>
              <p:cNvSpPr>
                <a:spLocks noChangeArrowheads="1"/>
              </p:cNvSpPr>
              <p:nvPr/>
            </p:nvSpPr>
            <p:spPr bwMode="gray">
              <a:xfrm>
                <a:off x="1970897" y="5619612"/>
                <a:ext cx="300238" cy="54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98"/>
              <p:cNvSpPr>
                <a:spLocks noEditPoints="1"/>
              </p:cNvSpPr>
              <p:nvPr/>
            </p:nvSpPr>
            <p:spPr bwMode="gray">
              <a:xfrm>
                <a:off x="2125858" y="5371674"/>
                <a:ext cx="154961" cy="238254"/>
              </a:xfrm>
              <a:custGeom>
                <a:avLst/>
                <a:gdLst>
                  <a:gd name="T0" fmla="*/ 0 w 80"/>
                  <a:gd name="T1" fmla="*/ 123 h 123"/>
                  <a:gd name="T2" fmla="*/ 80 w 80"/>
                  <a:gd name="T3" fmla="*/ 123 h 123"/>
                  <a:gd name="T4" fmla="*/ 80 w 80"/>
                  <a:gd name="T5" fmla="*/ 0 h 123"/>
                  <a:gd name="T6" fmla="*/ 0 w 80"/>
                  <a:gd name="T7" fmla="*/ 0 h 123"/>
                  <a:gd name="T8" fmla="*/ 0 w 80"/>
                  <a:gd name="T9" fmla="*/ 123 h 123"/>
                  <a:gd name="T10" fmla="*/ 34 w 80"/>
                  <a:gd name="T11" fmla="*/ 11 h 123"/>
                  <a:gd name="T12" fmla="*/ 70 w 80"/>
                  <a:gd name="T13" fmla="*/ 11 h 123"/>
                  <a:gd name="T14" fmla="*/ 70 w 80"/>
                  <a:gd name="T15" fmla="*/ 41 h 123"/>
                  <a:gd name="T16" fmla="*/ 34 w 80"/>
                  <a:gd name="T17" fmla="*/ 41 h 123"/>
                  <a:gd name="T18" fmla="*/ 34 w 80"/>
                  <a:gd name="T19" fmla="*/ 11 h 123"/>
                  <a:gd name="T20" fmla="*/ 9 w 80"/>
                  <a:gd name="T21" fmla="*/ 50 h 123"/>
                  <a:gd name="T22" fmla="*/ 17 w 80"/>
                  <a:gd name="T23" fmla="*/ 50 h 123"/>
                  <a:gd name="T24" fmla="*/ 17 w 80"/>
                  <a:gd name="T25" fmla="*/ 72 h 123"/>
                  <a:gd name="T26" fmla="*/ 9 w 80"/>
                  <a:gd name="T27" fmla="*/ 72 h 123"/>
                  <a:gd name="T28" fmla="*/ 9 w 80"/>
                  <a:gd name="T29"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23">
                    <a:moveTo>
                      <a:pt x="0" y="123"/>
                    </a:moveTo>
                    <a:lnTo>
                      <a:pt x="80" y="123"/>
                    </a:lnTo>
                    <a:lnTo>
                      <a:pt x="80" y="0"/>
                    </a:lnTo>
                    <a:lnTo>
                      <a:pt x="0" y="0"/>
                    </a:lnTo>
                    <a:lnTo>
                      <a:pt x="0" y="123"/>
                    </a:lnTo>
                    <a:close/>
                    <a:moveTo>
                      <a:pt x="34" y="11"/>
                    </a:moveTo>
                    <a:lnTo>
                      <a:pt x="70" y="11"/>
                    </a:lnTo>
                    <a:lnTo>
                      <a:pt x="70" y="41"/>
                    </a:lnTo>
                    <a:lnTo>
                      <a:pt x="34" y="41"/>
                    </a:lnTo>
                    <a:lnTo>
                      <a:pt x="34" y="11"/>
                    </a:lnTo>
                    <a:close/>
                    <a:moveTo>
                      <a:pt x="9" y="50"/>
                    </a:moveTo>
                    <a:lnTo>
                      <a:pt x="17" y="50"/>
                    </a:lnTo>
                    <a:lnTo>
                      <a:pt x="17" y="72"/>
                    </a:lnTo>
                    <a:lnTo>
                      <a:pt x="9" y="72"/>
                    </a:lnTo>
                    <a:lnTo>
                      <a:pt x="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16"/>
              <p:cNvSpPr>
                <a:spLocks/>
              </p:cNvSpPr>
              <p:nvPr/>
            </p:nvSpPr>
            <p:spPr bwMode="gray">
              <a:xfrm>
                <a:off x="2280820" y="5540195"/>
                <a:ext cx="3874" cy="23244"/>
              </a:xfrm>
              <a:custGeom>
                <a:avLst/>
                <a:gdLst>
                  <a:gd name="T0" fmla="*/ 0 w 1"/>
                  <a:gd name="T1" fmla="*/ 0 h 7"/>
                  <a:gd name="T2" fmla="*/ 0 w 1"/>
                  <a:gd name="T3" fmla="*/ 7 h 7"/>
                  <a:gd name="T4" fmla="*/ 1 w 1"/>
                  <a:gd name="T5" fmla="*/ 7 h 7"/>
                  <a:gd name="T6" fmla="*/ 1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7"/>
                      <a:pt x="0" y="7"/>
                      <a:pt x="0" y="7"/>
                    </a:cubicBezTo>
                    <a:cubicBezTo>
                      <a:pt x="0" y="7"/>
                      <a:pt x="0" y="7"/>
                      <a:pt x="1" y="7"/>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Pfeil 2 rechts  unten"/>
          <p:cNvSpPr>
            <a:spLocks/>
          </p:cNvSpPr>
          <p:nvPr/>
        </p:nvSpPr>
        <p:spPr bwMode="gray">
          <a:xfrm rot="1142522">
            <a:off x="5951159" y="5181921"/>
            <a:ext cx="94543" cy="104190"/>
          </a:xfrm>
          <a:custGeom>
            <a:avLst/>
            <a:gdLst>
              <a:gd name="T0" fmla="*/ 0 w 49"/>
              <a:gd name="T1" fmla="*/ 32 h 54"/>
              <a:gd name="T2" fmla="*/ 49 w 49"/>
              <a:gd name="T3" fmla="*/ 54 h 54"/>
              <a:gd name="T4" fmla="*/ 42 w 49"/>
              <a:gd name="T5" fmla="*/ 0 h 54"/>
              <a:gd name="T6" fmla="*/ 0 w 49"/>
              <a:gd name="T7" fmla="*/ 32 h 54"/>
            </a:gdLst>
            <a:ahLst/>
            <a:cxnLst>
              <a:cxn ang="0">
                <a:pos x="T0" y="T1"/>
              </a:cxn>
              <a:cxn ang="0">
                <a:pos x="T2" y="T3"/>
              </a:cxn>
              <a:cxn ang="0">
                <a:pos x="T4" y="T5"/>
              </a:cxn>
              <a:cxn ang="0">
                <a:pos x="T6" y="T7"/>
              </a:cxn>
            </a:cxnLst>
            <a:rect l="0" t="0" r="r" b="b"/>
            <a:pathLst>
              <a:path w="49" h="54">
                <a:moveTo>
                  <a:pt x="0" y="32"/>
                </a:moveTo>
                <a:lnTo>
                  <a:pt x="49" y="54"/>
                </a:lnTo>
                <a:lnTo>
                  <a:pt x="42" y="0"/>
                </a:lnTo>
                <a:lnTo>
                  <a:pt x="0" y="32"/>
                </a:lnTo>
                <a:close/>
              </a:path>
            </a:pathLst>
          </a:custGeom>
          <a:solidFill>
            <a:srgbClr val="641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56" name="Häuser Mitte"/>
          <p:cNvGrpSpPr/>
          <p:nvPr/>
        </p:nvGrpSpPr>
        <p:grpSpPr bwMode="gray">
          <a:xfrm>
            <a:off x="3163888" y="3717925"/>
            <a:ext cx="3354387" cy="1082675"/>
            <a:chOff x="3163888" y="3717925"/>
            <a:chExt cx="3354387" cy="1082675"/>
          </a:xfrm>
        </p:grpSpPr>
        <p:sp>
          <p:nvSpPr>
            <p:cNvPr id="223" name="Freeform 93"/>
            <p:cNvSpPr>
              <a:spLocks noEditPoints="1"/>
            </p:cNvSpPr>
            <p:nvPr/>
          </p:nvSpPr>
          <p:spPr bwMode="gray">
            <a:xfrm>
              <a:off x="3163888" y="3717925"/>
              <a:ext cx="319088" cy="319088"/>
            </a:xfrm>
            <a:custGeom>
              <a:avLst/>
              <a:gdLst>
                <a:gd name="T0" fmla="*/ 195 w 201"/>
                <a:gd name="T1" fmla="*/ 201 h 201"/>
                <a:gd name="T2" fmla="*/ 6 w 201"/>
                <a:gd name="T3" fmla="*/ 201 h 201"/>
                <a:gd name="T4" fmla="*/ 6 w 201"/>
                <a:gd name="T5" fmla="*/ 168 h 201"/>
                <a:gd name="T6" fmla="*/ 195 w 201"/>
                <a:gd name="T7" fmla="*/ 168 h 201"/>
                <a:gd name="T8" fmla="*/ 195 w 201"/>
                <a:gd name="T9" fmla="*/ 201 h 201"/>
                <a:gd name="T10" fmla="*/ 201 w 201"/>
                <a:gd name="T11" fmla="*/ 0 h 201"/>
                <a:gd name="T12" fmla="*/ 0 w 201"/>
                <a:gd name="T13" fmla="*/ 0 h 201"/>
                <a:gd name="T14" fmla="*/ 0 w 201"/>
                <a:gd name="T15" fmla="*/ 6 h 201"/>
                <a:gd name="T16" fmla="*/ 201 w 201"/>
                <a:gd name="T17" fmla="*/ 6 h 201"/>
                <a:gd name="T18" fmla="*/ 201 w 201"/>
                <a:gd name="T19" fmla="*/ 0 h 201"/>
                <a:gd name="T20" fmla="*/ 97 w 201"/>
                <a:gd name="T21" fmla="*/ 12 h 201"/>
                <a:gd name="T22" fmla="*/ 0 w 201"/>
                <a:gd name="T23" fmla="*/ 12 h 201"/>
                <a:gd name="T24" fmla="*/ 0 w 201"/>
                <a:gd name="T25" fmla="*/ 162 h 201"/>
                <a:gd name="T26" fmla="*/ 97 w 201"/>
                <a:gd name="T27" fmla="*/ 162 h 201"/>
                <a:gd name="T28" fmla="*/ 97 w 201"/>
                <a:gd name="T29" fmla="*/ 12 h 201"/>
                <a:gd name="T30" fmla="*/ 87 w 201"/>
                <a:gd name="T31" fmla="*/ 102 h 201"/>
                <a:gd name="T32" fmla="*/ 77 w 201"/>
                <a:gd name="T33" fmla="*/ 102 h 201"/>
                <a:gd name="T34" fmla="*/ 77 w 201"/>
                <a:gd name="T35" fmla="*/ 75 h 201"/>
                <a:gd name="T36" fmla="*/ 87 w 201"/>
                <a:gd name="T37" fmla="*/ 75 h 201"/>
                <a:gd name="T38" fmla="*/ 87 w 201"/>
                <a:gd name="T39" fmla="*/ 102 h 201"/>
                <a:gd name="T40" fmla="*/ 201 w 201"/>
                <a:gd name="T41" fmla="*/ 12 h 201"/>
                <a:gd name="T42" fmla="*/ 104 w 201"/>
                <a:gd name="T43" fmla="*/ 12 h 201"/>
                <a:gd name="T44" fmla="*/ 104 w 201"/>
                <a:gd name="T45" fmla="*/ 162 h 201"/>
                <a:gd name="T46" fmla="*/ 201 w 201"/>
                <a:gd name="T47" fmla="*/ 162 h 201"/>
                <a:gd name="T48" fmla="*/ 201 w 201"/>
                <a:gd name="T49" fmla="*/ 12 h 201"/>
                <a:gd name="T50" fmla="*/ 124 w 201"/>
                <a:gd name="T51" fmla="*/ 102 h 201"/>
                <a:gd name="T52" fmla="*/ 114 w 201"/>
                <a:gd name="T53" fmla="*/ 102 h 201"/>
                <a:gd name="T54" fmla="*/ 114 w 201"/>
                <a:gd name="T55" fmla="*/ 75 h 201"/>
                <a:gd name="T56" fmla="*/ 124 w 201"/>
                <a:gd name="T57" fmla="*/ 75 h 201"/>
                <a:gd name="T58" fmla="*/ 124 w 201"/>
                <a:gd name="T59" fmla="*/ 10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1" h="201">
                  <a:moveTo>
                    <a:pt x="195" y="201"/>
                  </a:moveTo>
                  <a:lnTo>
                    <a:pt x="6" y="201"/>
                  </a:lnTo>
                  <a:lnTo>
                    <a:pt x="6" y="168"/>
                  </a:lnTo>
                  <a:lnTo>
                    <a:pt x="195" y="168"/>
                  </a:lnTo>
                  <a:lnTo>
                    <a:pt x="195" y="201"/>
                  </a:lnTo>
                  <a:close/>
                  <a:moveTo>
                    <a:pt x="201" y="0"/>
                  </a:moveTo>
                  <a:lnTo>
                    <a:pt x="0" y="0"/>
                  </a:lnTo>
                  <a:lnTo>
                    <a:pt x="0" y="6"/>
                  </a:lnTo>
                  <a:lnTo>
                    <a:pt x="201" y="6"/>
                  </a:lnTo>
                  <a:lnTo>
                    <a:pt x="201" y="0"/>
                  </a:lnTo>
                  <a:close/>
                  <a:moveTo>
                    <a:pt x="97" y="12"/>
                  </a:moveTo>
                  <a:lnTo>
                    <a:pt x="0" y="12"/>
                  </a:lnTo>
                  <a:lnTo>
                    <a:pt x="0" y="162"/>
                  </a:lnTo>
                  <a:lnTo>
                    <a:pt x="97" y="162"/>
                  </a:lnTo>
                  <a:lnTo>
                    <a:pt x="97" y="12"/>
                  </a:lnTo>
                  <a:close/>
                  <a:moveTo>
                    <a:pt x="87" y="102"/>
                  </a:moveTo>
                  <a:lnTo>
                    <a:pt x="77" y="102"/>
                  </a:lnTo>
                  <a:lnTo>
                    <a:pt x="77" y="75"/>
                  </a:lnTo>
                  <a:lnTo>
                    <a:pt x="87" y="75"/>
                  </a:lnTo>
                  <a:lnTo>
                    <a:pt x="87" y="102"/>
                  </a:lnTo>
                  <a:close/>
                  <a:moveTo>
                    <a:pt x="201" y="12"/>
                  </a:moveTo>
                  <a:lnTo>
                    <a:pt x="104" y="12"/>
                  </a:lnTo>
                  <a:lnTo>
                    <a:pt x="104" y="162"/>
                  </a:lnTo>
                  <a:lnTo>
                    <a:pt x="201" y="162"/>
                  </a:lnTo>
                  <a:lnTo>
                    <a:pt x="201" y="12"/>
                  </a:lnTo>
                  <a:close/>
                  <a:moveTo>
                    <a:pt x="124" y="102"/>
                  </a:moveTo>
                  <a:lnTo>
                    <a:pt x="114" y="102"/>
                  </a:lnTo>
                  <a:lnTo>
                    <a:pt x="114" y="75"/>
                  </a:lnTo>
                  <a:lnTo>
                    <a:pt x="124" y="75"/>
                  </a:lnTo>
                  <a:lnTo>
                    <a:pt x="124" y="102"/>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94"/>
            <p:cNvSpPr>
              <a:spLocks noEditPoints="1"/>
            </p:cNvSpPr>
            <p:nvPr/>
          </p:nvSpPr>
          <p:spPr bwMode="gray">
            <a:xfrm>
              <a:off x="3163888" y="4479925"/>
              <a:ext cx="319088" cy="320675"/>
            </a:xfrm>
            <a:custGeom>
              <a:avLst/>
              <a:gdLst>
                <a:gd name="T0" fmla="*/ 195 w 201"/>
                <a:gd name="T1" fmla="*/ 202 h 202"/>
                <a:gd name="T2" fmla="*/ 6 w 201"/>
                <a:gd name="T3" fmla="*/ 202 h 202"/>
                <a:gd name="T4" fmla="*/ 6 w 201"/>
                <a:gd name="T5" fmla="*/ 169 h 202"/>
                <a:gd name="T6" fmla="*/ 195 w 201"/>
                <a:gd name="T7" fmla="*/ 169 h 202"/>
                <a:gd name="T8" fmla="*/ 195 w 201"/>
                <a:gd name="T9" fmla="*/ 202 h 202"/>
                <a:gd name="T10" fmla="*/ 201 w 201"/>
                <a:gd name="T11" fmla="*/ 0 h 202"/>
                <a:gd name="T12" fmla="*/ 0 w 201"/>
                <a:gd name="T13" fmla="*/ 0 h 202"/>
                <a:gd name="T14" fmla="*/ 0 w 201"/>
                <a:gd name="T15" fmla="*/ 6 h 202"/>
                <a:gd name="T16" fmla="*/ 201 w 201"/>
                <a:gd name="T17" fmla="*/ 6 h 202"/>
                <a:gd name="T18" fmla="*/ 201 w 201"/>
                <a:gd name="T19" fmla="*/ 0 h 202"/>
                <a:gd name="T20" fmla="*/ 97 w 201"/>
                <a:gd name="T21" fmla="*/ 13 h 202"/>
                <a:gd name="T22" fmla="*/ 0 w 201"/>
                <a:gd name="T23" fmla="*/ 13 h 202"/>
                <a:gd name="T24" fmla="*/ 0 w 201"/>
                <a:gd name="T25" fmla="*/ 162 h 202"/>
                <a:gd name="T26" fmla="*/ 97 w 201"/>
                <a:gd name="T27" fmla="*/ 162 h 202"/>
                <a:gd name="T28" fmla="*/ 97 w 201"/>
                <a:gd name="T29" fmla="*/ 13 h 202"/>
                <a:gd name="T30" fmla="*/ 87 w 201"/>
                <a:gd name="T31" fmla="*/ 100 h 202"/>
                <a:gd name="T32" fmla="*/ 77 w 201"/>
                <a:gd name="T33" fmla="*/ 100 h 202"/>
                <a:gd name="T34" fmla="*/ 77 w 201"/>
                <a:gd name="T35" fmla="*/ 73 h 202"/>
                <a:gd name="T36" fmla="*/ 87 w 201"/>
                <a:gd name="T37" fmla="*/ 73 h 202"/>
                <a:gd name="T38" fmla="*/ 87 w 201"/>
                <a:gd name="T39" fmla="*/ 100 h 202"/>
                <a:gd name="T40" fmla="*/ 201 w 201"/>
                <a:gd name="T41" fmla="*/ 13 h 202"/>
                <a:gd name="T42" fmla="*/ 104 w 201"/>
                <a:gd name="T43" fmla="*/ 13 h 202"/>
                <a:gd name="T44" fmla="*/ 104 w 201"/>
                <a:gd name="T45" fmla="*/ 162 h 202"/>
                <a:gd name="T46" fmla="*/ 201 w 201"/>
                <a:gd name="T47" fmla="*/ 162 h 202"/>
                <a:gd name="T48" fmla="*/ 201 w 201"/>
                <a:gd name="T49" fmla="*/ 13 h 202"/>
                <a:gd name="T50" fmla="*/ 124 w 201"/>
                <a:gd name="T51" fmla="*/ 100 h 202"/>
                <a:gd name="T52" fmla="*/ 114 w 201"/>
                <a:gd name="T53" fmla="*/ 100 h 202"/>
                <a:gd name="T54" fmla="*/ 114 w 201"/>
                <a:gd name="T55" fmla="*/ 73 h 202"/>
                <a:gd name="T56" fmla="*/ 124 w 201"/>
                <a:gd name="T57" fmla="*/ 73 h 202"/>
                <a:gd name="T58" fmla="*/ 124 w 201"/>
                <a:gd name="T59" fmla="*/ 10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1" h="202">
                  <a:moveTo>
                    <a:pt x="195" y="202"/>
                  </a:moveTo>
                  <a:lnTo>
                    <a:pt x="6" y="202"/>
                  </a:lnTo>
                  <a:lnTo>
                    <a:pt x="6" y="169"/>
                  </a:lnTo>
                  <a:lnTo>
                    <a:pt x="195" y="169"/>
                  </a:lnTo>
                  <a:lnTo>
                    <a:pt x="195" y="202"/>
                  </a:lnTo>
                  <a:close/>
                  <a:moveTo>
                    <a:pt x="201" y="0"/>
                  </a:moveTo>
                  <a:lnTo>
                    <a:pt x="0" y="0"/>
                  </a:lnTo>
                  <a:lnTo>
                    <a:pt x="0" y="6"/>
                  </a:lnTo>
                  <a:lnTo>
                    <a:pt x="201" y="6"/>
                  </a:lnTo>
                  <a:lnTo>
                    <a:pt x="201" y="0"/>
                  </a:lnTo>
                  <a:close/>
                  <a:moveTo>
                    <a:pt x="97" y="13"/>
                  </a:moveTo>
                  <a:lnTo>
                    <a:pt x="0" y="13"/>
                  </a:lnTo>
                  <a:lnTo>
                    <a:pt x="0" y="162"/>
                  </a:lnTo>
                  <a:lnTo>
                    <a:pt x="97" y="162"/>
                  </a:lnTo>
                  <a:lnTo>
                    <a:pt x="97" y="13"/>
                  </a:lnTo>
                  <a:close/>
                  <a:moveTo>
                    <a:pt x="87" y="100"/>
                  </a:moveTo>
                  <a:lnTo>
                    <a:pt x="77" y="100"/>
                  </a:lnTo>
                  <a:lnTo>
                    <a:pt x="77" y="73"/>
                  </a:lnTo>
                  <a:lnTo>
                    <a:pt x="87" y="73"/>
                  </a:lnTo>
                  <a:lnTo>
                    <a:pt x="87" y="100"/>
                  </a:lnTo>
                  <a:close/>
                  <a:moveTo>
                    <a:pt x="201" y="13"/>
                  </a:moveTo>
                  <a:lnTo>
                    <a:pt x="104" y="13"/>
                  </a:lnTo>
                  <a:lnTo>
                    <a:pt x="104" y="162"/>
                  </a:lnTo>
                  <a:lnTo>
                    <a:pt x="201" y="162"/>
                  </a:lnTo>
                  <a:lnTo>
                    <a:pt x="201" y="13"/>
                  </a:lnTo>
                  <a:close/>
                  <a:moveTo>
                    <a:pt x="124" y="100"/>
                  </a:moveTo>
                  <a:lnTo>
                    <a:pt x="114" y="100"/>
                  </a:lnTo>
                  <a:lnTo>
                    <a:pt x="114" y="73"/>
                  </a:lnTo>
                  <a:lnTo>
                    <a:pt x="124" y="73"/>
                  </a:lnTo>
                  <a:lnTo>
                    <a:pt x="124" y="10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95"/>
            <p:cNvSpPr>
              <a:spLocks noEditPoints="1"/>
            </p:cNvSpPr>
            <p:nvPr/>
          </p:nvSpPr>
          <p:spPr bwMode="gray">
            <a:xfrm>
              <a:off x="6197600" y="3717925"/>
              <a:ext cx="320675" cy="319088"/>
            </a:xfrm>
            <a:custGeom>
              <a:avLst/>
              <a:gdLst>
                <a:gd name="T0" fmla="*/ 196 w 202"/>
                <a:gd name="T1" fmla="*/ 201 h 201"/>
                <a:gd name="T2" fmla="*/ 7 w 202"/>
                <a:gd name="T3" fmla="*/ 201 h 201"/>
                <a:gd name="T4" fmla="*/ 7 w 202"/>
                <a:gd name="T5" fmla="*/ 168 h 201"/>
                <a:gd name="T6" fmla="*/ 196 w 202"/>
                <a:gd name="T7" fmla="*/ 168 h 201"/>
                <a:gd name="T8" fmla="*/ 196 w 202"/>
                <a:gd name="T9" fmla="*/ 201 h 201"/>
                <a:gd name="T10" fmla="*/ 202 w 202"/>
                <a:gd name="T11" fmla="*/ 0 h 201"/>
                <a:gd name="T12" fmla="*/ 0 w 202"/>
                <a:gd name="T13" fmla="*/ 0 h 201"/>
                <a:gd name="T14" fmla="*/ 0 w 202"/>
                <a:gd name="T15" fmla="*/ 6 h 201"/>
                <a:gd name="T16" fmla="*/ 202 w 202"/>
                <a:gd name="T17" fmla="*/ 6 h 201"/>
                <a:gd name="T18" fmla="*/ 202 w 202"/>
                <a:gd name="T19" fmla="*/ 0 h 201"/>
                <a:gd name="T20" fmla="*/ 98 w 202"/>
                <a:gd name="T21" fmla="*/ 12 h 201"/>
                <a:gd name="T22" fmla="*/ 0 w 202"/>
                <a:gd name="T23" fmla="*/ 12 h 201"/>
                <a:gd name="T24" fmla="*/ 0 w 202"/>
                <a:gd name="T25" fmla="*/ 162 h 201"/>
                <a:gd name="T26" fmla="*/ 98 w 202"/>
                <a:gd name="T27" fmla="*/ 162 h 201"/>
                <a:gd name="T28" fmla="*/ 98 w 202"/>
                <a:gd name="T29" fmla="*/ 12 h 201"/>
                <a:gd name="T30" fmla="*/ 88 w 202"/>
                <a:gd name="T31" fmla="*/ 102 h 201"/>
                <a:gd name="T32" fmla="*/ 77 w 202"/>
                <a:gd name="T33" fmla="*/ 102 h 201"/>
                <a:gd name="T34" fmla="*/ 77 w 202"/>
                <a:gd name="T35" fmla="*/ 75 h 201"/>
                <a:gd name="T36" fmla="*/ 88 w 202"/>
                <a:gd name="T37" fmla="*/ 75 h 201"/>
                <a:gd name="T38" fmla="*/ 88 w 202"/>
                <a:gd name="T39" fmla="*/ 102 h 201"/>
                <a:gd name="T40" fmla="*/ 202 w 202"/>
                <a:gd name="T41" fmla="*/ 12 h 201"/>
                <a:gd name="T42" fmla="*/ 104 w 202"/>
                <a:gd name="T43" fmla="*/ 12 h 201"/>
                <a:gd name="T44" fmla="*/ 104 w 202"/>
                <a:gd name="T45" fmla="*/ 162 h 201"/>
                <a:gd name="T46" fmla="*/ 202 w 202"/>
                <a:gd name="T47" fmla="*/ 162 h 201"/>
                <a:gd name="T48" fmla="*/ 202 w 202"/>
                <a:gd name="T49" fmla="*/ 12 h 201"/>
                <a:gd name="T50" fmla="*/ 125 w 202"/>
                <a:gd name="T51" fmla="*/ 102 h 201"/>
                <a:gd name="T52" fmla="*/ 115 w 202"/>
                <a:gd name="T53" fmla="*/ 102 h 201"/>
                <a:gd name="T54" fmla="*/ 115 w 202"/>
                <a:gd name="T55" fmla="*/ 75 h 201"/>
                <a:gd name="T56" fmla="*/ 125 w 202"/>
                <a:gd name="T57" fmla="*/ 75 h 201"/>
                <a:gd name="T58" fmla="*/ 125 w 202"/>
                <a:gd name="T59" fmla="*/ 10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201">
                  <a:moveTo>
                    <a:pt x="196" y="201"/>
                  </a:moveTo>
                  <a:lnTo>
                    <a:pt x="7" y="201"/>
                  </a:lnTo>
                  <a:lnTo>
                    <a:pt x="7" y="168"/>
                  </a:lnTo>
                  <a:lnTo>
                    <a:pt x="196" y="168"/>
                  </a:lnTo>
                  <a:lnTo>
                    <a:pt x="196" y="201"/>
                  </a:lnTo>
                  <a:close/>
                  <a:moveTo>
                    <a:pt x="202" y="0"/>
                  </a:moveTo>
                  <a:lnTo>
                    <a:pt x="0" y="0"/>
                  </a:lnTo>
                  <a:lnTo>
                    <a:pt x="0" y="6"/>
                  </a:lnTo>
                  <a:lnTo>
                    <a:pt x="202" y="6"/>
                  </a:lnTo>
                  <a:lnTo>
                    <a:pt x="202" y="0"/>
                  </a:lnTo>
                  <a:close/>
                  <a:moveTo>
                    <a:pt x="98" y="12"/>
                  </a:moveTo>
                  <a:lnTo>
                    <a:pt x="0" y="12"/>
                  </a:lnTo>
                  <a:lnTo>
                    <a:pt x="0" y="162"/>
                  </a:lnTo>
                  <a:lnTo>
                    <a:pt x="98" y="162"/>
                  </a:lnTo>
                  <a:lnTo>
                    <a:pt x="98" y="12"/>
                  </a:lnTo>
                  <a:close/>
                  <a:moveTo>
                    <a:pt x="88" y="102"/>
                  </a:moveTo>
                  <a:lnTo>
                    <a:pt x="77" y="102"/>
                  </a:lnTo>
                  <a:lnTo>
                    <a:pt x="77" y="75"/>
                  </a:lnTo>
                  <a:lnTo>
                    <a:pt x="88" y="75"/>
                  </a:lnTo>
                  <a:lnTo>
                    <a:pt x="88" y="102"/>
                  </a:lnTo>
                  <a:close/>
                  <a:moveTo>
                    <a:pt x="202" y="12"/>
                  </a:moveTo>
                  <a:lnTo>
                    <a:pt x="104" y="12"/>
                  </a:lnTo>
                  <a:lnTo>
                    <a:pt x="104" y="162"/>
                  </a:lnTo>
                  <a:lnTo>
                    <a:pt x="202" y="162"/>
                  </a:lnTo>
                  <a:lnTo>
                    <a:pt x="202" y="12"/>
                  </a:lnTo>
                  <a:close/>
                  <a:moveTo>
                    <a:pt x="125" y="102"/>
                  </a:moveTo>
                  <a:lnTo>
                    <a:pt x="115" y="102"/>
                  </a:lnTo>
                  <a:lnTo>
                    <a:pt x="115" y="75"/>
                  </a:lnTo>
                  <a:lnTo>
                    <a:pt x="125" y="75"/>
                  </a:lnTo>
                  <a:lnTo>
                    <a:pt x="125" y="102"/>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96"/>
            <p:cNvSpPr>
              <a:spLocks noEditPoints="1"/>
            </p:cNvSpPr>
            <p:nvPr/>
          </p:nvSpPr>
          <p:spPr bwMode="gray">
            <a:xfrm>
              <a:off x="6197600" y="4479925"/>
              <a:ext cx="320675" cy="320675"/>
            </a:xfrm>
            <a:custGeom>
              <a:avLst/>
              <a:gdLst>
                <a:gd name="T0" fmla="*/ 196 w 202"/>
                <a:gd name="T1" fmla="*/ 202 h 202"/>
                <a:gd name="T2" fmla="*/ 7 w 202"/>
                <a:gd name="T3" fmla="*/ 202 h 202"/>
                <a:gd name="T4" fmla="*/ 7 w 202"/>
                <a:gd name="T5" fmla="*/ 169 h 202"/>
                <a:gd name="T6" fmla="*/ 196 w 202"/>
                <a:gd name="T7" fmla="*/ 169 h 202"/>
                <a:gd name="T8" fmla="*/ 196 w 202"/>
                <a:gd name="T9" fmla="*/ 202 h 202"/>
                <a:gd name="T10" fmla="*/ 202 w 202"/>
                <a:gd name="T11" fmla="*/ 0 h 202"/>
                <a:gd name="T12" fmla="*/ 0 w 202"/>
                <a:gd name="T13" fmla="*/ 0 h 202"/>
                <a:gd name="T14" fmla="*/ 0 w 202"/>
                <a:gd name="T15" fmla="*/ 6 h 202"/>
                <a:gd name="T16" fmla="*/ 202 w 202"/>
                <a:gd name="T17" fmla="*/ 6 h 202"/>
                <a:gd name="T18" fmla="*/ 202 w 202"/>
                <a:gd name="T19" fmla="*/ 0 h 202"/>
                <a:gd name="T20" fmla="*/ 98 w 202"/>
                <a:gd name="T21" fmla="*/ 13 h 202"/>
                <a:gd name="T22" fmla="*/ 0 w 202"/>
                <a:gd name="T23" fmla="*/ 13 h 202"/>
                <a:gd name="T24" fmla="*/ 0 w 202"/>
                <a:gd name="T25" fmla="*/ 162 h 202"/>
                <a:gd name="T26" fmla="*/ 98 w 202"/>
                <a:gd name="T27" fmla="*/ 162 h 202"/>
                <a:gd name="T28" fmla="*/ 98 w 202"/>
                <a:gd name="T29" fmla="*/ 13 h 202"/>
                <a:gd name="T30" fmla="*/ 88 w 202"/>
                <a:gd name="T31" fmla="*/ 100 h 202"/>
                <a:gd name="T32" fmla="*/ 77 w 202"/>
                <a:gd name="T33" fmla="*/ 100 h 202"/>
                <a:gd name="T34" fmla="*/ 77 w 202"/>
                <a:gd name="T35" fmla="*/ 73 h 202"/>
                <a:gd name="T36" fmla="*/ 88 w 202"/>
                <a:gd name="T37" fmla="*/ 73 h 202"/>
                <a:gd name="T38" fmla="*/ 88 w 202"/>
                <a:gd name="T39" fmla="*/ 100 h 202"/>
                <a:gd name="T40" fmla="*/ 202 w 202"/>
                <a:gd name="T41" fmla="*/ 13 h 202"/>
                <a:gd name="T42" fmla="*/ 104 w 202"/>
                <a:gd name="T43" fmla="*/ 13 h 202"/>
                <a:gd name="T44" fmla="*/ 104 w 202"/>
                <a:gd name="T45" fmla="*/ 162 h 202"/>
                <a:gd name="T46" fmla="*/ 202 w 202"/>
                <a:gd name="T47" fmla="*/ 162 h 202"/>
                <a:gd name="T48" fmla="*/ 202 w 202"/>
                <a:gd name="T49" fmla="*/ 13 h 202"/>
                <a:gd name="T50" fmla="*/ 125 w 202"/>
                <a:gd name="T51" fmla="*/ 100 h 202"/>
                <a:gd name="T52" fmla="*/ 115 w 202"/>
                <a:gd name="T53" fmla="*/ 100 h 202"/>
                <a:gd name="T54" fmla="*/ 115 w 202"/>
                <a:gd name="T55" fmla="*/ 73 h 202"/>
                <a:gd name="T56" fmla="*/ 125 w 202"/>
                <a:gd name="T57" fmla="*/ 73 h 202"/>
                <a:gd name="T58" fmla="*/ 125 w 202"/>
                <a:gd name="T59" fmla="*/ 10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202">
                  <a:moveTo>
                    <a:pt x="196" y="202"/>
                  </a:moveTo>
                  <a:lnTo>
                    <a:pt x="7" y="202"/>
                  </a:lnTo>
                  <a:lnTo>
                    <a:pt x="7" y="169"/>
                  </a:lnTo>
                  <a:lnTo>
                    <a:pt x="196" y="169"/>
                  </a:lnTo>
                  <a:lnTo>
                    <a:pt x="196" y="202"/>
                  </a:lnTo>
                  <a:close/>
                  <a:moveTo>
                    <a:pt x="202" y="0"/>
                  </a:moveTo>
                  <a:lnTo>
                    <a:pt x="0" y="0"/>
                  </a:lnTo>
                  <a:lnTo>
                    <a:pt x="0" y="6"/>
                  </a:lnTo>
                  <a:lnTo>
                    <a:pt x="202" y="6"/>
                  </a:lnTo>
                  <a:lnTo>
                    <a:pt x="202" y="0"/>
                  </a:lnTo>
                  <a:close/>
                  <a:moveTo>
                    <a:pt x="98" y="13"/>
                  </a:moveTo>
                  <a:lnTo>
                    <a:pt x="0" y="13"/>
                  </a:lnTo>
                  <a:lnTo>
                    <a:pt x="0" y="162"/>
                  </a:lnTo>
                  <a:lnTo>
                    <a:pt x="98" y="162"/>
                  </a:lnTo>
                  <a:lnTo>
                    <a:pt x="98" y="13"/>
                  </a:lnTo>
                  <a:close/>
                  <a:moveTo>
                    <a:pt x="88" y="100"/>
                  </a:moveTo>
                  <a:lnTo>
                    <a:pt x="77" y="100"/>
                  </a:lnTo>
                  <a:lnTo>
                    <a:pt x="77" y="73"/>
                  </a:lnTo>
                  <a:lnTo>
                    <a:pt x="88" y="73"/>
                  </a:lnTo>
                  <a:lnTo>
                    <a:pt x="88" y="100"/>
                  </a:lnTo>
                  <a:close/>
                  <a:moveTo>
                    <a:pt x="202" y="13"/>
                  </a:moveTo>
                  <a:lnTo>
                    <a:pt x="104" y="13"/>
                  </a:lnTo>
                  <a:lnTo>
                    <a:pt x="104" y="162"/>
                  </a:lnTo>
                  <a:lnTo>
                    <a:pt x="202" y="162"/>
                  </a:lnTo>
                  <a:lnTo>
                    <a:pt x="202" y="13"/>
                  </a:lnTo>
                  <a:close/>
                  <a:moveTo>
                    <a:pt x="125" y="100"/>
                  </a:moveTo>
                  <a:lnTo>
                    <a:pt x="115" y="100"/>
                  </a:lnTo>
                  <a:lnTo>
                    <a:pt x="115" y="73"/>
                  </a:lnTo>
                  <a:lnTo>
                    <a:pt x="125" y="73"/>
                  </a:lnTo>
                  <a:lnTo>
                    <a:pt x="125" y="100"/>
                  </a:lnTo>
                  <a:close/>
                </a:path>
              </a:pathLst>
            </a:custGeom>
            <a:solidFill>
              <a:srgbClr val="50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29" name="gestrichelt"/>
          <p:cNvCxnSpPr/>
          <p:nvPr/>
        </p:nvCxnSpPr>
        <p:spPr bwMode="gray">
          <a:xfrm flipH="1">
            <a:off x="2368907" y="2038782"/>
            <a:ext cx="1972069" cy="773074"/>
          </a:xfrm>
          <a:prstGeom prst="line">
            <a:avLst/>
          </a:prstGeom>
          <a:solidFill>
            <a:schemeClr val="tx2"/>
          </a:solidFill>
          <a:ln w="12700" cap="flat" cmpd="sng" algn="ctr">
            <a:solidFill>
              <a:srgbClr val="641946"/>
            </a:solidFill>
            <a:prstDash val="sys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0" name="gestrichelt rechts"/>
          <p:cNvCxnSpPr/>
          <p:nvPr/>
        </p:nvCxnSpPr>
        <p:spPr bwMode="gray">
          <a:xfrm flipH="1" flipV="1">
            <a:off x="5307870" y="2032937"/>
            <a:ext cx="2040954" cy="792425"/>
          </a:xfrm>
          <a:prstGeom prst="line">
            <a:avLst/>
          </a:prstGeom>
          <a:solidFill>
            <a:schemeClr val="tx2"/>
          </a:solidFill>
          <a:ln w="12700" cap="flat" cmpd="sng" algn="ctr">
            <a:solidFill>
              <a:srgbClr val="641946"/>
            </a:solidFill>
            <a:prstDash val="sys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61" name="cdtRectangle 2 Id130050"/>
          <p:cNvSpPr>
            <a:spLocks noGrp="1" noChangeArrowheads="1"/>
          </p:cNvSpPr>
          <p:nvPr>
            <p:ph type="title"/>
          </p:nvPr>
        </p:nvSpPr>
        <p:spPr bwMode="gray">
          <a:xfrm>
            <a:off x="0" y="0"/>
            <a:ext cx="12198350" cy="1268413"/>
          </a:xfrm>
        </p:spPr>
        <p:txBody>
          <a:bodyPr lIns="1080000"/>
          <a:lstStyle/>
          <a:p>
            <a:r>
              <a:rPr lang="en-US" altLang="en-US" dirty="0"/>
              <a:t>Grid Operation Support</a:t>
            </a:r>
            <a:br>
              <a:rPr lang="en-US" altLang="en-US" dirty="0"/>
            </a:br>
            <a:r>
              <a:rPr lang="en-US" altLang="en-US" dirty="0"/>
              <a:t>Power Distribution: </a:t>
            </a:r>
            <a:br>
              <a:rPr lang="hr-HR" altLang="en-US" dirty="0"/>
            </a:br>
            <a:r>
              <a:rPr lang="en-US" altLang="en-US" dirty="0"/>
              <a:t>Self-optimizing Applications</a:t>
            </a:r>
          </a:p>
        </p:txBody>
      </p:sp>
      <p:sp>
        <p:nvSpPr>
          <p:cNvPr id="262" name="Rechteck 261"/>
          <p:cNvSpPr>
            <a:spLocks noChangeAspect="1"/>
          </p:cNvSpPr>
          <p:nvPr/>
        </p:nvSpPr>
        <p:spPr bwMode="gray">
          <a:xfrm>
            <a:off x="627817" y="404664"/>
            <a:ext cx="360000" cy="360000"/>
          </a:xfrm>
          <a:prstGeom prst="rect">
            <a:avLst/>
          </a:prstGeom>
          <a:solidFill>
            <a:srgbClr val="00646E"/>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chemeClr val="bg1"/>
                </a:solidFill>
              </a:rPr>
              <a:t>5</a:t>
            </a:r>
          </a:p>
        </p:txBody>
      </p:sp>
      <p:sp>
        <p:nvSpPr>
          <p:cNvPr id="258" name="Rechteck 257"/>
          <p:cNvSpPr>
            <a:spLocks/>
          </p:cNvSpPr>
          <p:nvPr/>
        </p:nvSpPr>
        <p:spPr bwMode="gray">
          <a:xfrm>
            <a:off x="8836025" y="4883137"/>
            <a:ext cx="3366840" cy="1318171"/>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72000" rIns="504000" bIns="72020" numCol="1" spcCol="96026" rtlCol="0" anchor="t">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l">
              <a:spcBef>
                <a:spcPts val="0"/>
              </a:spcBef>
              <a:spcAft>
                <a:spcPts val="400"/>
              </a:spcAft>
              <a:buFont typeface="Wingdings" charset="0"/>
              <a:buNone/>
            </a:pPr>
            <a:r>
              <a:rPr lang="en-US" sz="1400" b="1" dirty="0">
                <a:solidFill>
                  <a:schemeClr val="bg1"/>
                </a:solidFill>
                <a:latin typeface="Arial" pitchFamily="34" charset="0"/>
                <a:ea typeface="ＭＳ Ｐゴシック" charset="-128"/>
                <a:sym typeface="Arial"/>
              </a:rPr>
              <a:t>Benefits</a:t>
            </a:r>
          </a:p>
          <a:p>
            <a:pPr marL="180000" lvl="1" indent="-180000">
              <a:spcBef>
                <a:spcPts val="0"/>
              </a:spcBef>
              <a:spcAft>
                <a:spcPts val="400"/>
              </a:spcAft>
              <a:buClr>
                <a:schemeClr val="bg1"/>
              </a:buClr>
              <a:buFont typeface="Arial" panose="020B0604020202020204" pitchFamily="34" charset="0"/>
              <a:buChar char="•"/>
            </a:pPr>
            <a:r>
              <a:rPr lang="en-US" sz="1400" dirty="0">
                <a:solidFill>
                  <a:schemeClr val="bg1"/>
                </a:solidFill>
                <a:latin typeface="Arial"/>
                <a:ea typeface="+mn-ea"/>
              </a:rPr>
              <a:t>Avoidance of outages</a:t>
            </a:r>
          </a:p>
          <a:p>
            <a:pPr marL="180000" lvl="1" indent="-180000">
              <a:spcBef>
                <a:spcPts val="0"/>
              </a:spcBef>
              <a:spcAft>
                <a:spcPts val="400"/>
              </a:spcAft>
              <a:buClr>
                <a:schemeClr val="bg1"/>
              </a:buClr>
              <a:buFont typeface="Arial" panose="020B0604020202020204" pitchFamily="34" charset="0"/>
              <a:buChar char="•"/>
            </a:pPr>
            <a:r>
              <a:rPr lang="en-US" sz="1400" dirty="0">
                <a:solidFill>
                  <a:schemeClr val="bg1"/>
                </a:solidFill>
                <a:latin typeface="Arial"/>
                <a:ea typeface="+mn-ea"/>
              </a:rPr>
              <a:t>Reduction of outage times</a:t>
            </a:r>
          </a:p>
          <a:p>
            <a:pPr marL="180000" lvl="1" indent="-180000">
              <a:spcBef>
                <a:spcPts val="0"/>
              </a:spcBef>
              <a:spcAft>
                <a:spcPts val="400"/>
              </a:spcAft>
              <a:buClr>
                <a:schemeClr val="bg1"/>
              </a:buClr>
              <a:buFont typeface="Arial" panose="020B0604020202020204" pitchFamily="34" charset="0"/>
              <a:buChar char="•"/>
            </a:pPr>
            <a:r>
              <a:rPr lang="en-US" sz="1400" dirty="0">
                <a:solidFill>
                  <a:schemeClr val="bg1"/>
                </a:solidFill>
                <a:latin typeface="Arial"/>
                <a:ea typeface="+mn-ea"/>
              </a:rPr>
              <a:t>Protection of primary equipment</a:t>
            </a:r>
          </a:p>
        </p:txBody>
      </p:sp>
    </p:spTree>
    <p:extLst>
      <p:ext uri="{BB962C8B-B14F-4D97-AF65-F5344CB8AC3E}">
        <p14:creationId xmlns:p14="http://schemas.microsoft.com/office/powerpoint/2010/main" val="1005758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22"/>
                                        </p:tgtEl>
                                        <p:attrNameLst>
                                          <p:attrName>style.color</p:attrName>
                                        </p:attrNameLst>
                                      </p:cBhvr>
                                      <p:to>
                                        <a:srgbClr val="C8C8B9"/>
                                      </p:to>
                                    </p:animClr>
                                    <p:animClr clrSpc="rgb" dir="cw">
                                      <p:cBhvr>
                                        <p:cTn id="7" dur="500" fill="hold"/>
                                        <p:tgtEl>
                                          <p:spTgt spid="122"/>
                                        </p:tgtEl>
                                        <p:attrNameLst>
                                          <p:attrName>fillcolor</p:attrName>
                                        </p:attrNameLst>
                                      </p:cBhvr>
                                      <p:to>
                                        <a:srgbClr val="C8C8B9"/>
                                      </p:to>
                                    </p:animClr>
                                    <p:set>
                                      <p:cBhvr>
                                        <p:cTn id="8" dur="500" fill="hold"/>
                                        <p:tgtEl>
                                          <p:spTgt spid="122"/>
                                        </p:tgtEl>
                                        <p:attrNameLst>
                                          <p:attrName>fill.type</p:attrName>
                                        </p:attrNameLst>
                                      </p:cBhvr>
                                      <p:to>
                                        <p:strVal val="solid"/>
                                      </p:to>
                                    </p:set>
                                    <p:set>
                                      <p:cBhvr>
                                        <p:cTn id="9" dur="500" fill="hold"/>
                                        <p:tgtEl>
                                          <p:spTgt spid="122"/>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8"/>
                                        </p:tgtEl>
                                        <p:attrNameLst>
                                          <p:attrName>style.color</p:attrName>
                                        </p:attrNameLst>
                                      </p:cBhvr>
                                      <p:to>
                                        <a:srgbClr val="C8C8B9"/>
                                      </p:to>
                                    </p:animClr>
                                    <p:animClr clrSpc="rgb" dir="cw">
                                      <p:cBhvr>
                                        <p:cTn id="12" dur="500" fill="hold"/>
                                        <p:tgtEl>
                                          <p:spTgt spid="8"/>
                                        </p:tgtEl>
                                        <p:attrNameLst>
                                          <p:attrName>fillcolor</p:attrName>
                                        </p:attrNameLst>
                                      </p:cBhvr>
                                      <p:to>
                                        <a:srgbClr val="C8C8B9"/>
                                      </p:to>
                                    </p:animClr>
                                    <p:set>
                                      <p:cBhvr>
                                        <p:cTn id="13" dur="500" fill="hold"/>
                                        <p:tgtEl>
                                          <p:spTgt spid="8"/>
                                        </p:tgtEl>
                                        <p:attrNameLst>
                                          <p:attrName>fill.type</p:attrName>
                                        </p:attrNameLst>
                                      </p:cBhvr>
                                      <p:to>
                                        <p:strVal val="solid"/>
                                      </p:to>
                                    </p:set>
                                    <p:set>
                                      <p:cBhvr>
                                        <p:cTn id="14" dur="500" fill="hold"/>
                                        <p:tgtEl>
                                          <p:spTgt spid="8"/>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7"/>
                                        </p:tgtEl>
                                        <p:attrNameLst>
                                          <p:attrName>style.color</p:attrName>
                                        </p:attrNameLst>
                                      </p:cBhvr>
                                      <p:to>
                                        <a:srgbClr val="C8C8B9"/>
                                      </p:to>
                                    </p:animClr>
                                    <p:animClr clrSpc="rgb" dir="cw">
                                      <p:cBhvr>
                                        <p:cTn id="17" dur="500" fill="hold"/>
                                        <p:tgtEl>
                                          <p:spTgt spid="7"/>
                                        </p:tgtEl>
                                        <p:attrNameLst>
                                          <p:attrName>fillcolor</p:attrName>
                                        </p:attrNameLst>
                                      </p:cBhvr>
                                      <p:to>
                                        <a:srgbClr val="C8C8B9"/>
                                      </p:to>
                                    </p:animClr>
                                    <p:set>
                                      <p:cBhvr>
                                        <p:cTn id="18" dur="500" fill="hold"/>
                                        <p:tgtEl>
                                          <p:spTgt spid="7"/>
                                        </p:tgtEl>
                                        <p:attrNameLst>
                                          <p:attrName>fill.type</p:attrName>
                                        </p:attrNameLst>
                                      </p:cBhvr>
                                      <p:to>
                                        <p:strVal val="solid"/>
                                      </p:to>
                                    </p:set>
                                    <p:set>
                                      <p:cBhvr>
                                        <p:cTn id="19" dur="500" fill="hold"/>
                                        <p:tgtEl>
                                          <p:spTgt spid="7"/>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4"/>
                                        </p:tgtEl>
                                        <p:attrNameLst>
                                          <p:attrName>style.color</p:attrName>
                                        </p:attrNameLst>
                                      </p:cBhvr>
                                      <p:to>
                                        <a:srgbClr val="C8C8B9"/>
                                      </p:to>
                                    </p:animClr>
                                    <p:animClr clrSpc="rgb" dir="cw">
                                      <p:cBhvr>
                                        <p:cTn id="22" dur="500" fill="hold"/>
                                        <p:tgtEl>
                                          <p:spTgt spid="4"/>
                                        </p:tgtEl>
                                        <p:attrNameLst>
                                          <p:attrName>fillcolor</p:attrName>
                                        </p:attrNameLst>
                                      </p:cBhvr>
                                      <p:to>
                                        <a:srgbClr val="C8C8B9"/>
                                      </p:to>
                                    </p:animClr>
                                    <p:set>
                                      <p:cBhvr>
                                        <p:cTn id="23" dur="500" fill="hold"/>
                                        <p:tgtEl>
                                          <p:spTgt spid="4"/>
                                        </p:tgtEl>
                                        <p:attrNameLst>
                                          <p:attrName>fill.type</p:attrName>
                                        </p:attrNameLst>
                                      </p:cBhvr>
                                      <p:to>
                                        <p:strVal val="solid"/>
                                      </p:to>
                                    </p:set>
                                    <p:set>
                                      <p:cBhvr>
                                        <p:cTn id="24" dur="500" fill="hold"/>
                                        <p:tgtEl>
                                          <p:spTgt spid="4"/>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6"/>
                                        </p:tgtEl>
                                        <p:attrNameLst>
                                          <p:attrName>style.color</p:attrName>
                                        </p:attrNameLst>
                                      </p:cBhvr>
                                      <p:to>
                                        <a:srgbClr val="C8C8B9"/>
                                      </p:to>
                                    </p:animClr>
                                    <p:animClr clrSpc="rgb" dir="cw">
                                      <p:cBhvr>
                                        <p:cTn id="27" dur="500" fill="hold"/>
                                        <p:tgtEl>
                                          <p:spTgt spid="6"/>
                                        </p:tgtEl>
                                        <p:attrNameLst>
                                          <p:attrName>fillcolor</p:attrName>
                                        </p:attrNameLst>
                                      </p:cBhvr>
                                      <p:to>
                                        <a:srgbClr val="C8C8B9"/>
                                      </p:to>
                                    </p:animClr>
                                    <p:set>
                                      <p:cBhvr>
                                        <p:cTn id="28" dur="500" fill="hold"/>
                                        <p:tgtEl>
                                          <p:spTgt spid="6"/>
                                        </p:tgtEl>
                                        <p:attrNameLst>
                                          <p:attrName>fill.type</p:attrName>
                                        </p:attrNameLst>
                                      </p:cBhvr>
                                      <p:to>
                                        <p:strVal val="solid"/>
                                      </p:to>
                                    </p:set>
                                    <p:set>
                                      <p:cBhvr>
                                        <p:cTn id="29" dur="500" fill="hold"/>
                                        <p:tgtEl>
                                          <p:spTgt spid="6"/>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5"/>
                                        </p:tgtEl>
                                        <p:attrNameLst>
                                          <p:attrName>style.color</p:attrName>
                                        </p:attrNameLst>
                                      </p:cBhvr>
                                      <p:to>
                                        <a:srgbClr val="C8C8B9"/>
                                      </p:to>
                                    </p:animClr>
                                    <p:animClr clrSpc="rgb" dir="cw">
                                      <p:cBhvr>
                                        <p:cTn id="32" dur="500" fill="hold"/>
                                        <p:tgtEl>
                                          <p:spTgt spid="5"/>
                                        </p:tgtEl>
                                        <p:attrNameLst>
                                          <p:attrName>fillcolor</p:attrName>
                                        </p:attrNameLst>
                                      </p:cBhvr>
                                      <p:to>
                                        <a:srgbClr val="C8C8B9"/>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cTn>
                              </p:par>
                              <p:par>
                                <p:cTn id="35" presetID="19" presetClass="emph" presetSubtype="0" fill="hold" grpId="0" nodeType="withEffect">
                                  <p:stCondLst>
                                    <p:cond delay="0"/>
                                  </p:stCondLst>
                                  <p:childTnLst>
                                    <p:animClr clrSpc="rgb" dir="cw">
                                      <p:cBhvr override="childStyle">
                                        <p:cTn id="36" dur="500" fill="hold"/>
                                        <p:tgtEl>
                                          <p:spTgt spid="90"/>
                                        </p:tgtEl>
                                        <p:attrNameLst>
                                          <p:attrName>style.color</p:attrName>
                                        </p:attrNameLst>
                                      </p:cBhvr>
                                      <p:to>
                                        <a:srgbClr val="C8C8B9"/>
                                      </p:to>
                                    </p:animClr>
                                    <p:animClr clrSpc="rgb" dir="cw">
                                      <p:cBhvr>
                                        <p:cTn id="37" dur="500" fill="hold"/>
                                        <p:tgtEl>
                                          <p:spTgt spid="90"/>
                                        </p:tgtEl>
                                        <p:attrNameLst>
                                          <p:attrName>fillcolor</p:attrName>
                                        </p:attrNameLst>
                                      </p:cBhvr>
                                      <p:to>
                                        <a:srgbClr val="C8C8B9"/>
                                      </p:to>
                                    </p:animClr>
                                    <p:set>
                                      <p:cBhvr>
                                        <p:cTn id="38" dur="500" fill="hold"/>
                                        <p:tgtEl>
                                          <p:spTgt spid="90"/>
                                        </p:tgtEl>
                                        <p:attrNameLst>
                                          <p:attrName>fill.type</p:attrName>
                                        </p:attrNameLst>
                                      </p:cBhvr>
                                      <p:to>
                                        <p:strVal val="solid"/>
                                      </p:to>
                                    </p:set>
                                    <p:set>
                                      <p:cBhvr>
                                        <p:cTn id="39" dur="500" fill="hold"/>
                                        <p:tgtEl>
                                          <p:spTgt spid="90"/>
                                        </p:tgtEl>
                                        <p:attrNameLst>
                                          <p:attrName>fill.on</p:attrName>
                                        </p:attrNameLst>
                                      </p:cBhvr>
                                      <p:to>
                                        <p:strVal val="true"/>
                                      </p:to>
                                    </p:set>
                                  </p:childTnLst>
                                </p:cTn>
                              </p:par>
                              <p:par>
                                <p:cTn id="40" presetID="19" presetClass="emph" presetSubtype="0" fill="hold" grpId="0" nodeType="withEffect">
                                  <p:stCondLst>
                                    <p:cond delay="0"/>
                                  </p:stCondLst>
                                  <p:childTnLst>
                                    <p:animClr clrSpc="rgb" dir="cw">
                                      <p:cBhvr override="childStyle">
                                        <p:cTn id="41" dur="500" fill="hold"/>
                                        <p:tgtEl>
                                          <p:spTgt spid="89"/>
                                        </p:tgtEl>
                                        <p:attrNameLst>
                                          <p:attrName>style.color</p:attrName>
                                        </p:attrNameLst>
                                      </p:cBhvr>
                                      <p:to>
                                        <a:srgbClr val="C8C8B9"/>
                                      </p:to>
                                    </p:animClr>
                                    <p:animClr clrSpc="rgb" dir="cw">
                                      <p:cBhvr>
                                        <p:cTn id="42" dur="500" fill="hold"/>
                                        <p:tgtEl>
                                          <p:spTgt spid="89"/>
                                        </p:tgtEl>
                                        <p:attrNameLst>
                                          <p:attrName>fillcolor</p:attrName>
                                        </p:attrNameLst>
                                      </p:cBhvr>
                                      <p:to>
                                        <a:srgbClr val="C8C8B9"/>
                                      </p:to>
                                    </p:animClr>
                                    <p:set>
                                      <p:cBhvr>
                                        <p:cTn id="43" dur="500" fill="hold"/>
                                        <p:tgtEl>
                                          <p:spTgt spid="89"/>
                                        </p:tgtEl>
                                        <p:attrNameLst>
                                          <p:attrName>fill.type</p:attrName>
                                        </p:attrNameLst>
                                      </p:cBhvr>
                                      <p:to>
                                        <p:strVal val="solid"/>
                                      </p:to>
                                    </p:set>
                                    <p:set>
                                      <p:cBhvr>
                                        <p:cTn id="44" dur="500" fill="hold"/>
                                        <p:tgtEl>
                                          <p:spTgt spid="89"/>
                                        </p:tgtEl>
                                        <p:attrNameLst>
                                          <p:attrName>fill.on</p:attrName>
                                        </p:attrNameLst>
                                      </p:cBhvr>
                                      <p:to>
                                        <p:strVal val="true"/>
                                      </p:to>
                                    </p:set>
                                  </p:childTnLst>
                                </p:cTn>
                              </p:par>
                              <p:par>
                                <p:cTn id="45" presetID="19" presetClass="emph" presetSubtype="0" fill="hold" grpId="0" nodeType="withEffect">
                                  <p:stCondLst>
                                    <p:cond delay="0"/>
                                  </p:stCondLst>
                                  <p:childTnLst>
                                    <p:animClr clrSpc="rgb" dir="cw">
                                      <p:cBhvr override="childStyle">
                                        <p:cTn id="46" dur="500" fill="hold"/>
                                        <p:tgtEl>
                                          <p:spTgt spid="93"/>
                                        </p:tgtEl>
                                        <p:attrNameLst>
                                          <p:attrName>style.color</p:attrName>
                                        </p:attrNameLst>
                                      </p:cBhvr>
                                      <p:to>
                                        <a:srgbClr val="C8C8B9"/>
                                      </p:to>
                                    </p:animClr>
                                    <p:animClr clrSpc="rgb" dir="cw">
                                      <p:cBhvr>
                                        <p:cTn id="47" dur="500" fill="hold"/>
                                        <p:tgtEl>
                                          <p:spTgt spid="93"/>
                                        </p:tgtEl>
                                        <p:attrNameLst>
                                          <p:attrName>fillcolor</p:attrName>
                                        </p:attrNameLst>
                                      </p:cBhvr>
                                      <p:to>
                                        <a:srgbClr val="C8C8B9"/>
                                      </p:to>
                                    </p:animClr>
                                    <p:set>
                                      <p:cBhvr>
                                        <p:cTn id="48" dur="500" fill="hold"/>
                                        <p:tgtEl>
                                          <p:spTgt spid="93"/>
                                        </p:tgtEl>
                                        <p:attrNameLst>
                                          <p:attrName>fill.type</p:attrName>
                                        </p:attrNameLst>
                                      </p:cBhvr>
                                      <p:to>
                                        <p:strVal val="solid"/>
                                      </p:to>
                                    </p:set>
                                    <p:set>
                                      <p:cBhvr>
                                        <p:cTn id="49" dur="500" fill="hold"/>
                                        <p:tgtEl>
                                          <p:spTgt spid="93"/>
                                        </p:tgtEl>
                                        <p:attrNameLst>
                                          <p:attrName>fill.on</p:attrName>
                                        </p:attrNameLst>
                                      </p:cBhvr>
                                      <p:to>
                                        <p:strVal val="true"/>
                                      </p:to>
                                    </p:set>
                                  </p:childTnLst>
                                </p:cTn>
                              </p:par>
                              <p:par>
                                <p:cTn id="50" presetID="19" presetClass="emph" presetSubtype="0" fill="hold" grpId="0" nodeType="withEffect">
                                  <p:stCondLst>
                                    <p:cond delay="0"/>
                                  </p:stCondLst>
                                  <p:childTnLst>
                                    <p:animClr clrSpc="rgb" dir="cw">
                                      <p:cBhvr override="childStyle">
                                        <p:cTn id="51" dur="500" fill="hold"/>
                                        <p:tgtEl>
                                          <p:spTgt spid="92"/>
                                        </p:tgtEl>
                                        <p:attrNameLst>
                                          <p:attrName>style.color</p:attrName>
                                        </p:attrNameLst>
                                      </p:cBhvr>
                                      <p:to>
                                        <a:srgbClr val="C8C8B9"/>
                                      </p:to>
                                    </p:animClr>
                                    <p:animClr clrSpc="rgb" dir="cw">
                                      <p:cBhvr>
                                        <p:cTn id="52" dur="500" fill="hold"/>
                                        <p:tgtEl>
                                          <p:spTgt spid="92"/>
                                        </p:tgtEl>
                                        <p:attrNameLst>
                                          <p:attrName>fillcolor</p:attrName>
                                        </p:attrNameLst>
                                      </p:cBhvr>
                                      <p:to>
                                        <a:srgbClr val="C8C8B9"/>
                                      </p:to>
                                    </p:animClr>
                                    <p:set>
                                      <p:cBhvr>
                                        <p:cTn id="53" dur="500" fill="hold"/>
                                        <p:tgtEl>
                                          <p:spTgt spid="92"/>
                                        </p:tgtEl>
                                        <p:attrNameLst>
                                          <p:attrName>fill.type</p:attrName>
                                        </p:attrNameLst>
                                      </p:cBhvr>
                                      <p:to>
                                        <p:strVal val="solid"/>
                                      </p:to>
                                    </p:set>
                                    <p:set>
                                      <p:cBhvr>
                                        <p:cTn id="54" dur="500" fill="hold"/>
                                        <p:tgtEl>
                                          <p:spTgt spid="92"/>
                                        </p:tgtEl>
                                        <p:attrNameLst>
                                          <p:attrName>fill.on</p:attrName>
                                        </p:attrNameLst>
                                      </p:cBhvr>
                                      <p:to>
                                        <p:strVal val="true"/>
                                      </p:to>
                                    </p:set>
                                  </p:childTnLst>
                                </p:cTn>
                              </p:par>
                              <p:par>
                                <p:cTn id="55" presetID="19" presetClass="emph" presetSubtype="0" fill="hold" grpId="0" nodeType="withEffect">
                                  <p:stCondLst>
                                    <p:cond delay="0"/>
                                  </p:stCondLst>
                                  <p:childTnLst>
                                    <p:animClr clrSpc="rgb" dir="cw">
                                      <p:cBhvr override="childStyle">
                                        <p:cTn id="56" dur="500" fill="hold"/>
                                        <p:tgtEl>
                                          <p:spTgt spid="91"/>
                                        </p:tgtEl>
                                        <p:attrNameLst>
                                          <p:attrName>style.color</p:attrName>
                                        </p:attrNameLst>
                                      </p:cBhvr>
                                      <p:to>
                                        <a:srgbClr val="C8C8B9"/>
                                      </p:to>
                                    </p:animClr>
                                    <p:animClr clrSpc="rgb" dir="cw">
                                      <p:cBhvr>
                                        <p:cTn id="57" dur="500" fill="hold"/>
                                        <p:tgtEl>
                                          <p:spTgt spid="91"/>
                                        </p:tgtEl>
                                        <p:attrNameLst>
                                          <p:attrName>fillcolor</p:attrName>
                                        </p:attrNameLst>
                                      </p:cBhvr>
                                      <p:to>
                                        <a:srgbClr val="C8C8B9"/>
                                      </p:to>
                                    </p:animClr>
                                    <p:set>
                                      <p:cBhvr>
                                        <p:cTn id="58" dur="500" fill="hold"/>
                                        <p:tgtEl>
                                          <p:spTgt spid="91"/>
                                        </p:tgtEl>
                                        <p:attrNameLst>
                                          <p:attrName>fill.type</p:attrName>
                                        </p:attrNameLst>
                                      </p:cBhvr>
                                      <p:to>
                                        <p:strVal val="solid"/>
                                      </p:to>
                                    </p:set>
                                    <p:set>
                                      <p:cBhvr>
                                        <p:cTn id="59" dur="500" fill="hold"/>
                                        <p:tgtEl>
                                          <p:spTgt spid="91"/>
                                        </p:tgtEl>
                                        <p:attrNameLst>
                                          <p:attrName>fill.on</p:attrName>
                                        </p:attrNameLst>
                                      </p:cBhvr>
                                      <p:to>
                                        <p:strVal val="true"/>
                                      </p:to>
                                    </p:set>
                                  </p:childTnLst>
                                </p:cTn>
                              </p:par>
                              <p:par>
                                <p:cTn id="60" presetID="10" presetClass="exit" presetSubtype="0" fill="hold" nodeType="withEffect">
                                  <p:stCondLst>
                                    <p:cond delay="0"/>
                                  </p:stCondLst>
                                  <p:childTnLst>
                                    <p:animEffect transition="out" filter="fade">
                                      <p:cBhvr>
                                        <p:cTn id="61" dur="500"/>
                                        <p:tgtEl>
                                          <p:spTgt spid="244"/>
                                        </p:tgtEl>
                                      </p:cBhvr>
                                    </p:animEffect>
                                    <p:set>
                                      <p:cBhvr>
                                        <p:cTn id="62" dur="1" fill="hold">
                                          <p:stCondLst>
                                            <p:cond delay="499"/>
                                          </p:stCondLst>
                                        </p:cTn>
                                        <p:tgtEl>
                                          <p:spTgt spid="244"/>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48"/>
                                        </p:tgtEl>
                                      </p:cBhvr>
                                    </p:animEffect>
                                    <p:set>
                                      <p:cBhvr>
                                        <p:cTn id="65" dur="1" fill="hold">
                                          <p:stCondLst>
                                            <p:cond delay="499"/>
                                          </p:stCondLst>
                                        </p:cTn>
                                        <p:tgtEl>
                                          <p:spTgt spid="24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54"/>
                                        </p:tgtEl>
                                      </p:cBhvr>
                                    </p:animEffect>
                                    <p:set>
                                      <p:cBhvr>
                                        <p:cTn id="68" dur="1" fill="hold">
                                          <p:stCondLst>
                                            <p:cond delay="499"/>
                                          </p:stCondLst>
                                        </p:cTn>
                                        <p:tgtEl>
                                          <p:spTgt spid="254"/>
                                        </p:tgtEl>
                                        <p:attrNameLst>
                                          <p:attrName>style.visibility</p:attrName>
                                        </p:attrNameLst>
                                      </p:cBhvr>
                                      <p:to>
                                        <p:strVal val="hidden"/>
                                      </p:to>
                                    </p:set>
                                  </p:childTnLst>
                                </p:cTn>
                              </p:par>
                              <p:par>
                                <p:cTn id="69" presetID="53" presetClass="entr" presetSubtype="16" fill="hold" nodeType="withEffect">
                                  <p:stCondLst>
                                    <p:cond delay="0"/>
                                  </p:stCondLst>
                                  <p:childTnLst>
                                    <p:set>
                                      <p:cBhvr>
                                        <p:cTn id="70" dur="1" fill="hold">
                                          <p:stCondLst>
                                            <p:cond delay="0"/>
                                          </p:stCondLst>
                                        </p:cTn>
                                        <p:tgtEl>
                                          <p:spTgt spid="234"/>
                                        </p:tgtEl>
                                        <p:attrNameLst>
                                          <p:attrName>style.visibility</p:attrName>
                                        </p:attrNameLst>
                                      </p:cBhvr>
                                      <p:to>
                                        <p:strVal val="visible"/>
                                      </p:to>
                                    </p:set>
                                    <p:anim calcmode="lin" valueType="num">
                                      <p:cBhvr>
                                        <p:cTn id="71" dur="500" fill="hold"/>
                                        <p:tgtEl>
                                          <p:spTgt spid="234"/>
                                        </p:tgtEl>
                                        <p:attrNameLst>
                                          <p:attrName>ppt_w</p:attrName>
                                        </p:attrNameLst>
                                      </p:cBhvr>
                                      <p:tavLst>
                                        <p:tav tm="0">
                                          <p:val>
                                            <p:fltVal val="0"/>
                                          </p:val>
                                        </p:tav>
                                        <p:tav tm="100000">
                                          <p:val>
                                            <p:strVal val="#ppt_w"/>
                                          </p:val>
                                        </p:tav>
                                      </p:tavLst>
                                    </p:anim>
                                    <p:anim calcmode="lin" valueType="num">
                                      <p:cBhvr>
                                        <p:cTn id="72" dur="500" fill="hold"/>
                                        <p:tgtEl>
                                          <p:spTgt spid="234"/>
                                        </p:tgtEl>
                                        <p:attrNameLst>
                                          <p:attrName>ppt_h</p:attrName>
                                        </p:attrNameLst>
                                      </p:cBhvr>
                                      <p:tavLst>
                                        <p:tav tm="0">
                                          <p:val>
                                            <p:fltVal val="0"/>
                                          </p:val>
                                        </p:tav>
                                        <p:tav tm="100000">
                                          <p:val>
                                            <p:strVal val="#ppt_h"/>
                                          </p:val>
                                        </p:tav>
                                      </p:tavLst>
                                    </p:anim>
                                    <p:animEffect transition="in" filter="fade">
                                      <p:cBhvr>
                                        <p:cTn id="73" dur="500"/>
                                        <p:tgtEl>
                                          <p:spTgt spid="234"/>
                                        </p:tgtEl>
                                      </p:cBhvr>
                                    </p:animEffect>
                                  </p:childTnLst>
                                </p:cTn>
                              </p:par>
                              <p:par>
                                <p:cTn id="74" presetID="1" presetClass="entr" presetSubtype="0" fill="hold" nodeType="withEffect">
                                  <p:stCondLst>
                                    <p:cond delay="0"/>
                                  </p:stCondLst>
                                  <p:childTnLst>
                                    <p:set>
                                      <p:cBhvr>
                                        <p:cTn id="75" dur="1" fill="hold">
                                          <p:stCondLst>
                                            <p:cond delay="0"/>
                                          </p:stCondLst>
                                        </p:cTn>
                                        <p:tgtEl>
                                          <p:spTgt spid="24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38"/>
                                        </p:tgtEl>
                                        <p:attrNameLst>
                                          <p:attrName>style.visibility</p:attrName>
                                        </p:attrNameLst>
                                      </p:cBhvr>
                                      <p:to>
                                        <p:strVal val="visible"/>
                                      </p:to>
                                    </p:set>
                                    <p:animEffect transition="in" filter="wipe(down)">
                                      <p:cBhvr>
                                        <p:cTn id="80" dur="500"/>
                                        <p:tgtEl>
                                          <p:spTgt spid="238"/>
                                        </p:tgtEl>
                                      </p:cBhvr>
                                    </p:animEffect>
                                  </p:childTnLst>
                                </p:cTn>
                              </p:par>
                              <p:par>
                                <p:cTn id="81" presetID="22" presetClass="entr" presetSubtype="4" fill="hold" nodeType="withEffect">
                                  <p:stCondLst>
                                    <p:cond delay="0"/>
                                  </p:stCondLst>
                                  <p:childTnLst>
                                    <p:set>
                                      <p:cBhvr>
                                        <p:cTn id="82" dur="1" fill="hold">
                                          <p:stCondLst>
                                            <p:cond delay="0"/>
                                          </p:stCondLst>
                                        </p:cTn>
                                        <p:tgtEl>
                                          <p:spTgt spid="237"/>
                                        </p:tgtEl>
                                        <p:attrNameLst>
                                          <p:attrName>style.visibility</p:attrName>
                                        </p:attrNameLst>
                                      </p:cBhvr>
                                      <p:to>
                                        <p:strVal val="visible"/>
                                      </p:to>
                                    </p:set>
                                    <p:animEffect transition="in" filter="wipe(down)">
                                      <p:cBhvr>
                                        <p:cTn id="83" dur="500"/>
                                        <p:tgtEl>
                                          <p:spTgt spid="237"/>
                                        </p:tgtEl>
                                      </p:cBhvr>
                                    </p:animEffect>
                                  </p:childTnLst>
                                </p:cTn>
                              </p:par>
                            </p:childTnLst>
                          </p:cTn>
                        </p:par>
                        <p:par>
                          <p:cTn id="84" fill="hold">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116"/>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11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3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119"/>
                                        </p:tgtEl>
                                        <p:attrNameLst>
                                          <p:attrName>style.visibility</p:attrName>
                                        </p:attrNameLst>
                                      </p:cBhvr>
                                      <p:to>
                                        <p:strVal val="visible"/>
                                      </p:to>
                                    </p:set>
                                    <p:animEffect transition="in" filter="fade">
                                      <p:cBhvr>
                                        <p:cTn id="93" dur="500"/>
                                        <p:tgtEl>
                                          <p:spTgt spid="119"/>
                                        </p:tgtEl>
                                      </p:cBhvr>
                                    </p:animEffect>
                                  </p:childTnLst>
                                </p:cTn>
                              </p:par>
                              <p:par>
                                <p:cTn id="94" presetID="1" presetClass="exit" presetSubtype="0" fill="hold" nodeType="withEffect">
                                  <p:stCondLst>
                                    <p:cond delay="0"/>
                                  </p:stCondLst>
                                  <p:childTnLst>
                                    <p:set>
                                      <p:cBhvr>
                                        <p:cTn id="95" dur="1" fill="hold">
                                          <p:stCondLst>
                                            <p:cond delay="0"/>
                                          </p:stCondLst>
                                        </p:cTn>
                                        <p:tgtEl>
                                          <p:spTgt spid="233"/>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32"/>
                                        </p:tgtEl>
                                        <p:attrNameLst>
                                          <p:attrName>style.visibility</p:attrName>
                                        </p:attrNameLst>
                                      </p:cBhvr>
                                      <p:to>
                                        <p:strVal val="visible"/>
                                      </p:to>
                                    </p:set>
                                  </p:childTnLst>
                                </p:cTn>
                              </p:par>
                              <p:par>
                                <p:cTn id="98" presetID="22" presetClass="entr" presetSubtype="4" fill="hold" nodeType="withEffect">
                                  <p:stCondLst>
                                    <p:cond delay="0"/>
                                  </p:stCondLst>
                                  <p:childTnLst>
                                    <p:set>
                                      <p:cBhvr>
                                        <p:cTn id="99" dur="1" fill="hold">
                                          <p:stCondLst>
                                            <p:cond delay="0"/>
                                          </p:stCondLst>
                                        </p:cTn>
                                        <p:tgtEl>
                                          <p:spTgt spid="251"/>
                                        </p:tgtEl>
                                        <p:attrNameLst>
                                          <p:attrName>style.visibility</p:attrName>
                                        </p:attrNameLst>
                                      </p:cBhvr>
                                      <p:to>
                                        <p:strVal val="visible"/>
                                      </p:to>
                                    </p:set>
                                    <p:animEffect transition="in" filter="wipe(down)">
                                      <p:cBhvr>
                                        <p:cTn id="100" dur="500"/>
                                        <p:tgtEl>
                                          <p:spTgt spid="251"/>
                                        </p:tgtEl>
                                      </p:cBhvr>
                                    </p:animEffect>
                                  </p:childTnLst>
                                </p:cTn>
                              </p:par>
                              <p:par>
                                <p:cTn id="101" presetID="22" presetClass="entr" presetSubtype="4" fill="hold" nodeType="withEffect">
                                  <p:stCondLst>
                                    <p:cond delay="0"/>
                                  </p:stCondLst>
                                  <p:childTnLst>
                                    <p:set>
                                      <p:cBhvr>
                                        <p:cTn id="102" dur="1" fill="hold">
                                          <p:stCondLst>
                                            <p:cond delay="0"/>
                                          </p:stCondLst>
                                        </p:cTn>
                                        <p:tgtEl>
                                          <p:spTgt spid="252"/>
                                        </p:tgtEl>
                                        <p:attrNameLst>
                                          <p:attrName>style.visibility</p:attrName>
                                        </p:attrNameLst>
                                      </p:cBhvr>
                                      <p:to>
                                        <p:strVal val="visible"/>
                                      </p:to>
                                    </p:set>
                                    <p:animEffect transition="in" filter="wipe(down)">
                                      <p:cBhvr>
                                        <p:cTn id="103" dur="500"/>
                                        <p:tgtEl>
                                          <p:spTgt spid="252"/>
                                        </p:tgtEl>
                                      </p:cBhvr>
                                    </p:animEffect>
                                  </p:childTnLst>
                                </p:cTn>
                              </p:par>
                            </p:childTnLst>
                          </p:cTn>
                        </p:par>
                        <p:par>
                          <p:cTn id="104" fill="hold">
                            <p:stCondLst>
                              <p:cond delay="1000"/>
                            </p:stCondLst>
                            <p:childTnLst>
                              <p:par>
                                <p:cTn id="105" presetID="1" presetClass="entr" presetSubtype="0" fill="hold" grpId="0" nodeType="afterEffect">
                                  <p:stCondLst>
                                    <p:cond delay="0"/>
                                  </p:stCondLst>
                                  <p:childTnLst>
                                    <p:set>
                                      <p:cBhvr>
                                        <p:cTn id="106" dur="1" fill="hold">
                                          <p:stCondLst>
                                            <p:cond delay="0"/>
                                          </p:stCondLst>
                                        </p:cTn>
                                        <p:tgtEl>
                                          <p:spTgt spid="20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00"/>
                                        </p:tgtEl>
                                        <p:attrNameLst>
                                          <p:attrName>style.visibility</p:attrName>
                                        </p:attrNameLst>
                                      </p:cBhvr>
                                      <p:to>
                                        <p:strVal val="visible"/>
                                      </p:to>
                                    </p:set>
                                  </p:childTnLst>
                                </p:cTn>
                              </p:par>
                              <p:par>
                                <p:cTn id="109" presetID="10" presetClass="entr" presetSubtype="0" fill="hold" nodeType="withEffect">
                                  <p:stCondLst>
                                    <p:cond delay="0"/>
                                  </p:stCondLst>
                                  <p:childTnLst>
                                    <p:set>
                                      <p:cBhvr>
                                        <p:cTn id="110" dur="1" fill="hold">
                                          <p:stCondLst>
                                            <p:cond delay="0"/>
                                          </p:stCondLst>
                                        </p:cTn>
                                        <p:tgtEl>
                                          <p:spTgt spid="229"/>
                                        </p:tgtEl>
                                        <p:attrNameLst>
                                          <p:attrName>style.visibility</p:attrName>
                                        </p:attrNameLst>
                                      </p:cBhvr>
                                      <p:to>
                                        <p:strVal val="visible"/>
                                      </p:to>
                                    </p:set>
                                    <p:animEffect transition="in" filter="fade">
                                      <p:cBhvr>
                                        <p:cTn id="111" dur="500"/>
                                        <p:tgtEl>
                                          <p:spTgt spid="22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238"/>
                                        </p:tgtEl>
                                      </p:cBhvr>
                                    </p:animEffect>
                                    <p:set>
                                      <p:cBhvr>
                                        <p:cTn id="116" dur="1" fill="hold">
                                          <p:stCondLst>
                                            <p:cond delay="499"/>
                                          </p:stCondLst>
                                        </p:cTn>
                                        <p:tgtEl>
                                          <p:spTgt spid="238"/>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237"/>
                                        </p:tgtEl>
                                      </p:cBhvr>
                                    </p:animEffect>
                                    <p:set>
                                      <p:cBhvr>
                                        <p:cTn id="119" dur="1" fill="hold">
                                          <p:stCondLst>
                                            <p:cond delay="499"/>
                                          </p:stCondLst>
                                        </p:cTn>
                                        <p:tgtEl>
                                          <p:spTgt spid="237"/>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119"/>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16"/>
                                        </p:tgtEl>
                                      </p:cBhvr>
                                    </p:animEffect>
                                    <p:set>
                                      <p:cBhvr>
                                        <p:cTn id="124" dur="1" fill="hold">
                                          <p:stCondLst>
                                            <p:cond delay="499"/>
                                          </p:stCondLst>
                                        </p:cTn>
                                        <p:tgtEl>
                                          <p:spTgt spid="11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204"/>
                                        </p:tgtEl>
                                      </p:cBhvr>
                                    </p:animEffect>
                                    <p:set>
                                      <p:cBhvr>
                                        <p:cTn id="127" dur="1" fill="hold">
                                          <p:stCondLst>
                                            <p:cond delay="499"/>
                                          </p:stCondLst>
                                        </p:cTn>
                                        <p:tgtEl>
                                          <p:spTgt spid="204"/>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00"/>
                                        </p:tgtEl>
                                      </p:cBhvr>
                                    </p:animEffect>
                                    <p:set>
                                      <p:cBhvr>
                                        <p:cTn id="130" dur="1" fill="hold">
                                          <p:stCondLst>
                                            <p:cond delay="499"/>
                                          </p:stCondLst>
                                        </p:cTn>
                                        <p:tgtEl>
                                          <p:spTgt spid="200"/>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500"/>
                                        <p:tgtEl>
                                          <p:spTgt spid="112"/>
                                        </p:tgtEl>
                                      </p:cBhvr>
                                    </p:animEffect>
                                    <p:set>
                                      <p:cBhvr>
                                        <p:cTn id="133" dur="1" fill="hold">
                                          <p:stCondLst>
                                            <p:cond delay="499"/>
                                          </p:stCondLst>
                                        </p:cTn>
                                        <p:tgtEl>
                                          <p:spTgt spid="112"/>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230"/>
                                        </p:tgtEl>
                                      </p:cBhvr>
                                    </p:animEffect>
                                    <p:set>
                                      <p:cBhvr>
                                        <p:cTn id="136" dur="1" fill="hold">
                                          <p:stCondLst>
                                            <p:cond delay="499"/>
                                          </p:stCondLst>
                                        </p:cTn>
                                        <p:tgtEl>
                                          <p:spTgt spid="23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29"/>
                                        </p:tgtEl>
                                      </p:cBhvr>
                                    </p:animEffect>
                                    <p:set>
                                      <p:cBhvr>
                                        <p:cTn id="139" dur="1" fill="hold">
                                          <p:stCondLst>
                                            <p:cond delay="499"/>
                                          </p:stCondLst>
                                        </p:cTn>
                                        <p:tgtEl>
                                          <p:spTgt spid="229"/>
                                        </p:tgtEl>
                                        <p:attrNameLst>
                                          <p:attrName>style.visibility</p:attrName>
                                        </p:attrNameLst>
                                      </p:cBhvr>
                                      <p:to>
                                        <p:strVal val="hidden"/>
                                      </p:to>
                                    </p:set>
                                  </p:childTnLst>
                                </p:cTn>
                              </p:par>
                              <p:par>
                                <p:cTn id="140" presetID="1" presetClass="entr" presetSubtype="0" fill="hold" grpId="0" nodeType="withEffect">
                                  <p:stCondLst>
                                    <p:cond delay="0"/>
                                  </p:stCondLst>
                                  <p:childTnLst>
                                    <p:set>
                                      <p:cBhvr>
                                        <p:cTn id="141" dur="1" fill="hold">
                                          <p:stCondLst>
                                            <p:cond delay="0"/>
                                          </p:stCondLst>
                                        </p:cTn>
                                        <p:tgtEl>
                                          <p:spTgt spid="221"/>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205"/>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120"/>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231"/>
                                        </p:tgtEl>
                                        <p:attrNameLst>
                                          <p:attrName>style.visibility</p:attrName>
                                        </p:attrNameLst>
                                      </p:cBhvr>
                                      <p:to>
                                        <p:strVal val="visible"/>
                                      </p:to>
                                    </p:set>
                                  </p:childTnLst>
                                </p:cTn>
                              </p:par>
                              <p:par>
                                <p:cTn id="148" presetID="1" presetClass="exit" presetSubtype="0" fill="hold" nodeType="withEffect">
                                  <p:stCondLst>
                                    <p:cond delay="0"/>
                                  </p:stCondLst>
                                  <p:childTnLst>
                                    <p:set>
                                      <p:cBhvr>
                                        <p:cTn id="149" dur="1" fill="hold">
                                          <p:stCondLst>
                                            <p:cond delay="0"/>
                                          </p:stCondLst>
                                        </p:cTn>
                                        <p:tgtEl>
                                          <p:spTgt spid="232"/>
                                        </p:tgtEl>
                                        <p:attrNameLst>
                                          <p:attrName>style.visibility</p:attrName>
                                        </p:attrNameLst>
                                      </p:cBhvr>
                                      <p:to>
                                        <p:strVal val="hidden"/>
                                      </p:to>
                                    </p:set>
                                  </p:childTnLst>
                                </p:cTn>
                              </p:par>
                              <p:par>
                                <p:cTn id="150" presetID="10" presetClass="entr" presetSubtype="0" fill="hold" nodeType="withEffect">
                                  <p:stCondLst>
                                    <p:cond delay="0"/>
                                  </p:stCondLst>
                                  <p:childTnLst>
                                    <p:set>
                                      <p:cBhvr>
                                        <p:cTn id="151" dur="1" fill="hold">
                                          <p:stCondLst>
                                            <p:cond delay="0"/>
                                          </p:stCondLst>
                                        </p:cTn>
                                        <p:tgtEl>
                                          <p:spTgt spid="240"/>
                                        </p:tgtEl>
                                        <p:attrNameLst>
                                          <p:attrName>style.visibility</p:attrName>
                                        </p:attrNameLst>
                                      </p:cBhvr>
                                      <p:to>
                                        <p:strVal val="visible"/>
                                      </p:to>
                                    </p:set>
                                    <p:animEffect transition="in" filter="fade">
                                      <p:cBhvr>
                                        <p:cTn id="152" dur="500"/>
                                        <p:tgtEl>
                                          <p:spTgt spid="240"/>
                                        </p:tgtEl>
                                      </p:cBhvr>
                                    </p:animEffec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21"/>
                                        </p:tgtEl>
                                        <p:attrNameLst>
                                          <p:attrName>style.visibility</p:attrName>
                                        </p:attrNameLst>
                                      </p:cBhvr>
                                      <p:to>
                                        <p:strVal val="visible"/>
                                      </p:to>
                                    </p:set>
                                  </p:childTnLst>
                                </p:cTn>
                              </p:par>
                              <p:par>
                                <p:cTn id="157" presetID="1" presetClass="exit" presetSubtype="0" fill="hold" nodeType="withEffect">
                                  <p:stCondLst>
                                    <p:cond delay="0"/>
                                  </p:stCondLst>
                                  <p:childTnLst>
                                    <p:set>
                                      <p:cBhvr>
                                        <p:cTn id="158" dur="1" fill="hold">
                                          <p:stCondLst>
                                            <p:cond delay="0"/>
                                          </p:stCondLst>
                                        </p:cTn>
                                        <p:tgtEl>
                                          <p:spTgt spid="231"/>
                                        </p:tgtEl>
                                        <p:attrNameLst>
                                          <p:attrName>style.visibility</p:attrName>
                                        </p:attrNameLst>
                                      </p:cBhvr>
                                      <p:to>
                                        <p:strVal val="hidden"/>
                                      </p:to>
                                    </p:set>
                                  </p:childTnLst>
                                </p:cTn>
                              </p:par>
                              <p:par>
                                <p:cTn id="159" presetID="1" presetClass="entr" presetSubtype="0" fill="hold" nodeType="withEffect">
                                  <p:stCondLst>
                                    <p:cond delay="0"/>
                                  </p:stCondLst>
                                  <p:childTnLst>
                                    <p:set>
                                      <p:cBhvr>
                                        <p:cTn id="160" dur="1" fill="hold">
                                          <p:stCondLst>
                                            <p:cond delay="0"/>
                                          </p:stCondLst>
                                        </p:cTn>
                                        <p:tgtEl>
                                          <p:spTgt spid="228"/>
                                        </p:tgtEl>
                                        <p:attrNameLst>
                                          <p:attrName>style.visibility</p:attrName>
                                        </p:attrNameLst>
                                      </p:cBhvr>
                                      <p:to>
                                        <p:strVal val="visible"/>
                                      </p:to>
                                    </p:set>
                                  </p:childTnLst>
                                </p:cTn>
                              </p:par>
                              <p:par>
                                <p:cTn id="161" presetID="1" presetClass="exit" presetSubtype="0" fill="hold" grpId="1" nodeType="withEffect">
                                  <p:stCondLst>
                                    <p:cond delay="0"/>
                                  </p:stCondLst>
                                  <p:childTnLst>
                                    <p:set>
                                      <p:cBhvr>
                                        <p:cTn id="162" dur="1" fill="hold">
                                          <p:stCondLst>
                                            <p:cond delay="0"/>
                                          </p:stCondLst>
                                        </p:cTn>
                                        <p:tgtEl>
                                          <p:spTgt spid="120"/>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221"/>
                                        </p:tgtEl>
                                      </p:cBhvr>
                                    </p:animEffect>
                                    <p:set>
                                      <p:cBhvr>
                                        <p:cTn id="165" dur="1" fill="hold">
                                          <p:stCondLst>
                                            <p:cond delay="499"/>
                                          </p:stCondLst>
                                        </p:cTn>
                                        <p:tgtEl>
                                          <p:spTgt spid="221"/>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205"/>
                                        </p:tgtEl>
                                      </p:cBhvr>
                                    </p:animEffect>
                                    <p:set>
                                      <p:cBhvr>
                                        <p:cTn id="168" dur="1" fill="hold">
                                          <p:stCondLst>
                                            <p:cond delay="499"/>
                                          </p:stCondLst>
                                        </p:cTn>
                                        <p:tgtEl>
                                          <p:spTgt spid="205"/>
                                        </p:tgtEl>
                                        <p:attrNameLst>
                                          <p:attrName>style.visibility</p:attrName>
                                        </p:attrNameLst>
                                      </p:cBhvr>
                                      <p:to>
                                        <p:strVal val="hidden"/>
                                      </p:to>
                                    </p:set>
                                  </p:childTnLst>
                                </p:cTn>
                              </p:par>
                              <p:par>
                                <p:cTn id="169" presetID="19" presetClass="emph" presetSubtype="0" fill="hold" grpId="1" nodeType="withEffect">
                                  <p:stCondLst>
                                    <p:cond delay="0"/>
                                  </p:stCondLst>
                                  <p:childTnLst>
                                    <p:animClr clrSpc="rgb" dir="cw">
                                      <p:cBhvr override="childStyle">
                                        <p:cTn id="170" dur="500" fill="hold"/>
                                        <p:tgtEl>
                                          <p:spTgt spid="89"/>
                                        </p:tgtEl>
                                        <p:attrNameLst>
                                          <p:attrName>style.color</p:attrName>
                                        </p:attrNameLst>
                                      </p:cBhvr>
                                      <p:to>
                                        <a:srgbClr val="505A64"/>
                                      </p:to>
                                    </p:animClr>
                                    <p:animClr clrSpc="rgb" dir="cw">
                                      <p:cBhvr>
                                        <p:cTn id="171" dur="500" fill="hold"/>
                                        <p:tgtEl>
                                          <p:spTgt spid="89"/>
                                        </p:tgtEl>
                                        <p:attrNameLst>
                                          <p:attrName>fillcolor</p:attrName>
                                        </p:attrNameLst>
                                      </p:cBhvr>
                                      <p:to>
                                        <a:srgbClr val="505A64"/>
                                      </p:to>
                                    </p:animClr>
                                    <p:set>
                                      <p:cBhvr>
                                        <p:cTn id="172" dur="500" fill="hold"/>
                                        <p:tgtEl>
                                          <p:spTgt spid="89"/>
                                        </p:tgtEl>
                                        <p:attrNameLst>
                                          <p:attrName>fill.type</p:attrName>
                                        </p:attrNameLst>
                                      </p:cBhvr>
                                      <p:to>
                                        <p:strVal val="solid"/>
                                      </p:to>
                                    </p:set>
                                    <p:set>
                                      <p:cBhvr>
                                        <p:cTn id="173" dur="500" fill="hold"/>
                                        <p:tgtEl>
                                          <p:spTgt spid="89"/>
                                        </p:tgtEl>
                                        <p:attrNameLst>
                                          <p:attrName>fill.on</p:attrName>
                                        </p:attrNameLst>
                                      </p:cBhvr>
                                      <p:to>
                                        <p:strVal val="true"/>
                                      </p:to>
                                    </p:set>
                                  </p:childTnLst>
                                </p:cTn>
                              </p:par>
                              <p:par>
                                <p:cTn id="174" presetID="19" presetClass="emph" presetSubtype="0" fill="hold" grpId="1" nodeType="withEffect">
                                  <p:stCondLst>
                                    <p:cond delay="0"/>
                                  </p:stCondLst>
                                  <p:childTnLst>
                                    <p:animClr clrSpc="rgb" dir="cw">
                                      <p:cBhvr override="childStyle">
                                        <p:cTn id="175" dur="500" fill="hold"/>
                                        <p:tgtEl>
                                          <p:spTgt spid="93"/>
                                        </p:tgtEl>
                                        <p:attrNameLst>
                                          <p:attrName>style.color</p:attrName>
                                        </p:attrNameLst>
                                      </p:cBhvr>
                                      <p:to>
                                        <a:srgbClr val="505A64"/>
                                      </p:to>
                                    </p:animClr>
                                    <p:animClr clrSpc="rgb" dir="cw">
                                      <p:cBhvr>
                                        <p:cTn id="176" dur="500" fill="hold"/>
                                        <p:tgtEl>
                                          <p:spTgt spid="93"/>
                                        </p:tgtEl>
                                        <p:attrNameLst>
                                          <p:attrName>fillcolor</p:attrName>
                                        </p:attrNameLst>
                                      </p:cBhvr>
                                      <p:to>
                                        <a:srgbClr val="505A64"/>
                                      </p:to>
                                    </p:animClr>
                                    <p:set>
                                      <p:cBhvr>
                                        <p:cTn id="177" dur="500" fill="hold"/>
                                        <p:tgtEl>
                                          <p:spTgt spid="93"/>
                                        </p:tgtEl>
                                        <p:attrNameLst>
                                          <p:attrName>fill.type</p:attrName>
                                        </p:attrNameLst>
                                      </p:cBhvr>
                                      <p:to>
                                        <p:strVal val="solid"/>
                                      </p:to>
                                    </p:set>
                                    <p:set>
                                      <p:cBhvr>
                                        <p:cTn id="178" dur="500" fill="hold"/>
                                        <p:tgtEl>
                                          <p:spTgt spid="93"/>
                                        </p:tgtEl>
                                        <p:attrNameLst>
                                          <p:attrName>fill.on</p:attrName>
                                        </p:attrNameLst>
                                      </p:cBhvr>
                                      <p:to>
                                        <p:strVal val="true"/>
                                      </p:to>
                                    </p:set>
                                  </p:childTnLst>
                                </p:cTn>
                              </p:par>
                              <p:par>
                                <p:cTn id="179" presetID="22" presetClass="entr" presetSubtype="1" fill="hold" nodeType="withEffect">
                                  <p:stCondLst>
                                    <p:cond delay="0"/>
                                  </p:stCondLst>
                                  <p:childTnLst>
                                    <p:set>
                                      <p:cBhvr>
                                        <p:cTn id="180" dur="1" fill="hold">
                                          <p:stCondLst>
                                            <p:cond delay="0"/>
                                          </p:stCondLst>
                                        </p:cTn>
                                        <p:tgtEl>
                                          <p:spTgt spid="241"/>
                                        </p:tgtEl>
                                        <p:attrNameLst>
                                          <p:attrName>style.visibility</p:attrName>
                                        </p:attrNameLst>
                                      </p:cBhvr>
                                      <p:to>
                                        <p:strVal val="visible"/>
                                      </p:to>
                                    </p:set>
                                    <p:animEffect transition="in" filter="wipe(up)">
                                      <p:cBhvr>
                                        <p:cTn id="181" dur="500"/>
                                        <p:tgtEl>
                                          <p:spTgt spid="241"/>
                                        </p:tgtEl>
                                      </p:cBhvr>
                                    </p:animEffect>
                                  </p:childTnLst>
                                </p:cTn>
                              </p:par>
                              <p:par>
                                <p:cTn id="182" presetID="19" presetClass="emph" presetSubtype="0" fill="hold" grpId="1" nodeType="withEffect">
                                  <p:stCondLst>
                                    <p:cond delay="0"/>
                                  </p:stCondLst>
                                  <p:childTnLst>
                                    <p:animClr clrSpc="rgb" dir="cw">
                                      <p:cBhvr override="childStyle">
                                        <p:cTn id="183" dur="500" fill="hold"/>
                                        <p:tgtEl>
                                          <p:spTgt spid="91"/>
                                        </p:tgtEl>
                                        <p:attrNameLst>
                                          <p:attrName>style.color</p:attrName>
                                        </p:attrNameLst>
                                      </p:cBhvr>
                                      <p:to>
                                        <a:srgbClr val="505A64"/>
                                      </p:to>
                                    </p:animClr>
                                    <p:animClr clrSpc="rgb" dir="cw">
                                      <p:cBhvr>
                                        <p:cTn id="184" dur="500" fill="hold"/>
                                        <p:tgtEl>
                                          <p:spTgt spid="91"/>
                                        </p:tgtEl>
                                        <p:attrNameLst>
                                          <p:attrName>fillcolor</p:attrName>
                                        </p:attrNameLst>
                                      </p:cBhvr>
                                      <p:to>
                                        <a:srgbClr val="505A64"/>
                                      </p:to>
                                    </p:animClr>
                                    <p:set>
                                      <p:cBhvr>
                                        <p:cTn id="185" dur="500" fill="hold"/>
                                        <p:tgtEl>
                                          <p:spTgt spid="91"/>
                                        </p:tgtEl>
                                        <p:attrNameLst>
                                          <p:attrName>fill.type</p:attrName>
                                        </p:attrNameLst>
                                      </p:cBhvr>
                                      <p:to>
                                        <p:strVal val="solid"/>
                                      </p:to>
                                    </p:set>
                                    <p:set>
                                      <p:cBhvr>
                                        <p:cTn id="186" dur="500" fill="hold"/>
                                        <p:tgtEl>
                                          <p:spTgt spid="91"/>
                                        </p:tgtEl>
                                        <p:attrNameLst>
                                          <p:attrName>fill.on</p:attrName>
                                        </p:attrNameLst>
                                      </p:cBhvr>
                                      <p:to>
                                        <p:strVal val="true"/>
                                      </p:to>
                                    </p:set>
                                  </p:childTnLst>
                                </p:cTn>
                              </p:par>
                              <p:par>
                                <p:cTn id="187" presetID="10" presetClass="exit" presetSubtype="0" fill="hold" nodeType="withEffect">
                                  <p:stCondLst>
                                    <p:cond delay="0"/>
                                  </p:stCondLst>
                                  <p:childTnLst>
                                    <p:animEffect transition="out" filter="fade">
                                      <p:cBhvr>
                                        <p:cTn id="188" dur="500"/>
                                        <p:tgtEl>
                                          <p:spTgt spid="251"/>
                                        </p:tgtEl>
                                      </p:cBhvr>
                                    </p:animEffect>
                                    <p:set>
                                      <p:cBhvr>
                                        <p:cTn id="189" dur="1" fill="hold">
                                          <p:stCondLst>
                                            <p:cond delay="499"/>
                                          </p:stCondLst>
                                        </p:cTn>
                                        <p:tgtEl>
                                          <p:spTgt spid="251"/>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252"/>
                                        </p:tgtEl>
                                      </p:cBhvr>
                                    </p:animEffect>
                                    <p:set>
                                      <p:cBhvr>
                                        <p:cTn id="192" dur="1" fill="hold">
                                          <p:stCondLst>
                                            <p:cond delay="499"/>
                                          </p:stCondLst>
                                        </p:cTn>
                                        <p:tgtEl>
                                          <p:spTgt spid="252"/>
                                        </p:tgtEl>
                                        <p:attrNameLst>
                                          <p:attrName>style.visibility</p:attrName>
                                        </p:attrNameLst>
                                      </p:cBhvr>
                                      <p:to>
                                        <p:strVal val="hidden"/>
                                      </p:to>
                                    </p:set>
                                  </p:childTnLst>
                                </p:cTn>
                              </p:par>
                              <p:par>
                                <p:cTn id="193" presetID="19" presetClass="emph" presetSubtype="0" fill="hold" grpId="1" nodeType="withEffect">
                                  <p:stCondLst>
                                    <p:cond delay="0"/>
                                  </p:stCondLst>
                                  <p:childTnLst>
                                    <p:animClr clrSpc="rgb" dir="cw">
                                      <p:cBhvr override="childStyle">
                                        <p:cTn id="194" dur="500" fill="hold"/>
                                        <p:tgtEl>
                                          <p:spTgt spid="4"/>
                                        </p:tgtEl>
                                        <p:attrNameLst>
                                          <p:attrName>style.color</p:attrName>
                                        </p:attrNameLst>
                                      </p:cBhvr>
                                      <p:to>
                                        <a:srgbClr val="FFC000"/>
                                      </p:to>
                                    </p:animClr>
                                    <p:animClr clrSpc="rgb" dir="cw">
                                      <p:cBhvr>
                                        <p:cTn id="195" dur="500" fill="hold"/>
                                        <p:tgtEl>
                                          <p:spTgt spid="4"/>
                                        </p:tgtEl>
                                        <p:attrNameLst>
                                          <p:attrName>fillcolor</p:attrName>
                                        </p:attrNameLst>
                                      </p:cBhvr>
                                      <p:to>
                                        <a:srgbClr val="FFC000"/>
                                      </p:to>
                                    </p:animClr>
                                    <p:set>
                                      <p:cBhvr>
                                        <p:cTn id="196" dur="500" fill="hold"/>
                                        <p:tgtEl>
                                          <p:spTgt spid="4"/>
                                        </p:tgtEl>
                                        <p:attrNameLst>
                                          <p:attrName>fill.type</p:attrName>
                                        </p:attrNameLst>
                                      </p:cBhvr>
                                      <p:to>
                                        <p:strVal val="solid"/>
                                      </p:to>
                                    </p:set>
                                    <p:set>
                                      <p:cBhvr>
                                        <p:cTn id="197" dur="500" fill="hold"/>
                                        <p:tgtEl>
                                          <p:spTgt spid="4"/>
                                        </p:tgtEl>
                                        <p:attrNameLst>
                                          <p:attrName>fill.on</p:attrName>
                                        </p:attrNameLst>
                                      </p:cBhvr>
                                      <p:to>
                                        <p:strVal val="true"/>
                                      </p:to>
                                    </p:set>
                                  </p:childTnLst>
                                </p:cTn>
                              </p:par>
                              <p:par>
                                <p:cTn id="198" presetID="19" presetClass="emph" presetSubtype="0" fill="hold" grpId="1" nodeType="withEffect">
                                  <p:stCondLst>
                                    <p:cond delay="0"/>
                                  </p:stCondLst>
                                  <p:childTnLst>
                                    <p:animClr clrSpc="rgb" dir="cw">
                                      <p:cBhvr override="childStyle">
                                        <p:cTn id="199" dur="500" fill="hold"/>
                                        <p:tgtEl>
                                          <p:spTgt spid="6"/>
                                        </p:tgtEl>
                                        <p:attrNameLst>
                                          <p:attrName>style.color</p:attrName>
                                        </p:attrNameLst>
                                      </p:cBhvr>
                                      <p:to>
                                        <a:srgbClr val="FFC000"/>
                                      </p:to>
                                    </p:animClr>
                                    <p:animClr clrSpc="rgb" dir="cw">
                                      <p:cBhvr>
                                        <p:cTn id="200" dur="500" fill="hold"/>
                                        <p:tgtEl>
                                          <p:spTgt spid="6"/>
                                        </p:tgtEl>
                                        <p:attrNameLst>
                                          <p:attrName>fillcolor</p:attrName>
                                        </p:attrNameLst>
                                      </p:cBhvr>
                                      <p:to>
                                        <a:srgbClr val="FFC000"/>
                                      </p:to>
                                    </p:animClr>
                                    <p:set>
                                      <p:cBhvr>
                                        <p:cTn id="201" dur="500" fill="hold"/>
                                        <p:tgtEl>
                                          <p:spTgt spid="6"/>
                                        </p:tgtEl>
                                        <p:attrNameLst>
                                          <p:attrName>fill.type</p:attrName>
                                        </p:attrNameLst>
                                      </p:cBhvr>
                                      <p:to>
                                        <p:strVal val="solid"/>
                                      </p:to>
                                    </p:set>
                                    <p:set>
                                      <p:cBhvr>
                                        <p:cTn id="202" dur="500" fill="hold"/>
                                        <p:tgtEl>
                                          <p:spTgt spid="6"/>
                                        </p:tgtEl>
                                        <p:attrNameLst>
                                          <p:attrName>fill.on</p:attrName>
                                        </p:attrNameLst>
                                      </p:cBhvr>
                                      <p:to>
                                        <p:strVal val="true"/>
                                      </p:to>
                                    </p:set>
                                  </p:childTnLst>
                                </p:cTn>
                              </p:par>
                              <p:par>
                                <p:cTn id="203" presetID="19" presetClass="emph" presetSubtype="0" fill="hold" grpId="1" nodeType="withEffect">
                                  <p:stCondLst>
                                    <p:cond delay="0"/>
                                  </p:stCondLst>
                                  <p:childTnLst>
                                    <p:animClr clrSpc="rgb" dir="cw">
                                      <p:cBhvr override="childStyle">
                                        <p:cTn id="204" dur="500" fill="hold"/>
                                        <p:tgtEl>
                                          <p:spTgt spid="5"/>
                                        </p:tgtEl>
                                        <p:attrNameLst>
                                          <p:attrName>style.color</p:attrName>
                                        </p:attrNameLst>
                                      </p:cBhvr>
                                      <p:to>
                                        <a:srgbClr val="FFC000"/>
                                      </p:to>
                                    </p:animClr>
                                    <p:animClr clrSpc="rgb" dir="cw">
                                      <p:cBhvr>
                                        <p:cTn id="205" dur="500" fill="hold"/>
                                        <p:tgtEl>
                                          <p:spTgt spid="5"/>
                                        </p:tgtEl>
                                        <p:attrNameLst>
                                          <p:attrName>fillcolor</p:attrName>
                                        </p:attrNameLst>
                                      </p:cBhvr>
                                      <p:to>
                                        <a:srgbClr val="FFC000"/>
                                      </p:to>
                                    </p:animClr>
                                    <p:set>
                                      <p:cBhvr>
                                        <p:cTn id="206" dur="500" fill="hold"/>
                                        <p:tgtEl>
                                          <p:spTgt spid="5"/>
                                        </p:tgtEl>
                                        <p:attrNameLst>
                                          <p:attrName>fill.type</p:attrName>
                                        </p:attrNameLst>
                                      </p:cBhvr>
                                      <p:to>
                                        <p:strVal val="solid"/>
                                      </p:to>
                                    </p:set>
                                    <p:set>
                                      <p:cBhvr>
                                        <p:cTn id="207" dur="500" fill="hold"/>
                                        <p:tgtEl>
                                          <p:spTgt spid="5"/>
                                        </p:tgtEl>
                                        <p:attrNameLst>
                                          <p:attrName>fill.on</p:attrName>
                                        </p:attrNameLst>
                                      </p:cBhvr>
                                      <p:to>
                                        <p:strVal val="true"/>
                                      </p:to>
                                    </p:set>
                                  </p:childTnLst>
                                </p:cTn>
                              </p:par>
                              <p:par>
                                <p:cTn id="208" presetID="10" presetClass="entr" presetSubtype="0" fill="hold" grpId="2" nodeType="withEffect">
                                  <p:stCondLst>
                                    <p:cond delay="0"/>
                                  </p:stCondLst>
                                  <p:childTnLst>
                                    <p:set>
                                      <p:cBhvr>
                                        <p:cTn id="209" dur="1" fill="hold">
                                          <p:stCondLst>
                                            <p:cond delay="0"/>
                                          </p:stCondLst>
                                        </p:cTn>
                                        <p:tgtEl>
                                          <p:spTgt spid="91"/>
                                        </p:tgtEl>
                                        <p:attrNameLst>
                                          <p:attrName>style.visibility</p:attrName>
                                        </p:attrNameLst>
                                      </p:cBhvr>
                                      <p:to>
                                        <p:strVal val="visible"/>
                                      </p:to>
                                    </p:set>
                                    <p:animEffect transition="in" filter="fade">
                                      <p:cBhvr>
                                        <p:cTn id="210" dur="500"/>
                                        <p:tgtEl>
                                          <p:spTgt spid="91"/>
                                        </p:tgtEl>
                                      </p:cBhvr>
                                    </p:animEffect>
                                  </p:childTnLst>
                                </p:cTn>
                              </p:par>
                              <p:par>
                                <p:cTn id="211" presetID="10" presetClass="entr" presetSubtype="0" fill="hold" nodeType="withEffect">
                                  <p:stCondLst>
                                    <p:cond delay="0"/>
                                  </p:stCondLst>
                                  <p:childTnLst>
                                    <p:set>
                                      <p:cBhvr>
                                        <p:cTn id="212" dur="1" fill="hold">
                                          <p:stCondLst>
                                            <p:cond delay="0"/>
                                          </p:stCondLst>
                                        </p:cTn>
                                        <p:tgtEl>
                                          <p:spTgt spid="248"/>
                                        </p:tgtEl>
                                        <p:attrNameLst>
                                          <p:attrName>style.visibility</p:attrName>
                                        </p:attrNameLst>
                                      </p:cBhvr>
                                      <p:to>
                                        <p:strVal val="visible"/>
                                      </p:to>
                                    </p:set>
                                    <p:animEffect transition="in" filter="fade">
                                      <p:cBhvr>
                                        <p:cTn id="213" dur="500"/>
                                        <p:tgtEl>
                                          <p:spTgt spid="248"/>
                                        </p:tgtEl>
                                      </p:cBhvr>
                                    </p:animEffect>
                                  </p:childTnLst>
                                </p:cTn>
                              </p:par>
                              <p:par>
                                <p:cTn id="214" presetID="10" presetClass="entr" presetSubtype="0" fill="hold" nodeType="withEffect">
                                  <p:stCondLst>
                                    <p:cond delay="0"/>
                                  </p:stCondLst>
                                  <p:childTnLst>
                                    <p:set>
                                      <p:cBhvr>
                                        <p:cTn id="215" dur="1" fill="hold">
                                          <p:stCondLst>
                                            <p:cond delay="0"/>
                                          </p:stCondLst>
                                        </p:cTn>
                                        <p:tgtEl>
                                          <p:spTgt spid="244"/>
                                        </p:tgtEl>
                                        <p:attrNameLst>
                                          <p:attrName>style.visibility</p:attrName>
                                        </p:attrNameLst>
                                      </p:cBhvr>
                                      <p:to>
                                        <p:strVal val="visible"/>
                                      </p:to>
                                    </p:set>
                                    <p:animEffect transition="in" filter="fade">
                                      <p:cBhvr>
                                        <p:cTn id="216" dur="500"/>
                                        <p:tgtEl>
                                          <p:spTgt spid="244"/>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xit" presetSubtype="0" fill="hold" nodeType="clickEffect">
                                  <p:stCondLst>
                                    <p:cond delay="0"/>
                                  </p:stCondLst>
                                  <p:childTnLst>
                                    <p:animEffect transition="out" filter="fade">
                                      <p:cBhvr>
                                        <p:cTn id="220" dur="500"/>
                                        <p:tgtEl>
                                          <p:spTgt spid="237"/>
                                        </p:tgtEl>
                                      </p:cBhvr>
                                    </p:animEffect>
                                    <p:set>
                                      <p:cBhvr>
                                        <p:cTn id="221" dur="1" fill="hold">
                                          <p:stCondLst>
                                            <p:cond delay="499"/>
                                          </p:stCondLst>
                                        </p:cTn>
                                        <p:tgtEl>
                                          <p:spTgt spid="237"/>
                                        </p:tgtEl>
                                        <p:attrNameLst>
                                          <p:attrName>style.visibility</p:attrName>
                                        </p:attrNameLst>
                                      </p:cBhvr>
                                      <p:to>
                                        <p:strVal val="hidden"/>
                                      </p:to>
                                    </p:set>
                                  </p:childTnLst>
                                </p:cTn>
                              </p:par>
                              <p:par>
                                <p:cTn id="222" presetID="10" presetClass="exit" presetSubtype="0" fill="hold" nodeType="withEffect">
                                  <p:stCondLst>
                                    <p:cond delay="0"/>
                                  </p:stCondLst>
                                  <p:childTnLst>
                                    <p:animEffect transition="out" filter="fade">
                                      <p:cBhvr>
                                        <p:cTn id="223" dur="500"/>
                                        <p:tgtEl>
                                          <p:spTgt spid="241"/>
                                        </p:tgtEl>
                                      </p:cBhvr>
                                    </p:animEffect>
                                    <p:set>
                                      <p:cBhvr>
                                        <p:cTn id="224" dur="1" fill="hold">
                                          <p:stCondLst>
                                            <p:cond delay="499"/>
                                          </p:stCondLst>
                                        </p:cTn>
                                        <p:tgtEl>
                                          <p:spTgt spid="241"/>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228"/>
                                        </p:tgtEl>
                                        <p:attrNameLst>
                                          <p:attrName>style.visibility</p:attrName>
                                        </p:attrNameLst>
                                      </p:cBhvr>
                                      <p:to>
                                        <p:strVal val="hidden"/>
                                      </p:to>
                                    </p:set>
                                  </p:childTnLst>
                                </p:cTn>
                              </p:par>
                              <p:par>
                                <p:cTn id="227" presetID="1" presetClass="entr" presetSubtype="0" fill="hold" nodeType="withEffect">
                                  <p:stCondLst>
                                    <p:cond delay="0"/>
                                  </p:stCondLst>
                                  <p:childTnLst>
                                    <p:set>
                                      <p:cBhvr>
                                        <p:cTn id="228" dur="1" fill="hold">
                                          <p:stCondLst>
                                            <p:cond delay="0"/>
                                          </p:stCondLst>
                                        </p:cTn>
                                        <p:tgtEl>
                                          <p:spTgt spid="227"/>
                                        </p:tgtEl>
                                        <p:attrNameLst>
                                          <p:attrName>style.visibility</p:attrName>
                                        </p:attrNameLst>
                                      </p:cBhvr>
                                      <p:to>
                                        <p:strVal val="visible"/>
                                      </p:to>
                                    </p:set>
                                  </p:childTnLst>
                                </p:cTn>
                              </p:par>
                              <p:par>
                                <p:cTn id="229" presetID="22" presetClass="entr" presetSubtype="1" fill="hold" nodeType="withEffect">
                                  <p:stCondLst>
                                    <p:cond delay="0"/>
                                  </p:stCondLst>
                                  <p:childTnLst>
                                    <p:set>
                                      <p:cBhvr>
                                        <p:cTn id="230" dur="1" fill="hold">
                                          <p:stCondLst>
                                            <p:cond delay="0"/>
                                          </p:stCondLst>
                                        </p:cTn>
                                        <p:tgtEl>
                                          <p:spTgt spid="238"/>
                                        </p:tgtEl>
                                        <p:attrNameLst>
                                          <p:attrName>style.visibility</p:attrName>
                                        </p:attrNameLst>
                                      </p:cBhvr>
                                      <p:to>
                                        <p:strVal val="visible"/>
                                      </p:to>
                                    </p:set>
                                    <p:animEffect transition="in" filter="wipe(up)">
                                      <p:cBhvr>
                                        <p:cTn id="231" dur="500"/>
                                        <p:tgtEl>
                                          <p:spTgt spid="238"/>
                                        </p:tgtEl>
                                      </p:cBhvr>
                                    </p:animEffect>
                                  </p:childTnLst>
                                </p:cTn>
                              </p:par>
                            </p:childTnLst>
                          </p:cTn>
                        </p:par>
                        <p:par>
                          <p:cTn id="232" fill="hold">
                            <p:stCondLst>
                              <p:cond delay="500"/>
                            </p:stCondLst>
                            <p:childTnLst>
                              <p:par>
                                <p:cTn id="233" presetID="1" presetClass="entr" presetSubtype="0" fill="hold" grpId="0" nodeType="afterEffect">
                                  <p:stCondLst>
                                    <p:cond delay="0"/>
                                  </p:stCondLst>
                                  <p:childTnLst>
                                    <p:set>
                                      <p:cBhvr>
                                        <p:cTn id="234" dur="1" fill="hold">
                                          <p:stCondLst>
                                            <p:cond delay="0"/>
                                          </p:stCondLst>
                                        </p:cTn>
                                        <p:tgtEl>
                                          <p:spTgt spid="117"/>
                                        </p:tgtEl>
                                        <p:attrNameLst>
                                          <p:attrName>style.visibility</p:attrName>
                                        </p:attrNameLst>
                                      </p:cBhvr>
                                      <p:to>
                                        <p:strVal val="visible"/>
                                      </p:to>
                                    </p:set>
                                  </p:childTnLst>
                                </p:cTn>
                              </p:par>
                              <p:par>
                                <p:cTn id="235" presetID="10" presetClass="entr" presetSubtype="0" fill="hold" nodeType="withEffect">
                                  <p:stCondLst>
                                    <p:cond delay="0"/>
                                  </p:stCondLst>
                                  <p:childTnLst>
                                    <p:set>
                                      <p:cBhvr>
                                        <p:cTn id="236" dur="1" fill="hold">
                                          <p:stCondLst>
                                            <p:cond delay="0"/>
                                          </p:stCondLst>
                                        </p:cTn>
                                        <p:tgtEl>
                                          <p:spTgt spid="229"/>
                                        </p:tgtEl>
                                        <p:attrNameLst>
                                          <p:attrName>style.visibility</p:attrName>
                                        </p:attrNameLst>
                                      </p:cBhvr>
                                      <p:to>
                                        <p:strVal val="visible"/>
                                      </p:to>
                                    </p:set>
                                    <p:animEffect transition="in" filter="fade">
                                      <p:cBhvr>
                                        <p:cTn id="237" dur="500"/>
                                        <p:tgtEl>
                                          <p:spTgt spid="229"/>
                                        </p:tgtEl>
                                      </p:cBhvr>
                                    </p:animEffect>
                                  </p:childTnLst>
                                </p:cTn>
                              </p:par>
                              <p:par>
                                <p:cTn id="238" presetID="19" presetClass="emph" presetSubtype="0" fill="hold" grpId="1" nodeType="withEffect">
                                  <p:stCondLst>
                                    <p:cond delay="0"/>
                                  </p:stCondLst>
                                  <p:childTnLst>
                                    <p:animClr clrSpc="rgb" dir="cw">
                                      <p:cBhvr override="childStyle">
                                        <p:cTn id="239" dur="500" fill="hold"/>
                                        <p:tgtEl>
                                          <p:spTgt spid="122"/>
                                        </p:tgtEl>
                                        <p:attrNameLst>
                                          <p:attrName>style.color</p:attrName>
                                        </p:attrNameLst>
                                      </p:cBhvr>
                                      <p:to>
                                        <a:srgbClr val="505A64"/>
                                      </p:to>
                                    </p:animClr>
                                    <p:animClr clrSpc="rgb" dir="cw">
                                      <p:cBhvr>
                                        <p:cTn id="240" dur="500" fill="hold"/>
                                        <p:tgtEl>
                                          <p:spTgt spid="122"/>
                                        </p:tgtEl>
                                        <p:attrNameLst>
                                          <p:attrName>fillcolor</p:attrName>
                                        </p:attrNameLst>
                                      </p:cBhvr>
                                      <p:to>
                                        <a:srgbClr val="505A64"/>
                                      </p:to>
                                    </p:animClr>
                                    <p:set>
                                      <p:cBhvr>
                                        <p:cTn id="241" dur="500" fill="hold"/>
                                        <p:tgtEl>
                                          <p:spTgt spid="122"/>
                                        </p:tgtEl>
                                        <p:attrNameLst>
                                          <p:attrName>fill.type</p:attrName>
                                        </p:attrNameLst>
                                      </p:cBhvr>
                                      <p:to>
                                        <p:strVal val="solid"/>
                                      </p:to>
                                    </p:set>
                                    <p:set>
                                      <p:cBhvr>
                                        <p:cTn id="242" dur="500" fill="hold"/>
                                        <p:tgtEl>
                                          <p:spTgt spid="122"/>
                                        </p:tgtEl>
                                        <p:attrNameLst>
                                          <p:attrName>fill.on</p:attrName>
                                        </p:attrNameLst>
                                      </p:cBhvr>
                                      <p:to>
                                        <p:strVal val="true"/>
                                      </p:to>
                                    </p:set>
                                  </p:childTnLst>
                                </p:cTn>
                              </p:par>
                              <p:par>
                                <p:cTn id="243" presetID="19" presetClass="emph" presetSubtype="0" fill="hold" grpId="1" nodeType="withEffect">
                                  <p:stCondLst>
                                    <p:cond delay="0"/>
                                  </p:stCondLst>
                                  <p:childTnLst>
                                    <p:animClr clrSpc="rgb" dir="cw">
                                      <p:cBhvr override="childStyle">
                                        <p:cTn id="244" dur="500" fill="hold"/>
                                        <p:tgtEl>
                                          <p:spTgt spid="90"/>
                                        </p:tgtEl>
                                        <p:attrNameLst>
                                          <p:attrName>style.color</p:attrName>
                                        </p:attrNameLst>
                                      </p:cBhvr>
                                      <p:to>
                                        <a:srgbClr val="505A64"/>
                                      </p:to>
                                    </p:animClr>
                                    <p:animClr clrSpc="rgb" dir="cw">
                                      <p:cBhvr>
                                        <p:cTn id="245" dur="500" fill="hold"/>
                                        <p:tgtEl>
                                          <p:spTgt spid="90"/>
                                        </p:tgtEl>
                                        <p:attrNameLst>
                                          <p:attrName>fillcolor</p:attrName>
                                        </p:attrNameLst>
                                      </p:cBhvr>
                                      <p:to>
                                        <a:srgbClr val="505A64"/>
                                      </p:to>
                                    </p:animClr>
                                    <p:set>
                                      <p:cBhvr>
                                        <p:cTn id="246" dur="500" fill="hold"/>
                                        <p:tgtEl>
                                          <p:spTgt spid="90"/>
                                        </p:tgtEl>
                                        <p:attrNameLst>
                                          <p:attrName>fill.type</p:attrName>
                                        </p:attrNameLst>
                                      </p:cBhvr>
                                      <p:to>
                                        <p:strVal val="solid"/>
                                      </p:to>
                                    </p:set>
                                    <p:set>
                                      <p:cBhvr>
                                        <p:cTn id="247" dur="500" fill="hold"/>
                                        <p:tgtEl>
                                          <p:spTgt spid="90"/>
                                        </p:tgtEl>
                                        <p:attrNameLst>
                                          <p:attrName>fill.on</p:attrName>
                                        </p:attrNameLst>
                                      </p:cBhvr>
                                      <p:to>
                                        <p:strVal val="true"/>
                                      </p:to>
                                    </p:set>
                                  </p:childTnLst>
                                </p:cTn>
                              </p:par>
                              <p:par>
                                <p:cTn id="248" presetID="19" presetClass="emph" presetSubtype="0" fill="hold" grpId="1" nodeType="withEffect">
                                  <p:stCondLst>
                                    <p:cond delay="0"/>
                                  </p:stCondLst>
                                  <p:childTnLst>
                                    <p:animClr clrSpc="rgb" dir="cw">
                                      <p:cBhvr override="childStyle">
                                        <p:cTn id="249" dur="500" fill="hold"/>
                                        <p:tgtEl>
                                          <p:spTgt spid="92"/>
                                        </p:tgtEl>
                                        <p:attrNameLst>
                                          <p:attrName>style.color</p:attrName>
                                        </p:attrNameLst>
                                      </p:cBhvr>
                                      <p:to>
                                        <a:srgbClr val="505A64"/>
                                      </p:to>
                                    </p:animClr>
                                    <p:animClr clrSpc="rgb" dir="cw">
                                      <p:cBhvr>
                                        <p:cTn id="250" dur="500" fill="hold"/>
                                        <p:tgtEl>
                                          <p:spTgt spid="92"/>
                                        </p:tgtEl>
                                        <p:attrNameLst>
                                          <p:attrName>fillcolor</p:attrName>
                                        </p:attrNameLst>
                                      </p:cBhvr>
                                      <p:to>
                                        <a:srgbClr val="505A64"/>
                                      </p:to>
                                    </p:animClr>
                                    <p:set>
                                      <p:cBhvr>
                                        <p:cTn id="251" dur="500" fill="hold"/>
                                        <p:tgtEl>
                                          <p:spTgt spid="92"/>
                                        </p:tgtEl>
                                        <p:attrNameLst>
                                          <p:attrName>fill.type</p:attrName>
                                        </p:attrNameLst>
                                      </p:cBhvr>
                                      <p:to>
                                        <p:strVal val="solid"/>
                                      </p:to>
                                    </p:set>
                                    <p:set>
                                      <p:cBhvr>
                                        <p:cTn id="252" dur="500" fill="hold"/>
                                        <p:tgtEl>
                                          <p:spTgt spid="92"/>
                                        </p:tgtEl>
                                        <p:attrNameLst>
                                          <p:attrName>fill.on</p:attrName>
                                        </p:attrNameLst>
                                      </p:cBhvr>
                                      <p:to>
                                        <p:strVal val="true"/>
                                      </p:to>
                                    </p:set>
                                  </p:childTnLst>
                                </p:cTn>
                              </p:par>
                              <p:par>
                                <p:cTn id="253" presetID="19" presetClass="emph" presetSubtype="0" fill="hold" grpId="1" nodeType="withEffect">
                                  <p:stCondLst>
                                    <p:cond delay="0"/>
                                  </p:stCondLst>
                                  <p:childTnLst>
                                    <p:animClr clrSpc="rgb" dir="cw">
                                      <p:cBhvr override="childStyle">
                                        <p:cTn id="254" dur="500" fill="hold"/>
                                        <p:tgtEl>
                                          <p:spTgt spid="8"/>
                                        </p:tgtEl>
                                        <p:attrNameLst>
                                          <p:attrName>style.color</p:attrName>
                                        </p:attrNameLst>
                                      </p:cBhvr>
                                      <p:to>
                                        <a:srgbClr val="EB780A"/>
                                      </p:to>
                                    </p:animClr>
                                    <p:animClr clrSpc="rgb" dir="cw">
                                      <p:cBhvr>
                                        <p:cTn id="255" dur="500" fill="hold"/>
                                        <p:tgtEl>
                                          <p:spTgt spid="8"/>
                                        </p:tgtEl>
                                        <p:attrNameLst>
                                          <p:attrName>fillcolor</p:attrName>
                                        </p:attrNameLst>
                                      </p:cBhvr>
                                      <p:to>
                                        <a:srgbClr val="EB780A"/>
                                      </p:to>
                                    </p:animClr>
                                    <p:set>
                                      <p:cBhvr>
                                        <p:cTn id="256" dur="500" fill="hold"/>
                                        <p:tgtEl>
                                          <p:spTgt spid="8"/>
                                        </p:tgtEl>
                                        <p:attrNameLst>
                                          <p:attrName>fill.type</p:attrName>
                                        </p:attrNameLst>
                                      </p:cBhvr>
                                      <p:to>
                                        <p:strVal val="solid"/>
                                      </p:to>
                                    </p:set>
                                    <p:set>
                                      <p:cBhvr>
                                        <p:cTn id="257" dur="500" fill="hold"/>
                                        <p:tgtEl>
                                          <p:spTgt spid="8"/>
                                        </p:tgtEl>
                                        <p:attrNameLst>
                                          <p:attrName>fill.on</p:attrName>
                                        </p:attrNameLst>
                                      </p:cBhvr>
                                      <p:to>
                                        <p:strVal val="true"/>
                                      </p:to>
                                    </p:set>
                                  </p:childTnLst>
                                </p:cTn>
                              </p:par>
                              <p:par>
                                <p:cTn id="258" presetID="10" presetClass="entr" presetSubtype="0" fill="hold" nodeType="withEffect">
                                  <p:stCondLst>
                                    <p:cond delay="0"/>
                                  </p:stCondLst>
                                  <p:childTnLst>
                                    <p:set>
                                      <p:cBhvr>
                                        <p:cTn id="259" dur="1" fill="hold">
                                          <p:stCondLst>
                                            <p:cond delay="0"/>
                                          </p:stCondLst>
                                        </p:cTn>
                                        <p:tgtEl>
                                          <p:spTgt spid="254"/>
                                        </p:tgtEl>
                                        <p:attrNameLst>
                                          <p:attrName>style.visibility</p:attrName>
                                        </p:attrNameLst>
                                      </p:cBhvr>
                                      <p:to>
                                        <p:strVal val="visible"/>
                                      </p:to>
                                    </p:set>
                                    <p:animEffect transition="in" filter="fade">
                                      <p:cBhvr>
                                        <p:cTn id="260" dur="500"/>
                                        <p:tgtEl>
                                          <p:spTgt spid="254"/>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xit" presetSubtype="0" fill="hold" nodeType="clickEffect">
                                  <p:stCondLst>
                                    <p:cond delay="0"/>
                                  </p:stCondLst>
                                  <p:childTnLst>
                                    <p:animEffect transition="out" filter="fade">
                                      <p:cBhvr>
                                        <p:cTn id="264" dur="500"/>
                                        <p:tgtEl>
                                          <p:spTgt spid="238"/>
                                        </p:tgtEl>
                                      </p:cBhvr>
                                    </p:animEffect>
                                    <p:set>
                                      <p:cBhvr>
                                        <p:cTn id="265" dur="1" fill="hold">
                                          <p:stCondLst>
                                            <p:cond delay="499"/>
                                          </p:stCondLst>
                                        </p:cTn>
                                        <p:tgtEl>
                                          <p:spTgt spid="238"/>
                                        </p:tgtEl>
                                        <p:attrNameLst>
                                          <p:attrName>style.visibility</p:attrName>
                                        </p:attrNameLst>
                                      </p:cBhvr>
                                      <p:to>
                                        <p:strVal val="hidden"/>
                                      </p:to>
                                    </p:set>
                                  </p:childTnLst>
                                </p:cTn>
                              </p:par>
                              <p:par>
                                <p:cTn id="266" presetID="10" presetClass="exit" presetSubtype="0" fill="hold" grpId="1" nodeType="withEffect">
                                  <p:stCondLst>
                                    <p:cond delay="0"/>
                                  </p:stCondLst>
                                  <p:childTnLst>
                                    <p:animEffect transition="out" filter="fade">
                                      <p:cBhvr>
                                        <p:cTn id="267" dur="500"/>
                                        <p:tgtEl>
                                          <p:spTgt spid="121"/>
                                        </p:tgtEl>
                                      </p:cBhvr>
                                    </p:animEffect>
                                    <p:set>
                                      <p:cBhvr>
                                        <p:cTn id="268" dur="1" fill="hold">
                                          <p:stCondLst>
                                            <p:cond delay="499"/>
                                          </p:stCondLst>
                                        </p:cTn>
                                        <p:tgtEl>
                                          <p:spTgt spid="121"/>
                                        </p:tgtEl>
                                        <p:attrNameLst>
                                          <p:attrName>style.visibility</p:attrName>
                                        </p:attrNameLst>
                                      </p:cBhvr>
                                      <p:to>
                                        <p:strVal val="hidden"/>
                                      </p:to>
                                    </p:set>
                                  </p:childTnLst>
                                </p:cTn>
                              </p:par>
                              <p:par>
                                <p:cTn id="269" presetID="10" presetClass="exit" presetSubtype="0" fill="hold" grpId="1" nodeType="withEffect">
                                  <p:stCondLst>
                                    <p:cond delay="0"/>
                                  </p:stCondLst>
                                  <p:childTnLst>
                                    <p:animEffect transition="out" filter="fade">
                                      <p:cBhvr>
                                        <p:cTn id="270" dur="500"/>
                                        <p:tgtEl>
                                          <p:spTgt spid="117"/>
                                        </p:tgtEl>
                                      </p:cBhvr>
                                    </p:animEffect>
                                    <p:set>
                                      <p:cBhvr>
                                        <p:cTn id="271" dur="1" fill="hold">
                                          <p:stCondLst>
                                            <p:cond delay="499"/>
                                          </p:stCondLst>
                                        </p:cTn>
                                        <p:tgtEl>
                                          <p:spTgt spid="117"/>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229"/>
                                        </p:tgtEl>
                                      </p:cBhvr>
                                    </p:animEffect>
                                    <p:set>
                                      <p:cBhvr>
                                        <p:cTn id="274" dur="1" fill="hold">
                                          <p:stCondLst>
                                            <p:cond delay="499"/>
                                          </p:stCondLst>
                                        </p:cTn>
                                        <p:tgtEl>
                                          <p:spTgt spid="229"/>
                                        </p:tgtEl>
                                        <p:attrNameLst>
                                          <p:attrName>style.visibility</p:attrName>
                                        </p:attrNameLst>
                                      </p:cBhvr>
                                      <p:to>
                                        <p:strVal val="hidden"/>
                                      </p:to>
                                    </p:set>
                                  </p:childTnLst>
                                </p:cTn>
                              </p:par>
                              <p:par>
                                <p:cTn id="275" presetID="1" presetClass="exit" presetSubtype="0" fill="hold" nodeType="withEffect">
                                  <p:stCondLst>
                                    <p:cond delay="0"/>
                                  </p:stCondLst>
                                  <p:childTnLst>
                                    <p:set>
                                      <p:cBhvr>
                                        <p:cTn id="276" dur="1" fill="hold">
                                          <p:stCondLst>
                                            <p:cond delay="0"/>
                                          </p:stCondLst>
                                        </p:cTn>
                                        <p:tgtEl>
                                          <p:spTgt spid="227"/>
                                        </p:tgtEl>
                                        <p:attrNameLst>
                                          <p:attrName>style.visibility</p:attrName>
                                        </p:attrNameLst>
                                      </p:cBhvr>
                                      <p:to>
                                        <p:strVal val="hidden"/>
                                      </p:to>
                                    </p:set>
                                  </p:childTnLst>
                                </p:cTn>
                              </p:par>
                              <p:par>
                                <p:cTn id="277" presetID="1" presetClass="entr" presetSubtype="0" fill="hold" nodeType="withEffect">
                                  <p:stCondLst>
                                    <p:cond delay="0"/>
                                  </p:stCondLst>
                                  <p:childTnLst>
                                    <p:set>
                                      <p:cBhvr>
                                        <p:cTn id="278" dur="1" fill="hold">
                                          <p:stCondLst>
                                            <p:cond delay="0"/>
                                          </p:stCondLst>
                                        </p:cTn>
                                        <p:tgtEl>
                                          <p:spTgt spid="3"/>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3" presetClass="entr" presetSubtype="10" fill="hold" grpId="0" nodeType="clickEffect">
                                  <p:stCondLst>
                                    <p:cond delay="0"/>
                                  </p:stCondLst>
                                  <p:childTnLst>
                                    <p:set>
                                      <p:cBhvr>
                                        <p:cTn id="282" dur="1" fill="hold">
                                          <p:stCondLst>
                                            <p:cond delay="0"/>
                                          </p:stCondLst>
                                        </p:cTn>
                                        <p:tgtEl>
                                          <p:spTgt spid="258"/>
                                        </p:tgtEl>
                                        <p:attrNameLst>
                                          <p:attrName>style.visibility</p:attrName>
                                        </p:attrNameLst>
                                      </p:cBhvr>
                                      <p:to>
                                        <p:strVal val="visible"/>
                                      </p:to>
                                    </p:set>
                                    <p:animEffect transition="in" filter="blinds(horizontal)">
                                      <p:cBhvr>
                                        <p:cTn id="283"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8" grpId="0" animBg="1"/>
      <p:bldP spid="8" grpId="1" animBg="1"/>
      <p:bldP spid="89" grpId="0" animBg="1"/>
      <p:bldP spid="89" grpId="1" animBg="1"/>
      <p:bldP spid="90" grpId="0" animBg="1"/>
      <p:bldP spid="90" grpId="1" animBg="1"/>
      <p:bldP spid="91" grpId="0" animBg="1"/>
      <p:bldP spid="91" grpId="1" animBg="1"/>
      <p:bldP spid="91" grpId="2" animBg="1"/>
      <p:bldP spid="92" grpId="0" animBg="1"/>
      <p:bldP spid="92" grpId="1" animBg="1"/>
      <p:bldP spid="93" grpId="0" animBg="1"/>
      <p:bldP spid="93" grpId="1" animBg="1"/>
      <p:bldP spid="112" grpId="0" animBg="1"/>
      <p:bldP spid="112" grpId="1" animBg="1"/>
      <p:bldP spid="116" grpId="0" animBg="1"/>
      <p:bldP spid="116" grpId="1" animBg="1"/>
      <p:bldP spid="117" grpId="0" animBg="1"/>
      <p:bldP spid="117" grpId="1" animBg="1"/>
      <p:bldP spid="119" grpId="0"/>
      <p:bldP spid="119" grpId="1"/>
      <p:bldP spid="120" grpId="0"/>
      <p:bldP spid="120" grpId="1"/>
      <p:bldP spid="121" grpId="0"/>
      <p:bldP spid="121" grpId="1"/>
      <p:bldP spid="122" grpId="0" animBg="1"/>
      <p:bldP spid="122" grpId="1" animBg="1"/>
      <p:bldP spid="200" grpId="0" animBg="1"/>
      <p:bldP spid="200" grpId="1" animBg="1"/>
      <p:bldP spid="204" grpId="0" animBg="1"/>
      <p:bldP spid="204" grpId="1" animBg="1"/>
      <p:bldP spid="205" grpId="0" animBg="1"/>
      <p:bldP spid="205" grpId="1" animBg="1"/>
      <p:bldP spid="221" grpId="0" animBg="1"/>
      <p:bldP spid="221" grpId="1" animBg="1"/>
      <p:bldP spid="2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dtRectangle 2 Id130050"/>
          <p:cNvSpPr>
            <a:spLocks noGrp="1" noChangeArrowheads="1"/>
          </p:cNvSpPr>
          <p:nvPr>
            <p:ph type="title"/>
          </p:nvPr>
        </p:nvSpPr>
        <p:spPr bwMode="gray">
          <a:xfrm>
            <a:off x="0" y="0"/>
            <a:ext cx="12198350" cy="1268413"/>
          </a:xfrm>
        </p:spPr>
        <p:txBody>
          <a:bodyPr lIns="1080000"/>
          <a:lstStyle/>
          <a:p>
            <a:r>
              <a:rPr lang="en-US" dirty="0"/>
              <a:t>Integrated Engineering</a:t>
            </a:r>
          </a:p>
        </p:txBody>
      </p:sp>
      <p:sp>
        <p:nvSpPr>
          <p:cNvPr id="136" name="Rechteck 135"/>
          <p:cNvSpPr>
            <a:spLocks noChangeAspect="1"/>
          </p:cNvSpPr>
          <p:nvPr/>
        </p:nvSpPr>
        <p:spPr bwMode="gray">
          <a:xfrm>
            <a:off x="627817" y="404664"/>
            <a:ext cx="360000" cy="360000"/>
          </a:xfrm>
          <a:prstGeom prst="rect">
            <a:avLst/>
          </a:prstGeom>
          <a:solidFill>
            <a:srgbClr val="00646E"/>
          </a:solidFill>
          <a:ln>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FFFFFF"/>
                </a:solidFill>
              </a:rPr>
              <a:t>6</a:t>
            </a:r>
          </a:p>
        </p:txBody>
      </p:sp>
      <p:sp>
        <p:nvSpPr>
          <p:cNvPr id="119" name="SAGD, Siemens, Uhr, Back, Zurück, Zeitersparnis"/>
          <p:cNvSpPr>
            <a:spLocks noChangeAspect="1" noEditPoints="1"/>
          </p:cNvSpPr>
          <p:nvPr/>
        </p:nvSpPr>
        <p:spPr bwMode="gray">
          <a:xfrm>
            <a:off x="4528210" y="5279069"/>
            <a:ext cx="388312" cy="387454"/>
          </a:xfrm>
          <a:custGeom>
            <a:avLst/>
            <a:gdLst>
              <a:gd name="T0" fmla="*/ 1040 w 2400"/>
              <a:gd name="T1" fmla="*/ 172 h 2400"/>
              <a:gd name="T2" fmla="*/ 1040 w 2400"/>
              <a:gd name="T3" fmla="*/ 457 h 2400"/>
              <a:gd name="T4" fmla="*/ 440 w 2400"/>
              <a:gd name="T5" fmla="*/ 1200 h 2400"/>
              <a:gd name="T6" fmla="*/ 442 w 2400"/>
              <a:gd name="T7" fmla="*/ 1262 h 2400"/>
              <a:gd name="T8" fmla="*/ 340 w 2400"/>
              <a:gd name="T9" fmla="*/ 1321 h 2400"/>
              <a:gd name="T10" fmla="*/ 562 w 2400"/>
              <a:gd name="T11" fmla="*/ 1380 h 2400"/>
              <a:gd name="T12" fmla="*/ 621 w 2400"/>
              <a:gd name="T13" fmla="*/ 1159 h 2400"/>
              <a:gd name="T14" fmla="*/ 520 w 2400"/>
              <a:gd name="T15" fmla="*/ 1217 h 2400"/>
              <a:gd name="T16" fmla="*/ 520 w 2400"/>
              <a:gd name="T17" fmla="*/ 1200 h 2400"/>
              <a:gd name="T18" fmla="*/ 1040 w 2400"/>
              <a:gd name="T19" fmla="*/ 539 h 2400"/>
              <a:gd name="T20" fmla="*/ 1040 w 2400"/>
              <a:gd name="T21" fmla="*/ 1108 h 2400"/>
              <a:gd name="T22" fmla="*/ 230 w 2400"/>
              <a:gd name="T23" fmla="*/ 1575 h 2400"/>
              <a:gd name="T24" fmla="*/ 160 w 2400"/>
              <a:gd name="T25" fmla="*/ 1200 h 2400"/>
              <a:gd name="T26" fmla="*/ 1040 w 2400"/>
              <a:gd name="T27" fmla="*/ 172 h 2400"/>
              <a:gd name="T28" fmla="*/ 1280 w 2400"/>
              <a:gd name="T29" fmla="*/ 160 h 2400"/>
              <a:gd name="T30" fmla="*/ 1280 w 2400"/>
              <a:gd name="T31" fmla="*/ 1246 h 2400"/>
              <a:gd name="T32" fmla="*/ 547 w 2400"/>
              <a:gd name="T33" fmla="*/ 1669 h 2400"/>
              <a:gd name="T34" fmla="*/ 467 w 2400"/>
              <a:gd name="T35" fmla="*/ 1531 h 2400"/>
              <a:gd name="T36" fmla="*/ 1120 w 2400"/>
              <a:gd name="T37" fmla="*/ 1154 h 2400"/>
              <a:gd name="T38" fmla="*/ 1120 w 2400"/>
              <a:gd name="T39" fmla="*/ 160 h 2400"/>
              <a:gd name="T40" fmla="*/ 1280 w 2400"/>
              <a:gd name="T41" fmla="*/ 160 h 2400"/>
              <a:gd name="T42" fmla="*/ 80 w 2400"/>
              <a:gd name="T43" fmla="*/ 1200 h 2400"/>
              <a:gd name="T44" fmla="*/ 1200 w 2400"/>
              <a:gd name="T45" fmla="*/ 80 h 2400"/>
              <a:gd name="T46" fmla="*/ 2320 w 2400"/>
              <a:gd name="T47" fmla="*/ 1200 h 2400"/>
              <a:gd name="T48" fmla="*/ 1200 w 2400"/>
              <a:gd name="T49" fmla="*/ 2320 h 2400"/>
              <a:gd name="T50" fmla="*/ 80 w 2400"/>
              <a:gd name="T51" fmla="*/ 1200 h 2400"/>
              <a:gd name="T52" fmla="*/ 0 w 2400"/>
              <a:gd name="T53" fmla="*/ 1200 h 2400"/>
              <a:gd name="T54" fmla="*/ 1200 w 2400"/>
              <a:gd name="T55" fmla="*/ 0 h 2400"/>
              <a:gd name="T56" fmla="*/ 2400 w 2400"/>
              <a:gd name="T57" fmla="*/ 1200 h 2400"/>
              <a:gd name="T58" fmla="*/ 1200 w 2400"/>
              <a:gd name="T59" fmla="*/ 2400 h 2400"/>
              <a:gd name="T60" fmla="*/ 0 w 2400"/>
              <a:gd name="T61" fmla="*/ 12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0" h="2400">
                <a:moveTo>
                  <a:pt x="1040" y="172"/>
                </a:moveTo>
                <a:cubicBezTo>
                  <a:pt x="1040" y="457"/>
                  <a:pt x="1040" y="457"/>
                  <a:pt x="1040" y="457"/>
                </a:cubicBezTo>
                <a:cubicBezTo>
                  <a:pt x="697" y="530"/>
                  <a:pt x="440" y="835"/>
                  <a:pt x="440" y="1200"/>
                </a:cubicBezTo>
                <a:cubicBezTo>
                  <a:pt x="440" y="1221"/>
                  <a:pt x="441" y="1241"/>
                  <a:pt x="442" y="1262"/>
                </a:cubicBezTo>
                <a:cubicBezTo>
                  <a:pt x="340" y="1321"/>
                  <a:pt x="340" y="1321"/>
                  <a:pt x="340" y="1321"/>
                </a:cubicBezTo>
                <a:cubicBezTo>
                  <a:pt x="562" y="1380"/>
                  <a:pt x="562" y="1380"/>
                  <a:pt x="562" y="1380"/>
                </a:cubicBezTo>
                <a:cubicBezTo>
                  <a:pt x="621" y="1159"/>
                  <a:pt x="621" y="1159"/>
                  <a:pt x="621" y="1159"/>
                </a:cubicBezTo>
                <a:cubicBezTo>
                  <a:pt x="520" y="1217"/>
                  <a:pt x="520" y="1217"/>
                  <a:pt x="520" y="1217"/>
                </a:cubicBezTo>
                <a:cubicBezTo>
                  <a:pt x="520" y="1211"/>
                  <a:pt x="520" y="1206"/>
                  <a:pt x="520" y="1200"/>
                </a:cubicBezTo>
                <a:cubicBezTo>
                  <a:pt x="520" y="880"/>
                  <a:pt x="742" y="611"/>
                  <a:pt x="1040" y="539"/>
                </a:cubicBezTo>
                <a:cubicBezTo>
                  <a:pt x="1040" y="1108"/>
                  <a:pt x="1040" y="1108"/>
                  <a:pt x="1040" y="1108"/>
                </a:cubicBezTo>
                <a:cubicBezTo>
                  <a:pt x="230" y="1575"/>
                  <a:pt x="230" y="1575"/>
                  <a:pt x="230" y="1575"/>
                </a:cubicBezTo>
                <a:cubicBezTo>
                  <a:pt x="185" y="1459"/>
                  <a:pt x="160" y="1332"/>
                  <a:pt x="160" y="1200"/>
                </a:cubicBezTo>
                <a:cubicBezTo>
                  <a:pt x="160" y="680"/>
                  <a:pt x="542" y="249"/>
                  <a:pt x="1040" y="172"/>
                </a:cubicBezTo>
                <a:close/>
                <a:moveTo>
                  <a:pt x="1280" y="160"/>
                </a:moveTo>
                <a:cubicBezTo>
                  <a:pt x="1280" y="1246"/>
                  <a:pt x="1280" y="1246"/>
                  <a:pt x="1280" y="1246"/>
                </a:cubicBezTo>
                <a:cubicBezTo>
                  <a:pt x="547" y="1669"/>
                  <a:pt x="547" y="1669"/>
                  <a:pt x="547" y="1669"/>
                </a:cubicBezTo>
                <a:cubicBezTo>
                  <a:pt x="467" y="1531"/>
                  <a:pt x="467" y="1531"/>
                  <a:pt x="467" y="1531"/>
                </a:cubicBezTo>
                <a:cubicBezTo>
                  <a:pt x="1120" y="1154"/>
                  <a:pt x="1120" y="1154"/>
                  <a:pt x="1120" y="1154"/>
                </a:cubicBezTo>
                <a:cubicBezTo>
                  <a:pt x="1120" y="160"/>
                  <a:pt x="1120" y="160"/>
                  <a:pt x="1120" y="160"/>
                </a:cubicBezTo>
                <a:lnTo>
                  <a:pt x="1280" y="160"/>
                </a:lnTo>
                <a:close/>
                <a:moveTo>
                  <a:pt x="80" y="1200"/>
                </a:moveTo>
                <a:cubicBezTo>
                  <a:pt x="80" y="581"/>
                  <a:pt x="581" y="80"/>
                  <a:pt x="1200" y="80"/>
                </a:cubicBezTo>
                <a:cubicBezTo>
                  <a:pt x="1819" y="80"/>
                  <a:pt x="2320" y="581"/>
                  <a:pt x="2320" y="1200"/>
                </a:cubicBezTo>
                <a:cubicBezTo>
                  <a:pt x="2320" y="1819"/>
                  <a:pt x="1819" y="2320"/>
                  <a:pt x="1200" y="2320"/>
                </a:cubicBezTo>
                <a:cubicBezTo>
                  <a:pt x="581" y="2320"/>
                  <a:pt x="80" y="1819"/>
                  <a:pt x="80" y="1200"/>
                </a:cubicBezTo>
                <a:close/>
                <a:moveTo>
                  <a:pt x="0" y="1200"/>
                </a:moveTo>
                <a:cubicBezTo>
                  <a:pt x="0" y="537"/>
                  <a:pt x="537" y="0"/>
                  <a:pt x="1200" y="0"/>
                </a:cubicBezTo>
                <a:cubicBezTo>
                  <a:pt x="1863" y="0"/>
                  <a:pt x="2400" y="537"/>
                  <a:pt x="2400" y="1200"/>
                </a:cubicBezTo>
                <a:cubicBezTo>
                  <a:pt x="2400" y="1863"/>
                  <a:pt x="1863" y="2400"/>
                  <a:pt x="1200" y="2400"/>
                </a:cubicBezTo>
                <a:cubicBezTo>
                  <a:pt x="537" y="2400"/>
                  <a:pt x="0" y="1863"/>
                  <a:pt x="0" y="1200"/>
                </a:cubicBezTo>
                <a:close/>
              </a:path>
            </a:pathLst>
          </a:custGeom>
          <a:solidFill>
            <a:srgbClr val="41AAAA"/>
          </a:solidFill>
          <a:ln>
            <a:noFill/>
          </a:ln>
          <a:extLst/>
        </p:spPr>
        <p:txBody>
          <a:bodyPr vert="horz" wrap="square" lIns="91440" tIns="45720" rIns="91440" bIns="45720" numCol="1" anchor="t" anchorCtr="0" compatLnSpc="1">
            <a:prstTxWarp prst="textNoShape">
              <a:avLst/>
            </a:prstTxWarp>
          </a:bodyPr>
          <a:lstStyle/>
          <a:p>
            <a:endParaRPr lang="en-US">
              <a:solidFill>
                <a:srgbClr val="788791"/>
              </a:solidFill>
            </a:endParaRPr>
          </a:p>
        </p:txBody>
      </p:sp>
      <p:grpSp>
        <p:nvGrpSpPr>
          <p:cNvPr id="2" name="Gruppieren 119"/>
          <p:cNvGrpSpPr>
            <a:grpSpLocks/>
          </p:cNvGrpSpPr>
          <p:nvPr/>
        </p:nvGrpSpPr>
        <p:grpSpPr bwMode="gray">
          <a:xfrm flipV="1">
            <a:off x="5030111" y="5302155"/>
            <a:ext cx="341285" cy="341283"/>
            <a:chOff x="7801714" y="5409928"/>
            <a:chExt cx="458366" cy="458366"/>
          </a:xfrm>
        </p:grpSpPr>
        <p:sp>
          <p:nvSpPr>
            <p:cNvPr id="121" name="Ellipse 120"/>
            <p:cNvSpPr/>
            <p:nvPr/>
          </p:nvSpPr>
          <p:spPr bwMode="gray">
            <a:xfrm>
              <a:off x="7801714" y="5409928"/>
              <a:ext cx="458366" cy="458366"/>
            </a:xfrm>
            <a:prstGeom prst="ellipse">
              <a:avLst/>
            </a:prstGeom>
            <a:solidFill>
              <a:srgbClr val="41AAAA"/>
            </a:solidFill>
            <a:ln>
              <a:noFill/>
            </a:ln>
            <a:effectLst/>
            <a:extLst/>
          </p:spPr>
          <p:txBody>
            <a:bodyPr rtlCol="0" anchor="ctr"/>
            <a:lstStyle/>
            <a:p>
              <a:pPr algn="ctr"/>
              <a:endParaRPr lang="en-US" sz="1200" b="1" dirty="0" err="1">
                <a:solidFill>
                  <a:schemeClr val="tx1"/>
                </a:solidFill>
              </a:endParaRPr>
            </a:p>
          </p:txBody>
        </p:sp>
        <p:sp>
          <p:nvSpPr>
            <p:cNvPr id="122" name="Pfeil nach rechts 121"/>
            <p:cNvSpPr>
              <a:spLocks/>
            </p:cNvSpPr>
            <p:nvPr/>
          </p:nvSpPr>
          <p:spPr bwMode="gray">
            <a:xfrm rot="18900000">
              <a:off x="7883442" y="5519910"/>
              <a:ext cx="304436" cy="228876"/>
            </a:xfrm>
            <a:prstGeom prst="rightArrow">
              <a:avLst/>
            </a:prstGeom>
            <a:solidFill>
              <a:srgbClr val="41AAAA"/>
            </a:solidFill>
            <a:ln w="19050">
              <a:solidFill>
                <a:schemeClr val="bg1"/>
              </a:solidFill>
            </a:ln>
            <a:effectLst/>
            <a:extLst/>
          </p:spPr>
          <p:txBody>
            <a:bodyPr rtlCol="0" anchor="ctr"/>
            <a:lstStyle/>
            <a:p>
              <a:pPr algn="ctr"/>
              <a:endParaRPr lang="en-US" sz="1200" b="1" dirty="0" err="1">
                <a:solidFill>
                  <a:schemeClr val="tx1"/>
                </a:solidFill>
              </a:endParaRPr>
            </a:p>
          </p:txBody>
        </p:sp>
      </p:grpSp>
      <p:grpSp>
        <p:nvGrpSpPr>
          <p:cNvPr id="3" name="Gruppieren 122"/>
          <p:cNvGrpSpPr>
            <a:grpSpLocks/>
          </p:cNvGrpSpPr>
          <p:nvPr/>
        </p:nvGrpSpPr>
        <p:grpSpPr bwMode="gray">
          <a:xfrm>
            <a:off x="1509938" y="2019835"/>
            <a:ext cx="3777920" cy="566633"/>
            <a:chOff x="7653609" y="2291747"/>
            <a:chExt cx="3777920" cy="566633"/>
          </a:xfrm>
        </p:grpSpPr>
        <p:grpSp>
          <p:nvGrpSpPr>
            <p:cNvPr id="4" name="Gruppieren 17"/>
            <p:cNvGrpSpPr/>
            <p:nvPr/>
          </p:nvGrpSpPr>
          <p:grpSpPr bwMode="gray">
            <a:xfrm>
              <a:off x="7653609" y="2291749"/>
              <a:ext cx="1292719" cy="566631"/>
              <a:chOff x="6445709" y="2291749"/>
              <a:chExt cx="1292719" cy="566631"/>
            </a:xfrm>
          </p:grpSpPr>
          <p:sp>
            <p:nvSpPr>
              <p:cNvPr id="199" name="Rectangle 12"/>
              <p:cNvSpPr>
                <a:spLocks noChangeArrowheads="1"/>
              </p:cNvSpPr>
              <p:nvPr/>
            </p:nvSpPr>
            <p:spPr bwMode="gray">
              <a:xfrm>
                <a:off x="6912881" y="2411419"/>
                <a:ext cx="825547" cy="307777"/>
              </a:xfrm>
              <a:prstGeom prst="rect">
                <a:avLst/>
              </a:prstGeom>
              <a:noFill/>
              <a:ln>
                <a:noFill/>
              </a:ln>
              <a:extLst/>
            </p:spPr>
            <p:txBody>
              <a:bodyPr vert="horz" wrap="none" lIns="0" tIns="0" rIns="0" bIns="0" numCol="1" anchor="ctr" anchorCtr="0" compatLnSpc="1">
                <a:prstTxWarp prst="textNoShape">
                  <a:avLst/>
                </a:prstTxWarp>
                <a:noAutofit/>
              </a:bodyPr>
              <a:lstStyle>
                <a:lvl1pPr>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de-DE" sz="1000" i="0" u="none" strike="noStrike" cap="none" normalizeH="0" baseline="0" dirty="0">
                    <a:ln>
                      <a:noFill/>
                    </a:ln>
                    <a:effectLst/>
                    <a:latin typeface="Arial" pitchFamily="34" charset="0"/>
                    <a:cs typeface="Arial" pitchFamily="34" charset="0"/>
                  </a:rPr>
                  <a:t>Data </a:t>
                </a:r>
                <a:br>
                  <a:rPr kumimoji="0" lang="en-US" altLang="de-DE" sz="1000" i="0" u="none" strike="noStrike" cap="none" normalizeH="0" baseline="0" dirty="0">
                    <a:ln>
                      <a:noFill/>
                    </a:ln>
                    <a:effectLst/>
                    <a:latin typeface="Arial" pitchFamily="34" charset="0"/>
                    <a:cs typeface="Arial" pitchFamily="34" charset="0"/>
                  </a:rPr>
                </a:br>
                <a:r>
                  <a:rPr kumimoji="0" lang="en-US" altLang="de-DE" sz="1000" i="0" u="none" strike="noStrike" cap="none" normalizeH="0" baseline="0" dirty="0">
                    <a:ln>
                      <a:noFill/>
                    </a:ln>
                    <a:effectLst/>
                    <a:latin typeface="Arial" pitchFamily="34" charset="0"/>
                    <a:cs typeface="Arial" pitchFamily="34" charset="0"/>
                  </a:rPr>
                  <a:t>to supplier</a:t>
                </a:r>
              </a:p>
            </p:txBody>
          </p:sp>
          <p:grpSp>
            <p:nvGrpSpPr>
              <p:cNvPr id="5" name="Gruppieren 14"/>
              <p:cNvGrpSpPr/>
              <p:nvPr/>
            </p:nvGrpSpPr>
            <p:grpSpPr bwMode="gray">
              <a:xfrm>
                <a:off x="6445709" y="2291749"/>
                <a:ext cx="384432" cy="566631"/>
                <a:chOff x="6445709" y="2291749"/>
                <a:chExt cx="384432" cy="566631"/>
              </a:xfrm>
            </p:grpSpPr>
            <p:grpSp>
              <p:nvGrpSpPr>
                <p:cNvPr id="6" name="Gruppieren 13"/>
                <p:cNvGrpSpPr/>
                <p:nvPr/>
              </p:nvGrpSpPr>
              <p:grpSpPr bwMode="gray">
                <a:xfrm>
                  <a:off x="6577378" y="2291749"/>
                  <a:ext cx="252763" cy="566631"/>
                  <a:chOff x="6509212" y="2291749"/>
                  <a:chExt cx="252763" cy="566631"/>
                </a:xfrm>
              </p:grpSpPr>
              <p:sp>
                <p:nvSpPr>
                  <p:cNvPr id="217" name="Pfeil nach unten 216"/>
                  <p:cNvSpPr>
                    <a:spLocks/>
                  </p:cNvSpPr>
                  <p:nvPr/>
                </p:nvSpPr>
                <p:spPr bwMode="gray">
                  <a:xfrm>
                    <a:off x="6509212" y="2291749"/>
                    <a:ext cx="252763" cy="566631"/>
                  </a:xfrm>
                  <a:prstGeom prst="downArrow">
                    <a:avLst/>
                  </a:prstGeom>
                  <a:solidFill>
                    <a:srgbClr val="00646E"/>
                  </a:solidFill>
                  <a:ln>
                    <a:noFill/>
                  </a:ln>
                  <a:effectLst/>
                  <a:extLst/>
                </p:spPr>
                <p:txBody>
                  <a:bodyPr rtlCol="0" anchor="ctr"/>
                  <a:lstStyle/>
                  <a:p>
                    <a:pPr algn="ctr"/>
                    <a:endParaRPr lang="en-US" sz="1200" b="1" dirty="0" err="1">
                      <a:solidFill>
                        <a:schemeClr val="bg1"/>
                      </a:solidFill>
                    </a:endParaRPr>
                  </a:p>
                </p:txBody>
              </p:sp>
              <p:grpSp>
                <p:nvGrpSpPr>
                  <p:cNvPr id="7" name="Gruppieren 12"/>
                  <p:cNvGrpSpPr/>
                  <p:nvPr/>
                </p:nvGrpSpPr>
                <p:grpSpPr bwMode="gray">
                  <a:xfrm>
                    <a:off x="6589643" y="2309103"/>
                    <a:ext cx="95250" cy="449262"/>
                    <a:chOff x="6589643" y="2309103"/>
                    <a:chExt cx="95250" cy="449262"/>
                  </a:xfrm>
                </p:grpSpPr>
                <p:sp>
                  <p:nvSpPr>
                    <p:cNvPr id="219" name="Freeform 1148"/>
                    <p:cNvSpPr>
                      <a:spLocks noEditPoints="1"/>
                    </p:cNvSpPr>
                    <p:nvPr/>
                  </p:nvSpPr>
                  <p:spPr bwMode="gray">
                    <a:xfrm>
                      <a:off x="6589643" y="2604378"/>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5 h 42"/>
                        <a:gd name="T20" fmla="*/ 9 w 29"/>
                        <a:gd name="T21" fmla="*/ 10 h 42"/>
                        <a:gd name="T22" fmla="*/ 7 w 29"/>
                        <a:gd name="T23" fmla="*/ 21 h 42"/>
                        <a:gd name="T24" fmla="*/ 9 w 29"/>
                        <a:gd name="T25" fmla="*/ 32 h 42"/>
                        <a:gd name="T26" fmla="*/ 14 w 29"/>
                        <a:gd name="T27" fmla="*/ 36 h 42"/>
                        <a:gd name="T28" fmla="*/ 20 w 29"/>
                        <a:gd name="T29" fmla="*/ 32 h 42"/>
                        <a:gd name="T30" fmla="*/ 22 w 29"/>
                        <a:gd name="T31" fmla="*/ 21 h 42"/>
                        <a:gd name="T32" fmla="*/ 20 w 29"/>
                        <a:gd name="T33" fmla="*/ 9 h 42"/>
                        <a:gd name="T34" fmla="*/ 14 w 29"/>
                        <a:gd name="T35"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0"/>
                            <a:pt x="29" y="15"/>
                            <a:pt x="29" y="21"/>
                          </a:cubicBezTo>
                          <a:cubicBezTo>
                            <a:pt x="29" y="28"/>
                            <a:pt x="28" y="32"/>
                            <a:pt x="26" y="36"/>
                          </a:cubicBezTo>
                          <a:cubicBezTo>
                            <a:pt x="24" y="40"/>
                            <a:pt x="20" y="42"/>
                            <a:pt x="14" y="42"/>
                          </a:cubicBezTo>
                          <a:cubicBezTo>
                            <a:pt x="9" y="42"/>
                            <a:pt x="5" y="40"/>
                            <a:pt x="2" y="35"/>
                          </a:cubicBezTo>
                          <a:cubicBezTo>
                            <a:pt x="1" y="32"/>
                            <a:pt x="0" y="27"/>
                            <a:pt x="0" y="21"/>
                          </a:cubicBezTo>
                          <a:cubicBezTo>
                            <a:pt x="0" y="14"/>
                            <a:pt x="1" y="9"/>
                            <a:pt x="3" y="6"/>
                          </a:cubicBezTo>
                          <a:cubicBezTo>
                            <a:pt x="5" y="2"/>
                            <a:pt x="9" y="0"/>
                            <a:pt x="15" y="0"/>
                          </a:cubicBezTo>
                          <a:close/>
                          <a:moveTo>
                            <a:pt x="14" y="5"/>
                          </a:moveTo>
                          <a:cubicBezTo>
                            <a:pt x="12" y="5"/>
                            <a:pt x="10" y="7"/>
                            <a:pt x="9" y="10"/>
                          </a:cubicBezTo>
                          <a:cubicBezTo>
                            <a:pt x="8" y="13"/>
                            <a:pt x="7" y="16"/>
                            <a:pt x="7" y="21"/>
                          </a:cubicBezTo>
                          <a:cubicBezTo>
                            <a:pt x="7" y="26"/>
                            <a:pt x="8" y="30"/>
                            <a:pt x="9" y="32"/>
                          </a:cubicBezTo>
                          <a:cubicBezTo>
                            <a:pt x="10" y="35"/>
                            <a:pt x="12" y="36"/>
                            <a:pt x="14" y="36"/>
                          </a:cubicBezTo>
                          <a:cubicBezTo>
                            <a:pt x="17" y="36"/>
                            <a:pt x="19" y="35"/>
                            <a:pt x="20" y="32"/>
                          </a:cubicBezTo>
                          <a:cubicBezTo>
                            <a:pt x="21" y="29"/>
                            <a:pt x="22" y="26"/>
                            <a:pt x="22" y="21"/>
                          </a:cubicBezTo>
                          <a:cubicBezTo>
                            <a:pt x="22" y="16"/>
                            <a:pt x="21" y="12"/>
                            <a:pt x="20" y="9"/>
                          </a:cubicBezTo>
                          <a:cubicBezTo>
                            <a:pt x="19" y="7"/>
                            <a:pt x="17"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20" name="Freeform 1149"/>
                    <p:cNvSpPr>
                      <a:spLocks/>
                    </p:cNvSpPr>
                    <p:nvPr/>
                  </p:nvSpPr>
                  <p:spPr bwMode="gray">
                    <a:xfrm>
                      <a:off x="6640443" y="2604378"/>
                      <a:ext cx="36513" cy="61913"/>
                    </a:xfrm>
                    <a:custGeom>
                      <a:avLst/>
                      <a:gdLst>
                        <a:gd name="T0" fmla="*/ 11 w 23"/>
                        <a:gd name="T1" fmla="*/ 34 h 39"/>
                        <a:gd name="T2" fmla="*/ 11 w 23"/>
                        <a:gd name="T3" fmla="*/ 7 h 39"/>
                        <a:gd name="T4" fmla="*/ 4 w 23"/>
                        <a:gd name="T5" fmla="*/ 12 h 39"/>
                        <a:gd name="T6" fmla="*/ 0 w 23"/>
                        <a:gd name="T7" fmla="*/ 7 h 39"/>
                        <a:gd name="T8" fmla="*/ 12 w 23"/>
                        <a:gd name="T9" fmla="*/ 0 h 39"/>
                        <a:gd name="T10" fmla="*/ 18 w 23"/>
                        <a:gd name="T11" fmla="*/ 0 h 39"/>
                        <a:gd name="T12" fmla="*/ 18 w 23"/>
                        <a:gd name="T13" fmla="*/ 34 h 39"/>
                        <a:gd name="T14" fmla="*/ 23 w 23"/>
                        <a:gd name="T15" fmla="*/ 34 h 39"/>
                        <a:gd name="T16" fmla="*/ 23 w 23"/>
                        <a:gd name="T17" fmla="*/ 39 h 39"/>
                        <a:gd name="T18" fmla="*/ 7 w 23"/>
                        <a:gd name="T19" fmla="*/ 39 h 39"/>
                        <a:gd name="T20" fmla="*/ 7 w 23"/>
                        <a:gd name="T21" fmla="*/ 34 h 39"/>
                        <a:gd name="T22" fmla="*/ 11 w 23"/>
                        <a:gd name="T2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4"/>
                          </a:moveTo>
                          <a:lnTo>
                            <a:pt x="11" y="7"/>
                          </a:lnTo>
                          <a:lnTo>
                            <a:pt x="4" y="12"/>
                          </a:lnTo>
                          <a:lnTo>
                            <a:pt x="0" y="7"/>
                          </a:lnTo>
                          <a:lnTo>
                            <a:pt x="12" y="0"/>
                          </a:lnTo>
                          <a:lnTo>
                            <a:pt x="18" y="0"/>
                          </a:lnTo>
                          <a:lnTo>
                            <a:pt x="18" y="34"/>
                          </a:lnTo>
                          <a:lnTo>
                            <a:pt x="23" y="34"/>
                          </a:lnTo>
                          <a:lnTo>
                            <a:pt x="23" y="39"/>
                          </a:lnTo>
                          <a:lnTo>
                            <a:pt x="7" y="39"/>
                          </a:lnTo>
                          <a:lnTo>
                            <a:pt x="7" y="34"/>
                          </a:lnTo>
                          <a:lnTo>
                            <a:pt x="11"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21" name="Freeform 1161"/>
                    <p:cNvSpPr>
                      <a:spLocks noEditPoints="1"/>
                    </p:cNvSpPr>
                    <p:nvPr/>
                  </p:nvSpPr>
                  <p:spPr bwMode="gray">
                    <a:xfrm>
                      <a:off x="6591230" y="2694865"/>
                      <a:ext cx="44450" cy="63500"/>
                    </a:xfrm>
                    <a:custGeom>
                      <a:avLst/>
                      <a:gdLst>
                        <a:gd name="T0" fmla="*/ 15 w 29"/>
                        <a:gd name="T1" fmla="*/ 0 h 43"/>
                        <a:gd name="T2" fmla="*/ 27 w 29"/>
                        <a:gd name="T3" fmla="*/ 8 h 43"/>
                        <a:gd name="T4" fmla="*/ 29 w 29"/>
                        <a:gd name="T5" fmla="*/ 22 h 43"/>
                        <a:gd name="T6" fmla="*/ 26 w 29"/>
                        <a:gd name="T7" fmla="*/ 37 h 43"/>
                        <a:gd name="T8" fmla="*/ 14 w 29"/>
                        <a:gd name="T9" fmla="*/ 43 h 43"/>
                        <a:gd name="T10" fmla="*/ 2 w 29"/>
                        <a:gd name="T11" fmla="*/ 35 h 43"/>
                        <a:gd name="T12" fmla="*/ 0 w 29"/>
                        <a:gd name="T13" fmla="*/ 22 h 43"/>
                        <a:gd name="T14" fmla="*/ 3 w 29"/>
                        <a:gd name="T15" fmla="*/ 7 h 43"/>
                        <a:gd name="T16" fmla="*/ 15 w 29"/>
                        <a:gd name="T17" fmla="*/ 0 h 43"/>
                        <a:gd name="T18" fmla="*/ 14 w 29"/>
                        <a:gd name="T19" fmla="*/ 6 h 43"/>
                        <a:gd name="T20" fmla="*/ 8 w 29"/>
                        <a:gd name="T21" fmla="*/ 11 h 43"/>
                        <a:gd name="T22" fmla="*/ 7 w 29"/>
                        <a:gd name="T23" fmla="*/ 22 h 43"/>
                        <a:gd name="T24" fmla="*/ 9 w 29"/>
                        <a:gd name="T25" fmla="*/ 33 h 43"/>
                        <a:gd name="T26" fmla="*/ 14 w 29"/>
                        <a:gd name="T27" fmla="*/ 37 h 43"/>
                        <a:gd name="T28" fmla="*/ 20 w 29"/>
                        <a:gd name="T29" fmla="*/ 32 h 43"/>
                        <a:gd name="T30" fmla="*/ 22 w 29"/>
                        <a:gd name="T31" fmla="*/ 22 h 43"/>
                        <a:gd name="T32" fmla="*/ 20 w 29"/>
                        <a:gd name="T33" fmla="*/ 10 h 43"/>
                        <a:gd name="T34" fmla="*/ 14 w 29"/>
                        <a:gd name="T3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0"/>
                          </a:moveTo>
                          <a:cubicBezTo>
                            <a:pt x="20" y="0"/>
                            <a:pt x="24" y="3"/>
                            <a:pt x="27" y="8"/>
                          </a:cubicBezTo>
                          <a:cubicBezTo>
                            <a:pt x="28" y="11"/>
                            <a:pt x="29" y="16"/>
                            <a:pt x="29" y="22"/>
                          </a:cubicBezTo>
                          <a:cubicBezTo>
                            <a:pt x="29" y="28"/>
                            <a:pt x="28" y="33"/>
                            <a:pt x="26" y="37"/>
                          </a:cubicBezTo>
                          <a:cubicBezTo>
                            <a:pt x="24" y="41"/>
                            <a:pt x="20" y="43"/>
                            <a:pt x="14" y="43"/>
                          </a:cubicBezTo>
                          <a:cubicBezTo>
                            <a:pt x="9" y="43"/>
                            <a:pt x="4" y="40"/>
                            <a:pt x="2" y="35"/>
                          </a:cubicBezTo>
                          <a:cubicBezTo>
                            <a:pt x="1" y="32"/>
                            <a:pt x="0" y="28"/>
                            <a:pt x="0" y="22"/>
                          </a:cubicBezTo>
                          <a:cubicBezTo>
                            <a:pt x="0" y="15"/>
                            <a:pt x="1" y="10"/>
                            <a:pt x="3" y="7"/>
                          </a:cubicBezTo>
                          <a:cubicBezTo>
                            <a:pt x="5" y="2"/>
                            <a:pt x="9" y="0"/>
                            <a:pt x="15" y="0"/>
                          </a:cubicBezTo>
                          <a:close/>
                          <a:moveTo>
                            <a:pt x="14" y="6"/>
                          </a:moveTo>
                          <a:cubicBezTo>
                            <a:pt x="12" y="6"/>
                            <a:pt x="10" y="8"/>
                            <a:pt x="8" y="11"/>
                          </a:cubicBezTo>
                          <a:cubicBezTo>
                            <a:pt x="8" y="13"/>
                            <a:pt x="7" y="17"/>
                            <a:pt x="7" y="22"/>
                          </a:cubicBezTo>
                          <a:cubicBezTo>
                            <a:pt x="7" y="27"/>
                            <a:pt x="8" y="31"/>
                            <a:pt x="9" y="33"/>
                          </a:cubicBezTo>
                          <a:cubicBezTo>
                            <a:pt x="10" y="36"/>
                            <a:pt x="12" y="37"/>
                            <a:pt x="14" y="37"/>
                          </a:cubicBezTo>
                          <a:cubicBezTo>
                            <a:pt x="17" y="37"/>
                            <a:pt x="19" y="36"/>
                            <a:pt x="20" y="32"/>
                          </a:cubicBezTo>
                          <a:cubicBezTo>
                            <a:pt x="21" y="30"/>
                            <a:pt x="22" y="26"/>
                            <a:pt x="22" y="22"/>
                          </a:cubicBezTo>
                          <a:cubicBezTo>
                            <a:pt x="22" y="16"/>
                            <a:pt x="21" y="13"/>
                            <a:pt x="20" y="10"/>
                          </a:cubicBezTo>
                          <a:cubicBezTo>
                            <a:pt x="19" y="7"/>
                            <a:pt x="17" y="6"/>
                            <a:pt x="14"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22" name="Freeform 1162"/>
                    <p:cNvSpPr>
                      <a:spLocks noEditPoints="1"/>
                    </p:cNvSpPr>
                    <p:nvPr/>
                  </p:nvSpPr>
                  <p:spPr bwMode="gray">
                    <a:xfrm>
                      <a:off x="6642030" y="2694865"/>
                      <a:ext cx="42863" cy="63500"/>
                    </a:xfrm>
                    <a:custGeom>
                      <a:avLst/>
                      <a:gdLst>
                        <a:gd name="T0" fmla="*/ 15 w 29"/>
                        <a:gd name="T1" fmla="*/ 0 h 43"/>
                        <a:gd name="T2" fmla="*/ 27 w 29"/>
                        <a:gd name="T3" fmla="*/ 8 h 43"/>
                        <a:gd name="T4" fmla="*/ 29 w 29"/>
                        <a:gd name="T5" fmla="*/ 22 h 43"/>
                        <a:gd name="T6" fmla="*/ 26 w 29"/>
                        <a:gd name="T7" fmla="*/ 37 h 43"/>
                        <a:gd name="T8" fmla="*/ 14 w 29"/>
                        <a:gd name="T9" fmla="*/ 43 h 43"/>
                        <a:gd name="T10" fmla="*/ 2 w 29"/>
                        <a:gd name="T11" fmla="*/ 35 h 43"/>
                        <a:gd name="T12" fmla="*/ 0 w 29"/>
                        <a:gd name="T13" fmla="*/ 22 h 43"/>
                        <a:gd name="T14" fmla="*/ 3 w 29"/>
                        <a:gd name="T15" fmla="*/ 7 h 43"/>
                        <a:gd name="T16" fmla="*/ 15 w 29"/>
                        <a:gd name="T17" fmla="*/ 0 h 43"/>
                        <a:gd name="T18" fmla="*/ 14 w 29"/>
                        <a:gd name="T19" fmla="*/ 6 h 43"/>
                        <a:gd name="T20" fmla="*/ 8 w 29"/>
                        <a:gd name="T21" fmla="*/ 11 h 43"/>
                        <a:gd name="T22" fmla="*/ 7 w 29"/>
                        <a:gd name="T23" fmla="*/ 22 h 43"/>
                        <a:gd name="T24" fmla="*/ 9 w 29"/>
                        <a:gd name="T25" fmla="*/ 33 h 43"/>
                        <a:gd name="T26" fmla="*/ 14 w 29"/>
                        <a:gd name="T27" fmla="*/ 37 h 43"/>
                        <a:gd name="T28" fmla="*/ 20 w 29"/>
                        <a:gd name="T29" fmla="*/ 32 h 43"/>
                        <a:gd name="T30" fmla="*/ 22 w 29"/>
                        <a:gd name="T31" fmla="*/ 22 h 43"/>
                        <a:gd name="T32" fmla="*/ 20 w 29"/>
                        <a:gd name="T33" fmla="*/ 10 h 43"/>
                        <a:gd name="T34" fmla="*/ 14 w 29"/>
                        <a:gd name="T3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0"/>
                          </a:moveTo>
                          <a:cubicBezTo>
                            <a:pt x="20" y="0"/>
                            <a:pt x="24" y="3"/>
                            <a:pt x="27" y="8"/>
                          </a:cubicBezTo>
                          <a:cubicBezTo>
                            <a:pt x="28" y="11"/>
                            <a:pt x="29" y="16"/>
                            <a:pt x="29" y="22"/>
                          </a:cubicBezTo>
                          <a:cubicBezTo>
                            <a:pt x="29" y="28"/>
                            <a:pt x="28" y="33"/>
                            <a:pt x="26" y="37"/>
                          </a:cubicBezTo>
                          <a:cubicBezTo>
                            <a:pt x="24" y="41"/>
                            <a:pt x="20" y="43"/>
                            <a:pt x="14" y="43"/>
                          </a:cubicBezTo>
                          <a:cubicBezTo>
                            <a:pt x="9" y="43"/>
                            <a:pt x="4" y="40"/>
                            <a:pt x="2" y="35"/>
                          </a:cubicBezTo>
                          <a:cubicBezTo>
                            <a:pt x="1" y="32"/>
                            <a:pt x="0" y="28"/>
                            <a:pt x="0" y="22"/>
                          </a:cubicBezTo>
                          <a:cubicBezTo>
                            <a:pt x="0" y="15"/>
                            <a:pt x="1" y="10"/>
                            <a:pt x="3" y="7"/>
                          </a:cubicBezTo>
                          <a:cubicBezTo>
                            <a:pt x="5" y="2"/>
                            <a:pt x="9" y="0"/>
                            <a:pt x="15" y="0"/>
                          </a:cubicBezTo>
                          <a:close/>
                          <a:moveTo>
                            <a:pt x="14" y="6"/>
                          </a:moveTo>
                          <a:cubicBezTo>
                            <a:pt x="12" y="6"/>
                            <a:pt x="10" y="8"/>
                            <a:pt x="8" y="11"/>
                          </a:cubicBezTo>
                          <a:cubicBezTo>
                            <a:pt x="8" y="13"/>
                            <a:pt x="7" y="17"/>
                            <a:pt x="7" y="22"/>
                          </a:cubicBezTo>
                          <a:cubicBezTo>
                            <a:pt x="7" y="27"/>
                            <a:pt x="8" y="31"/>
                            <a:pt x="9" y="33"/>
                          </a:cubicBezTo>
                          <a:cubicBezTo>
                            <a:pt x="10" y="36"/>
                            <a:pt x="12" y="37"/>
                            <a:pt x="14" y="37"/>
                          </a:cubicBezTo>
                          <a:cubicBezTo>
                            <a:pt x="17" y="37"/>
                            <a:pt x="19" y="36"/>
                            <a:pt x="20" y="32"/>
                          </a:cubicBezTo>
                          <a:cubicBezTo>
                            <a:pt x="21" y="30"/>
                            <a:pt x="22" y="26"/>
                            <a:pt x="22" y="22"/>
                          </a:cubicBezTo>
                          <a:cubicBezTo>
                            <a:pt x="22" y="16"/>
                            <a:pt x="21" y="13"/>
                            <a:pt x="20" y="10"/>
                          </a:cubicBezTo>
                          <a:cubicBezTo>
                            <a:pt x="19" y="7"/>
                            <a:pt x="17" y="6"/>
                            <a:pt x="14"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23" name="Freeform 1176"/>
                    <p:cNvSpPr>
                      <a:spLocks noEditPoints="1"/>
                    </p:cNvSpPr>
                    <p:nvPr/>
                  </p:nvSpPr>
                  <p:spPr bwMode="gray">
                    <a:xfrm>
                      <a:off x="6591230" y="2409115"/>
                      <a:ext cx="44450" cy="63500"/>
                    </a:xfrm>
                    <a:custGeom>
                      <a:avLst/>
                      <a:gdLst>
                        <a:gd name="T0" fmla="*/ 15 w 29"/>
                        <a:gd name="T1" fmla="*/ 0 h 43"/>
                        <a:gd name="T2" fmla="*/ 27 w 29"/>
                        <a:gd name="T3" fmla="*/ 8 h 43"/>
                        <a:gd name="T4" fmla="*/ 29 w 29"/>
                        <a:gd name="T5" fmla="*/ 22 h 43"/>
                        <a:gd name="T6" fmla="*/ 26 w 29"/>
                        <a:gd name="T7" fmla="*/ 37 h 43"/>
                        <a:gd name="T8" fmla="*/ 14 w 29"/>
                        <a:gd name="T9" fmla="*/ 43 h 43"/>
                        <a:gd name="T10" fmla="*/ 2 w 29"/>
                        <a:gd name="T11" fmla="*/ 36 h 43"/>
                        <a:gd name="T12" fmla="*/ 0 w 29"/>
                        <a:gd name="T13" fmla="*/ 22 h 43"/>
                        <a:gd name="T14" fmla="*/ 3 w 29"/>
                        <a:gd name="T15" fmla="*/ 7 h 43"/>
                        <a:gd name="T16" fmla="*/ 15 w 29"/>
                        <a:gd name="T17" fmla="*/ 0 h 43"/>
                        <a:gd name="T18" fmla="*/ 14 w 29"/>
                        <a:gd name="T19" fmla="*/ 6 h 43"/>
                        <a:gd name="T20" fmla="*/ 8 w 29"/>
                        <a:gd name="T21" fmla="*/ 11 h 43"/>
                        <a:gd name="T22" fmla="*/ 7 w 29"/>
                        <a:gd name="T23" fmla="*/ 22 h 43"/>
                        <a:gd name="T24" fmla="*/ 9 w 29"/>
                        <a:gd name="T25" fmla="*/ 33 h 43"/>
                        <a:gd name="T26" fmla="*/ 14 w 29"/>
                        <a:gd name="T27" fmla="*/ 37 h 43"/>
                        <a:gd name="T28" fmla="*/ 20 w 29"/>
                        <a:gd name="T29" fmla="*/ 32 h 43"/>
                        <a:gd name="T30" fmla="*/ 22 w 29"/>
                        <a:gd name="T31" fmla="*/ 22 h 43"/>
                        <a:gd name="T32" fmla="*/ 20 w 29"/>
                        <a:gd name="T33" fmla="*/ 10 h 43"/>
                        <a:gd name="T34" fmla="*/ 14 w 29"/>
                        <a:gd name="T3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0"/>
                          </a:moveTo>
                          <a:cubicBezTo>
                            <a:pt x="20" y="0"/>
                            <a:pt x="24" y="3"/>
                            <a:pt x="27" y="8"/>
                          </a:cubicBezTo>
                          <a:cubicBezTo>
                            <a:pt x="28" y="11"/>
                            <a:pt x="29" y="16"/>
                            <a:pt x="29" y="22"/>
                          </a:cubicBezTo>
                          <a:cubicBezTo>
                            <a:pt x="29" y="28"/>
                            <a:pt x="28" y="33"/>
                            <a:pt x="26" y="37"/>
                          </a:cubicBezTo>
                          <a:cubicBezTo>
                            <a:pt x="24" y="41"/>
                            <a:pt x="20" y="43"/>
                            <a:pt x="14" y="43"/>
                          </a:cubicBezTo>
                          <a:cubicBezTo>
                            <a:pt x="9" y="43"/>
                            <a:pt x="4" y="41"/>
                            <a:pt x="2" y="36"/>
                          </a:cubicBezTo>
                          <a:cubicBezTo>
                            <a:pt x="1" y="32"/>
                            <a:pt x="0" y="28"/>
                            <a:pt x="0" y="22"/>
                          </a:cubicBezTo>
                          <a:cubicBezTo>
                            <a:pt x="0" y="15"/>
                            <a:pt x="1" y="10"/>
                            <a:pt x="3" y="7"/>
                          </a:cubicBezTo>
                          <a:cubicBezTo>
                            <a:pt x="5" y="3"/>
                            <a:pt x="9" y="0"/>
                            <a:pt x="15" y="0"/>
                          </a:cubicBezTo>
                          <a:close/>
                          <a:moveTo>
                            <a:pt x="14" y="6"/>
                          </a:moveTo>
                          <a:cubicBezTo>
                            <a:pt x="12" y="6"/>
                            <a:pt x="10" y="8"/>
                            <a:pt x="8" y="11"/>
                          </a:cubicBezTo>
                          <a:cubicBezTo>
                            <a:pt x="8" y="13"/>
                            <a:pt x="7" y="17"/>
                            <a:pt x="7" y="22"/>
                          </a:cubicBezTo>
                          <a:cubicBezTo>
                            <a:pt x="7" y="27"/>
                            <a:pt x="8" y="31"/>
                            <a:pt x="9" y="33"/>
                          </a:cubicBezTo>
                          <a:cubicBezTo>
                            <a:pt x="10" y="36"/>
                            <a:pt x="12" y="37"/>
                            <a:pt x="14" y="37"/>
                          </a:cubicBezTo>
                          <a:cubicBezTo>
                            <a:pt x="17" y="37"/>
                            <a:pt x="19" y="36"/>
                            <a:pt x="20" y="32"/>
                          </a:cubicBezTo>
                          <a:cubicBezTo>
                            <a:pt x="21" y="30"/>
                            <a:pt x="22" y="26"/>
                            <a:pt x="22" y="22"/>
                          </a:cubicBezTo>
                          <a:cubicBezTo>
                            <a:pt x="22" y="16"/>
                            <a:pt x="21" y="13"/>
                            <a:pt x="20" y="10"/>
                          </a:cubicBezTo>
                          <a:cubicBezTo>
                            <a:pt x="19" y="8"/>
                            <a:pt x="17" y="6"/>
                            <a:pt x="14"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24" name="Freeform 1180"/>
                    <p:cNvSpPr>
                      <a:spLocks/>
                    </p:cNvSpPr>
                    <p:nvPr/>
                  </p:nvSpPr>
                  <p:spPr bwMode="gray">
                    <a:xfrm>
                      <a:off x="6592818" y="2309103"/>
                      <a:ext cx="36513" cy="61913"/>
                    </a:xfrm>
                    <a:custGeom>
                      <a:avLst/>
                      <a:gdLst>
                        <a:gd name="T0" fmla="*/ 12 w 23"/>
                        <a:gd name="T1" fmla="*/ 33 h 39"/>
                        <a:gd name="T2" fmla="*/ 12 w 23"/>
                        <a:gd name="T3" fmla="*/ 7 h 39"/>
                        <a:gd name="T4" fmla="*/ 4 w 23"/>
                        <a:gd name="T5" fmla="*/ 12 h 39"/>
                        <a:gd name="T6" fmla="*/ 0 w 23"/>
                        <a:gd name="T7" fmla="*/ 7 h 39"/>
                        <a:gd name="T8" fmla="*/ 13 w 23"/>
                        <a:gd name="T9" fmla="*/ 0 h 39"/>
                        <a:gd name="T10" fmla="*/ 18 w 23"/>
                        <a:gd name="T11" fmla="*/ 0 h 39"/>
                        <a:gd name="T12" fmla="*/ 18 w 23"/>
                        <a:gd name="T13" fmla="*/ 33 h 39"/>
                        <a:gd name="T14" fmla="*/ 23 w 23"/>
                        <a:gd name="T15" fmla="*/ 34 h 39"/>
                        <a:gd name="T16" fmla="*/ 23 w 23"/>
                        <a:gd name="T17" fmla="*/ 39 h 39"/>
                        <a:gd name="T18" fmla="*/ 6 w 23"/>
                        <a:gd name="T19" fmla="*/ 39 h 39"/>
                        <a:gd name="T20" fmla="*/ 6 w 23"/>
                        <a:gd name="T21" fmla="*/ 34 h 39"/>
                        <a:gd name="T22" fmla="*/ 12 w 23"/>
                        <a:gd name="T23"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2" y="33"/>
                          </a:moveTo>
                          <a:lnTo>
                            <a:pt x="12" y="7"/>
                          </a:lnTo>
                          <a:lnTo>
                            <a:pt x="4" y="12"/>
                          </a:lnTo>
                          <a:lnTo>
                            <a:pt x="0" y="7"/>
                          </a:lnTo>
                          <a:lnTo>
                            <a:pt x="13" y="0"/>
                          </a:lnTo>
                          <a:lnTo>
                            <a:pt x="18" y="0"/>
                          </a:lnTo>
                          <a:lnTo>
                            <a:pt x="18" y="33"/>
                          </a:lnTo>
                          <a:lnTo>
                            <a:pt x="23" y="34"/>
                          </a:lnTo>
                          <a:lnTo>
                            <a:pt x="23" y="39"/>
                          </a:lnTo>
                          <a:lnTo>
                            <a:pt x="6" y="39"/>
                          </a:lnTo>
                          <a:lnTo>
                            <a:pt x="6" y="34"/>
                          </a:lnTo>
                          <a:lnTo>
                            <a:pt x="12"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25" name="Freeform 1181"/>
                    <p:cNvSpPr>
                      <a:spLocks noEditPoints="1"/>
                    </p:cNvSpPr>
                    <p:nvPr/>
                  </p:nvSpPr>
                  <p:spPr bwMode="gray">
                    <a:xfrm>
                      <a:off x="6642030" y="2309103"/>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6 h 42"/>
                        <a:gd name="T20" fmla="*/ 8 w 29"/>
                        <a:gd name="T21" fmla="*/ 10 h 42"/>
                        <a:gd name="T22" fmla="*/ 7 w 29"/>
                        <a:gd name="T23" fmla="*/ 21 h 42"/>
                        <a:gd name="T24" fmla="*/ 9 w 29"/>
                        <a:gd name="T25" fmla="*/ 33 h 42"/>
                        <a:gd name="T26" fmla="*/ 14 w 29"/>
                        <a:gd name="T27" fmla="*/ 37 h 42"/>
                        <a:gd name="T28" fmla="*/ 20 w 29"/>
                        <a:gd name="T29" fmla="*/ 32 h 42"/>
                        <a:gd name="T30" fmla="*/ 22 w 29"/>
                        <a:gd name="T31" fmla="*/ 21 h 42"/>
                        <a:gd name="T32" fmla="*/ 20 w 29"/>
                        <a:gd name="T33" fmla="*/ 10 h 42"/>
                        <a:gd name="T34" fmla="*/ 14 w 29"/>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1"/>
                            <a:pt x="29" y="15"/>
                            <a:pt x="29" y="21"/>
                          </a:cubicBezTo>
                          <a:cubicBezTo>
                            <a:pt x="29" y="28"/>
                            <a:pt x="28" y="33"/>
                            <a:pt x="26" y="36"/>
                          </a:cubicBezTo>
                          <a:cubicBezTo>
                            <a:pt x="24" y="40"/>
                            <a:pt x="20" y="42"/>
                            <a:pt x="14" y="42"/>
                          </a:cubicBezTo>
                          <a:cubicBezTo>
                            <a:pt x="9" y="42"/>
                            <a:pt x="4" y="40"/>
                            <a:pt x="2" y="35"/>
                          </a:cubicBezTo>
                          <a:cubicBezTo>
                            <a:pt x="1" y="32"/>
                            <a:pt x="0" y="27"/>
                            <a:pt x="0" y="21"/>
                          </a:cubicBezTo>
                          <a:cubicBezTo>
                            <a:pt x="0" y="14"/>
                            <a:pt x="1" y="10"/>
                            <a:pt x="3" y="6"/>
                          </a:cubicBezTo>
                          <a:cubicBezTo>
                            <a:pt x="5" y="2"/>
                            <a:pt x="9" y="0"/>
                            <a:pt x="15" y="0"/>
                          </a:cubicBezTo>
                          <a:close/>
                          <a:moveTo>
                            <a:pt x="14" y="6"/>
                          </a:moveTo>
                          <a:cubicBezTo>
                            <a:pt x="12" y="6"/>
                            <a:pt x="10" y="7"/>
                            <a:pt x="8" y="10"/>
                          </a:cubicBezTo>
                          <a:cubicBezTo>
                            <a:pt x="8" y="13"/>
                            <a:pt x="7" y="16"/>
                            <a:pt x="7" y="21"/>
                          </a:cubicBezTo>
                          <a:cubicBezTo>
                            <a:pt x="7" y="26"/>
                            <a:pt x="8" y="30"/>
                            <a:pt x="9" y="33"/>
                          </a:cubicBezTo>
                          <a:cubicBezTo>
                            <a:pt x="10" y="35"/>
                            <a:pt x="12" y="37"/>
                            <a:pt x="14" y="37"/>
                          </a:cubicBezTo>
                          <a:cubicBezTo>
                            <a:pt x="17" y="37"/>
                            <a:pt x="19" y="35"/>
                            <a:pt x="20" y="32"/>
                          </a:cubicBezTo>
                          <a:cubicBezTo>
                            <a:pt x="21" y="29"/>
                            <a:pt x="22" y="26"/>
                            <a:pt x="22" y="21"/>
                          </a:cubicBezTo>
                          <a:cubicBezTo>
                            <a:pt x="22" y="16"/>
                            <a:pt x="21" y="12"/>
                            <a:pt x="20" y="10"/>
                          </a:cubicBezTo>
                          <a:cubicBezTo>
                            <a:pt x="19" y="7"/>
                            <a:pt x="17" y="6"/>
                            <a:pt x="14"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26" name="Freeform 1200"/>
                    <p:cNvSpPr>
                      <a:spLocks/>
                    </p:cNvSpPr>
                    <p:nvPr/>
                  </p:nvSpPr>
                  <p:spPr bwMode="gray">
                    <a:xfrm>
                      <a:off x="6648380" y="2409115"/>
                      <a:ext cx="36513" cy="61913"/>
                    </a:xfrm>
                    <a:custGeom>
                      <a:avLst/>
                      <a:gdLst>
                        <a:gd name="T0" fmla="*/ 11 w 23"/>
                        <a:gd name="T1" fmla="*/ 34 h 39"/>
                        <a:gd name="T2" fmla="*/ 11 w 23"/>
                        <a:gd name="T3" fmla="*/ 8 h 39"/>
                        <a:gd name="T4" fmla="*/ 3 w 23"/>
                        <a:gd name="T5" fmla="*/ 12 h 39"/>
                        <a:gd name="T6" fmla="*/ 0 w 23"/>
                        <a:gd name="T7" fmla="*/ 7 h 39"/>
                        <a:gd name="T8" fmla="*/ 11 w 23"/>
                        <a:gd name="T9" fmla="*/ 0 h 39"/>
                        <a:gd name="T10" fmla="*/ 18 w 23"/>
                        <a:gd name="T11" fmla="*/ 0 h 39"/>
                        <a:gd name="T12" fmla="*/ 18 w 23"/>
                        <a:gd name="T13" fmla="*/ 34 h 39"/>
                        <a:gd name="T14" fmla="*/ 23 w 23"/>
                        <a:gd name="T15" fmla="*/ 34 h 39"/>
                        <a:gd name="T16" fmla="*/ 23 w 23"/>
                        <a:gd name="T17" fmla="*/ 39 h 39"/>
                        <a:gd name="T18" fmla="*/ 6 w 23"/>
                        <a:gd name="T19" fmla="*/ 39 h 39"/>
                        <a:gd name="T20" fmla="*/ 6 w 23"/>
                        <a:gd name="T21" fmla="*/ 34 h 39"/>
                        <a:gd name="T22" fmla="*/ 11 w 23"/>
                        <a:gd name="T2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4"/>
                          </a:moveTo>
                          <a:lnTo>
                            <a:pt x="11" y="8"/>
                          </a:lnTo>
                          <a:lnTo>
                            <a:pt x="3" y="12"/>
                          </a:lnTo>
                          <a:lnTo>
                            <a:pt x="0" y="7"/>
                          </a:lnTo>
                          <a:lnTo>
                            <a:pt x="11" y="0"/>
                          </a:lnTo>
                          <a:lnTo>
                            <a:pt x="18" y="0"/>
                          </a:lnTo>
                          <a:lnTo>
                            <a:pt x="18" y="34"/>
                          </a:lnTo>
                          <a:lnTo>
                            <a:pt x="23" y="34"/>
                          </a:lnTo>
                          <a:lnTo>
                            <a:pt x="23" y="39"/>
                          </a:lnTo>
                          <a:lnTo>
                            <a:pt x="6" y="39"/>
                          </a:lnTo>
                          <a:lnTo>
                            <a:pt x="6" y="34"/>
                          </a:lnTo>
                          <a:lnTo>
                            <a:pt x="11"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27" name="Freeform 1180"/>
                    <p:cNvSpPr>
                      <a:spLocks/>
                    </p:cNvSpPr>
                    <p:nvPr/>
                  </p:nvSpPr>
                  <p:spPr bwMode="gray">
                    <a:xfrm>
                      <a:off x="6592818" y="2503395"/>
                      <a:ext cx="36513" cy="61913"/>
                    </a:xfrm>
                    <a:custGeom>
                      <a:avLst/>
                      <a:gdLst>
                        <a:gd name="T0" fmla="*/ 12 w 23"/>
                        <a:gd name="T1" fmla="*/ 33 h 39"/>
                        <a:gd name="T2" fmla="*/ 12 w 23"/>
                        <a:gd name="T3" fmla="*/ 7 h 39"/>
                        <a:gd name="T4" fmla="*/ 4 w 23"/>
                        <a:gd name="T5" fmla="*/ 12 h 39"/>
                        <a:gd name="T6" fmla="*/ 0 w 23"/>
                        <a:gd name="T7" fmla="*/ 7 h 39"/>
                        <a:gd name="T8" fmla="*/ 13 w 23"/>
                        <a:gd name="T9" fmla="*/ 0 h 39"/>
                        <a:gd name="T10" fmla="*/ 18 w 23"/>
                        <a:gd name="T11" fmla="*/ 0 h 39"/>
                        <a:gd name="T12" fmla="*/ 18 w 23"/>
                        <a:gd name="T13" fmla="*/ 33 h 39"/>
                        <a:gd name="T14" fmla="*/ 23 w 23"/>
                        <a:gd name="T15" fmla="*/ 34 h 39"/>
                        <a:gd name="T16" fmla="*/ 23 w 23"/>
                        <a:gd name="T17" fmla="*/ 39 h 39"/>
                        <a:gd name="T18" fmla="*/ 6 w 23"/>
                        <a:gd name="T19" fmla="*/ 39 h 39"/>
                        <a:gd name="T20" fmla="*/ 6 w 23"/>
                        <a:gd name="T21" fmla="*/ 34 h 39"/>
                        <a:gd name="T22" fmla="*/ 12 w 23"/>
                        <a:gd name="T23"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2" y="33"/>
                          </a:moveTo>
                          <a:lnTo>
                            <a:pt x="12" y="7"/>
                          </a:lnTo>
                          <a:lnTo>
                            <a:pt x="4" y="12"/>
                          </a:lnTo>
                          <a:lnTo>
                            <a:pt x="0" y="7"/>
                          </a:lnTo>
                          <a:lnTo>
                            <a:pt x="13" y="0"/>
                          </a:lnTo>
                          <a:lnTo>
                            <a:pt x="18" y="0"/>
                          </a:lnTo>
                          <a:lnTo>
                            <a:pt x="18" y="33"/>
                          </a:lnTo>
                          <a:lnTo>
                            <a:pt x="23" y="34"/>
                          </a:lnTo>
                          <a:lnTo>
                            <a:pt x="23" y="39"/>
                          </a:lnTo>
                          <a:lnTo>
                            <a:pt x="6" y="39"/>
                          </a:lnTo>
                          <a:lnTo>
                            <a:pt x="6" y="34"/>
                          </a:lnTo>
                          <a:lnTo>
                            <a:pt x="12"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28" name="Freeform 1181"/>
                    <p:cNvSpPr>
                      <a:spLocks noEditPoints="1"/>
                    </p:cNvSpPr>
                    <p:nvPr/>
                  </p:nvSpPr>
                  <p:spPr bwMode="gray">
                    <a:xfrm>
                      <a:off x="6642030" y="2503395"/>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6 h 42"/>
                        <a:gd name="T20" fmla="*/ 8 w 29"/>
                        <a:gd name="T21" fmla="*/ 10 h 42"/>
                        <a:gd name="T22" fmla="*/ 7 w 29"/>
                        <a:gd name="T23" fmla="*/ 21 h 42"/>
                        <a:gd name="T24" fmla="*/ 9 w 29"/>
                        <a:gd name="T25" fmla="*/ 33 h 42"/>
                        <a:gd name="T26" fmla="*/ 14 w 29"/>
                        <a:gd name="T27" fmla="*/ 37 h 42"/>
                        <a:gd name="T28" fmla="*/ 20 w 29"/>
                        <a:gd name="T29" fmla="*/ 32 h 42"/>
                        <a:gd name="T30" fmla="*/ 22 w 29"/>
                        <a:gd name="T31" fmla="*/ 21 h 42"/>
                        <a:gd name="T32" fmla="*/ 20 w 29"/>
                        <a:gd name="T33" fmla="*/ 10 h 42"/>
                        <a:gd name="T34" fmla="*/ 14 w 29"/>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1"/>
                            <a:pt x="29" y="15"/>
                            <a:pt x="29" y="21"/>
                          </a:cubicBezTo>
                          <a:cubicBezTo>
                            <a:pt x="29" y="28"/>
                            <a:pt x="28" y="33"/>
                            <a:pt x="26" y="36"/>
                          </a:cubicBezTo>
                          <a:cubicBezTo>
                            <a:pt x="24" y="40"/>
                            <a:pt x="20" y="42"/>
                            <a:pt x="14" y="42"/>
                          </a:cubicBezTo>
                          <a:cubicBezTo>
                            <a:pt x="9" y="42"/>
                            <a:pt x="4" y="40"/>
                            <a:pt x="2" y="35"/>
                          </a:cubicBezTo>
                          <a:cubicBezTo>
                            <a:pt x="1" y="32"/>
                            <a:pt x="0" y="27"/>
                            <a:pt x="0" y="21"/>
                          </a:cubicBezTo>
                          <a:cubicBezTo>
                            <a:pt x="0" y="14"/>
                            <a:pt x="1" y="10"/>
                            <a:pt x="3" y="6"/>
                          </a:cubicBezTo>
                          <a:cubicBezTo>
                            <a:pt x="5" y="2"/>
                            <a:pt x="9" y="0"/>
                            <a:pt x="15" y="0"/>
                          </a:cubicBezTo>
                          <a:close/>
                          <a:moveTo>
                            <a:pt x="14" y="6"/>
                          </a:moveTo>
                          <a:cubicBezTo>
                            <a:pt x="12" y="6"/>
                            <a:pt x="10" y="7"/>
                            <a:pt x="8" y="10"/>
                          </a:cubicBezTo>
                          <a:cubicBezTo>
                            <a:pt x="8" y="13"/>
                            <a:pt x="7" y="16"/>
                            <a:pt x="7" y="21"/>
                          </a:cubicBezTo>
                          <a:cubicBezTo>
                            <a:pt x="7" y="26"/>
                            <a:pt x="8" y="30"/>
                            <a:pt x="9" y="33"/>
                          </a:cubicBezTo>
                          <a:cubicBezTo>
                            <a:pt x="10" y="35"/>
                            <a:pt x="12" y="37"/>
                            <a:pt x="14" y="37"/>
                          </a:cubicBezTo>
                          <a:cubicBezTo>
                            <a:pt x="17" y="37"/>
                            <a:pt x="19" y="35"/>
                            <a:pt x="20" y="32"/>
                          </a:cubicBezTo>
                          <a:cubicBezTo>
                            <a:pt x="21" y="29"/>
                            <a:pt x="22" y="26"/>
                            <a:pt x="22" y="21"/>
                          </a:cubicBezTo>
                          <a:cubicBezTo>
                            <a:pt x="22" y="16"/>
                            <a:pt x="21" y="12"/>
                            <a:pt x="20" y="10"/>
                          </a:cubicBezTo>
                          <a:cubicBezTo>
                            <a:pt x="19" y="7"/>
                            <a:pt x="17" y="6"/>
                            <a:pt x="14"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grpSp>
            </p:grpSp>
            <p:grpSp>
              <p:nvGrpSpPr>
                <p:cNvPr id="8" name="Gruppieren 10"/>
                <p:cNvGrpSpPr/>
                <p:nvPr/>
              </p:nvGrpSpPr>
              <p:grpSpPr bwMode="gray">
                <a:xfrm>
                  <a:off x="6445709" y="2341010"/>
                  <a:ext cx="92076" cy="469901"/>
                  <a:chOff x="6589642" y="2796465"/>
                  <a:chExt cx="92076" cy="469901"/>
                </a:xfrm>
                <a:solidFill>
                  <a:srgbClr val="41AAAA"/>
                </a:solidFill>
              </p:grpSpPr>
              <p:sp>
                <p:nvSpPr>
                  <p:cNvPr id="204" name="Freeform 34"/>
                  <p:cNvSpPr>
                    <a:spLocks/>
                  </p:cNvSpPr>
                  <p:nvPr/>
                </p:nvSpPr>
                <p:spPr bwMode="gray">
                  <a:xfrm>
                    <a:off x="6640442" y="2894890"/>
                    <a:ext cx="36513" cy="63500"/>
                  </a:xfrm>
                  <a:custGeom>
                    <a:avLst/>
                    <a:gdLst>
                      <a:gd name="T0" fmla="*/ 11 w 23"/>
                      <a:gd name="T1" fmla="*/ 34 h 40"/>
                      <a:gd name="T2" fmla="*/ 11 w 23"/>
                      <a:gd name="T3" fmla="*/ 8 h 40"/>
                      <a:gd name="T4" fmla="*/ 4 w 23"/>
                      <a:gd name="T5" fmla="*/ 13 h 40"/>
                      <a:gd name="T6" fmla="*/ 0 w 23"/>
                      <a:gd name="T7" fmla="*/ 8 h 40"/>
                      <a:gd name="T8" fmla="*/ 12 w 23"/>
                      <a:gd name="T9" fmla="*/ 0 h 40"/>
                      <a:gd name="T10" fmla="*/ 18 w 23"/>
                      <a:gd name="T11" fmla="*/ 0 h 40"/>
                      <a:gd name="T12" fmla="*/ 18 w 23"/>
                      <a:gd name="T13" fmla="*/ 34 h 40"/>
                      <a:gd name="T14" fmla="*/ 23 w 23"/>
                      <a:gd name="T15" fmla="*/ 35 h 40"/>
                      <a:gd name="T16" fmla="*/ 23 w 23"/>
                      <a:gd name="T17" fmla="*/ 40 h 40"/>
                      <a:gd name="T18" fmla="*/ 7 w 23"/>
                      <a:gd name="T19" fmla="*/ 40 h 40"/>
                      <a:gd name="T20" fmla="*/ 7 w 23"/>
                      <a:gd name="T21" fmla="*/ 35 h 40"/>
                      <a:gd name="T22" fmla="*/ 11 w 23"/>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0">
                        <a:moveTo>
                          <a:pt x="11" y="34"/>
                        </a:moveTo>
                        <a:lnTo>
                          <a:pt x="11" y="8"/>
                        </a:lnTo>
                        <a:lnTo>
                          <a:pt x="4" y="13"/>
                        </a:lnTo>
                        <a:lnTo>
                          <a:pt x="0" y="8"/>
                        </a:lnTo>
                        <a:lnTo>
                          <a:pt x="12" y="0"/>
                        </a:lnTo>
                        <a:lnTo>
                          <a:pt x="18" y="0"/>
                        </a:lnTo>
                        <a:lnTo>
                          <a:pt x="18" y="34"/>
                        </a:lnTo>
                        <a:lnTo>
                          <a:pt x="23" y="35"/>
                        </a:lnTo>
                        <a:lnTo>
                          <a:pt x="23" y="40"/>
                        </a:lnTo>
                        <a:lnTo>
                          <a:pt x="7" y="40"/>
                        </a:lnTo>
                        <a:lnTo>
                          <a:pt x="7" y="35"/>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05" name="Freeform 214"/>
                  <p:cNvSpPr>
                    <a:spLocks noEditPoints="1"/>
                  </p:cNvSpPr>
                  <p:nvPr/>
                </p:nvSpPr>
                <p:spPr bwMode="gray">
                  <a:xfrm>
                    <a:off x="6589642" y="3104441"/>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6 h 42"/>
                      <a:gd name="T20" fmla="*/ 9 w 29"/>
                      <a:gd name="T21" fmla="*/ 10 h 42"/>
                      <a:gd name="T22" fmla="*/ 7 w 29"/>
                      <a:gd name="T23" fmla="*/ 21 h 42"/>
                      <a:gd name="T24" fmla="*/ 9 w 29"/>
                      <a:gd name="T25" fmla="*/ 33 h 42"/>
                      <a:gd name="T26" fmla="*/ 14 w 29"/>
                      <a:gd name="T27" fmla="*/ 37 h 42"/>
                      <a:gd name="T28" fmla="*/ 20 w 29"/>
                      <a:gd name="T29" fmla="*/ 32 h 42"/>
                      <a:gd name="T30" fmla="*/ 22 w 29"/>
                      <a:gd name="T31" fmla="*/ 21 h 42"/>
                      <a:gd name="T32" fmla="*/ 20 w 29"/>
                      <a:gd name="T33" fmla="*/ 10 h 42"/>
                      <a:gd name="T34" fmla="*/ 14 w 29"/>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0"/>
                          <a:pt x="29" y="15"/>
                          <a:pt x="29" y="21"/>
                        </a:cubicBezTo>
                        <a:cubicBezTo>
                          <a:pt x="29" y="28"/>
                          <a:pt x="28" y="33"/>
                          <a:pt x="26" y="36"/>
                        </a:cubicBezTo>
                        <a:cubicBezTo>
                          <a:pt x="24" y="40"/>
                          <a:pt x="20" y="42"/>
                          <a:pt x="14" y="42"/>
                        </a:cubicBezTo>
                        <a:cubicBezTo>
                          <a:pt x="9" y="42"/>
                          <a:pt x="5" y="40"/>
                          <a:pt x="2" y="35"/>
                        </a:cubicBezTo>
                        <a:cubicBezTo>
                          <a:pt x="1" y="32"/>
                          <a:pt x="0" y="27"/>
                          <a:pt x="0" y="21"/>
                        </a:cubicBezTo>
                        <a:cubicBezTo>
                          <a:pt x="0" y="14"/>
                          <a:pt x="1" y="9"/>
                          <a:pt x="3" y="6"/>
                        </a:cubicBezTo>
                        <a:cubicBezTo>
                          <a:pt x="5" y="2"/>
                          <a:pt x="9" y="0"/>
                          <a:pt x="15" y="0"/>
                        </a:cubicBezTo>
                        <a:close/>
                        <a:moveTo>
                          <a:pt x="14" y="6"/>
                        </a:moveTo>
                        <a:cubicBezTo>
                          <a:pt x="12" y="6"/>
                          <a:pt x="10" y="7"/>
                          <a:pt x="9" y="10"/>
                        </a:cubicBezTo>
                        <a:cubicBezTo>
                          <a:pt x="8" y="13"/>
                          <a:pt x="7" y="16"/>
                          <a:pt x="7" y="21"/>
                        </a:cubicBezTo>
                        <a:cubicBezTo>
                          <a:pt x="7" y="26"/>
                          <a:pt x="8" y="30"/>
                          <a:pt x="9" y="33"/>
                        </a:cubicBezTo>
                        <a:cubicBezTo>
                          <a:pt x="10" y="35"/>
                          <a:pt x="12" y="37"/>
                          <a:pt x="14" y="37"/>
                        </a:cubicBezTo>
                        <a:cubicBezTo>
                          <a:pt x="17" y="37"/>
                          <a:pt x="19" y="35"/>
                          <a:pt x="20" y="32"/>
                        </a:cubicBezTo>
                        <a:cubicBezTo>
                          <a:pt x="21" y="29"/>
                          <a:pt x="22" y="26"/>
                          <a:pt x="22" y="21"/>
                        </a:cubicBezTo>
                        <a:cubicBezTo>
                          <a:pt x="22" y="16"/>
                          <a:pt x="21" y="12"/>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06" name="Freeform 215"/>
                  <p:cNvSpPr>
                    <a:spLocks/>
                  </p:cNvSpPr>
                  <p:nvPr/>
                </p:nvSpPr>
                <p:spPr bwMode="gray">
                  <a:xfrm>
                    <a:off x="6640442" y="3104441"/>
                    <a:ext cx="36513" cy="61913"/>
                  </a:xfrm>
                  <a:custGeom>
                    <a:avLst/>
                    <a:gdLst>
                      <a:gd name="T0" fmla="*/ 11 w 23"/>
                      <a:gd name="T1" fmla="*/ 34 h 39"/>
                      <a:gd name="T2" fmla="*/ 11 w 23"/>
                      <a:gd name="T3" fmla="*/ 8 h 39"/>
                      <a:gd name="T4" fmla="*/ 4 w 23"/>
                      <a:gd name="T5" fmla="*/ 12 h 39"/>
                      <a:gd name="T6" fmla="*/ 0 w 23"/>
                      <a:gd name="T7" fmla="*/ 8 h 39"/>
                      <a:gd name="T8" fmla="*/ 12 w 23"/>
                      <a:gd name="T9" fmla="*/ 0 h 39"/>
                      <a:gd name="T10" fmla="*/ 18 w 23"/>
                      <a:gd name="T11" fmla="*/ 0 h 39"/>
                      <a:gd name="T12" fmla="*/ 18 w 23"/>
                      <a:gd name="T13" fmla="*/ 34 h 39"/>
                      <a:gd name="T14" fmla="*/ 23 w 23"/>
                      <a:gd name="T15" fmla="*/ 35 h 39"/>
                      <a:gd name="T16" fmla="*/ 23 w 23"/>
                      <a:gd name="T17" fmla="*/ 39 h 39"/>
                      <a:gd name="T18" fmla="*/ 7 w 23"/>
                      <a:gd name="T19" fmla="*/ 39 h 39"/>
                      <a:gd name="T20" fmla="*/ 7 w 23"/>
                      <a:gd name="T21" fmla="*/ 35 h 39"/>
                      <a:gd name="T22" fmla="*/ 11 w 23"/>
                      <a:gd name="T2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4"/>
                        </a:moveTo>
                        <a:lnTo>
                          <a:pt x="11" y="8"/>
                        </a:lnTo>
                        <a:lnTo>
                          <a:pt x="4" y="12"/>
                        </a:lnTo>
                        <a:lnTo>
                          <a:pt x="0" y="8"/>
                        </a:lnTo>
                        <a:lnTo>
                          <a:pt x="12" y="0"/>
                        </a:lnTo>
                        <a:lnTo>
                          <a:pt x="18" y="0"/>
                        </a:lnTo>
                        <a:lnTo>
                          <a:pt x="18" y="34"/>
                        </a:lnTo>
                        <a:lnTo>
                          <a:pt x="23" y="35"/>
                        </a:lnTo>
                        <a:lnTo>
                          <a:pt x="23" y="39"/>
                        </a:lnTo>
                        <a:lnTo>
                          <a:pt x="7" y="39"/>
                        </a:lnTo>
                        <a:lnTo>
                          <a:pt x="7" y="35"/>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08" name="Freeform 440"/>
                  <p:cNvSpPr>
                    <a:spLocks noEditPoints="1"/>
                  </p:cNvSpPr>
                  <p:nvPr/>
                </p:nvSpPr>
                <p:spPr bwMode="gray">
                  <a:xfrm>
                    <a:off x="6638855" y="3204453"/>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6 h 42"/>
                      <a:gd name="T20" fmla="*/ 9 w 29"/>
                      <a:gd name="T21" fmla="*/ 10 h 42"/>
                      <a:gd name="T22" fmla="*/ 7 w 29"/>
                      <a:gd name="T23" fmla="*/ 21 h 42"/>
                      <a:gd name="T24" fmla="*/ 9 w 29"/>
                      <a:gd name="T25" fmla="*/ 32 h 42"/>
                      <a:gd name="T26" fmla="*/ 14 w 29"/>
                      <a:gd name="T27" fmla="*/ 36 h 42"/>
                      <a:gd name="T28" fmla="*/ 20 w 29"/>
                      <a:gd name="T29" fmla="*/ 32 h 42"/>
                      <a:gd name="T30" fmla="*/ 22 w 29"/>
                      <a:gd name="T31" fmla="*/ 21 h 42"/>
                      <a:gd name="T32" fmla="*/ 20 w 29"/>
                      <a:gd name="T33" fmla="*/ 10 h 42"/>
                      <a:gd name="T34" fmla="*/ 14 w 29"/>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0"/>
                          <a:pt x="29" y="15"/>
                          <a:pt x="29" y="21"/>
                        </a:cubicBezTo>
                        <a:cubicBezTo>
                          <a:pt x="29" y="28"/>
                          <a:pt x="28" y="33"/>
                          <a:pt x="26" y="36"/>
                        </a:cubicBezTo>
                        <a:cubicBezTo>
                          <a:pt x="24" y="40"/>
                          <a:pt x="20" y="42"/>
                          <a:pt x="14" y="42"/>
                        </a:cubicBezTo>
                        <a:cubicBezTo>
                          <a:pt x="9" y="42"/>
                          <a:pt x="5" y="40"/>
                          <a:pt x="2" y="35"/>
                        </a:cubicBezTo>
                        <a:cubicBezTo>
                          <a:pt x="1" y="32"/>
                          <a:pt x="0" y="27"/>
                          <a:pt x="0" y="21"/>
                        </a:cubicBezTo>
                        <a:cubicBezTo>
                          <a:pt x="0" y="14"/>
                          <a:pt x="1" y="9"/>
                          <a:pt x="3" y="6"/>
                        </a:cubicBezTo>
                        <a:cubicBezTo>
                          <a:pt x="5" y="2"/>
                          <a:pt x="9" y="0"/>
                          <a:pt x="15" y="0"/>
                        </a:cubicBezTo>
                        <a:close/>
                        <a:moveTo>
                          <a:pt x="14" y="6"/>
                        </a:moveTo>
                        <a:cubicBezTo>
                          <a:pt x="12" y="6"/>
                          <a:pt x="10" y="7"/>
                          <a:pt x="9" y="10"/>
                        </a:cubicBezTo>
                        <a:cubicBezTo>
                          <a:pt x="8" y="13"/>
                          <a:pt x="7" y="16"/>
                          <a:pt x="7" y="21"/>
                        </a:cubicBezTo>
                        <a:cubicBezTo>
                          <a:pt x="7" y="26"/>
                          <a:pt x="8" y="30"/>
                          <a:pt x="9" y="32"/>
                        </a:cubicBezTo>
                        <a:cubicBezTo>
                          <a:pt x="10" y="35"/>
                          <a:pt x="12" y="36"/>
                          <a:pt x="14" y="36"/>
                        </a:cubicBezTo>
                        <a:cubicBezTo>
                          <a:pt x="17" y="36"/>
                          <a:pt x="19" y="35"/>
                          <a:pt x="20" y="32"/>
                        </a:cubicBezTo>
                        <a:cubicBezTo>
                          <a:pt x="21" y="29"/>
                          <a:pt x="22" y="26"/>
                          <a:pt x="22" y="21"/>
                        </a:cubicBezTo>
                        <a:cubicBezTo>
                          <a:pt x="22" y="16"/>
                          <a:pt x="21" y="12"/>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09" name="Freeform 1167"/>
                  <p:cNvSpPr>
                    <a:spLocks noEditPoints="1"/>
                  </p:cNvSpPr>
                  <p:nvPr/>
                </p:nvSpPr>
                <p:spPr bwMode="gray">
                  <a:xfrm>
                    <a:off x="6589643" y="2796465"/>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5 h 42"/>
                      <a:gd name="T20" fmla="*/ 9 w 29"/>
                      <a:gd name="T21" fmla="*/ 10 h 42"/>
                      <a:gd name="T22" fmla="*/ 7 w 29"/>
                      <a:gd name="T23" fmla="*/ 21 h 42"/>
                      <a:gd name="T24" fmla="*/ 9 w 29"/>
                      <a:gd name="T25" fmla="*/ 32 h 42"/>
                      <a:gd name="T26" fmla="*/ 14 w 29"/>
                      <a:gd name="T27" fmla="*/ 36 h 42"/>
                      <a:gd name="T28" fmla="*/ 20 w 29"/>
                      <a:gd name="T29" fmla="*/ 32 h 42"/>
                      <a:gd name="T30" fmla="*/ 22 w 29"/>
                      <a:gd name="T31" fmla="*/ 21 h 42"/>
                      <a:gd name="T32" fmla="*/ 20 w 29"/>
                      <a:gd name="T33" fmla="*/ 9 h 42"/>
                      <a:gd name="T34" fmla="*/ 14 w 29"/>
                      <a:gd name="T35"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0"/>
                          <a:pt x="29" y="15"/>
                          <a:pt x="29" y="21"/>
                        </a:cubicBezTo>
                        <a:cubicBezTo>
                          <a:pt x="29" y="27"/>
                          <a:pt x="28" y="32"/>
                          <a:pt x="26" y="36"/>
                        </a:cubicBezTo>
                        <a:cubicBezTo>
                          <a:pt x="24" y="40"/>
                          <a:pt x="20" y="42"/>
                          <a:pt x="14" y="42"/>
                        </a:cubicBezTo>
                        <a:cubicBezTo>
                          <a:pt x="9" y="42"/>
                          <a:pt x="5" y="40"/>
                          <a:pt x="2" y="35"/>
                        </a:cubicBezTo>
                        <a:cubicBezTo>
                          <a:pt x="1" y="31"/>
                          <a:pt x="0" y="27"/>
                          <a:pt x="0" y="21"/>
                        </a:cubicBezTo>
                        <a:cubicBezTo>
                          <a:pt x="0" y="14"/>
                          <a:pt x="1" y="9"/>
                          <a:pt x="3" y="6"/>
                        </a:cubicBezTo>
                        <a:cubicBezTo>
                          <a:pt x="5" y="2"/>
                          <a:pt x="9" y="0"/>
                          <a:pt x="15" y="0"/>
                        </a:cubicBezTo>
                        <a:close/>
                        <a:moveTo>
                          <a:pt x="14" y="5"/>
                        </a:moveTo>
                        <a:cubicBezTo>
                          <a:pt x="12" y="5"/>
                          <a:pt x="10" y="7"/>
                          <a:pt x="9" y="10"/>
                        </a:cubicBezTo>
                        <a:cubicBezTo>
                          <a:pt x="8" y="13"/>
                          <a:pt x="7" y="16"/>
                          <a:pt x="7" y="21"/>
                        </a:cubicBezTo>
                        <a:cubicBezTo>
                          <a:pt x="7" y="26"/>
                          <a:pt x="8" y="30"/>
                          <a:pt x="9" y="32"/>
                        </a:cubicBezTo>
                        <a:cubicBezTo>
                          <a:pt x="10" y="35"/>
                          <a:pt x="12" y="36"/>
                          <a:pt x="14" y="36"/>
                        </a:cubicBezTo>
                        <a:cubicBezTo>
                          <a:pt x="17" y="36"/>
                          <a:pt x="19" y="35"/>
                          <a:pt x="20" y="32"/>
                        </a:cubicBezTo>
                        <a:cubicBezTo>
                          <a:pt x="21" y="29"/>
                          <a:pt x="22" y="26"/>
                          <a:pt x="22" y="21"/>
                        </a:cubicBezTo>
                        <a:cubicBezTo>
                          <a:pt x="22" y="16"/>
                          <a:pt x="21" y="12"/>
                          <a:pt x="20" y="9"/>
                        </a:cubicBezTo>
                        <a:cubicBezTo>
                          <a:pt x="19" y="7"/>
                          <a:pt x="17"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10" name="Freeform 1168"/>
                  <p:cNvSpPr>
                    <a:spLocks/>
                  </p:cNvSpPr>
                  <p:nvPr/>
                </p:nvSpPr>
                <p:spPr bwMode="gray">
                  <a:xfrm>
                    <a:off x="6642030" y="2796465"/>
                    <a:ext cx="36513" cy="61913"/>
                  </a:xfrm>
                  <a:custGeom>
                    <a:avLst/>
                    <a:gdLst>
                      <a:gd name="T0" fmla="*/ 11 w 23"/>
                      <a:gd name="T1" fmla="*/ 33 h 39"/>
                      <a:gd name="T2" fmla="*/ 11 w 23"/>
                      <a:gd name="T3" fmla="*/ 7 h 39"/>
                      <a:gd name="T4" fmla="*/ 4 w 23"/>
                      <a:gd name="T5" fmla="*/ 12 h 39"/>
                      <a:gd name="T6" fmla="*/ 0 w 23"/>
                      <a:gd name="T7" fmla="*/ 7 h 39"/>
                      <a:gd name="T8" fmla="*/ 12 w 23"/>
                      <a:gd name="T9" fmla="*/ 0 h 39"/>
                      <a:gd name="T10" fmla="*/ 18 w 23"/>
                      <a:gd name="T11" fmla="*/ 0 h 39"/>
                      <a:gd name="T12" fmla="*/ 18 w 23"/>
                      <a:gd name="T13" fmla="*/ 33 h 39"/>
                      <a:gd name="T14" fmla="*/ 23 w 23"/>
                      <a:gd name="T15" fmla="*/ 33 h 39"/>
                      <a:gd name="T16" fmla="*/ 23 w 23"/>
                      <a:gd name="T17" fmla="*/ 39 h 39"/>
                      <a:gd name="T18" fmla="*/ 7 w 23"/>
                      <a:gd name="T19" fmla="*/ 39 h 39"/>
                      <a:gd name="T20" fmla="*/ 7 w 23"/>
                      <a:gd name="T21" fmla="*/ 33 h 39"/>
                      <a:gd name="T22" fmla="*/ 11 w 23"/>
                      <a:gd name="T23"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3"/>
                        </a:moveTo>
                        <a:lnTo>
                          <a:pt x="11" y="7"/>
                        </a:lnTo>
                        <a:lnTo>
                          <a:pt x="4" y="12"/>
                        </a:lnTo>
                        <a:lnTo>
                          <a:pt x="0" y="7"/>
                        </a:lnTo>
                        <a:lnTo>
                          <a:pt x="12" y="0"/>
                        </a:lnTo>
                        <a:lnTo>
                          <a:pt x="18" y="0"/>
                        </a:lnTo>
                        <a:lnTo>
                          <a:pt x="18" y="33"/>
                        </a:lnTo>
                        <a:lnTo>
                          <a:pt x="23" y="33"/>
                        </a:lnTo>
                        <a:lnTo>
                          <a:pt x="23" y="39"/>
                        </a:lnTo>
                        <a:lnTo>
                          <a:pt x="7" y="39"/>
                        </a:lnTo>
                        <a:lnTo>
                          <a:pt x="7" y="33"/>
                        </a:lnTo>
                        <a:lnTo>
                          <a:pt x="11"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11" name="Freeform 1172"/>
                  <p:cNvSpPr>
                    <a:spLocks noEditPoints="1"/>
                  </p:cNvSpPr>
                  <p:nvPr/>
                </p:nvSpPr>
                <p:spPr bwMode="gray">
                  <a:xfrm>
                    <a:off x="6591230" y="2894890"/>
                    <a:ext cx="44450" cy="63500"/>
                  </a:xfrm>
                  <a:custGeom>
                    <a:avLst/>
                    <a:gdLst>
                      <a:gd name="T0" fmla="*/ 15 w 29"/>
                      <a:gd name="T1" fmla="*/ 0 h 43"/>
                      <a:gd name="T2" fmla="*/ 27 w 29"/>
                      <a:gd name="T3" fmla="*/ 7 h 43"/>
                      <a:gd name="T4" fmla="*/ 29 w 29"/>
                      <a:gd name="T5" fmla="*/ 21 h 43"/>
                      <a:gd name="T6" fmla="*/ 26 w 29"/>
                      <a:gd name="T7" fmla="*/ 36 h 43"/>
                      <a:gd name="T8" fmla="*/ 14 w 29"/>
                      <a:gd name="T9" fmla="*/ 43 h 43"/>
                      <a:gd name="T10" fmla="*/ 2 w 29"/>
                      <a:gd name="T11" fmla="*/ 35 h 43"/>
                      <a:gd name="T12" fmla="*/ 0 w 29"/>
                      <a:gd name="T13" fmla="*/ 21 h 43"/>
                      <a:gd name="T14" fmla="*/ 3 w 29"/>
                      <a:gd name="T15" fmla="*/ 6 h 43"/>
                      <a:gd name="T16" fmla="*/ 15 w 29"/>
                      <a:gd name="T17" fmla="*/ 0 h 43"/>
                      <a:gd name="T18" fmla="*/ 14 w 29"/>
                      <a:gd name="T19" fmla="*/ 6 h 43"/>
                      <a:gd name="T20" fmla="*/ 8 w 29"/>
                      <a:gd name="T21" fmla="*/ 10 h 43"/>
                      <a:gd name="T22" fmla="*/ 7 w 29"/>
                      <a:gd name="T23" fmla="*/ 21 h 43"/>
                      <a:gd name="T24" fmla="*/ 9 w 29"/>
                      <a:gd name="T25" fmla="*/ 33 h 43"/>
                      <a:gd name="T26" fmla="*/ 14 w 29"/>
                      <a:gd name="T27" fmla="*/ 37 h 43"/>
                      <a:gd name="T28" fmla="*/ 20 w 29"/>
                      <a:gd name="T29" fmla="*/ 32 h 43"/>
                      <a:gd name="T30" fmla="*/ 22 w 29"/>
                      <a:gd name="T31" fmla="*/ 21 h 43"/>
                      <a:gd name="T32" fmla="*/ 20 w 29"/>
                      <a:gd name="T33" fmla="*/ 10 h 43"/>
                      <a:gd name="T34" fmla="*/ 14 w 29"/>
                      <a:gd name="T3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0"/>
                        </a:moveTo>
                        <a:cubicBezTo>
                          <a:pt x="20" y="0"/>
                          <a:pt x="24" y="2"/>
                          <a:pt x="27" y="7"/>
                        </a:cubicBezTo>
                        <a:cubicBezTo>
                          <a:pt x="28" y="11"/>
                          <a:pt x="29" y="15"/>
                          <a:pt x="29" y="21"/>
                        </a:cubicBezTo>
                        <a:cubicBezTo>
                          <a:pt x="29" y="28"/>
                          <a:pt x="28" y="33"/>
                          <a:pt x="26" y="36"/>
                        </a:cubicBezTo>
                        <a:cubicBezTo>
                          <a:pt x="24" y="40"/>
                          <a:pt x="20" y="43"/>
                          <a:pt x="14" y="43"/>
                        </a:cubicBezTo>
                        <a:cubicBezTo>
                          <a:pt x="9" y="43"/>
                          <a:pt x="4" y="40"/>
                          <a:pt x="2" y="35"/>
                        </a:cubicBezTo>
                        <a:cubicBezTo>
                          <a:pt x="1" y="32"/>
                          <a:pt x="0" y="27"/>
                          <a:pt x="0" y="21"/>
                        </a:cubicBezTo>
                        <a:cubicBezTo>
                          <a:pt x="0" y="15"/>
                          <a:pt x="1" y="10"/>
                          <a:pt x="3" y="6"/>
                        </a:cubicBezTo>
                        <a:cubicBezTo>
                          <a:pt x="5" y="2"/>
                          <a:pt x="9" y="0"/>
                          <a:pt x="15" y="0"/>
                        </a:cubicBezTo>
                        <a:close/>
                        <a:moveTo>
                          <a:pt x="14" y="6"/>
                        </a:moveTo>
                        <a:cubicBezTo>
                          <a:pt x="12" y="6"/>
                          <a:pt x="10" y="7"/>
                          <a:pt x="8" y="10"/>
                        </a:cubicBezTo>
                        <a:cubicBezTo>
                          <a:pt x="8" y="13"/>
                          <a:pt x="7" y="16"/>
                          <a:pt x="7" y="21"/>
                        </a:cubicBezTo>
                        <a:cubicBezTo>
                          <a:pt x="7" y="26"/>
                          <a:pt x="8" y="30"/>
                          <a:pt x="9" y="33"/>
                        </a:cubicBezTo>
                        <a:cubicBezTo>
                          <a:pt x="10" y="35"/>
                          <a:pt x="12" y="37"/>
                          <a:pt x="14" y="37"/>
                        </a:cubicBezTo>
                        <a:cubicBezTo>
                          <a:pt x="17" y="37"/>
                          <a:pt x="19" y="35"/>
                          <a:pt x="20" y="32"/>
                        </a:cubicBezTo>
                        <a:cubicBezTo>
                          <a:pt x="21" y="30"/>
                          <a:pt x="22" y="26"/>
                          <a:pt x="22" y="21"/>
                        </a:cubicBezTo>
                        <a:cubicBezTo>
                          <a:pt x="22" y="16"/>
                          <a:pt x="21" y="12"/>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14" name="Freeform 215"/>
                  <p:cNvSpPr>
                    <a:spLocks/>
                  </p:cNvSpPr>
                  <p:nvPr/>
                </p:nvSpPr>
                <p:spPr bwMode="gray">
                  <a:xfrm>
                    <a:off x="6640442" y="3000160"/>
                    <a:ext cx="36513" cy="61913"/>
                  </a:xfrm>
                  <a:custGeom>
                    <a:avLst/>
                    <a:gdLst>
                      <a:gd name="T0" fmla="*/ 11 w 23"/>
                      <a:gd name="T1" fmla="*/ 34 h 39"/>
                      <a:gd name="T2" fmla="*/ 11 w 23"/>
                      <a:gd name="T3" fmla="*/ 8 h 39"/>
                      <a:gd name="T4" fmla="*/ 4 w 23"/>
                      <a:gd name="T5" fmla="*/ 12 h 39"/>
                      <a:gd name="T6" fmla="*/ 0 w 23"/>
                      <a:gd name="T7" fmla="*/ 8 h 39"/>
                      <a:gd name="T8" fmla="*/ 12 w 23"/>
                      <a:gd name="T9" fmla="*/ 0 h 39"/>
                      <a:gd name="T10" fmla="*/ 18 w 23"/>
                      <a:gd name="T11" fmla="*/ 0 h 39"/>
                      <a:gd name="T12" fmla="*/ 18 w 23"/>
                      <a:gd name="T13" fmla="*/ 34 h 39"/>
                      <a:gd name="T14" fmla="*/ 23 w 23"/>
                      <a:gd name="T15" fmla="*/ 35 h 39"/>
                      <a:gd name="T16" fmla="*/ 23 w 23"/>
                      <a:gd name="T17" fmla="*/ 39 h 39"/>
                      <a:gd name="T18" fmla="*/ 7 w 23"/>
                      <a:gd name="T19" fmla="*/ 39 h 39"/>
                      <a:gd name="T20" fmla="*/ 7 w 23"/>
                      <a:gd name="T21" fmla="*/ 35 h 39"/>
                      <a:gd name="T22" fmla="*/ 11 w 23"/>
                      <a:gd name="T2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4"/>
                        </a:moveTo>
                        <a:lnTo>
                          <a:pt x="11" y="8"/>
                        </a:lnTo>
                        <a:lnTo>
                          <a:pt x="4" y="12"/>
                        </a:lnTo>
                        <a:lnTo>
                          <a:pt x="0" y="8"/>
                        </a:lnTo>
                        <a:lnTo>
                          <a:pt x="12" y="0"/>
                        </a:lnTo>
                        <a:lnTo>
                          <a:pt x="18" y="0"/>
                        </a:lnTo>
                        <a:lnTo>
                          <a:pt x="18" y="34"/>
                        </a:lnTo>
                        <a:lnTo>
                          <a:pt x="23" y="35"/>
                        </a:lnTo>
                        <a:lnTo>
                          <a:pt x="23" y="39"/>
                        </a:lnTo>
                        <a:lnTo>
                          <a:pt x="7" y="39"/>
                        </a:lnTo>
                        <a:lnTo>
                          <a:pt x="7" y="35"/>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15" name="Freeform 215"/>
                  <p:cNvSpPr>
                    <a:spLocks/>
                  </p:cNvSpPr>
                  <p:nvPr/>
                </p:nvSpPr>
                <p:spPr bwMode="gray">
                  <a:xfrm>
                    <a:off x="6595992" y="3000160"/>
                    <a:ext cx="36513" cy="61913"/>
                  </a:xfrm>
                  <a:custGeom>
                    <a:avLst/>
                    <a:gdLst>
                      <a:gd name="T0" fmla="*/ 11 w 23"/>
                      <a:gd name="T1" fmla="*/ 34 h 39"/>
                      <a:gd name="T2" fmla="*/ 11 w 23"/>
                      <a:gd name="T3" fmla="*/ 8 h 39"/>
                      <a:gd name="T4" fmla="*/ 4 w 23"/>
                      <a:gd name="T5" fmla="*/ 12 h 39"/>
                      <a:gd name="T6" fmla="*/ 0 w 23"/>
                      <a:gd name="T7" fmla="*/ 8 h 39"/>
                      <a:gd name="T8" fmla="*/ 12 w 23"/>
                      <a:gd name="T9" fmla="*/ 0 h 39"/>
                      <a:gd name="T10" fmla="*/ 18 w 23"/>
                      <a:gd name="T11" fmla="*/ 0 h 39"/>
                      <a:gd name="T12" fmla="*/ 18 w 23"/>
                      <a:gd name="T13" fmla="*/ 34 h 39"/>
                      <a:gd name="T14" fmla="*/ 23 w 23"/>
                      <a:gd name="T15" fmla="*/ 35 h 39"/>
                      <a:gd name="T16" fmla="*/ 23 w 23"/>
                      <a:gd name="T17" fmla="*/ 39 h 39"/>
                      <a:gd name="T18" fmla="*/ 7 w 23"/>
                      <a:gd name="T19" fmla="*/ 39 h 39"/>
                      <a:gd name="T20" fmla="*/ 7 w 23"/>
                      <a:gd name="T21" fmla="*/ 35 h 39"/>
                      <a:gd name="T22" fmla="*/ 11 w 23"/>
                      <a:gd name="T2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4"/>
                        </a:moveTo>
                        <a:lnTo>
                          <a:pt x="11" y="8"/>
                        </a:lnTo>
                        <a:lnTo>
                          <a:pt x="4" y="12"/>
                        </a:lnTo>
                        <a:lnTo>
                          <a:pt x="0" y="8"/>
                        </a:lnTo>
                        <a:lnTo>
                          <a:pt x="12" y="0"/>
                        </a:lnTo>
                        <a:lnTo>
                          <a:pt x="18" y="0"/>
                        </a:lnTo>
                        <a:lnTo>
                          <a:pt x="18" y="34"/>
                        </a:lnTo>
                        <a:lnTo>
                          <a:pt x="23" y="35"/>
                        </a:lnTo>
                        <a:lnTo>
                          <a:pt x="23" y="39"/>
                        </a:lnTo>
                        <a:lnTo>
                          <a:pt x="7" y="39"/>
                        </a:lnTo>
                        <a:lnTo>
                          <a:pt x="7" y="35"/>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216" name="Freeform 214"/>
                  <p:cNvSpPr>
                    <a:spLocks noEditPoints="1"/>
                  </p:cNvSpPr>
                  <p:nvPr/>
                </p:nvSpPr>
                <p:spPr bwMode="gray">
                  <a:xfrm>
                    <a:off x="6589642" y="3204452"/>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6 h 42"/>
                      <a:gd name="T20" fmla="*/ 9 w 29"/>
                      <a:gd name="T21" fmla="*/ 10 h 42"/>
                      <a:gd name="T22" fmla="*/ 7 w 29"/>
                      <a:gd name="T23" fmla="*/ 21 h 42"/>
                      <a:gd name="T24" fmla="*/ 9 w 29"/>
                      <a:gd name="T25" fmla="*/ 33 h 42"/>
                      <a:gd name="T26" fmla="*/ 14 w 29"/>
                      <a:gd name="T27" fmla="*/ 37 h 42"/>
                      <a:gd name="T28" fmla="*/ 20 w 29"/>
                      <a:gd name="T29" fmla="*/ 32 h 42"/>
                      <a:gd name="T30" fmla="*/ 22 w 29"/>
                      <a:gd name="T31" fmla="*/ 21 h 42"/>
                      <a:gd name="T32" fmla="*/ 20 w 29"/>
                      <a:gd name="T33" fmla="*/ 10 h 42"/>
                      <a:gd name="T34" fmla="*/ 14 w 29"/>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0"/>
                          <a:pt x="29" y="15"/>
                          <a:pt x="29" y="21"/>
                        </a:cubicBezTo>
                        <a:cubicBezTo>
                          <a:pt x="29" y="28"/>
                          <a:pt x="28" y="33"/>
                          <a:pt x="26" y="36"/>
                        </a:cubicBezTo>
                        <a:cubicBezTo>
                          <a:pt x="24" y="40"/>
                          <a:pt x="20" y="42"/>
                          <a:pt x="14" y="42"/>
                        </a:cubicBezTo>
                        <a:cubicBezTo>
                          <a:pt x="9" y="42"/>
                          <a:pt x="5" y="40"/>
                          <a:pt x="2" y="35"/>
                        </a:cubicBezTo>
                        <a:cubicBezTo>
                          <a:pt x="1" y="32"/>
                          <a:pt x="0" y="27"/>
                          <a:pt x="0" y="21"/>
                        </a:cubicBezTo>
                        <a:cubicBezTo>
                          <a:pt x="0" y="14"/>
                          <a:pt x="1" y="9"/>
                          <a:pt x="3" y="6"/>
                        </a:cubicBezTo>
                        <a:cubicBezTo>
                          <a:pt x="5" y="2"/>
                          <a:pt x="9" y="0"/>
                          <a:pt x="15" y="0"/>
                        </a:cubicBezTo>
                        <a:close/>
                        <a:moveTo>
                          <a:pt x="14" y="6"/>
                        </a:moveTo>
                        <a:cubicBezTo>
                          <a:pt x="12" y="6"/>
                          <a:pt x="10" y="7"/>
                          <a:pt x="9" y="10"/>
                        </a:cubicBezTo>
                        <a:cubicBezTo>
                          <a:pt x="8" y="13"/>
                          <a:pt x="7" y="16"/>
                          <a:pt x="7" y="21"/>
                        </a:cubicBezTo>
                        <a:cubicBezTo>
                          <a:pt x="7" y="26"/>
                          <a:pt x="8" y="30"/>
                          <a:pt x="9" y="33"/>
                        </a:cubicBezTo>
                        <a:cubicBezTo>
                          <a:pt x="10" y="35"/>
                          <a:pt x="12" y="37"/>
                          <a:pt x="14" y="37"/>
                        </a:cubicBezTo>
                        <a:cubicBezTo>
                          <a:pt x="17" y="37"/>
                          <a:pt x="19" y="35"/>
                          <a:pt x="20" y="32"/>
                        </a:cubicBezTo>
                        <a:cubicBezTo>
                          <a:pt x="21" y="29"/>
                          <a:pt x="22" y="26"/>
                          <a:pt x="22" y="21"/>
                        </a:cubicBezTo>
                        <a:cubicBezTo>
                          <a:pt x="22" y="16"/>
                          <a:pt x="21" y="12"/>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grpSp>
          </p:grpSp>
        </p:grpSp>
        <p:grpSp>
          <p:nvGrpSpPr>
            <p:cNvPr id="9" name="Gruppieren 124"/>
            <p:cNvGrpSpPr/>
            <p:nvPr/>
          </p:nvGrpSpPr>
          <p:grpSpPr bwMode="gray">
            <a:xfrm>
              <a:off x="10239497" y="2291747"/>
              <a:ext cx="1192032" cy="566631"/>
              <a:chOff x="10301809" y="2291747"/>
              <a:chExt cx="1192032" cy="566631"/>
            </a:xfrm>
          </p:grpSpPr>
          <p:sp>
            <p:nvSpPr>
              <p:cNvPr id="126" name="Rectangle 12"/>
              <p:cNvSpPr>
                <a:spLocks noChangeArrowheads="1"/>
              </p:cNvSpPr>
              <p:nvPr/>
            </p:nvSpPr>
            <p:spPr bwMode="gray">
              <a:xfrm>
                <a:off x="10301809" y="2411419"/>
                <a:ext cx="738984" cy="307777"/>
              </a:xfrm>
              <a:prstGeom prst="rect">
                <a:avLst/>
              </a:prstGeom>
              <a:noFill/>
              <a:ln>
                <a:noFill/>
              </a:ln>
              <a:extLst/>
            </p:spPr>
            <p:txBody>
              <a:bodyPr vert="horz" wrap="none" lIns="0" tIns="0" rIns="0" bIns="0" numCol="1" anchor="ctr" anchorCtr="0" compatLnSpc="1">
                <a:prstTxWarp prst="textNoShape">
                  <a:avLst/>
                </a:prstTxWarp>
                <a:spAutoFit/>
              </a:bodyPr>
              <a:lstStyle>
                <a:lvl1pPr>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i="0" u="none" strike="noStrike" cap="none" normalizeH="0" baseline="0" dirty="0">
                    <a:ln>
                      <a:noFill/>
                    </a:ln>
                    <a:effectLst/>
                    <a:latin typeface="Arial" pitchFamily="34" charset="0"/>
                    <a:cs typeface="Arial" pitchFamily="34" charset="0"/>
                  </a:rPr>
                  <a:t>Data</a:t>
                </a:r>
                <a:br>
                  <a:rPr kumimoji="0" lang="en-US" altLang="de-DE" sz="1000" i="0" u="none" strike="noStrike" cap="none" normalizeH="0" baseline="0" dirty="0">
                    <a:ln>
                      <a:noFill/>
                    </a:ln>
                    <a:effectLst/>
                    <a:latin typeface="Arial" pitchFamily="34" charset="0"/>
                    <a:cs typeface="Arial" pitchFamily="34" charset="0"/>
                  </a:rPr>
                </a:br>
                <a:r>
                  <a:rPr kumimoji="0" lang="en-US" altLang="de-DE" sz="1000" i="0" u="none" strike="noStrike" cap="none" normalizeH="0" baseline="0" dirty="0">
                    <a:ln>
                      <a:noFill/>
                    </a:ln>
                    <a:effectLst/>
                    <a:latin typeface="Arial" pitchFamily="34" charset="0"/>
                    <a:cs typeface="Arial" pitchFamily="34" charset="0"/>
                  </a:rPr>
                  <a:t>from supplier</a:t>
                </a:r>
              </a:p>
            </p:txBody>
          </p:sp>
          <p:sp>
            <p:nvSpPr>
              <p:cNvPr id="127" name="Pfeil nach unten 126"/>
              <p:cNvSpPr>
                <a:spLocks/>
              </p:cNvSpPr>
              <p:nvPr/>
            </p:nvSpPr>
            <p:spPr bwMode="gray">
              <a:xfrm flipV="1">
                <a:off x="11108211" y="2291747"/>
                <a:ext cx="252763" cy="566631"/>
              </a:xfrm>
              <a:prstGeom prst="downArrow">
                <a:avLst/>
              </a:prstGeom>
              <a:solidFill>
                <a:srgbClr val="00646E"/>
              </a:solidFill>
              <a:ln>
                <a:noFill/>
              </a:ln>
              <a:effectLst/>
              <a:extLst/>
            </p:spPr>
            <p:txBody>
              <a:bodyPr rtlCol="0" anchor="ctr"/>
              <a:lstStyle/>
              <a:p>
                <a:pPr algn="ctr"/>
                <a:endParaRPr lang="en-US" sz="1200" b="1" dirty="0" err="1">
                  <a:solidFill>
                    <a:schemeClr val="tx1"/>
                  </a:solidFill>
                </a:endParaRPr>
              </a:p>
            </p:txBody>
          </p:sp>
          <p:grpSp>
            <p:nvGrpSpPr>
              <p:cNvPr id="10" name="Gruppieren 15"/>
              <p:cNvGrpSpPr/>
              <p:nvPr/>
            </p:nvGrpSpPr>
            <p:grpSpPr bwMode="gray">
              <a:xfrm>
                <a:off x="11186967" y="2349667"/>
                <a:ext cx="306874" cy="471488"/>
                <a:chOff x="11186967" y="2349667"/>
                <a:chExt cx="306874" cy="471488"/>
              </a:xfrm>
            </p:grpSpPr>
            <p:grpSp>
              <p:nvGrpSpPr>
                <p:cNvPr id="11" name="Gruppieren 2"/>
                <p:cNvGrpSpPr>
                  <a:grpSpLocks/>
                </p:cNvGrpSpPr>
                <p:nvPr/>
              </p:nvGrpSpPr>
              <p:grpSpPr bwMode="gray">
                <a:xfrm>
                  <a:off x="11186967" y="2360780"/>
                  <a:ext cx="95250" cy="449262"/>
                  <a:chOff x="11203152" y="2391653"/>
                  <a:chExt cx="95250" cy="449262"/>
                </a:xfrm>
                <a:solidFill>
                  <a:schemeClr val="bg1"/>
                </a:solidFill>
              </p:grpSpPr>
              <p:sp>
                <p:nvSpPr>
                  <p:cNvPr id="155" name="Freeform 1148"/>
                  <p:cNvSpPr>
                    <a:spLocks noEditPoints="1"/>
                  </p:cNvSpPr>
                  <p:nvPr/>
                </p:nvSpPr>
                <p:spPr bwMode="gray">
                  <a:xfrm>
                    <a:off x="11203152" y="2686928"/>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5 h 42"/>
                      <a:gd name="T20" fmla="*/ 9 w 29"/>
                      <a:gd name="T21" fmla="*/ 10 h 42"/>
                      <a:gd name="T22" fmla="*/ 7 w 29"/>
                      <a:gd name="T23" fmla="*/ 21 h 42"/>
                      <a:gd name="T24" fmla="*/ 9 w 29"/>
                      <a:gd name="T25" fmla="*/ 32 h 42"/>
                      <a:gd name="T26" fmla="*/ 14 w 29"/>
                      <a:gd name="T27" fmla="*/ 36 h 42"/>
                      <a:gd name="T28" fmla="*/ 20 w 29"/>
                      <a:gd name="T29" fmla="*/ 32 h 42"/>
                      <a:gd name="T30" fmla="*/ 22 w 29"/>
                      <a:gd name="T31" fmla="*/ 21 h 42"/>
                      <a:gd name="T32" fmla="*/ 20 w 29"/>
                      <a:gd name="T33" fmla="*/ 9 h 42"/>
                      <a:gd name="T34" fmla="*/ 14 w 29"/>
                      <a:gd name="T35"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0"/>
                          <a:pt x="29" y="15"/>
                          <a:pt x="29" y="21"/>
                        </a:cubicBezTo>
                        <a:cubicBezTo>
                          <a:pt x="29" y="28"/>
                          <a:pt x="28" y="32"/>
                          <a:pt x="26" y="36"/>
                        </a:cubicBezTo>
                        <a:cubicBezTo>
                          <a:pt x="24" y="40"/>
                          <a:pt x="20" y="42"/>
                          <a:pt x="14" y="42"/>
                        </a:cubicBezTo>
                        <a:cubicBezTo>
                          <a:pt x="9" y="42"/>
                          <a:pt x="5" y="40"/>
                          <a:pt x="2" y="35"/>
                        </a:cubicBezTo>
                        <a:cubicBezTo>
                          <a:pt x="1" y="32"/>
                          <a:pt x="0" y="27"/>
                          <a:pt x="0" y="21"/>
                        </a:cubicBezTo>
                        <a:cubicBezTo>
                          <a:pt x="0" y="14"/>
                          <a:pt x="1" y="9"/>
                          <a:pt x="3" y="6"/>
                        </a:cubicBezTo>
                        <a:cubicBezTo>
                          <a:pt x="5" y="2"/>
                          <a:pt x="9" y="0"/>
                          <a:pt x="15" y="0"/>
                        </a:cubicBezTo>
                        <a:close/>
                        <a:moveTo>
                          <a:pt x="14" y="5"/>
                        </a:moveTo>
                        <a:cubicBezTo>
                          <a:pt x="12" y="5"/>
                          <a:pt x="10" y="7"/>
                          <a:pt x="9" y="10"/>
                        </a:cubicBezTo>
                        <a:cubicBezTo>
                          <a:pt x="8" y="13"/>
                          <a:pt x="7" y="16"/>
                          <a:pt x="7" y="21"/>
                        </a:cubicBezTo>
                        <a:cubicBezTo>
                          <a:pt x="7" y="26"/>
                          <a:pt x="8" y="30"/>
                          <a:pt x="9" y="32"/>
                        </a:cubicBezTo>
                        <a:cubicBezTo>
                          <a:pt x="10" y="35"/>
                          <a:pt x="12" y="36"/>
                          <a:pt x="14" y="36"/>
                        </a:cubicBezTo>
                        <a:cubicBezTo>
                          <a:pt x="17" y="36"/>
                          <a:pt x="19" y="35"/>
                          <a:pt x="20" y="32"/>
                        </a:cubicBezTo>
                        <a:cubicBezTo>
                          <a:pt x="21" y="29"/>
                          <a:pt x="22" y="26"/>
                          <a:pt x="22" y="21"/>
                        </a:cubicBezTo>
                        <a:cubicBezTo>
                          <a:pt x="22" y="16"/>
                          <a:pt x="21" y="12"/>
                          <a:pt x="20" y="9"/>
                        </a:cubicBezTo>
                        <a:cubicBezTo>
                          <a:pt x="19" y="7"/>
                          <a:pt x="17"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61" name="Freeform 1149"/>
                  <p:cNvSpPr>
                    <a:spLocks/>
                  </p:cNvSpPr>
                  <p:nvPr/>
                </p:nvSpPr>
                <p:spPr bwMode="gray">
                  <a:xfrm>
                    <a:off x="11253952" y="2686928"/>
                    <a:ext cx="36513" cy="61913"/>
                  </a:xfrm>
                  <a:custGeom>
                    <a:avLst/>
                    <a:gdLst>
                      <a:gd name="T0" fmla="*/ 11 w 23"/>
                      <a:gd name="T1" fmla="*/ 34 h 39"/>
                      <a:gd name="T2" fmla="*/ 11 w 23"/>
                      <a:gd name="T3" fmla="*/ 7 h 39"/>
                      <a:gd name="T4" fmla="*/ 4 w 23"/>
                      <a:gd name="T5" fmla="*/ 12 h 39"/>
                      <a:gd name="T6" fmla="*/ 0 w 23"/>
                      <a:gd name="T7" fmla="*/ 7 h 39"/>
                      <a:gd name="T8" fmla="*/ 12 w 23"/>
                      <a:gd name="T9" fmla="*/ 0 h 39"/>
                      <a:gd name="T10" fmla="*/ 18 w 23"/>
                      <a:gd name="T11" fmla="*/ 0 h 39"/>
                      <a:gd name="T12" fmla="*/ 18 w 23"/>
                      <a:gd name="T13" fmla="*/ 34 h 39"/>
                      <a:gd name="T14" fmla="*/ 23 w 23"/>
                      <a:gd name="T15" fmla="*/ 34 h 39"/>
                      <a:gd name="T16" fmla="*/ 23 w 23"/>
                      <a:gd name="T17" fmla="*/ 39 h 39"/>
                      <a:gd name="T18" fmla="*/ 7 w 23"/>
                      <a:gd name="T19" fmla="*/ 39 h 39"/>
                      <a:gd name="T20" fmla="*/ 7 w 23"/>
                      <a:gd name="T21" fmla="*/ 34 h 39"/>
                      <a:gd name="T22" fmla="*/ 11 w 23"/>
                      <a:gd name="T2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4"/>
                        </a:moveTo>
                        <a:lnTo>
                          <a:pt x="11" y="7"/>
                        </a:lnTo>
                        <a:lnTo>
                          <a:pt x="4" y="12"/>
                        </a:lnTo>
                        <a:lnTo>
                          <a:pt x="0" y="7"/>
                        </a:lnTo>
                        <a:lnTo>
                          <a:pt x="12" y="0"/>
                        </a:lnTo>
                        <a:lnTo>
                          <a:pt x="18" y="0"/>
                        </a:lnTo>
                        <a:lnTo>
                          <a:pt x="18" y="34"/>
                        </a:lnTo>
                        <a:lnTo>
                          <a:pt x="23" y="34"/>
                        </a:lnTo>
                        <a:lnTo>
                          <a:pt x="23" y="39"/>
                        </a:lnTo>
                        <a:lnTo>
                          <a:pt x="7" y="39"/>
                        </a:lnTo>
                        <a:lnTo>
                          <a:pt x="7" y="34"/>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70" name="Freeform 1161"/>
                  <p:cNvSpPr>
                    <a:spLocks noEditPoints="1"/>
                  </p:cNvSpPr>
                  <p:nvPr/>
                </p:nvSpPr>
                <p:spPr bwMode="gray">
                  <a:xfrm>
                    <a:off x="11204739" y="2777415"/>
                    <a:ext cx="44450" cy="63500"/>
                  </a:xfrm>
                  <a:custGeom>
                    <a:avLst/>
                    <a:gdLst>
                      <a:gd name="T0" fmla="*/ 15 w 29"/>
                      <a:gd name="T1" fmla="*/ 0 h 43"/>
                      <a:gd name="T2" fmla="*/ 27 w 29"/>
                      <a:gd name="T3" fmla="*/ 8 h 43"/>
                      <a:gd name="T4" fmla="*/ 29 w 29"/>
                      <a:gd name="T5" fmla="*/ 22 h 43"/>
                      <a:gd name="T6" fmla="*/ 26 w 29"/>
                      <a:gd name="T7" fmla="*/ 37 h 43"/>
                      <a:gd name="T8" fmla="*/ 14 w 29"/>
                      <a:gd name="T9" fmla="*/ 43 h 43"/>
                      <a:gd name="T10" fmla="*/ 2 w 29"/>
                      <a:gd name="T11" fmla="*/ 35 h 43"/>
                      <a:gd name="T12" fmla="*/ 0 w 29"/>
                      <a:gd name="T13" fmla="*/ 22 h 43"/>
                      <a:gd name="T14" fmla="*/ 3 w 29"/>
                      <a:gd name="T15" fmla="*/ 7 h 43"/>
                      <a:gd name="T16" fmla="*/ 15 w 29"/>
                      <a:gd name="T17" fmla="*/ 0 h 43"/>
                      <a:gd name="T18" fmla="*/ 14 w 29"/>
                      <a:gd name="T19" fmla="*/ 6 h 43"/>
                      <a:gd name="T20" fmla="*/ 8 w 29"/>
                      <a:gd name="T21" fmla="*/ 11 h 43"/>
                      <a:gd name="T22" fmla="*/ 7 w 29"/>
                      <a:gd name="T23" fmla="*/ 22 h 43"/>
                      <a:gd name="T24" fmla="*/ 9 w 29"/>
                      <a:gd name="T25" fmla="*/ 33 h 43"/>
                      <a:gd name="T26" fmla="*/ 14 w 29"/>
                      <a:gd name="T27" fmla="*/ 37 h 43"/>
                      <a:gd name="T28" fmla="*/ 20 w 29"/>
                      <a:gd name="T29" fmla="*/ 32 h 43"/>
                      <a:gd name="T30" fmla="*/ 22 w 29"/>
                      <a:gd name="T31" fmla="*/ 22 h 43"/>
                      <a:gd name="T32" fmla="*/ 20 w 29"/>
                      <a:gd name="T33" fmla="*/ 10 h 43"/>
                      <a:gd name="T34" fmla="*/ 14 w 29"/>
                      <a:gd name="T3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0"/>
                        </a:moveTo>
                        <a:cubicBezTo>
                          <a:pt x="20" y="0"/>
                          <a:pt x="24" y="3"/>
                          <a:pt x="27" y="8"/>
                        </a:cubicBezTo>
                        <a:cubicBezTo>
                          <a:pt x="28" y="11"/>
                          <a:pt x="29" y="16"/>
                          <a:pt x="29" y="22"/>
                        </a:cubicBezTo>
                        <a:cubicBezTo>
                          <a:pt x="29" y="28"/>
                          <a:pt x="28" y="33"/>
                          <a:pt x="26" y="37"/>
                        </a:cubicBezTo>
                        <a:cubicBezTo>
                          <a:pt x="24" y="41"/>
                          <a:pt x="20" y="43"/>
                          <a:pt x="14" y="43"/>
                        </a:cubicBezTo>
                        <a:cubicBezTo>
                          <a:pt x="9" y="43"/>
                          <a:pt x="4" y="40"/>
                          <a:pt x="2" y="35"/>
                        </a:cubicBezTo>
                        <a:cubicBezTo>
                          <a:pt x="1" y="32"/>
                          <a:pt x="0" y="28"/>
                          <a:pt x="0" y="22"/>
                        </a:cubicBezTo>
                        <a:cubicBezTo>
                          <a:pt x="0" y="15"/>
                          <a:pt x="1" y="10"/>
                          <a:pt x="3" y="7"/>
                        </a:cubicBezTo>
                        <a:cubicBezTo>
                          <a:pt x="5" y="2"/>
                          <a:pt x="9" y="0"/>
                          <a:pt x="15" y="0"/>
                        </a:cubicBezTo>
                        <a:close/>
                        <a:moveTo>
                          <a:pt x="14" y="6"/>
                        </a:moveTo>
                        <a:cubicBezTo>
                          <a:pt x="12" y="6"/>
                          <a:pt x="10" y="8"/>
                          <a:pt x="8" y="11"/>
                        </a:cubicBezTo>
                        <a:cubicBezTo>
                          <a:pt x="8" y="13"/>
                          <a:pt x="7" y="17"/>
                          <a:pt x="7" y="22"/>
                        </a:cubicBezTo>
                        <a:cubicBezTo>
                          <a:pt x="7" y="27"/>
                          <a:pt x="8" y="31"/>
                          <a:pt x="9" y="33"/>
                        </a:cubicBezTo>
                        <a:cubicBezTo>
                          <a:pt x="10" y="36"/>
                          <a:pt x="12" y="37"/>
                          <a:pt x="14" y="37"/>
                        </a:cubicBezTo>
                        <a:cubicBezTo>
                          <a:pt x="17" y="37"/>
                          <a:pt x="19" y="36"/>
                          <a:pt x="20" y="32"/>
                        </a:cubicBezTo>
                        <a:cubicBezTo>
                          <a:pt x="21" y="30"/>
                          <a:pt x="22" y="26"/>
                          <a:pt x="22" y="22"/>
                        </a:cubicBezTo>
                        <a:cubicBezTo>
                          <a:pt x="22" y="16"/>
                          <a:pt x="21" y="13"/>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71" name="Freeform 1162"/>
                  <p:cNvSpPr>
                    <a:spLocks noEditPoints="1"/>
                  </p:cNvSpPr>
                  <p:nvPr/>
                </p:nvSpPr>
                <p:spPr bwMode="gray">
                  <a:xfrm>
                    <a:off x="11255539" y="2777415"/>
                    <a:ext cx="42863" cy="63500"/>
                  </a:xfrm>
                  <a:custGeom>
                    <a:avLst/>
                    <a:gdLst>
                      <a:gd name="T0" fmla="*/ 15 w 29"/>
                      <a:gd name="T1" fmla="*/ 0 h 43"/>
                      <a:gd name="T2" fmla="*/ 27 w 29"/>
                      <a:gd name="T3" fmla="*/ 8 h 43"/>
                      <a:gd name="T4" fmla="*/ 29 w 29"/>
                      <a:gd name="T5" fmla="*/ 22 h 43"/>
                      <a:gd name="T6" fmla="*/ 26 w 29"/>
                      <a:gd name="T7" fmla="*/ 37 h 43"/>
                      <a:gd name="T8" fmla="*/ 14 w 29"/>
                      <a:gd name="T9" fmla="*/ 43 h 43"/>
                      <a:gd name="T10" fmla="*/ 2 w 29"/>
                      <a:gd name="T11" fmla="*/ 35 h 43"/>
                      <a:gd name="T12" fmla="*/ 0 w 29"/>
                      <a:gd name="T13" fmla="*/ 22 h 43"/>
                      <a:gd name="T14" fmla="*/ 3 w 29"/>
                      <a:gd name="T15" fmla="*/ 7 h 43"/>
                      <a:gd name="T16" fmla="*/ 15 w 29"/>
                      <a:gd name="T17" fmla="*/ 0 h 43"/>
                      <a:gd name="T18" fmla="*/ 14 w 29"/>
                      <a:gd name="T19" fmla="*/ 6 h 43"/>
                      <a:gd name="T20" fmla="*/ 8 w 29"/>
                      <a:gd name="T21" fmla="*/ 11 h 43"/>
                      <a:gd name="T22" fmla="*/ 7 w 29"/>
                      <a:gd name="T23" fmla="*/ 22 h 43"/>
                      <a:gd name="T24" fmla="*/ 9 w 29"/>
                      <a:gd name="T25" fmla="*/ 33 h 43"/>
                      <a:gd name="T26" fmla="*/ 14 w 29"/>
                      <a:gd name="T27" fmla="*/ 37 h 43"/>
                      <a:gd name="T28" fmla="*/ 20 w 29"/>
                      <a:gd name="T29" fmla="*/ 32 h 43"/>
                      <a:gd name="T30" fmla="*/ 22 w 29"/>
                      <a:gd name="T31" fmla="*/ 22 h 43"/>
                      <a:gd name="T32" fmla="*/ 20 w 29"/>
                      <a:gd name="T33" fmla="*/ 10 h 43"/>
                      <a:gd name="T34" fmla="*/ 14 w 29"/>
                      <a:gd name="T3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0"/>
                        </a:moveTo>
                        <a:cubicBezTo>
                          <a:pt x="20" y="0"/>
                          <a:pt x="24" y="3"/>
                          <a:pt x="27" y="8"/>
                        </a:cubicBezTo>
                        <a:cubicBezTo>
                          <a:pt x="28" y="11"/>
                          <a:pt x="29" y="16"/>
                          <a:pt x="29" y="22"/>
                        </a:cubicBezTo>
                        <a:cubicBezTo>
                          <a:pt x="29" y="28"/>
                          <a:pt x="28" y="33"/>
                          <a:pt x="26" y="37"/>
                        </a:cubicBezTo>
                        <a:cubicBezTo>
                          <a:pt x="24" y="41"/>
                          <a:pt x="20" y="43"/>
                          <a:pt x="14" y="43"/>
                        </a:cubicBezTo>
                        <a:cubicBezTo>
                          <a:pt x="9" y="43"/>
                          <a:pt x="4" y="40"/>
                          <a:pt x="2" y="35"/>
                        </a:cubicBezTo>
                        <a:cubicBezTo>
                          <a:pt x="1" y="32"/>
                          <a:pt x="0" y="28"/>
                          <a:pt x="0" y="22"/>
                        </a:cubicBezTo>
                        <a:cubicBezTo>
                          <a:pt x="0" y="15"/>
                          <a:pt x="1" y="10"/>
                          <a:pt x="3" y="7"/>
                        </a:cubicBezTo>
                        <a:cubicBezTo>
                          <a:pt x="5" y="2"/>
                          <a:pt x="9" y="0"/>
                          <a:pt x="15" y="0"/>
                        </a:cubicBezTo>
                        <a:close/>
                        <a:moveTo>
                          <a:pt x="14" y="6"/>
                        </a:moveTo>
                        <a:cubicBezTo>
                          <a:pt x="12" y="6"/>
                          <a:pt x="10" y="8"/>
                          <a:pt x="8" y="11"/>
                        </a:cubicBezTo>
                        <a:cubicBezTo>
                          <a:pt x="8" y="13"/>
                          <a:pt x="7" y="17"/>
                          <a:pt x="7" y="22"/>
                        </a:cubicBezTo>
                        <a:cubicBezTo>
                          <a:pt x="7" y="27"/>
                          <a:pt x="8" y="31"/>
                          <a:pt x="9" y="33"/>
                        </a:cubicBezTo>
                        <a:cubicBezTo>
                          <a:pt x="10" y="36"/>
                          <a:pt x="12" y="37"/>
                          <a:pt x="14" y="37"/>
                        </a:cubicBezTo>
                        <a:cubicBezTo>
                          <a:pt x="17" y="37"/>
                          <a:pt x="19" y="36"/>
                          <a:pt x="20" y="32"/>
                        </a:cubicBezTo>
                        <a:cubicBezTo>
                          <a:pt x="21" y="30"/>
                          <a:pt x="22" y="26"/>
                          <a:pt x="22" y="22"/>
                        </a:cubicBezTo>
                        <a:cubicBezTo>
                          <a:pt x="22" y="16"/>
                          <a:pt x="21" y="13"/>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72" name="Freeform 1176"/>
                  <p:cNvSpPr>
                    <a:spLocks noEditPoints="1"/>
                  </p:cNvSpPr>
                  <p:nvPr/>
                </p:nvSpPr>
                <p:spPr bwMode="gray">
                  <a:xfrm>
                    <a:off x="11204739" y="2491665"/>
                    <a:ext cx="44450" cy="63500"/>
                  </a:xfrm>
                  <a:custGeom>
                    <a:avLst/>
                    <a:gdLst>
                      <a:gd name="T0" fmla="*/ 15 w 29"/>
                      <a:gd name="T1" fmla="*/ 0 h 43"/>
                      <a:gd name="T2" fmla="*/ 27 w 29"/>
                      <a:gd name="T3" fmla="*/ 8 h 43"/>
                      <a:gd name="T4" fmla="*/ 29 w 29"/>
                      <a:gd name="T5" fmla="*/ 22 h 43"/>
                      <a:gd name="T6" fmla="*/ 26 w 29"/>
                      <a:gd name="T7" fmla="*/ 37 h 43"/>
                      <a:gd name="T8" fmla="*/ 14 w 29"/>
                      <a:gd name="T9" fmla="*/ 43 h 43"/>
                      <a:gd name="T10" fmla="*/ 2 w 29"/>
                      <a:gd name="T11" fmla="*/ 36 h 43"/>
                      <a:gd name="T12" fmla="*/ 0 w 29"/>
                      <a:gd name="T13" fmla="*/ 22 h 43"/>
                      <a:gd name="T14" fmla="*/ 3 w 29"/>
                      <a:gd name="T15" fmla="*/ 7 h 43"/>
                      <a:gd name="T16" fmla="*/ 15 w 29"/>
                      <a:gd name="T17" fmla="*/ 0 h 43"/>
                      <a:gd name="T18" fmla="*/ 14 w 29"/>
                      <a:gd name="T19" fmla="*/ 6 h 43"/>
                      <a:gd name="T20" fmla="*/ 8 w 29"/>
                      <a:gd name="T21" fmla="*/ 11 h 43"/>
                      <a:gd name="T22" fmla="*/ 7 w 29"/>
                      <a:gd name="T23" fmla="*/ 22 h 43"/>
                      <a:gd name="T24" fmla="*/ 9 w 29"/>
                      <a:gd name="T25" fmla="*/ 33 h 43"/>
                      <a:gd name="T26" fmla="*/ 14 w 29"/>
                      <a:gd name="T27" fmla="*/ 37 h 43"/>
                      <a:gd name="T28" fmla="*/ 20 w 29"/>
                      <a:gd name="T29" fmla="*/ 32 h 43"/>
                      <a:gd name="T30" fmla="*/ 22 w 29"/>
                      <a:gd name="T31" fmla="*/ 22 h 43"/>
                      <a:gd name="T32" fmla="*/ 20 w 29"/>
                      <a:gd name="T33" fmla="*/ 10 h 43"/>
                      <a:gd name="T34" fmla="*/ 14 w 29"/>
                      <a:gd name="T3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0"/>
                        </a:moveTo>
                        <a:cubicBezTo>
                          <a:pt x="20" y="0"/>
                          <a:pt x="24" y="3"/>
                          <a:pt x="27" y="8"/>
                        </a:cubicBezTo>
                        <a:cubicBezTo>
                          <a:pt x="28" y="11"/>
                          <a:pt x="29" y="16"/>
                          <a:pt x="29" y="22"/>
                        </a:cubicBezTo>
                        <a:cubicBezTo>
                          <a:pt x="29" y="28"/>
                          <a:pt x="28" y="33"/>
                          <a:pt x="26" y="37"/>
                        </a:cubicBezTo>
                        <a:cubicBezTo>
                          <a:pt x="24" y="41"/>
                          <a:pt x="20" y="43"/>
                          <a:pt x="14" y="43"/>
                        </a:cubicBezTo>
                        <a:cubicBezTo>
                          <a:pt x="9" y="43"/>
                          <a:pt x="4" y="41"/>
                          <a:pt x="2" y="36"/>
                        </a:cubicBezTo>
                        <a:cubicBezTo>
                          <a:pt x="1" y="32"/>
                          <a:pt x="0" y="28"/>
                          <a:pt x="0" y="22"/>
                        </a:cubicBezTo>
                        <a:cubicBezTo>
                          <a:pt x="0" y="15"/>
                          <a:pt x="1" y="10"/>
                          <a:pt x="3" y="7"/>
                        </a:cubicBezTo>
                        <a:cubicBezTo>
                          <a:pt x="5" y="3"/>
                          <a:pt x="9" y="0"/>
                          <a:pt x="15" y="0"/>
                        </a:cubicBezTo>
                        <a:close/>
                        <a:moveTo>
                          <a:pt x="14" y="6"/>
                        </a:moveTo>
                        <a:cubicBezTo>
                          <a:pt x="12" y="6"/>
                          <a:pt x="10" y="8"/>
                          <a:pt x="8" y="11"/>
                        </a:cubicBezTo>
                        <a:cubicBezTo>
                          <a:pt x="8" y="13"/>
                          <a:pt x="7" y="17"/>
                          <a:pt x="7" y="22"/>
                        </a:cubicBezTo>
                        <a:cubicBezTo>
                          <a:pt x="7" y="27"/>
                          <a:pt x="8" y="31"/>
                          <a:pt x="9" y="33"/>
                        </a:cubicBezTo>
                        <a:cubicBezTo>
                          <a:pt x="10" y="36"/>
                          <a:pt x="12" y="37"/>
                          <a:pt x="14" y="37"/>
                        </a:cubicBezTo>
                        <a:cubicBezTo>
                          <a:pt x="17" y="37"/>
                          <a:pt x="19" y="36"/>
                          <a:pt x="20" y="32"/>
                        </a:cubicBezTo>
                        <a:cubicBezTo>
                          <a:pt x="21" y="30"/>
                          <a:pt x="22" y="26"/>
                          <a:pt x="22" y="22"/>
                        </a:cubicBezTo>
                        <a:cubicBezTo>
                          <a:pt x="22" y="16"/>
                          <a:pt x="21" y="13"/>
                          <a:pt x="20" y="10"/>
                        </a:cubicBezTo>
                        <a:cubicBezTo>
                          <a:pt x="19" y="8"/>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84" name="Freeform 1180"/>
                  <p:cNvSpPr>
                    <a:spLocks/>
                  </p:cNvSpPr>
                  <p:nvPr/>
                </p:nvSpPr>
                <p:spPr bwMode="gray">
                  <a:xfrm>
                    <a:off x="11206327" y="2391653"/>
                    <a:ext cx="36513" cy="61913"/>
                  </a:xfrm>
                  <a:custGeom>
                    <a:avLst/>
                    <a:gdLst>
                      <a:gd name="T0" fmla="*/ 12 w 23"/>
                      <a:gd name="T1" fmla="*/ 33 h 39"/>
                      <a:gd name="T2" fmla="*/ 12 w 23"/>
                      <a:gd name="T3" fmla="*/ 7 h 39"/>
                      <a:gd name="T4" fmla="*/ 4 w 23"/>
                      <a:gd name="T5" fmla="*/ 12 h 39"/>
                      <a:gd name="T6" fmla="*/ 0 w 23"/>
                      <a:gd name="T7" fmla="*/ 7 h 39"/>
                      <a:gd name="T8" fmla="*/ 13 w 23"/>
                      <a:gd name="T9" fmla="*/ 0 h 39"/>
                      <a:gd name="T10" fmla="*/ 18 w 23"/>
                      <a:gd name="T11" fmla="*/ 0 h 39"/>
                      <a:gd name="T12" fmla="*/ 18 w 23"/>
                      <a:gd name="T13" fmla="*/ 33 h 39"/>
                      <a:gd name="T14" fmla="*/ 23 w 23"/>
                      <a:gd name="T15" fmla="*/ 34 h 39"/>
                      <a:gd name="T16" fmla="*/ 23 w 23"/>
                      <a:gd name="T17" fmla="*/ 39 h 39"/>
                      <a:gd name="T18" fmla="*/ 6 w 23"/>
                      <a:gd name="T19" fmla="*/ 39 h 39"/>
                      <a:gd name="T20" fmla="*/ 6 w 23"/>
                      <a:gd name="T21" fmla="*/ 34 h 39"/>
                      <a:gd name="T22" fmla="*/ 12 w 23"/>
                      <a:gd name="T23"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2" y="33"/>
                        </a:moveTo>
                        <a:lnTo>
                          <a:pt x="12" y="7"/>
                        </a:lnTo>
                        <a:lnTo>
                          <a:pt x="4" y="12"/>
                        </a:lnTo>
                        <a:lnTo>
                          <a:pt x="0" y="7"/>
                        </a:lnTo>
                        <a:lnTo>
                          <a:pt x="13" y="0"/>
                        </a:lnTo>
                        <a:lnTo>
                          <a:pt x="18" y="0"/>
                        </a:lnTo>
                        <a:lnTo>
                          <a:pt x="18" y="33"/>
                        </a:lnTo>
                        <a:lnTo>
                          <a:pt x="23" y="34"/>
                        </a:lnTo>
                        <a:lnTo>
                          <a:pt x="23" y="39"/>
                        </a:lnTo>
                        <a:lnTo>
                          <a:pt x="6" y="39"/>
                        </a:lnTo>
                        <a:lnTo>
                          <a:pt x="6" y="34"/>
                        </a:lnTo>
                        <a:lnTo>
                          <a:pt x="1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86" name="Freeform 1181"/>
                  <p:cNvSpPr>
                    <a:spLocks noEditPoints="1"/>
                  </p:cNvSpPr>
                  <p:nvPr/>
                </p:nvSpPr>
                <p:spPr bwMode="gray">
                  <a:xfrm>
                    <a:off x="11255539" y="2391653"/>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6 h 42"/>
                      <a:gd name="T20" fmla="*/ 8 w 29"/>
                      <a:gd name="T21" fmla="*/ 10 h 42"/>
                      <a:gd name="T22" fmla="*/ 7 w 29"/>
                      <a:gd name="T23" fmla="*/ 21 h 42"/>
                      <a:gd name="T24" fmla="*/ 9 w 29"/>
                      <a:gd name="T25" fmla="*/ 33 h 42"/>
                      <a:gd name="T26" fmla="*/ 14 w 29"/>
                      <a:gd name="T27" fmla="*/ 37 h 42"/>
                      <a:gd name="T28" fmla="*/ 20 w 29"/>
                      <a:gd name="T29" fmla="*/ 32 h 42"/>
                      <a:gd name="T30" fmla="*/ 22 w 29"/>
                      <a:gd name="T31" fmla="*/ 21 h 42"/>
                      <a:gd name="T32" fmla="*/ 20 w 29"/>
                      <a:gd name="T33" fmla="*/ 10 h 42"/>
                      <a:gd name="T34" fmla="*/ 14 w 29"/>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1"/>
                          <a:pt x="29" y="15"/>
                          <a:pt x="29" y="21"/>
                        </a:cubicBezTo>
                        <a:cubicBezTo>
                          <a:pt x="29" y="28"/>
                          <a:pt x="28" y="33"/>
                          <a:pt x="26" y="36"/>
                        </a:cubicBezTo>
                        <a:cubicBezTo>
                          <a:pt x="24" y="40"/>
                          <a:pt x="20" y="42"/>
                          <a:pt x="14" y="42"/>
                        </a:cubicBezTo>
                        <a:cubicBezTo>
                          <a:pt x="9" y="42"/>
                          <a:pt x="4" y="40"/>
                          <a:pt x="2" y="35"/>
                        </a:cubicBezTo>
                        <a:cubicBezTo>
                          <a:pt x="1" y="32"/>
                          <a:pt x="0" y="27"/>
                          <a:pt x="0" y="21"/>
                        </a:cubicBezTo>
                        <a:cubicBezTo>
                          <a:pt x="0" y="14"/>
                          <a:pt x="1" y="10"/>
                          <a:pt x="3" y="6"/>
                        </a:cubicBezTo>
                        <a:cubicBezTo>
                          <a:pt x="5" y="2"/>
                          <a:pt x="9" y="0"/>
                          <a:pt x="15" y="0"/>
                        </a:cubicBezTo>
                        <a:close/>
                        <a:moveTo>
                          <a:pt x="14" y="6"/>
                        </a:moveTo>
                        <a:cubicBezTo>
                          <a:pt x="12" y="6"/>
                          <a:pt x="10" y="7"/>
                          <a:pt x="8" y="10"/>
                        </a:cubicBezTo>
                        <a:cubicBezTo>
                          <a:pt x="8" y="13"/>
                          <a:pt x="7" y="16"/>
                          <a:pt x="7" y="21"/>
                        </a:cubicBezTo>
                        <a:cubicBezTo>
                          <a:pt x="7" y="26"/>
                          <a:pt x="8" y="30"/>
                          <a:pt x="9" y="33"/>
                        </a:cubicBezTo>
                        <a:cubicBezTo>
                          <a:pt x="10" y="35"/>
                          <a:pt x="12" y="37"/>
                          <a:pt x="14" y="37"/>
                        </a:cubicBezTo>
                        <a:cubicBezTo>
                          <a:pt x="17" y="37"/>
                          <a:pt x="19" y="35"/>
                          <a:pt x="20" y="32"/>
                        </a:cubicBezTo>
                        <a:cubicBezTo>
                          <a:pt x="21" y="29"/>
                          <a:pt x="22" y="26"/>
                          <a:pt x="22" y="21"/>
                        </a:cubicBezTo>
                        <a:cubicBezTo>
                          <a:pt x="22" y="16"/>
                          <a:pt x="21" y="12"/>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87" name="Freeform 1200"/>
                  <p:cNvSpPr>
                    <a:spLocks/>
                  </p:cNvSpPr>
                  <p:nvPr/>
                </p:nvSpPr>
                <p:spPr bwMode="gray">
                  <a:xfrm>
                    <a:off x="11261889" y="2491665"/>
                    <a:ext cx="36513" cy="61913"/>
                  </a:xfrm>
                  <a:custGeom>
                    <a:avLst/>
                    <a:gdLst>
                      <a:gd name="T0" fmla="*/ 11 w 23"/>
                      <a:gd name="T1" fmla="*/ 34 h 39"/>
                      <a:gd name="T2" fmla="*/ 11 w 23"/>
                      <a:gd name="T3" fmla="*/ 8 h 39"/>
                      <a:gd name="T4" fmla="*/ 3 w 23"/>
                      <a:gd name="T5" fmla="*/ 12 h 39"/>
                      <a:gd name="T6" fmla="*/ 0 w 23"/>
                      <a:gd name="T7" fmla="*/ 7 h 39"/>
                      <a:gd name="T8" fmla="*/ 11 w 23"/>
                      <a:gd name="T9" fmla="*/ 0 h 39"/>
                      <a:gd name="T10" fmla="*/ 18 w 23"/>
                      <a:gd name="T11" fmla="*/ 0 h 39"/>
                      <a:gd name="T12" fmla="*/ 18 w 23"/>
                      <a:gd name="T13" fmla="*/ 34 h 39"/>
                      <a:gd name="T14" fmla="*/ 23 w 23"/>
                      <a:gd name="T15" fmla="*/ 34 h 39"/>
                      <a:gd name="T16" fmla="*/ 23 w 23"/>
                      <a:gd name="T17" fmla="*/ 39 h 39"/>
                      <a:gd name="T18" fmla="*/ 6 w 23"/>
                      <a:gd name="T19" fmla="*/ 39 h 39"/>
                      <a:gd name="T20" fmla="*/ 6 w 23"/>
                      <a:gd name="T21" fmla="*/ 34 h 39"/>
                      <a:gd name="T22" fmla="*/ 11 w 23"/>
                      <a:gd name="T2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4"/>
                        </a:moveTo>
                        <a:lnTo>
                          <a:pt x="11" y="8"/>
                        </a:lnTo>
                        <a:lnTo>
                          <a:pt x="3" y="12"/>
                        </a:lnTo>
                        <a:lnTo>
                          <a:pt x="0" y="7"/>
                        </a:lnTo>
                        <a:lnTo>
                          <a:pt x="11" y="0"/>
                        </a:lnTo>
                        <a:lnTo>
                          <a:pt x="18" y="0"/>
                        </a:lnTo>
                        <a:lnTo>
                          <a:pt x="18" y="34"/>
                        </a:lnTo>
                        <a:lnTo>
                          <a:pt x="23" y="34"/>
                        </a:lnTo>
                        <a:lnTo>
                          <a:pt x="23" y="39"/>
                        </a:lnTo>
                        <a:lnTo>
                          <a:pt x="6" y="39"/>
                        </a:lnTo>
                        <a:lnTo>
                          <a:pt x="6" y="34"/>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90" name="Freeform 1180"/>
                  <p:cNvSpPr>
                    <a:spLocks/>
                  </p:cNvSpPr>
                  <p:nvPr/>
                </p:nvSpPr>
                <p:spPr bwMode="gray">
                  <a:xfrm>
                    <a:off x="11206327" y="2585945"/>
                    <a:ext cx="36513" cy="61913"/>
                  </a:xfrm>
                  <a:custGeom>
                    <a:avLst/>
                    <a:gdLst>
                      <a:gd name="T0" fmla="*/ 12 w 23"/>
                      <a:gd name="T1" fmla="*/ 33 h 39"/>
                      <a:gd name="T2" fmla="*/ 12 w 23"/>
                      <a:gd name="T3" fmla="*/ 7 h 39"/>
                      <a:gd name="T4" fmla="*/ 4 w 23"/>
                      <a:gd name="T5" fmla="*/ 12 h 39"/>
                      <a:gd name="T6" fmla="*/ 0 w 23"/>
                      <a:gd name="T7" fmla="*/ 7 h 39"/>
                      <a:gd name="T8" fmla="*/ 13 w 23"/>
                      <a:gd name="T9" fmla="*/ 0 h 39"/>
                      <a:gd name="T10" fmla="*/ 18 w 23"/>
                      <a:gd name="T11" fmla="*/ 0 h 39"/>
                      <a:gd name="T12" fmla="*/ 18 w 23"/>
                      <a:gd name="T13" fmla="*/ 33 h 39"/>
                      <a:gd name="T14" fmla="*/ 23 w 23"/>
                      <a:gd name="T15" fmla="*/ 34 h 39"/>
                      <a:gd name="T16" fmla="*/ 23 w 23"/>
                      <a:gd name="T17" fmla="*/ 39 h 39"/>
                      <a:gd name="T18" fmla="*/ 6 w 23"/>
                      <a:gd name="T19" fmla="*/ 39 h 39"/>
                      <a:gd name="T20" fmla="*/ 6 w 23"/>
                      <a:gd name="T21" fmla="*/ 34 h 39"/>
                      <a:gd name="T22" fmla="*/ 12 w 23"/>
                      <a:gd name="T23"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2" y="33"/>
                        </a:moveTo>
                        <a:lnTo>
                          <a:pt x="12" y="7"/>
                        </a:lnTo>
                        <a:lnTo>
                          <a:pt x="4" y="12"/>
                        </a:lnTo>
                        <a:lnTo>
                          <a:pt x="0" y="7"/>
                        </a:lnTo>
                        <a:lnTo>
                          <a:pt x="13" y="0"/>
                        </a:lnTo>
                        <a:lnTo>
                          <a:pt x="18" y="0"/>
                        </a:lnTo>
                        <a:lnTo>
                          <a:pt x="18" y="33"/>
                        </a:lnTo>
                        <a:lnTo>
                          <a:pt x="23" y="34"/>
                        </a:lnTo>
                        <a:lnTo>
                          <a:pt x="23" y="39"/>
                        </a:lnTo>
                        <a:lnTo>
                          <a:pt x="6" y="39"/>
                        </a:lnTo>
                        <a:lnTo>
                          <a:pt x="6" y="34"/>
                        </a:lnTo>
                        <a:lnTo>
                          <a:pt x="1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98" name="Freeform 1181"/>
                  <p:cNvSpPr>
                    <a:spLocks noEditPoints="1"/>
                  </p:cNvSpPr>
                  <p:nvPr/>
                </p:nvSpPr>
                <p:spPr bwMode="gray">
                  <a:xfrm>
                    <a:off x="11255539" y="2585945"/>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6 h 42"/>
                      <a:gd name="T20" fmla="*/ 8 w 29"/>
                      <a:gd name="T21" fmla="*/ 10 h 42"/>
                      <a:gd name="T22" fmla="*/ 7 w 29"/>
                      <a:gd name="T23" fmla="*/ 21 h 42"/>
                      <a:gd name="T24" fmla="*/ 9 w 29"/>
                      <a:gd name="T25" fmla="*/ 33 h 42"/>
                      <a:gd name="T26" fmla="*/ 14 w 29"/>
                      <a:gd name="T27" fmla="*/ 37 h 42"/>
                      <a:gd name="T28" fmla="*/ 20 w 29"/>
                      <a:gd name="T29" fmla="*/ 32 h 42"/>
                      <a:gd name="T30" fmla="*/ 22 w 29"/>
                      <a:gd name="T31" fmla="*/ 21 h 42"/>
                      <a:gd name="T32" fmla="*/ 20 w 29"/>
                      <a:gd name="T33" fmla="*/ 10 h 42"/>
                      <a:gd name="T34" fmla="*/ 14 w 29"/>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1"/>
                          <a:pt x="29" y="15"/>
                          <a:pt x="29" y="21"/>
                        </a:cubicBezTo>
                        <a:cubicBezTo>
                          <a:pt x="29" y="28"/>
                          <a:pt x="28" y="33"/>
                          <a:pt x="26" y="36"/>
                        </a:cubicBezTo>
                        <a:cubicBezTo>
                          <a:pt x="24" y="40"/>
                          <a:pt x="20" y="42"/>
                          <a:pt x="14" y="42"/>
                        </a:cubicBezTo>
                        <a:cubicBezTo>
                          <a:pt x="9" y="42"/>
                          <a:pt x="4" y="40"/>
                          <a:pt x="2" y="35"/>
                        </a:cubicBezTo>
                        <a:cubicBezTo>
                          <a:pt x="1" y="32"/>
                          <a:pt x="0" y="27"/>
                          <a:pt x="0" y="21"/>
                        </a:cubicBezTo>
                        <a:cubicBezTo>
                          <a:pt x="0" y="14"/>
                          <a:pt x="1" y="10"/>
                          <a:pt x="3" y="6"/>
                        </a:cubicBezTo>
                        <a:cubicBezTo>
                          <a:pt x="5" y="2"/>
                          <a:pt x="9" y="0"/>
                          <a:pt x="15" y="0"/>
                        </a:cubicBezTo>
                        <a:close/>
                        <a:moveTo>
                          <a:pt x="14" y="6"/>
                        </a:moveTo>
                        <a:cubicBezTo>
                          <a:pt x="12" y="6"/>
                          <a:pt x="10" y="7"/>
                          <a:pt x="8" y="10"/>
                        </a:cubicBezTo>
                        <a:cubicBezTo>
                          <a:pt x="8" y="13"/>
                          <a:pt x="7" y="16"/>
                          <a:pt x="7" y="21"/>
                        </a:cubicBezTo>
                        <a:cubicBezTo>
                          <a:pt x="7" y="26"/>
                          <a:pt x="8" y="30"/>
                          <a:pt x="9" y="33"/>
                        </a:cubicBezTo>
                        <a:cubicBezTo>
                          <a:pt x="10" y="35"/>
                          <a:pt x="12" y="37"/>
                          <a:pt x="14" y="37"/>
                        </a:cubicBezTo>
                        <a:cubicBezTo>
                          <a:pt x="17" y="37"/>
                          <a:pt x="19" y="35"/>
                          <a:pt x="20" y="32"/>
                        </a:cubicBezTo>
                        <a:cubicBezTo>
                          <a:pt x="21" y="29"/>
                          <a:pt x="22" y="26"/>
                          <a:pt x="22" y="21"/>
                        </a:cubicBezTo>
                        <a:cubicBezTo>
                          <a:pt x="22" y="16"/>
                          <a:pt x="21" y="12"/>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grpSp>
            <p:grpSp>
              <p:nvGrpSpPr>
                <p:cNvPr id="12" name="Gruppieren 9"/>
                <p:cNvGrpSpPr>
                  <a:grpSpLocks/>
                </p:cNvGrpSpPr>
                <p:nvPr/>
              </p:nvGrpSpPr>
              <p:grpSpPr bwMode="gray">
                <a:xfrm>
                  <a:off x="11401765" y="2349667"/>
                  <a:ext cx="92076" cy="471488"/>
                  <a:chOff x="11203151" y="2977440"/>
                  <a:chExt cx="92076" cy="471488"/>
                </a:xfrm>
                <a:solidFill>
                  <a:srgbClr val="41AAAA"/>
                </a:solidFill>
              </p:grpSpPr>
              <p:sp>
                <p:nvSpPr>
                  <p:cNvPr id="131" name="Freeform 34"/>
                  <p:cNvSpPr>
                    <a:spLocks/>
                  </p:cNvSpPr>
                  <p:nvPr/>
                </p:nvSpPr>
                <p:spPr bwMode="gray">
                  <a:xfrm>
                    <a:off x="11253951" y="2977440"/>
                    <a:ext cx="36513" cy="63500"/>
                  </a:xfrm>
                  <a:custGeom>
                    <a:avLst/>
                    <a:gdLst>
                      <a:gd name="T0" fmla="*/ 11 w 23"/>
                      <a:gd name="T1" fmla="*/ 34 h 40"/>
                      <a:gd name="T2" fmla="*/ 11 w 23"/>
                      <a:gd name="T3" fmla="*/ 8 h 40"/>
                      <a:gd name="T4" fmla="*/ 4 w 23"/>
                      <a:gd name="T5" fmla="*/ 13 h 40"/>
                      <a:gd name="T6" fmla="*/ 0 w 23"/>
                      <a:gd name="T7" fmla="*/ 8 h 40"/>
                      <a:gd name="T8" fmla="*/ 12 w 23"/>
                      <a:gd name="T9" fmla="*/ 0 h 40"/>
                      <a:gd name="T10" fmla="*/ 18 w 23"/>
                      <a:gd name="T11" fmla="*/ 0 h 40"/>
                      <a:gd name="T12" fmla="*/ 18 w 23"/>
                      <a:gd name="T13" fmla="*/ 34 h 40"/>
                      <a:gd name="T14" fmla="*/ 23 w 23"/>
                      <a:gd name="T15" fmla="*/ 35 h 40"/>
                      <a:gd name="T16" fmla="*/ 23 w 23"/>
                      <a:gd name="T17" fmla="*/ 40 h 40"/>
                      <a:gd name="T18" fmla="*/ 7 w 23"/>
                      <a:gd name="T19" fmla="*/ 40 h 40"/>
                      <a:gd name="T20" fmla="*/ 7 w 23"/>
                      <a:gd name="T21" fmla="*/ 35 h 40"/>
                      <a:gd name="T22" fmla="*/ 11 w 23"/>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0">
                        <a:moveTo>
                          <a:pt x="11" y="34"/>
                        </a:moveTo>
                        <a:lnTo>
                          <a:pt x="11" y="8"/>
                        </a:lnTo>
                        <a:lnTo>
                          <a:pt x="4" y="13"/>
                        </a:lnTo>
                        <a:lnTo>
                          <a:pt x="0" y="8"/>
                        </a:lnTo>
                        <a:lnTo>
                          <a:pt x="12" y="0"/>
                        </a:lnTo>
                        <a:lnTo>
                          <a:pt x="18" y="0"/>
                        </a:lnTo>
                        <a:lnTo>
                          <a:pt x="18" y="34"/>
                        </a:lnTo>
                        <a:lnTo>
                          <a:pt x="23" y="35"/>
                        </a:lnTo>
                        <a:lnTo>
                          <a:pt x="23" y="40"/>
                        </a:lnTo>
                        <a:lnTo>
                          <a:pt x="7" y="40"/>
                        </a:lnTo>
                        <a:lnTo>
                          <a:pt x="7" y="35"/>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32" name="Freeform 214"/>
                  <p:cNvSpPr>
                    <a:spLocks noEditPoints="1"/>
                  </p:cNvSpPr>
                  <p:nvPr/>
                </p:nvSpPr>
                <p:spPr bwMode="gray">
                  <a:xfrm>
                    <a:off x="11203151" y="3186991"/>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6 h 42"/>
                      <a:gd name="T20" fmla="*/ 9 w 29"/>
                      <a:gd name="T21" fmla="*/ 10 h 42"/>
                      <a:gd name="T22" fmla="*/ 7 w 29"/>
                      <a:gd name="T23" fmla="*/ 21 h 42"/>
                      <a:gd name="T24" fmla="*/ 9 w 29"/>
                      <a:gd name="T25" fmla="*/ 33 h 42"/>
                      <a:gd name="T26" fmla="*/ 14 w 29"/>
                      <a:gd name="T27" fmla="*/ 37 h 42"/>
                      <a:gd name="T28" fmla="*/ 20 w 29"/>
                      <a:gd name="T29" fmla="*/ 32 h 42"/>
                      <a:gd name="T30" fmla="*/ 22 w 29"/>
                      <a:gd name="T31" fmla="*/ 21 h 42"/>
                      <a:gd name="T32" fmla="*/ 20 w 29"/>
                      <a:gd name="T33" fmla="*/ 10 h 42"/>
                      <a:gd name="T34" fmla="*/ 14 w 29"/>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0"/>
                          <a:pt x="29" y="15"/>
                          <a:pt x="29" y="21"/>
                        </a:cubicBezTo>
                        <a:cubicBezTo>
                          <a:pt x="29" y="28"/>
                          <a:pt x="28" y="33"/>
                          <a:pt x="26" y="36"/>
                        </a:cubicBezTo>
                        <a:cubicBezTo>
                          <a:pt x="24" y="40"/>
                          <a:pt x="20" y="42"/>
                          <a:pt x="14" y="42"/>
                        </a:cubicBezTo>
                        <a:cubicBezTo>
                          <a:pt x="9" y="42"/>
                          <a:pt x="5" y="40"/>
                          <a:pt x="2" y="35"/>
                        </a:cubicBezTo>
                        <a:cubicBezTo>
                          <a:pt x="1" y="32"/>
                          <a:pt x="0" y="27"/>
                          <a:pt x="0" y="21"/>
                        </a:cubicBezTo>
                        <a:cubicBezTo>
                          <a:pt x="0" y="14"/>
                          <a:pt x="1" y="9"/>
                          <a:pt x="3" y="6"/>
                        </a:cubicBezTo>
                        <a:cubicBezTo>
                          <a:pt x="5" y="2"/>
                          <a:pt x="9" y="0"/>
                          <a:pt x="15" y="0"/>
                        </a:cubicBezTo>
                        <a:close/>
                        <a:moveTo>
                          <a:pt x="14" y="6"/>
                        </a:moveTo>
                        <a:cubicBezTo>
                          <a:pt x="12" y="6"/>
                          <a:pt x="10" y="7"/>
                          <a:pt x="9" y="10"/>
                        </a:cubicBezTo>
                        <a:cubicBezTo>
                          <a:pt x="8" y="13"/>
                          <a:pt x="7" y="16"/>
                          <a:pt x="7" y="21"/>
                        </a:cubicBezTo>
                        <a:cubicBezTo>
                          <a:pt x="7" y="26"/>
                          <a:pt x="8" y="30"/>
                          <a:pt x="9" y="33"/>
                        </a:cubicBezTo>
                        <a:cubicBezTo>
                          <a:pt x="10" y="35"/>
                          <a:pt x="12" y="37"/>
                          <a:pt x="14" y="37"/>
                        </a:cubicBezTo>
                        <a:cubicBezTo>
                          <a:pt x="17" y="37"/>
                          <a:pt x="19" y="35"/>
                          <a:pt x="20" y="32"/>
                        </a:cubicBezTo>
                        <a:cubicBezTo>
                          <a:pt x="21" y="29"/>
                          <a:pt x="22" y="26"/>
                          <a:pt x="22" y="21"/>
                        </a:cubicBezTo>
                        <a:cubicBezTo>
                          <a:pt x="22" y="16"/>
                          <a:pt x="21" y="12"/>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33" name="Freeform 215"/>
                  <p:cNvSpPr>
                    <a:spLocks/>
                  </p:cNvSpPr>
                  <p:nvPr/>
                </p:nvSpPr>
                <p:spPr bwMode="gray">
                  <a:xfrm>
                    <a:off x="11253951" y="3186991"/>
                    <a:ext cx="36513" cy="61913"/>
                  </a:xfrm>
                  <a:custGeom>
                    <a:avLst/>
                    <a:gdLst>
                      <a:gd name="T0" fmla="*/ 11 w 23"/>
                      <a:gd name="T1" fmla="*/ 34 h 39"/>
                      <a:gd name="T2" fmla="*/ 11 w 23"/>
                      <a:gd name="T3" fmla="*/ 8 h 39"/>
                      <a:gd name="T4" fmla="*/ 4 w 23"/>
                      <a:gd name="T5" fmla="*/ 12 h 39"/>
                      <a:gd name="T6" fmla="*/ 0 w 23"/>
                      <a:gd name="T7" fmla="*/ 8 h 39"/>
                      <a:gd name="T8" fmla="*/ 12 w 23"/>
                      <a:gd name="T9" fmla="*/ 0 h 39"/>
                      <a:gd name="T10" fmla="*/ 18 w 23"/>
                      <a:gd name="T11" fmla="*/ 0 h 39"/>
                      <a:gd name="T12" fmla="*/ 18 w 23"/>
                      <a:gd name="T13" fmla="*/ 34 h 39"/>
                      <a:gd name="T14" fmla="*/ 23 w 23"/>
                      <a:gd name="T15" fmla="*/ 35 h 39"/>
                      <a:gd name="T16" fmla="*/ 23 w 23"/>
                      <a:gd name="T17" fmla="*/ 39 h 39"/>
                      <a:gd name="T18" fmla="*/ 7 w 23"/>
                      <a:gd name="T19" fmla="*/ 39 h 39"/>
                      <a:gd name="T20" fmla="*/ 7 w 23"/>
                      <a:gd name="T21" fmla="*/ 35 h 39"/>
                      <a:gd name="T22" fmla="*/ 11 w 23"/>
                      <a:gd name="T2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4"/>
                        </a:moveTo>
                        <a:lnTo>
                          <a:pt x="11" y="8"/>
                        </a:lnTo>
                        <a:lnTo>
                          <a:pt x="4" y="12"/>
                        </a:lnTo>
                        <a:lnTo>
                          <a:pt x="0" y="8"/>
                        </a:lnTo>
                        <a:lnTo>
                          <a:pt x="12" y="0"/>
                        </a:lnTo>
                        <a:lnTo>
                          <a:pt x="18" y="0"/>
                        </a:lnTo>
                        <a:lnTo>
                          <a:pt x="18" y="34"/>
                        </a:lnTo>
                        <a:lnTo>
                          <a:pt x="23" y="35"/>
                        </a:lnTo>
                        <a:lnTo>
                          <a:pt x="23" y="39"/>
                        </a:lnTo>
                        <a:lnTo>
                          <a:pt x="7" y="39"/>
                        </a:lnTo>
                        <a:lnTo>
                          <a:pt x="7" y="35"/>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34" name="Freeform 440"/>
                  <p:cNvSpPr>
                    <a:spLocks noEditPoints="1"/>
                  </p:cNvSpPr>
                  <p:nvPr/>
                </p:nvSpPr>
                <p:spPr bwMode="gray">
                  <a:xfrm>
                    <a:off x="11252364" y="3287003"/>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6 h 42"/>
                      <a:gd name="T20" fmla="*/ 9 w 29"/>
                      <a:gd name="T21" fmla="*/ 10 h 42"/>
                      <a:gd name="T22" fmla="*/ 7 w 29"/>
                      <a:gd name="T23" fmla="*/ 21 h 42"/>
                      <a:gd name="T24" fmla="*/ 9 w 29"/>
                      <a:gd name="T25" fmla="*/ 32 h 42"/>
                      <a:gd name="T26" fmla="*/ 14 w 29"/>
                      <a:gd name="T27" fmla="*/ 36 h 42"/>
                      <a:gd name="T28" fmla="*/ 20 w 29"/>
                      <a:gd name="T29" fmla="*/ 32 h 42"/>
                      <a:gd name="T30" fmla="*/ 22 w 29"/>
                      <a:gd name="T31" fmla="*/ 21 h 42"/>
                      <a:gd name="T32" fmla="*/ 20 w 29"/>
                      <a:gd name="T33" fmla="*/ 10 h 42"/>
                      <a:gd name="T34" fmla="*/ 14 w 29"/>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0"/>
                          <a:pt x="29" y="15"/>
                          <a:pt x="29" y="21"/>
                        </a:cubicBezTo>
                        <a:cubicBezTo>
                          <a:pt x="29" y="28"/>
                          <a:pt x="28" y="33"/>
                          <a:pt x="26" y="36"/>
                        </a:cubicBezTo>
                        <a:cubicBezTo>
                          <a:pt x="24" y="40"/>
                          <a:pt x="20" y="42"/>
                          <a:pt x="14" y="42"/>
                        </a:cubicBezTo>
                        <a:cubicBezTo>
                          <a:pt x="9" y="42"/>
                          <a:pt x="5" y="40"/>
                          <a:pt x="2" y="35"/>
                        </a:cubicBezTo>
                        <a:cubicBezTo>
                          <a:pt x="1" y="32"/>
                          <a:pt x="0" y="27"/>
                          <a:pt x="0" y="21"/>
                        </a:cubicBezTo>
                        <a:cubicBezTo>
                          <a:pt x="0" y="14"/>
                          <a:pt x="1" y="9"/>
                          <a:pt x="3" y="6"/>
                        </a:cubicBezTo>
                        <a:cubicBezTo>
                          <a:pt x="5" y="2"/>
                          <a:pt x="9" y="0"/>
                          <a:pt x="15" y="0"/>
                        </a:cubicBezTo>
                        <a:close/>
                        <a:moveTo>
                          <a:pt x="14" y="6"/>
                        </a:moveTo>
                        <a:cubicBezTo>
                          <a:pt x="12" y="6"/>
                          <a:pt x="10" y="7"/>
                          <a:pt x="9" y="10"/>
                        </a:cubicBezTo>
                        <a:cubicBezTo>
                          <a:pt x="8" y="13"/>
                          <a:pt x="7" y="16"/>
                          <a:pt x="7" y="21"/>
                        </a:cubicBezTo>
                        <a:cubicBezTo>
                          <a:pt x="7" y="26"/>
                          <a:pt x="8" y="30"/>
                          <a:pt x="9" y="32"/>
                        </a:cubicBezTo>
                        <a:cubicBezTo>
                          <a:pt x="10" y="35"/>
                          <a:pt x="12" y="36"/>
                          <a:pt x="14" y="36"/>
                        </a:cubicBezTo>
                        <a:cubicBezTo>
                          <a:pt x="17" y="36"/>
                          <a:pt x="19" y="35"/>
                          <a:pt x="20" y="32"/>
                        </a:cubicBezTo>
                        <a:cubicBezTo>
                          <a:pt x="21" y="29"/>
                          <a:pt x="22" y="26"/>
                          <a:pt x="22" y="21"/>
                        </a:cubicBezTo>
                        <a:cubicBezTo>
                          <a:pt x="22" y="16"/>
                          <a:pt x="21" y="12"/>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37" name="Freeform 643"/>
                  <p:cNvSpPr>
                    <a:spLocks noEditPoints="1"/>
                  </p:cNvSpPr>
                  <p:nvPr/>
                </p:nvSpPr>
                <p:spPr bwMode="gray">
                  <a:xfrm>
                    <a:off x="11203152" y="3385428"/>
                    <a:ext cx="42863" cy="63500"/>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5 h 42"/>
                      <a:gd name="T20" fmla="*/ 9 w 29"/>
                      <a:gd name="T21" fmla="*/ 10 h 42"/>
                      <a:gd name="T22" fmla="*/ 7 w 29"/>
                      <a:gd name="T23" fmla="*/ 21 h 42"/>
                      <a:gd name="T24" fmla="*/ 9 w 29"/>
                      <a:gd name="T25" fmla="*/ 32 h 42"/>
                      <a:gd name="T26" fmla="*/ 14 w 29"/>
                      <a:gd name="T27" fmla="*/ 36 h 42"/>
                      <a:gd name="T28" fmla="*/ 20 w 29"/>
                      <a:gd name="T29" fmla="*/ 32 h 42"/>
                      <a:gd name="T30" fmla="*/ 22 w 29"/>
                      <a:gd name="T31" fmla="*/ 21 h 42"/>
                      <a:gd name="T32" fmla="*/ 20 w 29"/>
                      <a:gd name="T33" fmla="*/ 9 h 42"/>
                      <a:gd name="T34" fmla="*/ 14 w 29"/>
                      <a:gd name="T35"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0"/>
                          <a:pt x="29" y="15"/>
                          <a:pt x="29" y="21"/>
                        </a:cubicBezTo>
                        <a:cubicBezTo>
                          <a:pt x="29" y="28"/>
                          <a:pt x="28" y="32"/>
                          <a:pt x="26" y="36"/>
                        </a:cubicBezTo>
                        <a:cubicBezTo>
                          <a:pt x="24" y="40"/>
                          <a:pt x="20" y="42"/>
                          <a:pt x="14" y="42"/>
                        </a:cubicBezTo>
                        <a:cubicBezTo>
                          <a:pt x="9" y="42"/>
                          <a:pt x="5" y="40"/>
                          <a:pt x="2" y="35"/>
                        </a:cubicBezTo>
                        <a:cubicBezTo>
                          <a:pt x="1" y="32"/>
                          <a:pt x="0" y="27"/>
                          <a:pt x="0" y="21"/>
                        </a:cubicBezTo>
                        <a:cubicBezTo>
                          <a:pt x="0" y="14"/>
                          <a:pt x="1" y="9"/>
                          <a:pt x="3" y="6"/>
                        </a:cubicBezTo>
                        <a:cubicBezTo>
                          <a:pt x="5" y="2"/>
                          <a:pt x="9" y="0"/>
                          <a:pt x="15" y="0"/>
                        </a:cubicBezTo>
                        <a:close/>
                        <a:moveTo>
                          <a:pt x="14" y="5"/>
                        </a:moveTo>
                        <a:cubicBezTo>
                          <a:pt x="12" y="5"/>
                          <a:pt x="10" y="7"/>
                          <a:pt x="9" y="10"/>
                        </a:cubicBezTo>
                        <a:cubicBezTo>
                          <a:pt x="8" y="13"/>
                          <a:pt x="7" y="16"/>
                          <a:pt x="7" y="21"/>
                        </a:cubicBezTo>
                        <a:cubicBezTo>
                          <a:pt x="7" y="26"/>
                          <a:pt x="8" y="30"/>
                          <a:pt x="9" y="32"/>
                        </a:cubicBezTo>
                        <a:cubicBezTo>
                          <a:pt x="10" y="35"/>
                          <a:pt x="12" y="36"/>
                          <a:pt x="14" y="36"/>
                        </a:cubicBezTo>
                        <a:cubicBezTo>
                          <a:pt x="17" y="36"/>
                          <a:pt x="19" y="35"/>
                          <a:pt x="20" y="32"/>
                        </a:cubicBezTo>
                        <a:cubicBezTo>
                          <a:pt x="21" y="29"/>
                          <a:pt x="22" y="26"/>
                          <a:pt x="22" y="21"/>
                        </a:cubicBezTo>
                        <a:cubicBezTo>
                          <a:pt x="22" y="16"/>
                          <a:pt x="21" y="12"/>
                          <a:pt x="20" y="9"/>
                        </a:cubicBezTo>
                        <a:cubicBezTo>
                          <a:pt x="19" y="7"/>
                          <a:pt x="17"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38" name="Freeform 644"/>
                  <p:cNvSpPr>
                    <a:spLocks/>
                  </p:cNvSpPr>
                  <p:nvPr/>
                </p:nvSpPr>
                <p:spPr bwMode="gray">
                  <a:xfrm>
                    <a:off x="11253952" y="3385428"/>
                    <a:ext cx="36513" cy="63500"/>
                  </a:xfrm>
                  <a:custGeom>
                    <a:avLst/>
                    <a:gdLst>
                      <a:gd name="T0" fmla="*/ 11 w 23"/>
                      <a:gd name="T1" fmla="*/ 34 h 40"/>
                      <a:gd name="T2" fmla="*/ 11 w 23"/>
                      <a:gd name="T3" fmla="*/ 8 h 40"/>
                      <a:gd name="T4" fmla="*/ 4 w 23"/>
                      <a:gd name="T5" fmla="*/ 13 h 40"/>
                      <a:gd name="T6" fmla="*/ 0 w 23"/>
                      <a:gd name="T7" fmla="*/ 8 h 40"/>
                      <a:gd name="T8" fmla="*/ 12 w 23"/>
                      <a:gd name="T9" fmla="*/ 0 h 40"/>
                      <a:gd name="T10" fmla="*/ 18 w 23"/>
                      <a:gd name="T11" fmla="*/ 0 h 40"/>
                      <a:gd name="T12" fmla="*/ 18 w 23"/>
                      <a:gd name="T13" fmla="*/ 34 h 40"/>
                      <a:gd name="T14" fmla="*/ 23 w 23"/>
                      <a:gd name="T15" fmla="*/ 34 h 40"/>
                      <a:gd name="T16" fmla="*/ 23 w 23"/>
                      <a:gd name="T17" fmla="*/ 40 h 40"/>
                      <a:gd name="T18" fmla="*/ 7 w 23"/>
                      <a:gd name="T19" fmla="*/ 40 h 40"/>
                      <a:gd name="T20" fmla="*/ 7 w 23"/>
                      <a:gd name="T21" fmla="*/ 34 h 40"/>
                      <a:gd name="T22" fmla="*/ 11 w 23"/>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0">
                        <a:moveTo>
                          <a:pt x="11" y="34"/>
                        </a:moveTo>
                        <a:lnTo>
                          <a:pt x="11" y="8"/>
                        </a:lnTo>
                        <a:lnTo>
                          <a:pt x="4" y="13"/>
                        </a:lnTo>
                        <a:lnTo>
                          <a:pt x="0" y="8"/>
                        </a:lnTo>
                        <a:lnTo>
                          <a:pt x="12" y="0"/>
                        </a:lnTo>
                        <a:lnTo>
                          <a:pt x="18" y="0"/>
                        </a:lnTo>
                        <a:lnTo>
                          <a:pt x="18" y="34"/>
                        </a:lnTo>
                        <a:lnTo>
                          <a:pt x="23" y="34"/>
                        </a:lnTo>
                        <a:lnTo>
                          <a:pt x="23" y="40"/>
                        </a:lnTo>
                        <a:lnTo>
                          <a:pt x="7" y="40"/>
                        </a:lnTo>
                        <a:lnTo>
                          <a:pt x="7" y="34"/>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40" name="Freeform 1172"/>
                  <p:cNvSpPr>
                    <a:spLocks noEditPoints="1"/>
                  </p:cNvSpPr>
                  <p:nvPr/>
                </p:nvSpPr>
                <p:spPr bwMode="gray">
                  <a:xfrm>
                    <a:off x="11204739" y="2977440"/>
                    <a:ext cx="44450" cy="63500"/>
                  </a:xfrm>
                  <a:custGeom>
                    <a:avLst/>
                    <a:gdLst>
                      <a:gd name="T0" fmla="*/ 15 w 29"/>
                      <a:gd name="T1" fmla="*/ 0 h 43"/>
                      <a:gd name="T2" fmla="*/ 27 w 29"/>
                      <a:gd name="T3" fmla="*/ 7 h 43"/>
                      <a:gd name="T4" fmla="*/ 29 w 29"/>
                      <a:gd name="T5" fmla="*/ 21 h 43"/>
                      <a:gd name="T6" fmla="*/ 26 w 29"/>
                      <a:gd name="T7" fmla="*/ 36 h 43"/>
                      <a:gd name="T8" fmla="*/ 14 w 29"/>
                      <a:gd name="T9" fmla="*/ 43 h 43"/>
                      <a:gd name="T10" fmla="*/ 2 w 29"/>
                      <a:gd name="T11" fmla="*/ 35 h 43"/>
                      <a:gd name="T12" fmla="*/ 0 w 29"/>
                      <a:gd name="T13" fmla="*/ 21 h 43"/>
                      <a:gd name="T14" fmla="*/ 3 w 29"/>
                      <a:gd name="T15" fmla="*/ 6 h 43"/>
                      <a:gd name="T16" fmla="*/ 15 w 29"/>
                      <a:gd name="T17" fmla="*/ 0 h 43"/>
                      <a:gd name="T18" fmla="*/ 14 w 29"/>
                      <a:gd name="T19" fmla="*/ 6 h 43"/>
                      <a:gd name="T20" fmla="*/ 8 w 29"/>
                      <a:gd name="T21" fmla="*/ 10 h 43"/>
                      <a:gd name="T22" fmla="*/ 7 w 29"/>
                      <a:gd name="T23" fmla="*/ 21 h 43"/>
                      <a:gd name="T24" fmla="*/ 9 w 29"/>
                      <a:gd name="T25" fmla="*/ 33 h 43"/>
                      <a:gd name="T26" fmla="*/ 14 w 29"/>
                      <a:gd name="T27" fmla="*/ 37 h 43"/>
                      <a:gd name="T28" fmla="*/ 20 w 29"/>
                      <a:gd name="T29" fmla="*/ 32 h 43"/>
                      <a:gd name="T30" fmla="*/ 22 w 29"/>
                      <a:gd name="T31" fmla="*/ 21 h 43"/>
                      <a:gd name="T32" fmla="*/ 20 w 29"/>
                      <a:gd name="T33" fmla="*/ 10 h 43"/>
                      <a:gd name="T34" fmla="*/ 14 w 29"/>
                      <a:gd name="T3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0"/>
                        </a:moveTo>
                        <a:cubicBezTo>
                          <a:pt x="20" y="0"/>
                          <a:pt x="24" y="2"/>
                          <a:pt x="27" y="7"/>
                        </a:cubicBezTo>
                        <a:cubicBezTo>
                          <a:pt x="28" y="11"/>
                          <a:pt x="29" y="15"/>
                          <a:pt x="29" y="21"/>
                        </a:cubicBezTo>
                        <a:cubicBezTo>
                          <a:pt x="29" y="28"/>
                          <a:pt x="28" y="33"/>
                          <a:pt x="26" y="36"/>
                        </a:cubicBezTo>
                        <a:cubicBezTo>
                          <a:pt x="24" y="40"/>
                          <a:pt x="20" y="43"/>
                          <a:pt x="14" y="43"/>
                        </a:cubicBezTo>
                        <a:cubicBezTo>
                          <a:pt x="9" y="43"/>
                          <a:pt x="4" y="40"/>
                          <a:pt x="2" y="35"/>
                        </a:cubicBezTo>
                        <a:cubicBezTo>
                          <a:pt x="1" y="32"/>
                          <a:pt x="0" y="27"/>
                          <a:pt x="0" y="21"/>
                        </a:cubicBezTo>
                        <a:cubicBezTo>
                          <a:pt x="0" y="15"/>
                          <a:pt x="1" y="10"/>
                          <a:pt x="3" y="6"/>
                        </a:cubicBezTo>
                        <a:cubicBezTo>
                          <a:pt x="5" y="2"/>
                          <a:pt x="9" y="0"/>
                          <a:pt x="15" y="0"/>
                        </a:cubicBezTo>
                        <a:close/>
                        <a:moveTo>
                          <a:pt x="14" y="6"/>
                        </a:moveTo>
                        <a:cubicBezTo>
                          <a:pt x="12" y="6"/>
                          <a:pt x="10" y="7"/>
                          <a:pt x="8" y="10"/>
                        </a:cubicBezTo>
                        <a:cubicBezTo>
                          <a:pt x="8" y="13"/>
                          <a:pt x="7" y="16"/>
                          <a:pt x="7" y="21"/>
                        </a:cubicBezTo>
                        <a:cubicBezTo>
                          <a:pt x="7" y="26"/>
                          <a:pt x="8" y="30"/>
                          <a:pt x="9" y="33"/>
                        </a:cubicBezTo>
                        <a:cubicBezTo>
                          <a:pt x="10" y="35"/>
                          <a:pt x="12" y="37"/>
                          <a:pt x="14" y="37"/>
                        </a:cubicBezTo>
                        <a:cubicBezTo>
                          <a:pt x="17" y="37"/>
                          <a:pt x="19" y="35"/>
                          <a:pt x="20" y="32"/>
                        </a:cubicBezTo>
                        <a:cubicBezTo>
                          <a:pt x="21" y="30"/>
                          <a:pt x="22" y="26"/>
                          <a:pt x="22" y="21"/>
                        </a:cubicBezTo>
                        <a:cubicBezTo>
                          <a:pt x="22" y="16"/>
                          <a:pt x="21" y="12"/>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41" name="Freeform 215"/>
                  <p:cNvSpPr>
                    <a:spLocks/>
                  </p:cNvSpPr>
                  <p:nvPr/>
                </p:nvSpPr>
                <p:spPr bwMode="gray">
                  <a:xfrm>
                    <a:off x="11253951" y="3082710"/>
                    <a:ext cx="36513" cy="61913"/>
                  </a:xfrm>
                  <a:custGeom>
                    <a:avLst/>
                    <a:gdLst>
                      <a:gd name="T0" fmla="*/ 11 w 23"/>
                      <a:gd name="T1" fmla="*/ 34 h 39"/>
                      <a:gd name="T2" fmla="*/ 11 w 23"/>
                      <a:gd name="T3" fmla="*/ 8 h 39"/>
                      <a:gd name="T4" fmla="*/ 4 w 23"/>
                      <a:gd name="T5" fmla="*/ 12 h 39"/>
                      <a:gd name="T6" fmla="*/ 0 w 23"/>
                      <a:gd name="T7" fmla="*/ 8 h 39"/>
                      <a:gd name="T8" fmla="*/ 12 w 23"/>
                      <a:gd name="T9" fmla="*/ 0 h 39"/>
                      <a:gd name="T10" fmla="*/ 18 w 23"/>
                      <a:gd name="T11" fmla="*/ 0 h 39"/>
                      <a:gd name="T12" fmla="*/ 18 w 23"/>
                      <a:gd name="T13" fmla="*/ 34 h 39"/>
                      <a:gd name="T14" fmla="*/ 23 w 23"/>
                      <a:gd name="T15" fmla="*/ 35 h 39"/>
                      <a:gd name="T16" fmla="*/ 23 w 23"/>
                      <a:gd name="T17" fmla="*/ 39 h 39"/>
                      <a:gd name="T18" fmla="*/ 7 w 23"/>
                      <a:gd name="T19" fmla="*/ 39 h 39"/>
                      <a:gd name="T20" fmla="*/ 7 w 23"/>
                      <a:gd name="T21" fmla="*/ 35 h 39"/>
                      <a:gd name="T22" fmla="*/ 11 w 23"/>
                      <a:gd name="T2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4"/>
                        </a:moveTo>
                        <a:lnTo>
                          <a:pt x="11" y="8"/>
                        </a:lnTo>
                        <a:lnTo>
                          <a:pt x="4" y="12"/>
                        </a:lnTo>
                        <a:lnTo>
                          <a:pt x="0" y="8"/>
                        </a:lnTo>
                        <a:lnTo>
                          <a:pt x="12" y="0"/>
                        </a:lnTo>
                        <a:lnTo>
                          <a:pt x="18" y="0"/>
                        </a:lnTo>
                        <a:lnTo>
                          <a:pt x="18" y="34"/>
                        </a:lnTo>
                        <a:lnTo>
                          <a:pt x="23" y="35"/>
                        </a:lnTo>
                        <a:lnTo>
                          <a:pt x="23" y="39"/>
                        </a:lnTo>
                        <a:lnTo>
                          <a:pt x="7" y="39"/>
                        </a:lnTo>
                        <a:lnTo>
                          <a:pt x="7" y="35"/>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42" name="Freeform 215"/>
                  <p:cNvSpPr>
                    <a:spLocks/>
                  </p:cNvSpPr>
                  <p:nvPr/>
                </p:nvSpPr>
                <p:spPr bwMode="gray">
                  <a:xfrm>
                    <a:off x="11209501" y="3082710"/>
                    <a:ext cx="36513" cy="61913"/>
                  </a:xfrm>
                  <a:custGeom>
                    <a:avLst/>
                    <a:gdLst>
                      <a:gd name="T0" fmla="*/ 11 w 23"/>
                      <a:gd name="T1" fmla="*/ 34 h 39"/>
                      <a:gd name="T2" fmla="*/ 11 w 23"/>
                      <a:gd name="T3" fmla="*/ 8 h 39"/>
                      <a:gd name="T4" fmla="*/ 4 w 23"/>
                      <a:gd name="T5" fmla="*/ 12 h 39"/>
                      <a:gd name="T6" fmla="*/ 0 w 23"/>
                      <a:gd name="T7" fmla="*/ 8 h 39"/>
                      <a:gd name="T8" fmla="*/ 12 w 23"/>
                      <a:gd name="T9" fmla="*/ 0 h 39"/>
                      <a:gd name="T10" fmla="*/ 18 w 23"/>
                      <a:gd name="T11" fmla="*/ 0 h 39"/>
                      <a:gd name="T12" fmla="*/ 18 w 23"/>
                      <a:gd name="T13" fmla="*/ 34 h 39"/>
                      <a:gd name="T14" fmla="*/ 23 w 23"/>
                      <a:gd name="T15" fmla="*/ 35 h 39"/>
                      <a:gd name="T16" fmla="*/ 23 w 23"/>
                      <a:gd name="T17" fmla="*/ 39 h 39"/>
                      <a:gd name="T18" fmla="*/ 7 w 23"/>
                      <a:gd name="T19" fmla="*/ 39 h 39"/>
                      <a:gd name="T20" fmla="*/ 7 w 23"/>
                      <a:gd name="T21" fmla="*/ 35 h 39"/>
                      <a:gd name="T22" fmla="*/ 11 w 23"/>
                      <a:gd name="T2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9">
                        <a:moveTo>
                          <a:pt x="11" y="34"/>
                        </a:moveTo>
                        <a:lnTo>
                          <a:pt x="11" y="8"/>
                        </a:lnTo>
                        <a:lnTo>
                          <a:pt x="4" y="12"/>
                        </a:lnTo>
                        <a:lnTo>
                          <a:pt x="0" y="8"/>
                        </a:lnTo>
                        <a:lnTo>
                          <a:pt x="12" y="0"/>
                        </a:lnTo>
                        <a:lnTo>
                          <a:pt x="18" y="0"/>
                        </a:lnTo>
                        <a:lnTo>
                          <a:pt x="18" y="34"/>
                        </a:lnTo>
                        <a:lnTo>
                          <a:pt x="23" y="35"/>
                        </a:lnTo>
                        <a:lnTo>
                          <a:pt x="23" y="39"/>
                        </a:lnTo>
                        <a:lnTo>
                          <a:pt x="7" y="39"/>
                        </a:lnTo>
                        <a:lnTo>
                          <a:pt x="7" y="35"/>
                        </a:ln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sp>
                <p:nvSpPr>
                  <p:cNvPr id="143" name="Freeform 214"/>
                  <p:cNvSpPr>
                    <a:spLocks noEditPoints="1"/>
                  </p:cNvSpPr>
                  <p:nvPr/>
                </p:nvSpPr>
                <p:spPr bwMode="gray">
                  <a:xfrm>
                    <a:off x="11203151" y="3287002"/>
                    <a:ext cx="42863" cy="61913"/>
                  </a:xfrm>
                  <a:custGeom>
                    <a:avLst/>
                    <a:gdLst>
                      <a:gd name="T0" fmla="*/ 15 w 29"/>
                      <a:gd name="T1" fmla="*/ 0 h 42"/>
                      <a:gd name="T2" fmla="*/ 27 w 29"/>
                      <a:gd name="T3" fmla="*/ 7 h 42"/>
                      <a:gd name="T4" fmla="*/ 29 w 29"/>
                      <a:gd name="T5" fmla="*/ 21 h 42"/>
                      <a:gd name="T6" fmla="*/ 26 w 29"/>
                      <a:gd name="T7" fmla="*/ 36 h 42"/>
                      <a:gd name="T8" fmla="*/ 14 w 29"/>
                      <a:gd name="T9" fmla="*/ 42 h 42"/>
                      <a:gd name="T10" fmla="*/ 2 w 29"/>
                      <a:gd name="T11" fmla="*/ 35 h 42"/>
                      <a:gd name="T12" fmla="*/ 0 w 29"/>
                      <a:gd name="T13" fmla="*/ 21 h 42"/>
                      <a:gd name="T14" fmla="*/ 3 w 29"/>
                      <a:gd name="T15" fmla="*/ 6 h 42"/>
                      <a:gd name="T16" fmla="*/ 15 w 29"/>
                      <a:gd name="T17" fmla="*/ 0 h 42"/>
                      <a:gd name="T18" fmla="*/ 14 w 29"/>
                      <a:gd name="T19" fmla="*/ 6 h 42"/>
                      <a:gd name="T20" fmla="*/ 9 w 29"/>
                      <a:gd name="T21" fmla="*/ 10 h 42"/>
                      <a:gd name="T22" fmla="*/ 7 w 29"/>
                      <a:gd name="T23" fmla="*/ 21 h 42"/>
                      <a:gd name="T24" fmla="*/ 9 w 29"/>
                      <a:gd name="T25" fmla="*/ 33 h 42"/>
                      <a:gd name="T26" fmla="*/ 14 w 29"/>
                      <a:gd name="T27" fmla="*/ 37 h 42"/>
                      <a:gd name="T28" fmla="*/ 20 w 29"/>
                      <a:gd name="T29" fmla="*/ 32 h 42"/>
                      <a:gd name="T30" fmla="*/ 22 w 29"/>
                      <a:gd name="T31" fmla="*/ 21 h 42"/>
                      <a:gd name="T32" fmla="*/ 20 w 29"/>
                      <a:gd name="T33" fmla="*/ 10 h 42"/>
                      <a:gd name="T34" fmla="*/ 14 w 29"/>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2">
                        <a:moveTo>
                          <a:pt x="15" y="0"/>
                        </a:moveTo>
                        <a:cubicBezTo>
                          <a:pt x="20" y="0"/>
                          <a:pt x="24" y="2"/>
                          <a:pt x="27" y="7"/>
                        </a:cubicBezTo>
                        <a:cubicBezTo>
                          <a:pt x="28" y="10"/>
                          <a:pt x="29" y="15"/>
                          <a:pt x="29" y="21"/>
                        </a:cubicBezTo>
                        <a:cubicBezTo>
                          <a:pt x="29" y="28"/>
                          <a:pt x="28" y="33"/>
                          <a:pt x="26" y="36"/>
                        </a:cubicBezTo>
                        <a:cubicBezTo>
                          <a:pt x="24" y="40"/>
                          <a:pt x="20" y="42"/>
                          <a:pt x="14" y="42"/>
                        </a:cubicBezTo>
                        <a:cubicBezTo>
                          <a:pt x="9" y="42"/>
                          <a:pt x="5" y="40"/>
                          <a:pt x="2" y="35"/>
                        </a:cubicBezTo>
                        <a:cubicBezTo>
                          <a:pt x="1" y="32"/>
                          <a:pt x="0" y="27"/>
                          <a:pt x="0" y="21"/>
                        </a:cubicBezTo>
                        <a:cubicBezTo>
                          <a:pt x="0" y="14"/>
                          <a:pt x="1" y="9"/>
                          <a:pt x="3" y="6"/>
                        </a:cubicBezTo>
                        <a:cubicBezTo>
                          <a:pt x="5" y="2"/>
                          <a:pt x="9" y="0"/>
                          <a:pt x="15" y="0"/>
                        </a:cubicBezTo>
                        <a:close/>
                        <a:moveTo>
                          <a:pt x="14" y="6"/>
                        </a:moveTo>
                        <a:cubicBezTo>
                          <a:pt x="12" y="6"/>
                          <a:pt x="10" y="7"/>
                          <a:pt x="9" y="10"/>
                        </a:cubicBezTo>
                        <a:cubicBezTo>
                          <a:pt x="8" y="13"/>
                          <a:pt x="7" y="16"/>
                          <a:pt x="7" y="21"/>
                        </a:cubicBezTo>
                        <a:cubicBezTo>
                          <a:pt x="7" y="26"/>
                          <a:pt x="8" y="30"/>
                          <a:pt x="9" y="33"/>
                        </a:cubicBezTo>
                        <a:cubicBezTo>
                          <a:pt x="10" y="35"/>
                          <a:pt x="12" y="37"/>
                          <a:pt x="14" y="37"/>
                        </a:cubicBezTo>
                        <a:cubicBezTo>
                          <a:pt x="17" y="37"/>
                          <a:pt x="19" y="35"/>
                          <a:pt x="20" y="32"/>
                        </a:cubicBezTo>
                        <a:cubicBezTo>
                          <a:pt x="21" y="29"/>
                          <a:pt x="22" y="26"/>
                          <a:pt x="22" y="21"/>
                        </a:cubicBezTo>
                        <a:cubicBezTo>
                          <a:pt x="22" y="16"/>
                          <a:pt x="21" y="12"/>
                          <a:pt x="20" y="10"/>
                        </a:cubicBezTo>
                        <a:cubicBezTo>
                          <a:pt x="19" y="7"/>
                          <a:pt x="17"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544479"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1088959"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633438"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2177918"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722397" algn="l" defTabSz="1088959" rtl="0" eaLnBrk="1" latinLnBrk="0" hangingPunct="1">
                      <a:defRPr kern="1200">
                        <a:solidFill>
                          <a:schemeClr val="bg2"/>
                        </a:solidFill>
                        <a:latin typeface="Arial" pitchFamily="34" charset="0"/>
                        <a:ea typeface="ＭＳ Ｐゴシック" charset="-128"/>
                        <a:cs typeface="+mn-cs"/>
                      </a:defRPr>
                    </a:lvl6pPr>
                    <a:lvl7pPr marL="3266877" algn="l" defTabSz="1088959" rtl="0" eaLnBrk="1" latinLnBrk="0" hangingPunct="1">
                      <a:defRPr kern="1200">
                        <a:solidFill>
                          <a:schemeClr val="bg2"/>
                        </a:solidFill>
                        <a:latin typeface="Arial" pitchFamily="34" charset="0"/>
                        <a:ea typeface="ＭＳ Ｐゴシック" charset="-128"/>
                        <a:cs typeface="+mn-cs"/>
                      </a:defRPr>
                    </a:lvl7pPr>
                    <a:lvl8pPr marL="3811356" algn="l" defTabSz="1088959" rtl="0" eaLnBrk="1" latinLnBrk="0" hangingPunct="1">
                      <a:defRPr kern="1200">
                        <a:solidFill>
                          <a:schemeClr val="bg2"/>
                        </a:solidFill>
                        <a:latin typeface="Arial" pitchFamily="34" charset="0"/>
                        <a:ea typeface="ＭＳ Ｐゴシック" charset="-128"/>
                        <a:cs typeface="+mn-cs"/>
                      </a:defRPr>
                    </a:lvl8pPr>
                    <a:lvl9pPr marL="4355836" algn="l" defTabSz="1088959" rtl="0" eaLnBrk="1" latinLnBrk="0" hangingPunct="1">
                      <a:defRPr kern="1200">
                        <a:solidFill>
                          <a:schemeClr val="bg2"/>
                        </a:solidFill>
                        <a:latin typeface="Arial" pitchFamily="34" charset="0"/>
                        <a:ea typeface="ＭＳ Ｐゴシック" charset="-128"/>
                        <a:cs typeface="+mn-cs"/>
                      </a:defRPr>
                    </a:lvl9pPr>
                  </a:lstStyle>
                  <a:p>
                    <a:endParaRPr lang="en-US">
                      <a:solidFill>
                        <a:schemeClr val="bg1"/>
                      </a:solidFill>
                    </a:endParaRPr>
                  </a:p>
                </p:txBody>
              </p:sp>
            </p:grpSp>
          </p:grpSp>
        </p:grpSp>
      </p:grpSp>
      <p:sp>
        <p:nvSpPr>
          <p:cNvPr id="229" name="Rectangle 12"/>
          <p:cNvSpPr>
            <a:spLocks noChangeArrowheads="1"/>
          </p:cNvSpPr>
          <p:nvPr/>
        </p:nvSpPr>
        <p:spPr bwMode="gray">
          <a:xfrm>
            <a:off x="2980515" y="1756001"/>
            <a:ext cx="836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400" i="0" u="none" strike="noStrike" cap="none" normalizeH="0" baseline="0" dirty="0">
                <a:ln>
                  <a:noFill/>
                </a:ln>
                <a:effectLst/>
                <a:latin typeface="Arial" pitchFamily="34" charset="0"/>
                <a:cs typeface="Arial" pitchFamily="34" charset="0"/>
              </a:rPr>
              <a:t>Grid Operator</a:t>
            </a:r>
            <a:endParaRPr kumimoji="0" lang="en-US" altLang="de-DE" sz="2400" i="0" u="none" strike="noStrike" cap="none" normalizeH="0" baseline="0" dirty="0">
              <a:ln>
                <a:noFill/>
              </a:ln>
              <a:effectLst/>
              <a:latin typeface="Arial" pitchFamily="34" charset="0"/>
              <a:cs typeface="Arial" pitchFamily="34" charset="0"/>
            </a:endParaRPr>
          </a:p>
        </p:txBody>
      </p:sp>
      <p:grpSp>
        <p:nvGrpSpPr>
          <p:cNvPr id="13" name="Gruppieren 229"/>
          <p:cNvGrpSpPr>
            <a:grpSpLocks noChangeAspect="1"/>
          </p:cNvGrpSpPr>
          <p:nvPr/>
        </p:nvGrpSpPr>
        <p:grpSpPr bwMode="gray">
          <a:xfrm>
            <a:off x="3238563" y="1317238"/>
            <a:ext cx="320672" cy="418934"/>
            <a:chOff x="6985000" y="5060950"/>
            <a:chExt cx="766762" cy="1001713"/>
          </a:xfrm>
          <a:solidFill>
            <a:srgbClr val="41AAAA"/>
          </a:solidFill>
        </p:grpSpPr>
        <p:sp>
          <p:nvSpPr>
            <p:cNvPr id="231" name="Freeform 196"/>
            <p:cNvSpPr>
              <a:spLocks/>
            </p:cNvSpPr>
            <p:nvPr/>
          </p:nvSpPr>
          <p:spPr bwMode="gray">
            <a:xfrm>
              <a:off x="6985000" y="5546725"/>
              <a:ext cx="766762" cy="515938"/>
            </a:xfrm>
            <a:custGeom>
              <a:avLst/>
              <a:gdLst>
                <a:gd name="T0" fmla="*/ 5069 w 5188"/>
                <a:gd name="T1" fmla="*/ 827 h 3494"/>
                <a:gd name="T2" fmla="*/ 3441 w 5188"/>
                <a:gd name="T3" fmla="*/ 0 h 3494"/>
                <a:gd name="T4" fmla="*/ 2594 w 5188"/>
                <a:gd name="T5" fmla="*/ 964 h 3494"/>
                <a:gd name="T6" fmla="*/ 1755 w 5188"/>
                <a:gd name="T7" fmla="*/ 9 h 3494"/>
                <a:gd name="T8" fmla="*/ 158 w 5188"/>
                <a:gd name="T9" fmla="*/ 728 h 3494"/>
                <a:gd name="T10" fmla="*/ 19 w 5188"/>
                <a:gd name="T11" fmla="*/ 1584 h 3494"/>
                <a:gd name="T12" fmla="*/ 0 w 5188"/>
                <a:gd name="T13" fmla="*/ 3494 h 3494"/>
                <a:gd name="T14" fmla="*/ 5188 w 5188"/>
                <a:gd name="T15" fmla="*/ 3494 h 3494"/>
                <a:gd name="T16" fmla="*/ 5188 w 5188"/>
                <a:gd name="T17" fmla="*/ 1584 h 3494"/>
                <a:gd name="T18" fmla="*/ 5069 w 5188"/>
                <a:gd name="T19" fmla="*/ 827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88" h="3494">
                  <a:moveTo>
                    <a:pt x="5069" y="827"/>
                  </a:moveTo>
                  <a:cubicBezTo>
                    <a:pt x="4932" y="670"/>
                    <a:pt x="3922" y="298"/>
                    <a:pt x="3441" y="0"/>
                  </a:cubicBezTo>
                  <a:cubicBezTo>
                    <a:pt x="2594" y="964"/>
                    <a:pt x="2594" y="964"/>
                    <a:pt x="2594" y="964"/>
                  </a:cubicBezTo>
                  <a:cubicBezTo>
                    <a:pt x="1755" y="9"/>
                    <a:pt x="1755" y="9"/>
                    <a:pt x="1755" y="9"/>
                  </a:cubicBezTo>
                  <a:cubicBezTo>
                    <a:pt x="952" y="366"/>
                    <a:pt x="292" y="593"/>
                    <a:pt x="158" y="728"/>
                  </a:cubicBezTo>
                  <a:cubicBezTo>
                    <a:pt x="59" y="827"/>
                    <a:pt x="19" y="1226"/>
                    <a:pt x="19" y="1584"/>
                  </a:cubicBezTo>
                  <a:cubicBezTo>
                    <a:pt x="13" y="2221"/>
                    <a:pt x="6" y="2857"/>
                    <a:pt x="0" y="3494"/>
                  </a:cubicBezTo>
                  <a:cubicBezTo>
                    <a:pt x="5188" y="3494"/>
                    <a:pt x="5188" y="3494"/>
                    <a:pt x="5188" y="3494"/>
                  </a:cubicBezTo>
                  <a:cubicBezTo>
                    <a:pt x="5188" y="1584"/>
                    <a:pt x="5188" y="1584"/>
                    <a:pt x="5188" y="1584"/>
                  </a:cubicBezTo>
                  <a:cubicBezTo>
                    <a:pt x="5188" y="1245"/>
                    <a:pt x="5169" y="907"/>
                    <a:pt x="5069" y="8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2" name="Freeform 197"/>
            <p:cNvSpPr>
              <a:spLocks/>
            </p:cNvSpPr>
            <p:nvPr/>
          </p:nvSpPr>
          <p:spPr bwMode="gray">
            <a:xfrm>
              <a:off x="7188200" y="5060950"/>
              <a:ext cx="358775" cy="452438"/>
            </a:xfrm>
            <a:custGeom>
              <a:avLst/>
              <a:gdLst>
                <a:gd name="T0" fmla="*/ 119 w 2435"/>
                <a:gd name="T1" fmla="*/ 2015 h 3071"/>
                <a:gd name="T2" fmla="*/ 182 w 2435"/>
                <a:gd name="T3" fmla="*/ 2096 h 3071"/>
                <a:gd name="T4" fmla="*/ 258 w 2435"/>
                <a:gd name="T5" fmla="*/ 2122 h 3071"/>
                <a:gd name="T6" fmla="*/ 270 w 2435"/>
                <a:gd name="T7" fmla="*/ 2117 h 3071"/>
                <a:gd name="T8" fmla="*/ 310 w 2435"/>
                <a:gd name="T9" fmla="*/ 2236 h 3071"/>
                <a:gd name="T10" fmla="*/ 429 w 2435"/>
                <a:gd name="T11" fmla="*/ 2554 h 3071"/>
                <a:gd name="T12" fmla="*/ 687 w 2435"/>
                <a:gd name="T13" fmla="*/ 2872 h 3071"/>
                <a:gd name="T14" fmla="*/ 1203 w 2435"/>
                <a:gd name="T15" fmla="*/ 3071 h 3071"/>
                <a:gd name="T16" fmla="*/ 1659 w 2435"/>
                <a:gd name="T17" fmla="*/ 2932 h 3071"/>
                <a:gd name="T18" fmla="*/ 1977 w 2435"/>
                <a:gd name="T19" fmla="*/ 2594 h 3071"/>
                <a:gd name="T20" fmla="*/ 2116 w 2435"/>
                <a:gd name="T21" fmla="*/ 2256 h 3071"/>
                <a:gd name="T22" fmla="*/ 2168 w 2435"/>
                <a:gd name="T23" fmla="*/ 2120 h 3071"/>
                <a:gd name="T24" fmla="*/ 2232 w 2435"/>
                <a:gd name="T25" fmla="*/ 2096 h 3071"/>
                <a:gd name="T26" fmla="*/ 2294 w 2435"/>
                <a:gd name="T27" fmla="*/ 2015 h 3071"/>
                <a:gd name="T28" fmla="*/ 2328 w 2435"/>
                <a:gd name="T29" fmla="*/ 1930 h 3071"/>
                <a:gd name="T30" fmla="*/ 2393 w 2435"/>
                <a:gd name="T31" fmla="*/ 1570 h 3071"/>
                <a:gd name="T32" fmla="*/ 2317 w 2435"/>
                <a:gd name="T33" fmla="*/ 1410 h 3071"/>
                <a:gd name="T34" fmla="*/ 2318 w 2435"/>
                <a:gd name="T35" fmla="*/ 1367 h 3071"/>
                <a:gd name="T36" fmla="*/ 2004 w 2435"/>
                <a:gd name="T37" fmla="*/ 575 h 3071"/>
                <a:gd name="T38" fmla="*/ 1658 w 2435"/>
                <a:gd name="T39" fmla="*/ 115 h 3071"/>
                <a:gd name="T40" fmla="*/ 485 w 2435"/>
                <a:gd name="T41" fmla="*/ 0 h 3071"/>
                <a:gd name="T42" fmla="*/ 562 w 2435"/>
                <a:gd name="T43" fmla="*/ 288 h 3071"/>
                <a:gd name="T44" fmla="*/ 151 w 2435"/>
                <a:gd name="T45" fmla="*/ 1365 h 3071"/>
                <a:gd name="T46" fmla="*/ 150 w 2435"/>
                <a:gd name="T47" fmla="*/ 1388 h 3071"/>
                <a:gd name="T48" fmla="*/ 146 w 2435"/>
                <a:gd name="T49" fmla="*/ 1388 h 3071"/>
                <a:gd name="T50" fmla="*/ 20 w 2435"/>
                <a:gd name="T51" fmla="*/ 1570 h 3071"/>
                <a:gd name="T52" fmla="*/ 85 w 2435"/>
                <a:gd name="T53" fmla="*/ 1930 h 3071"/>
                <a:gd name="T54" fmla="*/ 119 w 2435"/>
                <a:gd name="T55" fmla="*/ 2015 h 3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35" h="3071">
                  <a:moveTo>
                    <a:pt x="119" y="2015"/>
                  </a:moveTo>
                  <a:cubicBezTo>
                    <a:pt x="134" y="2050"/>
                    <a:pt x="157" y="2078"/>
                    <a:pt x="182" y="2096"/>
                  </a:cubicBezTo>
                  <a:cubicBezTo>
                    <a:pt x="203" y="2114"/>
                    <a:pt x="233" y="2120"/>
                    <a:pt x="258" y="2122"/>
                  </a:cubicBezTo>
                  <a:cubicBezTo>
                    <a:pt x="262" y="2121"/>
                    <a:pt x="266" y="2118"/>
                    <a:pt x="270" y="2117"/>
                  </a:cubicBezTo>
                  <a:cubicBezTo>
                    <a:pt x="283" y="2157"/>
                    <a:pt x="296" y="2197"/>
                    <a:pt x="310" y="2236"/>
                  </a:cubicBezTo>
                  <a:cubicBezTo>
                    <a:pt x="350" y="2355"/>
                    <a:pt x="389" y="2455"/>
                    <a:pt x="429" y="2554"/>
                  </a:cubicBezTo>
                  <a:cubicBezTo>
                    <a:pt x="489" y="2673"/>
                    <a:pt x="568" y="2793"/>
                    <a:pt x="687" y="2872"/>
                  </a:cubicBezTo>
                  <a:cubicBezTo>
                    <a:pt x="826" y="2992"/>
                    <a:pt x="1024" y="3051"/>
                    <a:pt x="1203" y="3071"/>
                  </a:cubicBezTo>
                  <a:cubicBezTo>
                    <a:pt x="1362" y="3051"/>
                    <a:pt x="1540" y="3012"/>
                    <a:pt x="1659" y="2932"/>
                  </a:cubicBezTo>
                  <a:cubicBezTo>
                    <a:pt x="1798" y="2852"/>
                    <a:pt x="1917" y="2733"/>
                    <a:pt x="1977" y="2594"/>
                  </a:cubicBezTo>
                  <a:cubicBezTo>
                    <a:pt x="2036" y="2495"/>
                    <a:pt x="2076" y="2395"/>
                    <a:pt x="2116" y="2256"/>
                  </a:cubicBezTo>
                  <a:cubicBezTo>
                    <a:pt x="2134" y="2211"/>
                    <a:pt x="2151" y="2166"/>
                    <a:pt x="2168" y="2120"/>
                  </a:cubicBezTo>
                  <a:cubicBezTo>
                    <a:pt x="2190" y="2118"/>
                    <a:pt x="2214" y="2111"/>
                    <a:pt x="2232" y="2096"/>
                  </a:cubicBezTo>
                  <a:cubicBezTo>
                    <a:pt x="2256" y="2078"/>
                    <a:pt x="2279" y="2050"/>
                    <a:pt x="2294" y="2015"/>
                  </a:cubicBezTo>
                  <a:cubicBezTo>
                    <a:pt x="2307" y="1991"/>
                    <a:pt x="2317" y="1966"/>
                    <a:pt x="2328" y="1930"/>
                  </a:cubicBezTo>
                  <a:cubicBezTo>
                    <a:pt x="2377" y="1810"/>
                    <a:pt x="2414" y="1668"/>
                    <a:pt x="2393" y="1570"/>
                  </a:cubicBezTo>
                  <a:cubicBezTo>
                    <a:pt x="2381" y="1496"/>
                    <a:pt x="2356" y="1439"/>
                    <a:pt x="2317" y="1410"/>
                  </a:cubicBezTo>
                  <a:cubicBezTo>
                    <a:pt x="2318" y="1395"/>
                    <a:pt x="2318" y="1381"/>
                    <a:pt x="2318" y="1367"/>
                  </a:cubicBezTo>
                  <a:cubicBezTo>
                    <a:pt x="2367" y="1115"/>
                    <a:pt x="2435" y="611"/>
                    <a:pt x="2004" y="575"/>
                  </a:cubicBezTo>
                  <a:cubicBezTo>
                    <a:pt x="1930" y="377"/>
                    <a:pt x="1911" y="211"/>
                    <a:pt x="1658" y="115"/>
                  </a:cubicBezTo>
                  <a:cubicBezTo>
                    <a:pt x="1405" y="20"/>
                    <a:pt x="1056" y="202"/>
                    <a:pt x="485" y="0"/>
                  </a:cubicBezTo>
                  <a:cubicBezTo>
                    <a:pt x="562" y="288"/>
                    <a:pt x="562" y="288"/>
                    <a:pt x="562" y="288"/>
                  </a:cubicBezTo>
                  <a:cubicBezTo>
                    <a:pt x="100" y="566"/>
                    <a:pt x="105" y="1138"/>
                    <a:pt x="151" y="1365"/>
                  </a:cubicBezTo>
                  <a:cubicBezTo>
                    <a:pt x="150" y="1372"/>
                    <a:pt x="150" y="1380"/>
                    <a:pt x="150" y="1388"/>
                  </a:cubicBezTo>
                  <a:cubicBezTo>
                    <a:pt x="149" y="1388"/>
                    <a:pt x="148" y="1388"/>
                    <a:pt x="146" y="1388"/>
                  </a:cubicBezTo>
                  <a:cubicBezTo>
                    <a:pt x="78" y="1398"/>
                    <a:pt x="37" y="1467"/>
                    <a:pt x="20" y="1570"/>
                  </a:cubicBezTo>
                  <a:cubicBezTo>
                    <a:pt x="0" y="1668"/>
                    <a:pt x="36" y="1810"/>
                    <a:pt x="85" y="1930"/>
                  </a:cubicBezTo>
                  <a:cubicBezTo>
                    <a:pt x="96" y="1966"/>
                    <a:pt x="106" y="1991"/>
                    <a:pt x="119" y="20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33" name="Freeform 198"/>
            <p:cNvSpPr>
              <a:spLocks/>
            </p:cNvSpPr>
            <p:nvPr/>
          </p:nvSpPr>
          <p:spPr bwMode="gray">
            <a:xfrm>
              <a:off x="7305675" y="5546725"/>
              <a:ext cx="125412" cy="71438"/>
            </a:xfrm>
            <a:custGeom>
              <a:avLst/>
              <a:gdLst>
                <a:gd name="T0" fmla="*/ 39 w 79"/>
                <a:gd name="T1" fmla="*/ 45 h 45"/>
                <a:gd name="T2" fmla="*/ 79 w 79"/>
                <a:gd name="T3" fmla="*/ 0 h 45"/>
                <a:gd name="T4" fmla="*/ 0 w 79"/>
                <a:gd name="T5" fmla="*/ 0 h 45"/>
                <a:gd name="T6" fmla="*/ 39 w 79"/>
                <a:gd name="T7" fmla="*/ 45 h 45"/>
              </a:gdLst>
              <a:ahLst/>
              <a:cxnLst>
                <a:cxn ang="0">
                  <a:pos x="T0" y="T1"/>
                </a:cxn>
                <a:cxn ang="0">
                  <a:pos x="T2" y="T3"/>
                </a:cxn>
                <a:cxn ang="0">
                  <a:pos x="T4" y="T5"/>
                </a:cxn>
                <a:cxn ang="0">
                  <a:pos x="T6" y="T7"/>
                </a:cxn>
              </a:cxnLst>
              <a:rect l="0" t="0" r="r" b="b"/>
              <a:pathLst>
                <a:path w="79" h="45">
                  <a:moveTo>
                    <a:pt x="39" y="45"/>
                  </a:moveTo>
                  <a:lnTo>
                    <a:pt x="79" y="0"/>
                  </a:lnTo>
                  <a:lnTo>
                    <a:pt x="0" y="0"/>
                  </a:lnTo>
                  <a:lnTo>
                    <a:pt x="3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234" name="Textfeld 233"/>
          <p:cNvSpPr txBox="1">
            <a:spLocks/>
          </p:cNvSpPr>
          <p:nvPr/>
        </p:nvSpPr>
        <p:spPr bwMode="gray">
          <a:xfrm>
            <a:off x="4655160" y="2704312"/>
            <a:ext cx="646011" cy="143116"/>
          </a:xfrm>
          <a:prstGeom prst="rect">
            <a:avLst/>
          </a:prstGeom>
          <a:noFill/>
        </p:spPr>
        <p:txBody>
          <a:bodyPr wrap="none" lIns="0" tIns="0" rIns="0" bIns="0" rtlCol="0" anchor="t">
            <a:noAutofit/>
          </a:bodyPr>
          <a:lstStyle/>
          <a:p>
            <a:pPr algn="ctr">
              <a:lnSpc>
                <a:spcPct val="93000"/>
              </a:lnSpc>
              <a:spcBef>
                <a:spcPts val="0"/>
              </a:spcBef>
            </a:pPr>
            <a:r>
              <a:rPr lang="en-US" sz="1000" dirty="0">
                <a:solidFill>
                  <a:schemeClr val="tx1"/>
                </a:solidFill>
              </a:rPr>
              <a:t>Test Cases</a:t>
            </a:r>
          </a:p>
        </p:txBody>
      </p:sp>
      <p:sp>
        <p:nvSpPr>
          <p:cNvPr id="235" name="Rechteck 234"/>
          <p:cNvSpPr/>
          <p:nvPr/>
        </p:nvSpPr>
        <p:spPr bwMode="gray">
          <a:xfrm>
            <a:off x="705254" y="3239146"/>
            <a:ext cx="5387289" cy="1575292"/>
          </a:xfrm>
          <a:prstGeom prst="rect">
            <a:avLst/>
          </a:prstGeom>
          <a:noFill/>
          <a:ln w="19050">
            <a:solidFill>
              <a:srgbClr val="50BED7"/>
            </a:solidFill>
            <a:prstDash val="sysDot"/>
          </a:ln>
          <a:effectLst/>
          <a:extLst/>
        </p:spPr>
        <p:txBody>
          <a:bodyPr wrap="square" lIns="144000" tIns="144000" rIns="144000" bIns="72000" numCol="1" spcCol="72000" rtlCol="0" anchor="t">
            <a:noAutofit/>
          </a:bodyPr>
          <a:lstStyle/>
          <a:p>
            <a:endParaRPr lang="en-US" sz="900" b="1" dirty="0">
              <a:solidFill>
                <a:srgbClr val="004669"/>
              </a:solidFill>
            </a:endParaRPr>
          </a:p>
        </p:txBody>
      </p:sp>
      <p:sp>
        <p:nvSpPr>
          <p:cNvPr id="236" name="Richtungspfeil 235"/>
          <p:cNvSpPr>
            <a:spLocks/>
          </p:cNvSpPr>
          <p:nvPr/>
        </p:nvSpPr>
        <p:spPr bwMode="gray">
          <a:xfrm>
            <a:off x="3976115" y="3107796"/>
            <a:ext cx="979403" cy="262701"/>
          </a:xfrm>
          <a:prstGeom prst="homePlate">
            <a:avLst>
              <a:gd name="adj" fmla="val 40253"/>
            </a:avLst>
          </a:prstGeom>
          <a:solidFill>
            <a:srgbClr val="41AAAA"/>
          </a:solidFill>
          <a:ln>
            <a:noFill/>
          </a:ln>
          <a:effectLst/>
          <a:extLst/>
        </p:spPr>
        <p:txBody>
          <a:bodyPr wrap="square" lIns="72000" tIns="18000" rIns="72000" bIns="28800" numCol="1" spcCol="72000" rtlCol="0" anchor="ctr">
            <a:spAutoFit/>
          </a:bodyPr>
          <a:lstStyle/>
          <a:p>
            <a:pPr>
              <a:spcBef>
                <a:spcPct val="0"/>
              </a:spcBef>
              <a:buFont typeface="Wingdings" charset="0"/>
              <a:buNone/>
            </a:pPr>
            <a:r>
              <a:rPr lang="en-US" sz="700" dirty="0">
                <a:solidFill>
                  <a:schemeClr val="bg1"/>
                </a:solidFill>
                <a:latin typeface="+mj-lt"/>
                <a:ea typeface="Siemens TIA Portal Basic" pitchFamily="2" charset="0"/>
                <a:cs typeface="Siemens TIA Portal Basic" pitchFamily="2" charset="0"/>
              </a:rPr>
              <a:t>Test</a:t>
            </a:r>
            <a:br>
              <a:rPr lang="en-US" sz="700" dirty="0">
                <a:solidFill>
                  <a:schemeClr val="bg1"/>
                </a:solidFill>
                <a:latin typeface="+mj-lt"/>
                <a:ea typeface="Siemens TIA Portal Basic" pitchFamily="2" charset="0"/>
                <a:cs typeface="Siemens TIA Portal Basic" pitchFamily="2" charset="0"/>
              </a:rPr>
            </a:br>
            <a:r>
              <a:rPr lang="en-US" sz="700" dirty="0">
                <a:solidFill>
                  <a:schemeClr val="bg1"/>
                </a:solidFill>
                <a:latin typeface="+mj-lt"/>
                <a:ea typeface="Siemens TIA Portal Basic" pitchFamily="2" charset="0"/>
                <a:cs typeface="Siemens TIA Portal Basic" pitchFamily="2" charset="0"/>
              </a:rPr>
              <a:t>engineering</a:t>
            </a:r>
          </a:p>
        </p:txBody>
      </p:sp>
      <p:sp>
        <p:nvSpPr>
          <p:cNvPr id="237" name="Richtungspfeil 236"/>
          <p:cNvSpPr>
            <a:spLocks/>
          </p:cNvSpPr>
          <p:nvPr/>
        </p:nvSpPr>
        <p:spPr bwMode="gray">
          <a:xfrm>
            <a:off x="5042527" y="3107796"/>
            <a:ext cx="979403" cy="262701"/>
          </a:xfrm>
          <a:prstGeom prst="homePlate">
            <a:avLst>
              <a:gd name="adj" fmla="val 40253"/>
            </a:avLst>
          </a:prstGeom>
          <a:solidFill>
            <a:srgbClr val="41AAAA"/>
          </a:solidFill>
          <a:ln>
            <a:noFill/>
          </a:ln>
          <a:effectLst/>
          <a:extLst/>
        </p:spPr>
        <p:txBody>
          <a:bodyPr wrap="square" lIns="72000" tIns="18000" rIns="72000" bIns="28800" numCol="1" spcCol="72000" rtlCol="0" anchor="ctr">
            <a:spAutoFit/>
          </a:bodyPr>
          <a:lstStyle/>
          <a:p>
            <a:pPr>
              <a:spcBef>
                <a:spcPct val="0"/>
              </a:spcBef>
              <a:buFont typeface="Wingdings" charset="0"/>
              <a:buNone/>
            </a:pPr>
            <a:r>
              <a:rPr lang="en-US" sz="700" dirty="0">
                <a:solidFill>
                  <a:schemeClr val="bg1"/>
                </a:solidFill>
                <a:latin typeface="+mj-lt"/>
                <a:ea typeface="Siemens TIA Portal Basic" pitchFamily="2" charset="0"/>
                <a:cs typeface="Siemens TIA Portal Basic" pitchFamily="2" charset="0"/>
              </a:rPr>
              <a:t>Asset</a:t>
            </a:r>
            <a:br>
              <a:rPr lang="en-US" sz="700" dirty="0">
                <a:solidFill>
                  <a:schemeClr val="bg1"/>
                </a:solidFill>
                <a:latin typeface="+mj-lt"/>
                <a:ea typeface="Siemens TIA Portal Basic" pitchFamily="2" charset="0"/>
                <a:cs typeface="Siemens TIA Portal Basic" pitchFamily="2" charset="0"/>
              </a:rPr>
            </a:br>
            <a:r>
              <a:rPr lang="en-US" sz="700" dirty="0">
                <a:solidFill>
                  <a:schemeClr val="bg1"/>
                </a:solidFill>
                <a:latin typeface="+mj-lt"/>
                <a:ea typeface="Siemens TIA Portal Basic" pitchFamily="2" charset="0"/>
                <a:cs typeface="Siemens TIA Portal Basic" pitchFamily="2" charset="0"/>
              </a:rPr>
              <a:t>management</a:t>
            </a:r>
          </a:p>
        </p:txBody>
      </p:sp>
      <p:cxnSp>
        <p:nvCxnSpPr>
          <p:cNvPr id="238" name="Gerade Verbindung 237"/>
          <p:cNvCxnSpPr/>
          <p:nvPr/>
        </p:nvCxnSpPr>
        <p:spPr bwMode="gray">
          <a:xfrm>
            <a:off x="1195195" y="3423151"/>
            <a:ext cx="0" cy="743795"/>
          </a:xfrm>
          <a:prstGeom prst="line">
            <a:avLst/>
          </a:prstGeom>
          <a:noFill/>
          <a:ln w="19050" cap="flat" cmpd="sng" algn="ctr">
            <a:solidFill>
              <a:schemeClr val="accent1"/>
            </a:solidFill>
            <a:prstDash val="solid"/>
            <a:round/>
            <a:headEnd type="triangle" w="med" len="med"/>
            <a:tailEnd type="triangle" w="med" len="med"/>
          </a:ln>
          <a:effectLst/>
          <a:extLst/>
        </p:spPr>
      </p:cxnSp>
      <p:cxnSp>
        <p:nvCxnSpPr>
          <p:cNvPr id="239" name="Gerade Verbindung 238"/>
          <p:cNvCxnSpPr/>
          <p:nvPr/>
        </p:nvCxnSpPr>
        <p:spPr bwMode="gray">
          <a:xfrm>
            <a:off x="2300405" y="3423151"/>
            <a:ext cx="0" cy="743795"/>
          </a:xfrm>
          <a:prstGeom prst="line">
            <a:avLst/>
          </a:prstGeom>
          <a:noFill/>
          <a:ln w="19050" cap="flat" cmpd="sng" algn="ctr">
            <a:solidFill>
              <a:schemeClr val="accent1"/>
            </a:solidFill>
            <a:prstDash val="solid"/>
            <a:round/>
            <a:headEnd type="triangle" w="med" len="med"/>
            <a:tailEnd type="triangle" w="med" len="med"/>
          </a:ln>
          <a:effectLst/>
          <a:extLst/>
        </p:spPr>
      </p:cxnSp>
      <p:cxnSp>
        <p:nvCxnSpPr>
          <p:cNvPr id="240" name="Gerade Verbindung 239"/>
          <p:cNvCxnSpPr/>
          <p:nvPr/>
        </p:nvCxnSpPr>
        <p:spPr bwMode="gray">
          <a:xfrm>
            <a:off x="4500930" y="3423151"/>
            <a:ext cx="0" cy="743795"/>
          </a:xfrm>
          <a:prstGeom prst="line">
            <a:avLst/>
          </a:prstGeom>
          <a:noFill/>
          <a:ln w="19050" cap="flat" cmpd="sng" algn="ctr">
            <a:solidFill>
              <a:schemeClr val="accent1"/>
            </a:solidFill>
            <a:prstDash val="solid"/>
            <a:round/>
            <a:headEnd type="triangle" w="med" len="med"/>
            <a:tailEnd type="triangle" w="med" len="med"/>
          </a:ln>
          <a:effectLst/>
          <a:extLst/>
        </p:spPr>
      </p:cxnSp>
      <p:cxnSp>
        <p:nvCxnSpPr>
          <p:cNvPr id="241" name="Gerade Verbindung 240"/>
          <p:cNvCxnSpPr/>
          <p:nvPr/>
        </p:nvCxnSpPr>
        <p:spPr bwMode="gray">
          <a:xfrm>
            <a:off x="5603537" y="3423151"/>
            <a:ext cx="0" cy="743795"/>
          </a:xfrm>
          <a:prstGeom prst="line">
            <a:avLst/>
          </a:prstGeom>
          <a:noFill/>
          <a:ln w="19050" cap="flat" cmpd="sng" algn="ctr">
            <a:solidFill>
              <a:schemeClr val="accent1"/>
            </a:solidFill>
            <a:prstDash val="solid"/>
            <a:round/>
            <a:headEnd type="triangle" w="med" len="med"/>
            <a:tailEnd type="triangle" w="med" len="med"/>
          </a:ln>
          <a:effectLst/>
          <a:extLst/>
        </p:spPr>
      </p:cxnSp>
      <p:sp>
        <p:nvSpPr>
          <p:cNvPr id="242" name="Textfeld 241"/>
          <p:cNvSpPr txBox="1">
            <a:spLocks/>
          </p:cNvSpPr>
          <p:nvPr/>
        </p:nvSpPr>
        <p:spPr bwMode="gray">
          <a:xfrm>
            <a:off x="1479435" y="2704312"/>
            <a:ext cx="588303" cy="286232"/>
          </a:xfrm>
          <a:prstGeom prst="rect">
            <a:avLst/>
          </a:prstGeom>
          <a:noFill/>
        </p:spPr>
        <p:txBody>
          <a:bodyPr wrap="none" lIns="0" tIns="0" rIns="0" bIns="0" rtlCol="0" anchor="t">
            <a:noAutofit/>
          </a:bodyPr>
          <a:lstStyle/>
          <a:p>
            <a:pPr algn="ctr">
              <a:lnSpc>
                <a:spcPct val="93000"/>
              </a:lnSpc>
              <a:spcBef>
                <a:spcPts val="0"/>
              </a:spcBef>
            </a:pPr>
            <a:r>
              <a:rPr lang="en-US" sz="1000" dirty="0">
                <a:solidFill>
                  <a:schemeClr val="tx1"/>
                </a:solidFill>
              </a:rPr>
              <a:t>Single line</a:t>
            </a:r>
            <a:br>
              <a:rPr lang="en-US" sz="1000" dirty="0">
                <a:solidFill>
                  <a:schemeClr val="tx1"/>
                </a:solidFill>
              </a:rPr>
            </a:br>
            <a:r>
              <a:rPr lang="en-US" sz="1000" dirty="0">
                <a:solidFill>
                  <a:schemeClr val="tx1"/>
                </a:solidFill>
              </a:rPr>
              <a:t>diagram</a:t>
            </a:r>
          </a:p>
        </p:txBody>
      </p:sp>
      <p:sp>
        <p:nvSpPr>
          <p:cNvPr id="243" name="Richtungspfeil 242"/>
          <p:cNvSpPr>
            <a:spLocks/>
          </p:cNvSpPr>
          <p:nvPr/>
        </p:nvSpPr>
        <p:spPr bwMode="gray">
          <a:xfrm>
            <a:off x="776879" y="3107796"/>
            <a:ext cx="979403" cy="262701"/>
          </a:xfrm>
          <a:prstGeom prst="homePlate">
            <a:avLst>
              <a:gd name="adj" fmla="val 40253"/>
            </a:avLst>
          </a:prstGeom>
          <a:solidFill>
            <a:srgbClr val="41AAAA"/>
          </a:solidFill>
          <a:ln>
            <a:noFill/>
          </a:ln>
          <a:effectLst/>
          <a:extLst/>
        </p:spPr>
        <p:txBody>
          <a:bodyPr wrap="square" lIns="72000" tIns="18000" rIns="72000" bIns="28800" numCol="1" spcCol="72000" rtlCol="0" anchor="ctr">
            <a:spAutoFit/>
          </a:bodyPr>
          <a:lstStyle/>
          <a:p>
            <a:pPr>
              <a:spcBef>
                <a:spcPct val="0"/>
              </a:spcBef>
              <a:buFont typeface="Wingdings" charset="0"/>
              <a:buNone/>
            </a:pPr>
            <a:r>
              <a:rPr lang="en-US" sz="700" dirty="0">
                <a:solidFill>
                  <a:schemeClr val="bg1"/>
                </a:solidFill>
                <a:latin typeface="+mj-lt"/>
                <a:ea typeface="Siemens TIA Portal Basic" pitchFamily="2" charset="0"/>
                <a:cs typeface="Siemens TIA Portal Basic" pitchFamily="2" charset="0"/>
              </a:rPr>
              <a:t>Primary (basic)</a:t>
            </a:r>
            <a:br>
              <a:rPr lang="en-US" sz="700" dirty="0">
                <a:solidFill>
                  <a:schemeClr val="bg1"/>
                </a:solidFill>
                <a:latin typeface="+mj-lt"/>
                <a:ea typeface="Siemens TIA Portal Basic" pitchFamily="2" charset="0"/>
                <a:cs typeface="Siemens TIA Portal Basic" pitchFamily="2" charset="0"/>
              </a:rPr>
            </a:br>
            <a:r>
              <a:rPr lang="en-US" sz="700" dirty="0">
                <a:solidFill>
                  <a:schemeClr val="bg1"/>
                </a:solidFill>
                <a:latin typeface="+mj-lt"/>
                <a:ea typeface="Siemens TIA Portal Basic" pitchFamily="2" charset="0"/>
                <a:cs typeface="Siemens TIA Portal Basic" pitchFamily="2" charset="0"/>
              </a:rPr>
              <a:t>engineering</a:t>
            </a:r>
          </a:p>
        </p:txBody>
      </p:sp>
      <p:sp>
        <p:nvSpPr>
          <p:cNvPr id="244" name="Raute 243"/>
          <p:cNvSpPr/>
          <p:nvPr/>
        </p:nvSpPr>
        <p:spPr bwMode="gray">
          <a:xfrm>
            <a:off x="1730080" y="3014297"/>
            <a:ext cx="87010" cy="87010"/>
          </a:xfrm>
          <a:prstGeom prst="diamond">
            <a:avLst/>
          </a:prstGeom>
          <a:solidFill>
            <a:srgbClr val="788791"/>
          </a:solidFill>
          <a:ln>
            <a:noFill/>
          </a:ln>
          <a:effectLst/>
          <a:extLst/>
        </p:spPr>
        <p:txBody>
          <a:bodyPr rtlCol="0" anchor="ctr"/>
          <a:lstStyle/>
          <a:p>
            <a:pPr algn="ctr"/>
            <a:endParaRPr lang="en-US" sz="1200" b="1" dirty="0" err="1">
              <a:solidFill>
                <a:schemeClr val="tx1"/>
              </a:solidFill>
            </a:endParaRPr>
          </a:p>
        </p:txBody>
      </p:sp>
      <p:sp>
        <p:nvSpPr>
          <p:cNvPr id="245" name="Textfeld 244"/>
          <p:cNvSpPr txBox="1">
            <a:spLocks/>
          </p:cNvSpPr>
          <p:nvPr/>
        </p:nvSpPr>
        <p:spPr bwMode="gray">
          <a:xfrm>
            <a:off x="2533450" y="2704312"/>
            <a:ext cx="609141" cy="286232"/>
          </a:xfrm>
          <a:prstGeom prst="rect">
            <a:avLst/>
          </a:prstGeom>
          <a:noFill/>
        </p:spPr>
        <p:txBody>
          <a:bodyPr wrap="none" lIns="0" tIns="0" rIns="0" bIns="0" rtlCol="0" anchor="t">
            <a:noAutofit/>
          </a:bodyPr>
          <a:lstStyle/>
          <a:p>
            <a:pPr algn="ctr">
              <a:lnSpc>
                <a:spcPct val="93000"/>
              </a:lnSpc>
              <a:spcBef>
                <a:spcPts val="0"/>
              </a:spcBef>
            </a:pPr>
            <a:r>
              <a:rPr lang="en-US" sz="1000" dirty="0">
                <a:solidFill>
                  <a:schemeClr val="tx1"/>
                </a:solidFill>
              </a:rPr>
              <a:t>Secondary</a:t>
            </a:r>
            <a:br>
              <a:rPr lang="en-US" sz="1000" dirty="0">
                <a:solidFill>
                  <a:schemeClr val="tx1"/>
                </a:solidFill>
              </a:rPr>
            </a:br>
            <a:r>
              <a:rPr lang="en-US" sz="1000" dirty="0">
                <a:solidFill>
                  <a:schemeClr val="tx1"/>
                </a:solidFill>
              </a:rPr>
              <a:t>drawings</a:t>
            </a:r>
          </a:p>
        </p:txBody>
      </p:sp>
      <p:sp>
        <p:nvSpPr>
          <p:cNvPr id="246" name="Richtungspfeil 245"/>
          <p:cNvSpPr>
            <a:spLocks/>
          </p:cNvSpPr>
          <p:nvPr/>
        </p:nvSpPr>
        <p:spPr bwMode="gray">
          <a:xfrm>
            <a:off x="1843291" y="3107796"/>
            <a:ext cx="979402" cy="262701"/>
          </a:xfrm>
          <a:prstGeom prst="homePlate">
            <a:avLst>
              <a:gd name="adj" fmla="val 40253"/>
            </a:avLst>
          </a:prstGeom>
          <a:solidFill>
            <a:srgbClr val="41AAAA"/>
          </a:solidFill>
          <a:ln>
            <a:noFill/>
          </a:ln>
          <a:effectLst/>
          <a:extLst/>
        </p:spPr>
        <p:txBody>
          <a:bodyPr wrap="square" lIns="72000" tIns="18000" rIns="72000" bIns="28800" numCol="1" spcCol="72000" rtlCol="0" anchor="ctr">
            <a:spAutoFit/>
          </a:bodyPr>
          <a:lstStyle/>
          <a:p>
            <a:pPr>
              <a:spcBef>
                <a:spcPct val="0"/>
              </a:spcBef>
              <a:buFont typeface="Wingdings" charset="0"/>
              <a:buNone/>
            </a:pPr>
            <a:r>
              <a:rPr lang="en-US" sz="700" dirty="0">
                <a:solidFill>
                  <a:schemeClr val="bg1"/>
                </a:solidFill>
                <a:latin typeface="+mj-lt"/>
                <a:ea typeface="Siemens TIA Portal Basic" pitchFamily="2" charset="0"/>
                <a:cs typeface="Siemens TIA Portal Basic" pitchFamily="2" charset="0"/>
              </a:rPr>
              <a:t>Secondary engineering</a:t>
            </a:r>
          </a:p>
        </p:txBody>
      </p:sp>
      <p:sp>
        <p:nvSpPr>
          <p:cNvPr id="247" name="Raute 246"/>
          <p:cNvSpPr/>
          <p:nvPr/>
        </p:nvSpPr>
        <p:spPr bwMode="gray">
          <a:xfrm>
            <a:off x="2794514" y="3014297"/>
            <a:ext cx="87010" cy="87010"/>
          </a:xfrm>
          <a:prstGeom prst="diamond">
            <a:avLst/>
          </a:prstGeom>
          <a:solidFill>
            <a:srgbClr val="788791"/>
          </a:solidFill>
          <a:ln>
            <a:noFill/>
          </a:ln>
          <a:effectLst/>
          <a:extLst/>
        </p:spPr>
        <p:txBody>
          <a:bodyPr rtlCol="0" anchor="ctr"/>
          <a:lstStyle/>
          <a:p>
            <a:pPr algn="ctr"/>
            <a:endParaRPr lang="en-US" sz="1200" b="1" dirty="0" err="1">
              <a:solidFill>
                <a:schemeClr val="tx1"/>
              </a:solidFill>
            </a:endParaRPr>
          </a:p>
        </p:txBody>
      </p:sp>
      <p:sp>
        <p:nvSpPr>
          <p:cNvPr id="248" name="Textfeld 247"/>
          <p:cNvSpPr txBox="1">
            <a:spLocks/>
          </p:cNvSpPr>
          <p:nvPr/>
        </p:nvSpPr>
        <p:spPr bwMode="gray">
          <a:xfrm>
            <a:off x="3523278" y="2704311"/>
            <a:ext cx="758221" cy="286232"/>
          </a:xfrm>
          <a:prstGeom prst="rect">
            <a:avLst/>
          </a:prstGeom>
          <a:noFill/>
        </p:spPr>
        <p:txBody>
          <a:bodyPr wrap="none" lIns="0" tIns="0" rIns="0" bIns="0" rtlCol="0" anchor="t">
            <a:noAutofit/>
          </a:bodyPr>
          <a:lstStyle/>
          <a:p>
            <a:pPr algn="ctr">
              <a:lnSpc>
                <a:spcPct val="93000"/>
              </a:lnSpc>
              <a:spcBef>
                <a:spcPts val="0"/>
              </a:spcBef>
            </a:pPr>
            <a:r>
              <a:rPr lang="en-US" sz="1000" dirty="0">
                <a:solidFill>
                  <a:schemeClr val="tx1"/>
                </a:solidFill>
              </a:rPr>
              <a:t>Device</a:t>
            </a:r>
            <a:br>
              <a:rPr lang="en-US" sz="1000" dirty="0">
                <a:solidFill>
                  <a:schemeClr val="tx1"/>
                </a:solidFill>
              </a:rPr>
            </a:br>
            <a:r>
              <a:rPr lang="en-US" sz="1000" dirty="0">
                <a:solidFill>
                  <a:schemeClr val="tx1"/>
                </a:solidFill>
              </a:rPr>
              <a:t>Configuration</a:t>
            </a:r>
          </a:p>
        </p:txBody>
      </p:sp>
      <p:grpSp>
        <p:nvGrpSpPr>
          <p:cNvPr id="14" name="Gruppieren 248"/>
          <p:cNvGrpSpPr>
            <a:grpSpLocks/>
          </p:cNvGrpSpPr>
          <p:nvPr/>
        </p:nvGrpSpPr>
        <p:grpSpPr bwMode="gray">
          <a:xfrm>
            <a:off x="2909318" y="3113249"/>
            <a:ext cx="979788" cy="858197"/>
            <a:chOff x="8417883" y="3279437"/>
            <a:chExt cx="979788" cy="858197"/>
          </a:xfrm>
        </p:grpSpPr>
        <p:sp>
          <p:nvSpPr>
            <p:cNvPr id="252" name="Richtungspfeil 251"/>
            <p:cNvSpPr/>
            <p:nvPr/>
          </p:nvSpPr>
          <p:spPr bwMode="gray">
            <a:xfrm>
              <a:off x="8418269" y="3279437"/>
              <a:ext cx="979402" cy="251795"/>
            </a:xfrm>
            <a:prstGeom prst="homePlate">
              <a:avLst>
                <a:gd name="adj" fmla="val 40253"/>
              </a:avLst>
            </a:prstGeom>
            <a:solidFill>
              <a:srgbClr val="41AAAA"/>
            </a:solidFill>
            <a:ln>
              <a:noFill/>
            </a:ln>
            <a:effectLst/>
            <a:extLst/>
          </p:spPr>
          <p:txBody>
            <a:bodyPr wrap="square" lIns="72000" tIns="18000" rIns="72000" bIns="28800" numCol="1" spcCol="72000" rtlCol="0" anchor="ctr">
              <a:noAutofit/>
            </a:bodyPr>
            <a:lstStyle/>
            <a:p>
              <a:pPr>
                <a:spcBef>
                  <a:spcPct val="0"/>
                </a:spcBef>
                <a:buFont typeface="Wingdings" charset="0"/>
                <a:buNone/>
              </a:pPr>
              <a:r>
                <a:rPr lang="en-US" sz="700" dirty="0">
                  <a:solidFill>
                    <a:schemeClr val="bg1"/>
                  </a:solidFill>
                  <a:latin typeface="+mj-lt"/>
                  <a:ea typeface="Siemens TIA Portal Basic" pitchFamily="2" charset="0"/>
                  <a:cs typeface="Siemens TIA Portal Basic" pitchFamily="2" charset="0"/>
                </a:rPr>
                <a:t>Protection devices configuration</a:t>
              </a:r>
            </a:p>
          </p:txBody>
        </p:sp>
        <p:sp>
          <p:nvSpPr>
            <p:cNvPr id="253" name="Richtungspfeil 252"/>
            <p:cNvSpPr>
              <a:spLocks/>
            </p:cNvSpPr>
            <p:nvPr/>
          </p:nvSpPr>
          <p:spPr bwMode="gray">
            <a:xfrm>
              <a:off x="8417883" y="3574458"/>
              <a:ext cx="979402" cy="262701"/>
            </a:xfrm>
            <a:prstGeom prst="homePlate">
              <a:avLst>
                <a:gd name="adj" fmla="val 40253"/>
              </a:avLst>
            </a:prstGeom>
            <a:solidFill>
              <a:srgbClr val="41AAAA"/>
            </a:solidFill>
            <a:ln>
              <a:noFill/>
            </a:ln>
            <a:effectLst/>
            <a:extLst/>
          </p:spPr>
          <p:txBody>
            <a:bodyPr wrap="square" lIns="72000" tIns="18000" rIns="72000" bIns="28800" numCol="1" spcCol="72000" rtlCol="0" anchor="ctr">
              <a:spAutoFit/>
            </a:bodyPr>
            <a:lstStyle/>
            <a:p>
              <a:pPr>
                <a:spcBef>
                  <a:spcPct val="0"/>
                </a:spcBef>
                <a:buFont typeface="Wingdings" charset="0"/>
                <a:buNone/>
              </a:pPr>
              <a:r>
                <a:rPr lang="en-US" sz="700" dirty="0">
                  <a:solidFill>
                    <a:schemeClr val="bg1"/>
                  </a:solidFill>
                  <a:latin typeface="+mj-lt"/>
                  <a:ea typeface="Siemens TIA Portal Basic" pitchFamily="2" charset="0"/>
                  <a:cs typeface="Siemens TIA Portal Basic" pitchFamily="2" charset="0"/>
                </a:rPr>
                <a:t>RTU</a:t>
              </a:r>
              <a:br>
                <a:rPr lang="en-US" sz="700" dirty="0">
                  <a:solidFill>
                    <a:schemeClr val="bg1"/>
                  </a:solidFill>
                  <a:latin typeface="+mj-lt"/>
                  <a:ea typeface="Siemens TIA Portal Basic" pitchFamily="2" charset="0"/>
                  <a:cs typeface="Siemens TIA Portal Basic" pitchFamily="2" charset="0"/>
                </a:rPr>
              </a:br>
              <a:r>
                <a:rPr lang="en-US" sz="700" dirty="0">
                  <a:solidFill>
                    <a:schemeClr val="bg1"/>
                  </a:solidFill>
                  <a:latin typeface="+mj-lt"/>
                  <a:ea typeface="Siemens TIA Portal Basic" pitchFamily="2" charset="0"/>
                  <a:cs typeface="Siemens TIA Portal Basic" pitchFamily="2" charset="0"/>
                </a:rPr>
                <a:t>configuration</a:t>
              </a:r>
            </a:p>
          </p:txBody>
        </p:sp>
        <p:sp>
          <p:nvSpPr>
            <p:cNvPr id="254" name="Richtungspfeil 253"/>
            <p:cNvSpPr>
              <a:spLocks/>
            </p:cNvSpPr>
            <p:nvPr/>
          </p:nvSpPr>
          <p:spPr bwMode="gray">
            <a:xfrm>
              <a:off x="8417883" y="3874933"/>
              <a:ext cx="979402" cy="262701"/>
            </a:xfrm>
            <a:prstGeom prst="homePlate">
              <a:avLst>
                <a:gd name="adj" fmla="val 40253"/>
              </a:avLst>
            </a:prstGeom>
            <a:solidFill>
              <a:srgbClr val="41AAAA"/>
            </a:solidFill>
            <a:ln>
              <a:noFill/>
            </a:ln>
            <a:effectLst/>
            <a:extLst/>
          </p:spPr>
          <p:txBody>
            <a:bodyPr wrap="square" lIns="72000" tIns="18000" rIns="72000" bIns="28800" numCol="1" spcCol="72000" rtlCol="0" anchor="ctr">
              <a:spAutoFit/>
            </a:bodyPr>
            <a:lstStyle/>
            <a:p>
              <a:pPr>
                <a:spcBef>
                  <a:spcPct val="0"/>
                </a:spcBef>
                <a:buFont typeface="Wingdings" charset="0"/>
                <a:buNone/>
              </a:pPr>
              <a:r>
                <a:rPr lang="en-US" sz="700" dirty="0">
                  <a:solidFill>
                    <a:schemeClr val="bg1"/>
                  </a:solidFill>
                  <a:latin typeface="+mj-lt"/>
                  <a:ea typeface="Siemens TIA Portal Basic" pitchFamily="2" charset="0"/>
                  <a:cs typeface="Siemens TIA Portal Basic" pitchFamily="2" charset="0"/>
                </a:rPr>
                <a:t>HMI</a:t>
              </a:r>
              <a:br>
                <a:rPr lang="en-US" sz="700" dirty="0">
                  <a:solidFill>
                    <a:schemeClr val="bg1"/>
                  </a:solidFill>
                  <a:latin typeface="+mj-lt"/>
                  <a:ea typeface="Siemens TIA Portal Basic" pitchFamily="2" charset="0"/>
                  <a:cs typeface="Siemens TIA Portal Basic" pitchFamily="2" charset="0"/>
                </a:rPr>
              </a:br>
              <a:r>
                <a:rPr lang="en-US" sz="700" dirty="0">
                  <a:solidFill>
                    <a:schemeClr val="bg1"/>
                  </a:solidFill>
                  <a:latin typeface="+mj-lt"/>
                  <a:ea typeface="Siemens TIA Portal Basic" pitchFamily="2" charset="0"/>
                  <a:cs typeface="Siemens TIA Portal Basic" pitchFamily="2" charset="0"/>
                </a:rPr>
                <a:t>configuration</a:t>
              </a:r>
            </a:p>
          </p:txBody>
        </p:sp>
      </p:grpSp>
      <p:sp>
        <p:nvSpPr>
          <p:cNvPr id="255" name="Raute 254"/>
          <p:cNvSpPr/>
          <p:nvPr/>
        </p:nvSpPr>
        <p:spPr bwMode="gray">
          <a:xfrm>
            <a:off x="3858881" y="3014297"/>
            <a:ext cx="87010" cy="87010"/>
          </a:xfrm>
          <a:prstGeom prst="diamond">
            <a:avLst/>
          </a:prstGeom>
          <a:solidFill>
            <a:srgbClr val="788791"/>
          </a:solidFill>
          <a:ln>
            <a:noFill/>
          </a:ln>
          <a:effectLst/>
          <a:extLst/>
        </p:spPr>
        <p:txBody>
          <a:bodyPr rtlCol="0" anchor="ctr"/>
          <a:lstStyle/>
          <a:p>
            <a:pPr algn="ctr"/>
            <a:endParaRPr lang="en-US" sz="1200" b="1" dirty="0" err="1">
              <a:solidFill>
                <a:schemeClr val="tx1"/>
              </a:solidFill>
            </a:endParaRPr>
          </a:p>
        </p:txBody>
      </p:sp>
      <p:sp>
        <p:nvSpPr>
          <p:cNvPr id="256" name="Raute 255"/>
          <p:cNvSpPr/>
          <p:nvPr/>
        </p:nvSpPr>
        <p:spPr bwMode="gray">
          <a:xfrm>
            <a:off x="4934660" y="3014297"/>
            <a:ext cx="87010" cy="87010"/>
          </a:xfrm>
          <a:prstGeom prst="diamond">
            <a:avLst/>
          </a:prstGeom>
          <a:solidFill>
            <a:srgbClr val="788791"/>
          </a:solidFill>
          <a:ln>
            <a:noFill/>
          </a:ln>
          <a:effectLst/>
          <a:extLst/>
        </p:spPr>
        <p:txBody>
          <a:bodyPr rtlCol="0" anchor="ctr"/>
          <a:lstStyle/>
          <a:p>
            <a:pPr algn="ctr"/>
            <a:endParaRPr lang="en-US" sz="1200" b="1" dirty="0" err="1">
              <a:solidFill>
                <a:schemeClr val="tx1"/>
              </a:solidFill>
            </a:endParaRPr>
          </a:p>
        </p:txBody>
      </p:sp>
      <p:cxnSp>
        <p:nvCxnSpPr>
          <p:cNvPr id="257" name="Gerade Verbindung 256"/>
          <p:cNvCxnSpPr/>
          <p:nvPr/>
        </p:nvCxnSpPr>
        <p:spPr bwMode="gray">
          <a:xfrm>
            <a:off x="3399404" y="4001536"/>
            <a:ext cx="0" cy="210604"/>
          </a:xfrm>
          <a:prstGeom prst="line">
            <a:avLst/>
          </a:prstGeom>
          <a:noFill/>
          <a:ln w="19050" cap="flat" cmpd="sng" algn="ctr">
            <a:solidFill>
              <a:schemeClr val="accent1"/>
            </a:solidFill>
            <a:prstDash val="solid"/>
            <a:round/>
            <a:headEnd type="triangle" w="med" len="med"/>
            <a:tailEnd type="triangle" w="med" len="med"/>
          </a:ln>
          <a:effectLst/>
          <a:extLst/>
        </p:spPr>
      </p:cxnSp>
      <p:sp>
        <p:nvSpPr>
          <p:cNvPr id="258" name="cdtText Box 4 Id114692"/>
          <p:cNvSpPr txBox="1">
            <a:spLocks noChangeArrowheads="1"/>
          </p:cNvSpPr>
          <p:nvPr/>
        </p:nvSpPr>
        <p:spPr bwMode="gray">
          <a:xfrm>
            <a:off x="776879" y="4305952"/>
            <a:ext cx="5213719" cy="362553"/>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p:spPr>
        <p:txBody>
          <a:bodyPr wrap="square" lIns="108000" tIns="54000" rIns="108000" bIns="54000" numCol="1" spcCol="72000" rtlCol="0" anchor="ctr">
            <a:noAutofit/>
          </a:bodyPr>
          <a:lstStyle>
            <a:defPPr>
              <a:defRPr lang="de-DE"/>
            </a:defPPr>
            <a:lvl1pPr>
              <a:lnSpc>
                <a:spcPct val="110000"/>
              </a:lnSpc>
              <a:spcBef>
                <a:spcPts val="0"/>
              </a:spcBef>
              <a:defRPr b="1">
                <a:solidFill>
                  <a:schemeClr val="tx1"/>
                </a:solidFill>
              </a:defRPr>
            </a:lvl1pPr>
          </a:lstStyle>
          <a:p>
            <a:pPr algn="ctr"/>
            <a:r>
              <a:rPr lang="en-US" dirty="0">
                <a:solidFill>
                  <a:schemeClr val="bg1"/>
                </a:solidFill>
              </a:rPr>
              <a:t>SITIPE Platform</a:t>
            </a:r>
          </a:p>
        </p:txBody>
      </p:sp>
      <p:sp>
        <p:nvSpPr>
          <p:cNvPr id="110" name="Rectangle 12"/>
          <p:cNvSpPr>
            <a:spLocks noChangeArrowheads="1"/>
          </p:cNvSpPr>
          <p:nvPr/>
        </p:nvSpPr>
        <p:spPr bwMode="gray">
          <a:xfrm>
            <a:off x="4169573" y="5689609"/>
            <a:ext cx="15821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400" i="0" u="none" strike="noStrike" cap="none" normalizeH="0" baseline="0" dirty="0">
                <a:ln>
                  <a:noFill/>
                </a:ln>
                <a:effectLst/>
                <a:latin typeface="Arial" pitchFamily="34" charset="0"/>
                <a:cs typeface="Arial" pitchFamily="34" charset="0"/>
              </a:rPr>
              <a:t>Project</a:t>
            </a:r>
            <a:r>
              <a:rPr kumimoji="0" lang="en-US" altLang="de-DE" sz="1400" i="0" u="none" strike="noStrike" cap="none" normalizeH="0" dirty="0">
                <a:ln>
                  <a:noFill/>
                </a:ln>
                <a:effectLst/>
                <a:latin typeface="Arial" pitchFamily="34" charset="0"/>
                <a:cs typeface="Arial" pitchFamily="34" charset="0"/>
              </a:rPr>
              <a:t> timeline</a:t>
            </a:r>
            <a:endParaRPr kumimoji="0" lang="en-US" altLang="de-DE" sz="2400" i="0" u="none" strike="noStrike" cap="none" normalizeH="0" baseline="0" dirty="0">
              <a:ln>
                <a:noFill/>
              </a:ln>
              <a:effectLst/>
              <a:latin typeface="Arial" pitchFamily="34" charset="0"/>
              <a:cs typeface="Arial" pitchFamily="34" charset="0"/>
            </a:endParaRPr>
          </a:p>
        </p:txBody>
      </p:sp>
      <p:sp>
        <p:nvSpPr>
          <p:cNvPr id="111" name="Rectangle 12"/>
          <p:cNvSpPr>
            <a:spLocks noChangeArrowheads="1"/>
          </p:cNvSpPr>
          <p:nvPr/>
        </p:nvSpPr>
        <p:spPr bwMode="gray">
          <a:xfrm>
            <a:off x="949692" y="5689609"/>
            <a:ext cx="15821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400" i="0" u="none" strike="noStrike" cap="none" normalizeH="0" baseline="0" dirty="0">
                <a:ln>
                  <a:noFill/>
                </a:ln>
                <a:effectLst/>
                <a:latin typeface="Arial" pitchFamily="34" charset="0"/>
                <a:cs typeface="Arial" pitchFamily="34" charset="0"/>
              </a:rPr>
              <a:t>Quality</a:t>
            </a:r>
            <a:endParaRPr kumimoji="0" lang="en-US" altLang="de-DE" sz="2400" i="0" u="none" strike="noStrike" cap="none" normalizeH="0" baseline="0" dirty="0">
              <a:ln>
                <a:noFill/>
              </a:ln>
              <a:effectLst/>
              <a:latin typeface="Arial" pitchFamily="34" charset="0"/>
              <a:cs typeface="Arial" pitchFamily="34" charset="0"/>
            </a:endParaRPr>
          </a:p>
        </p:txBody>
      </p:sp>
      <p:sp>
        <p:nvSpPr>
          <p:cNvPr id="112" name="Rectangle 45"/>
          <p:cNvSpPr>
            <a:spLocks noChangeArrowheads="1"/>
          </p:cNvSpPr>
          <p:nvPr/>
        </p:nvSpPr>
        <p:spPr bwMode="gray">
          <a:xfrm>
            <a:off x="2684188" y="4866131"/>
            <a:ext cx="1475861" cy="215444"/>
          </a:xfrm>
          <a:prstGeom prst="rect">
            <a:avLst/>
          </a:prstGeom>
          <a:solidFill>
            <a:schemeClr val="bg1"/>
          </a:solidFill>
          <a:ln>
            <a:noFill/>
          </a:ln>
          <a:extLst/>
        </p:spPr>
        <p:txBody>
          <a:bodyPr vert="horz" wrap="none" lIns="0" tIns="0" rIns="0" bIns="0" numCol="1" anchor="ctr" anchorCtr="0" compatLnSpc="1">
            <a:prstTxWarp prst="textNoShape">
              <a:avLst/>
            </a:prstTxWarp>
            <a:noAutofit/>
          </a:bodyPr>
          <a:lstStyle/>
          <a:p>
            <a:pPr algn="ctr">
              <a:spcBef>
                <a:spcPct val="0"/>
              </a:spcBef>
            </a:pPr>
            <a:r>
              <a:rPr lang="en-US" altLang="de-DE" sz="1400" dirty="0">
                <a:solidFill>
                  <a:schemeClr val="tx1"/>
                </a:solidFill>
                <a:cs typeface="Arial" pitchFamily="34" charset="0"/>
              </a:rPr>
              <a:t>Supplier Process</a:t>
            </a:r>
          </a:p>
        </p:txBody>
      </p:sp>
      <p:sp>
        <p:nvSpPr>
          <p:cNvPr id="113" name="Rechteck 112"/>
          <p:cNvSpPr>
            <a:spLocks/>
          </p:cNvSpPr>
          <p:nvPr/>
        </p:nvSpPr>
        <p:spPr bwMode="gray">
          <a:xfrm>
            <a:off x="590610" y="1268760"/>
            <a:ext cx="5616577" cy="739323"/>
          </a:xfrm>
          <a:prstGeom prst="rect">
            <a:avLst/>
          </a:prstGeom>
          <a:noFill/>
          <a:ln w="19050" cap="flat" cmpd="sng" algn="ctr">
            <a:solidFill>
              <a:srgbClr val="CDD9E1"/>
            </a:solidFill>
            <a:prstDash val="solid"/>
            <a:round/>
            <a:headEnd type="none" w="med" len="med"/>
            <a:tailEnd type="none" w="med" len="med"/>
          </a:ln>
          <a:effectLst/>
          <a:extLst/>
        </p:spPr>
        <p:txBody>
          <a:bodyPr rtlCol="0" anchor="ctr"/>
          <a:lstStyle/>
          <a:p>
            <a:pPr algn="ctr"/>
            <a:endParaRPr lang="en-US" sz="1200" b="1" dirty="0" err="1">
              <a:solidFill>
                <a:schemeClr val="tx1"/>
              </a:solidFill>
            </a:endParaRPr>
          </a:p>
        </p:txBody>
      </p:sp>
      <p:sp>
        <p:nvSpPr>
          <p:cNvPr id="114" name="Rechteck 113"/>
          <p:cNvSpPr>
            <a:spLocks/>
          </p:cNvSpPr>
          <p:nvPr/>
        </p:nvSpPr>
        <p:spPr bwMode="gray">
          <a:xfrm>
            <a:off x="590610" y="2594403"/>
            <a:ext cx="5616577" cy="2550842"/>
          </a:xfrm>
          <a:prstGeom prst="rect">
            <a:avLst/>
          </a:prstGeom>
          <a:noFill/>
          <a:ln w="19050" cap="flat" cmpd="sng" algn="ctr">
            <a:solidFill>
              <a:srgbClr val="CDD9E1"/>
            </a:solidFill>
            <a:prstDash val="solid"/>
            <a:round/>
            <a:headEnd type="none" w="med" len="med"/>
            <a:tailEnd type="none" w="med" len="med"/>
          </a:ln>
          <a:effectLst/>
          <a:extLst/>
        </p:spPr>
        <p:txBody>
          <a:bodyPr rtlCol="0" anchor="ctr"/>
          <a:lstStyle/>
          <a:p>
            <a:pPr algn="ctr"/>
            <a:endParaRPr lang="en-US" sz="1200" b="1" dirty="0" err="1">
              <a:solidFill>
                <a:schemeClr val="tx1"/>
              </a:solidFill>
            </a:endParaRPr>
          </a:p>
        </p:txBody>
      </p:sp>
      <p:sp>
        <p:nvSpPr>
          <p:cNvPr id="115" name="Freeform 24"/>
          <p:cNvSpPr>
            <a:spLocks noChangeAspect="1" noEditPoints="1"/>
          </p:cNvSpPr>
          <p:nvPr/>
        </p:nvSpPr>
        <p:spPr bwMode="gray">
          <a:xfrm>
            <a:off x="1329584" y="5325311"/>
            <a:ext cx="426892" cy="319423"/>
          </a:xfrm>
          <a:custGeom>
            <a:avLst/>
            <a:gdLst>
              <a:gd name="T0" fmla="*/ 225 w 715"/>
              <a:gd name="T1" fmla="*/ 122 h 535"/>
              <a:gd name="T2" fmla="*/ 130 w 715"/>
              <a:gd name="T3" fmla="*/ 0 h 535"/>
              <a:gd name="T4" fmla="*/ 322 w 715"/>
              <a:gd name="T5" fmla="*/ 0 h 535"/>
              <a:gd name="T6" fmla="*/ 225 w 715"/>
              <a:gd name="T7" fmla="*/ 122 h 535"/>
              <a:gd name="T8" fmla="*/ 95 w 715"/>
              <a:gd name="T9" fmla="*/ 11 h 535"/>
              <a:gd name="T10" fmla="*/ 0 w 715"/>
              <a:gd name="T11" fmla="*/ 133 h 535"/>
              <a:gd name="T12" fmla="*/ 192 w 715"/>
              <a:gd name="T13" fmla="*/ 133 h 535"/>
              <a:gd name="T14" fmla="*/ 95 w 715"/>
              <a:gd name="T15" fmla="*/ 11 h 535"/>
              <a:gd name="T16" fmla="*/ 715 w 715"/>
              <a:gd name="T17" fmla="*/ 133 h 535"/>
              <a:gd name="T18" fmla="*/ 619 w 715"/>
              <a:gd name="T19" fmla="*/ 11 h 535"/>
              <a:gd name="T20" fmla="*/ 523 w 715"/>
              <a:gd name="T21" fmla="*/ 133 h 535"/>
              <a:gd name="T22" fmla="*/ 715 w 715"/>
              <a:gd name="T23" fmla="*/ 133 h 535"/>
              <a:gd name="T24" fmla="*/ 583 w 715"/>
              <a:gd name="T25" fmla="*/ 0 h 535"/>
              <a:gd name="T26" fmla="*/ 392 w 715"/>
              <a:gd name="T27" fmla="*/ 0 h 535"/>
              <a:gd name="T28" fmla="*/ 488 w 715"/>
              <a:gd name="T29" fmla="*/ 122 h 535"/>
              <a:gd name="T30" fmla="*/ 583 w 715"/>
              <a:gd name="T31" fmla="*/ 0 h 535"/>
              <a:gd name="T32" fmla="*/ 453 w 715"/>
              <a:gd name="T33" fmla="*/ 133 h 535"/>
              <a:gd name="T34" fmla="*/ 357 w 715"/>
              <a:gd name="T35" fmla="*/ 11 h 535"/>
              <a:gd name="T36" fmla="*/ 262 w 715"/>
              <a:gd name="T37" fmla="*/ 133 h 535"/>
              <a:gd name="T38" fmla="*/ 453 w 715"/>
              <a:gd name="T39" fmla="*/ 133 h 535"/>
              <a:gd name="T40" fmla="*/ 262 w 715"/>
              <a:gd name="T41" fmla="*/ 168 h 535"/>
              <a:gd name="T42" fmla="*/ 357 w 715"/>
              <a:gd name="T43" fmla="*/ 535 h 535"/>
              <a:gd name="T44" fmla="*/ 453 w 715"/>
              <a:gd name="T45" fmla="*/ 168 h 535"/>
              <a:gd name="T46" fmla="*/ 262 w 715"/>
              <a:gd name="T47" fmla="*/ 168 h 535"/>
              <a:gd name="T48" fmla="*/ 393 w 715"/>
              <a:gd name="T49" fmla="*/ 535 h 535"/>
              <a:gd name="T50" fmla="*/ 715 w 715"/>
              <a:gd name="T51" fmla="*/ 168 h 535"/>
              <a:gd name="T52" fmla="*/ 489 w 715"/>
              <a:gd name="T53" fmla="*/ 168 h 535"/>
              <a:gd name="T54" fmla="*/ 393 w 715"/>
              <a:gd name="T55" fmla="*/ 535 h 535"/>
              <a:gd name="T56" fmla="*/ 0 w 715"/>
              <a:gd name="T57" fmla="*/ 168 h 535"/>
              <a:gd name="T58" fmla="*/ 322 w 715"/>
              <a:gd name="T59" fmla="*/ 535 h 535"/>
              <a:gd name="T60" fmla="*/ 225 w 715"/>
              <a:gd name="T61" fmla="*/ 168 h 535"/>
              <a:gd name="T62" fmla="*/ 0 w 715"/>
              <a:gd name="T63" fmla="*/ 16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5" h="535">
                <a:moveTo>
                  <a:pt x="225" y="122"/>
                </a:moveTo>
                <a:lnTo>
                  <a:pt x="130" y="0"/>
                </a:lnTo>
                <a:lnTo>
                  <a:pt x="322" y="0"/>
                </a:lnTo>
                <a:lnTo>
                  <a:pt x="225" y="122"/>
                </a:lnTo>
                <a:close/>
                <a:moveTo>
                  <a:pt x="95" y="11"/>
                </a:moveTo>
                <a:lnTo>
                  <a:pt x="0" y="133"/>
                </a:lnTo>
                <a:lnTo>
                  <a:pt x="192" y="133"/>
                </a:lnTo>
                <a:lnTo>
                  <a:pt x="95" y="11"/>
                </a:lnTo>
                <a:close/>
                <a:moveTo>
                  <a:pt x="715" y="133"/>
                </a:moveTo>
                <a:lnTo>
                  <a:pt x="619" y="11"/>
                </a:lnTo>
                <a:lnTo>
                  <a:pt x="523" y="133"/>
                </a:lnTo>
                <a:lnTo>
                  <a:pt x="715" y="133"/>
                </a:lnTo>
                <a:close/>
                <a:moveTo>
                  <a:pt x="583" y="0"/>
                </a:moveTo>
                <a:lnTo>
                  <a:pt x="392" y="0"/>
                </a:lnTo>
                <a:lnTo>
                  <a:pt x="488" y="122"/>
                </a:lnTo>
                <a:lnTo>
                  <a:pt x="583" y="0"/>
                </a:lnTo>
                <a:close/>
                <a:moveTo>
                  <a:pt x="453" y="133"/>
                </a:moveTo>
                <a:lnTo>
                  <a:pt x="357" y="11"/>
                </a:lnTo>
                <a:lnTo>
                  <a:pt x="262" y="133"/>
                </a:lnTo>
                <a:lnTo>
                  <a:pt x="453" y="133"/>
                </a:lnTo>
                <a:close/>
                <a:moveTo>
                  <a:pt x="262" y="168"/>
                </a:moveTo>
                <a:lnTo>
                  <a:pt x="357" y="535"/>
                </a:lnTo>
                <a:lnTo>
                  <a:pt x="453" y="168"/>
                </a:lnTo>
                <a:lnTo>
                  <a:pt x="262" y="168"/>
                </a:lnTo>
                <a:close/>
                <a:moveTo>
                  <a:pt x="393" y="535"/>
                </a:moveTo>
                <a:lnTo>
                  <a:pt x="715" y="168"/>
                </a:lnTo>
                <a:lnTo>
                  <a:pt x="489" y="168"/>
                </a:lnTo>
                <a:lnTo>
                  <a:pt x="393" y="535"/>
                </a:lnTo>
                <a:close/>
                <a:moveTo>
                  <a:pt x="0" y="168"/>
                </a:moveTo>
                <a:lnTo>
                  <a:pt x="322" y="535"/>
                </a:lnTo>
                <a:lnTo>
                  <a:pt x="225" y="168"/>
                </a:lnTo>
                <a:lnTo>
                  <a:pt x="0" y="168"/>
                </a:lnTo>
                <a:close/>
              </a:path>
            </a:pathLst>
          </a:custGeom>
          <a:solidFill>
            <a:srgbClr val="41AAAA"/>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5" name="Gruppieren 115"/>
          <p:cNvGrpSpPr>
            <a:grpSpLocks/>
          </p:cNvGrpSpPr>
          <p:nvPr/>
        </p:nvGrpSpPr>
        <p:grpSpPr bwMode="gray">
          <a:xfrm>
            <a:off x="1839987" y="5302155"/>
            <a:ext cx="341285" cy="341282"/>
            <a:chOff x="7339028" y="5548367"/>
            <a:chExt cx="341285" cy="341282"/>
          </a:xfrm>
        </p:grpSpPr>
        <p:sp>
          <p:nvSpPr>
            <p:cNvPr id="117" name="Ellipse 116"/>
            <p:cNvSpPr/>
            <p:nvPr/>
          </p:nvSpPr>
          <p:spPr bwMode="gray">
            <a:xfrm>
              <a:off x="7339028" y="5548367"/>
              <a:ext cx="341285" cy="341282"/>
            </a:xfrm>
            <a:prstGeom prst="ellipse">
              <a:avLst/>
            </a:prstGeom>
            <a:solidFill>
              <a:srgbClr val="41AAAA"/>
            </a:solidFill>
            <a:ln>
              <a:noFill/>
            </a:ln>
            <a:effectLst/>
            <a:extLst/>
          </p:spPr>
          <p:txBody>
            <a:bodyPr rtlCol="0" anchor="ctr"/>
            <a:lstStyle/>
            <a:p>
              <a:pPr algn="ctr"/>
              <a:endParaRPr lang="en-US" sz="1200" b="1" dirty="0" err="1">
                <a:solidFill>
                  <a:schemeClr val="tx1"/>
                </a:solidFill>
              </a:endParaRPr>
            </a:p>
          </p:txBody>
        </p:sp>
        <p:sp>
          <p:nvSpPr>
            <p:cNvPr id="118" name="Pfeil nach rechts 117"/>
            <p:cNvSpPr>
              <a:spLocks/>
            </p:cNvSpPr>
            <p:nvPr/>
          </p:nvSpPr>
          <p:spPr bwMode="gray">
            <a:xfrm rot="18900000">
              <a:off x="7399880" y="5630255"/>
              <a:ext cx="226674" cy="170412"/>
            </a:xfrm>
            <a:prstGeom prst="rightArrow">
              <a:avLst/>
            </a:prstGeom>
            <a:solidFill>
              <a:srgbClr val="41AAAA"/>
            </a:solidFill>
            <a:ln w="19050">
              <a:solidFill>
                <a:schemeClr val="bg1"/>
              </a:solidFill>
            </a:ln>
            <a:effectLst/>
            <a:extLst/>
          </p:spPr>
          <p:txBody>
            <a:bodyPr rtlCol="0" anchor="ctr"/>
            <a:lstStyle/>
            <a:p>
              <a:pPr algn="ctr"/>
              <a:endParaRPr lang="en-US" sz="1200" b="1" dirty="0" err="1">
                <a:solidFill>
                  <a:schemeClr val="tx1"/>
                </a:solidFill>
              </a:endParaRPr>
            </a:p>
          </p:txBody>
        </p:sp>
      </p:grpSp>
      <p:pic>
        <p:nvPicPr>
          <p:cNvPr id="1167362" name="Picture 2"/>
          <p:cNvPicPr>
            <a:picLocks noChangeAspect="1" noChangeArrowheads="1"/>
          </p:cNvPicPr>
          <p:nvPr/>
        </p:nvPicPr>
        <p:blipFill>
          <a:blip r:embed="rId3"/>
          <a:srcRect/>
          <a:stretch>
            <a:fillRect/>
          </a:stretch>
        </p:blipFill>
        <p:spPr bwMode="auto">
          <a:xfrm>
            <a:off x="6415918" y="1171575"/>
            <a:ext cx="3895725" cy="4514850"/>
          </a:xfrm>
          <a:prstGeom prst="rect">
            <a:avLst/>
          </a:prstGeom>
          <a:noFill/>
          <a:ln w="9525">
            <a:noFill/>
            <a:miter lim="800000"/>
            <a:headEnd/>
            <a:tailEnd/>
          </a:ln>
        </p:spPr>
      </p:pic>
      <p:sp>
        <p:nvSpPr>
          <p:cNvPr id="270" name="Rechteck 269"/>
          <p:cNvSpPr>
            <a:spLocks/>
          </p:cNvSpPr>
          <p:nvPr/>
        </p:nvSpPr>
        <p:spPr bwMode="gray">
          <a:xfrm>
            <a:off x="8115399" y="4833156"/>
            <a:ext cx="4087467" cy="1730578"/>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72000" rIns="504000" bIns="72020" numCol="1" spcCol="96026" rtlCol="0" anchor="t">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l">
              <a:spcBef>
                <a:spcPts val="0"/>
              </a:spcBef>
              <a:spcAft>
                <a:spcPts val="400"/>
              </a:spcAft>
              <a:buFont typeface="Wingdings" charset="0"/>
              <a:buNone/>
            </a:pPr>
            <a:r>
              <a:rPr lang="en-US" sz="1400" b="1" dirty="0">
                <a:solidFill>
                  <a:schemeClr val="bg1"/>
                </a:solidFill>
                <a:latin typeface="Arial" pitchFamily="34" charset="0"/>
                <a:ea typeface="ＭＳ Ｐゴシック" charset="-128"/>
                <a:sym typeface="Arial"/>
              </a:rPr>
              <a:t>Benefits</a:t>
            </a:r>
          </a:p>
          <a:p>
            <a:pPr marL="180000" lvl="1" indent="-180000">
              <a:spcBef>
                <a:spcPts val="0"/>
              </a:spcBef>
              <a:spcAft>
                <a:spcPts val="400"/>
              </a:spcAft>
              <a:buClr>
                <a:schemeClr val="bg1"/>
              </a:buClr>
              <a:buFont typeface="Arial" panose="020B0604020202020204" pitchFamily="34" charset="0"/>
              <a:buChar char="•"/>
            </a:pPr>
            <a:r>
              <a:rPr lang="en-US" sz="1400" dirty="0">
                <a:solidFill>
                  <a:schemeClr val="bg1"/>
                </a:solidFill>
                <a:latin typeface="Arial"/>
                <a:ea typeface="+mn-ea"/>
              </a:rPr>
              <a:t>Reduced time to operation</a:t>
            </a:r>
          </a:p>
          <a:p>
            <a:pPr marL="180000" lvl="1" indent="-180000">
              <a:spcBef>
                <a:spcPts val="0"/>
              </a:spcBef>
              <a:spcAft>
                <a:spcPts val="400"/>
              </a:spcAft>
              <a:buClr>
                <a:schemeClr val="bg1"/>
              </a:buClr>
              <a:buFont typeface="Arial" panose="020B0604020202020204" pitchFamily="34" charset="0"/>
              <a:buChar char="•"/>
            </a:pPr>
            <a:r>
              <a:rPr lang="en-US" sz="1400" dirty="0">
                <a:solidFill>
                  <a:schemeClr val="bg1"/>
                </a:solidFill>
                <a:latin typeface="Arial"/>
              </a:rPr>
              <a:t>Data consistency</a:t>
            </a:r>
            <a:endParaRPr lang="en-US" sz="1400" dirty="0">
              <a:solidFill>
                <a:schemeClr val="bg1"/>
              </a:solidFill>
              <a:latin typeface="Arial"/>
              <a:ea typeface="+mn-ea"/>
            </a:endParaRPr>
          </a:p>
          <a:p>
            <a:pPr marL="180000" lvl="1" indent="-180000">
              <a:spcBef>
                <a:spcPts val="0"/>
              </a:spcBef>
              <a:spcAft>
                <a:spcPts val="400"/>
              </a:spcAft>
              <a:buClr>
                <a:schemeClr val="bg1"/>
              </a:buClr>
              <a:buFont typeface="Arial" panose="020B0604020202020204" pitchFamily="34" charset="0"/>
              <a:buChar char="•"/>
            </a:pPr>
            <a:r>
              <a:rPr lang="en-US" sz="1400" dirty="0">
                <a:solidFill>
                  <a:schemeClr val="bg1"/>
                </a:solidFill>
                <a:latin typeface="Arial"/>
                <a:ea typeface="+mn-ea"/>
              </a:rPr>
              <a:t>Optimized refurbishment process:</a:t>
            </a:r>
            <a:br>
              <a:rPr lang="en-US" sz="1400" dirty="0">
                <a:solidFill>
                  <a:schemeClr val="bg1"/>
                </a:solidFill>
                <a:latin typeface="Arial"/>
                <a:ea typeface="+mn-ea"/>
              </a:rPr>
            </a:br>
            <a:r>
              <a:rPr lang="en-US" sz="1400" dirty="0">
                <a:solidFill>
                  <a:schemeClr val="bg1"/>
                </a:solidFill>
                <a:latin typeface="Arial"/>
                <a:ea typeface="+mn-ea"/>
              </a:rPr>
              <a:t>easier updating of documentation and testing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67362"/>
                                        </p:tgtEl>
                                        <p:attrNameLst>
                                          <p:attrName>style.visibility</p:attrName>
                                        </p:attrNameLst>
                                      </p:cBhvr>
                                      <p:to>
                                        <p:strVal val="visible"/>
                                      </p:to>
                                    </p:set>
                                    <p:animEffect transition="in" filter="blinds(horizontal)">
                                      <p:cBhvr>
                                        <p:cTn id="7" dur="500"/>
                                        <p:tgtEl>
                                          <p:spTgt spid="1167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blinds(horizontal)">
                                      <p:cBhvr>
                                        <p:cTn id="12"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DT_VERSION" val="4.1.2.0"/>
  <p:tag name="CDT_CREATORVERSION" val="4.1.2.0"/>
  <p:tag name="CDT_TEMPLATEVERSION" val="2.0.0"/>
  <p:tag name="CDT_FONTSET" val="Arial"/>
  <p:tag name="CDT_CUSTOMER" val="Siemens_2016_16x9"/>
  <p:tag name="CDT_CUSTOMER_NAME" val="Siemens AG (Corporate Design Update 2016)"/>
  <p:tag name="CDT_LANGUAGE" val="1033"/>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0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05.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10.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1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14.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17.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18.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16:9"/>
  <p:tag name="CDT_MASTERS_NAME" val="Title fullscreen (big bar up)"/>
  <p:tag name="CDT_LAYOUT_TYPE" val="1"/>
  <p:tag name="CDT_ORIGINAL_DESIGNS_NAME" val="Siemens 2013 – 16:9"/>
  <p:tag name="CDT_ORIGINAL_MASTERS_NAME" val="Title fullscreen (big bar up)"/>
  <p:tag name="CDT_ORIGINAL_LAYOUT_TYPE" val="1"/>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P8RU_abERhap4Rqwn4vIug"/>
</p:tagLst>
</file>

<file path=ppt/tags/tag12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CDT_SLIDE_NAME_ENG" val="Contact slide"/>
  <p:tag name="CDT_SLIDE_NAME_FRE" val="Contact slide"/>
  <p:tag name="CDT_SLIDE_NAME_GER" val="Kontaktfolie"/>
  <p:tag name="CDT_SLIDE_NAME_SPA" val="Contact slide"/>
  <p:tag name="CDT_SLIDE_NAME_ITA" val="Contact slide"/>
  <p:tag name="CDT_DEFAULT_SLIDE" val="True"/>
  <p:tag name="CDT_INTERSECT_SLIDE" val="False"/>
  <p:tag name="CDT_NAVBARONTHISSLIDE" val="True"/>
  <p:tag name="CDT_DESIGNS_NAME" val="Siemens 2013 – 16:9"/>
  <p:tag name="CDT_MASTERS_NAME" val="Image + Index/Contact"/>
  <p:tag name="CDT_LAYOUT_TYPE" val="32"/>
  <p:tag name="CDT_ORIGINAL_DESIGNS_NAME" val="Siemens 2013 – 16:9"/>
  <p:tag name="CDT_ORIGINAL_MASTERS_NAME" val="Image + Index/Contact"/>
  <p:tag name="CDT_ORIGINAL_LAYOUT_TYPE" val="32"/>
</p:tagLst>
</file>

<file path=ppt/tags/tag143.xml><?xml version="1.0" encoding="utf-8"?>
<p:tagLst xmlns:a="http://schemas.openxmlformats.org/drawingml/2006/main" xmlns:r="http://schemas.openxmlformats.org/officeDocument/2006/relationships" xmlns:p="http://schemas.openxmlformats.org/presentationml/2006/main">
  <p:tag name="CDT_TARGETSHAPE_NEW" val="18"/>
  <p:tag name="CDT_PROT" val="3"/>
  <p:tag name="CDT_PROT_TOP" val="0"/>
  <p:tag name="CDT_PROT_LEFT" val="0"/>
  <p:tag name="CDT_PROT_WIDTH" val="960,5"/>
  <p:tag name="CDT_PROT_HEIGHT" val="99,87504"/>
</p:tagLst>
</file>

<file path=ppt/tags/tag144.xml><?xml version="1.0" encoding="utf-8"?>
<p:tagLst xmlns:a="http://schemas.openxmlformats.org/drawingml/2006/main" xmlns:r="http://schemas.openxmlformats.org/officeDocument/2006/relationships" xmlns:p="http://schemas.openxmlformats.org/presentationml/2006/main">
  <p:tag name="CDT_AUTODIALOG" val="4"/>
  <p:tag name="CDT_DELETE_ONEVENT_NEWPRES" val="False"/>
  <p:tag name="CDT_TARGETSHAPE_NEW" val="12"/>
  <p:tag name="CDT_PROT" val="3"/>
  <p:tag name="CDT_PROT_TOP" val="111,25"/>
  <p:tag name="CDT_PROT_LEFT" val="366,8501"/>
  <p:tag name="CDT_PROT_WIDTH" val="593,6499"/>
  <p:tag name="CDT_PROT_HEIGHT" val="374,25"/>
</p:tagLst>
</file>

<file path=ppt/tags/tag1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DELETE_ONEVENT_NEWPRES" val="False"/>
  <p:tag name="CDT_EXTCOL" val="True"/>
  <p:tag name="CDT_COLTX_NEW" val="25"/>
  <p:tag name="CDT_TARGETSHAPE_NEW" val="4"/>
  <p:tag name="CDT_PROT" val="3"/>
  <p:tag name="CDT_PROT_TOP" val="440,6257"/>
  <p:tag name="CDT_PROT_LEFT" val="366,5"/>
  <p:tag name="CDT_PROT_WIDTH" val="594"/>
  <p:tag name="CDT_PROT_HEIGHT" val="44,87433"/>
</p:tagLst>
</file>

<file path=ppt/tags/tag14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10"/>
  <p:tag name="CDT_PROT" val="3"/>
  <p:tag name="CDT_PROT_TOP" val="485,5"/>
  <p:tag name="CDT_PROT_LEFT" val="960,5"/>
  <p:tag name="CDT_PROT_WIDTH" val="0,1250394"/>
  <p:tag name="CDT_PROT_HEIGHT" val="0,1667717"/>
</p:tagLst>
</file>

<file path=ppt/tags/tag14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DELETE_ONEVENT_NEWPRES" val="False"/>
  <p:tag name="CDT_EXTCOL" val="True"/>
  <p:tag name="CDT_COLTX_NEW" val="25"/>
  <p:tag name="CDT_TARGETSHAPE_NEW" val="10"/>
  <p:tag name="CDT_PROT" val="3"/>
  <p:tag name="CDT_PROT_TOP" val="485,5"/>
  <p:tag name="CDT_PROT_LEFT" val="960,5"/>
  <p:tag name="CDT_PROT_WIDTH" val="0,1250394"/>
  <p:tag name="CDT_PROT_HEIGHT" val="0,1250394"/>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2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Lst>
</file>

<file path=ppt/tags/tag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3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9"/>
  <p:tag name="CDT_PROT" val="3"/>
  <p:tag name="CDT_PROT_TOP" val="519,5"/>
  <p:tag name="CDT_PROT_LEFT" val="298,2492"/>
  <p:tag name="CDT_PROT_WIDTH" val="662,2507"/>
  <p:tag name="CDT_PROT_HEIGHT" val="20,5"/>
</p:tagLst>
</file>

<file path=ppt/tags/tag3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4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4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5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5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5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6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1.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62.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6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6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6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6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8.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6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7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7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7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8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9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9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96.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9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9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9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heme/theme1.xml><?xml version="1.0" encoding="utf-8"?>
<a:theme xmlns:a="http://schemas.openxmlformats.org/drawingml/2006/main" name="Siemens 2016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2.xml><?xml version="1.0" encoding="utf-8"?>
<a:theme xmlns:a="http://schemas.openxmlformats.org/drawingml/2006/main" name="7_PowerPoint_Erweiterte Version">
  <a:themeElements>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3_PowerPoint_Erweiterte Ver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lnDef>
  </a:objectDefaults>
  <a:extraClrSchemeLst>
    <a:extraClrScheme>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
      <a:clrScheme name="3_PowerPoint_Erweiterte Version 2">
        <a:dk1>
          <a:srgbClr val="FFFFFF"/>
        </a:dk1>
        <a:lt1>
          <a:srgbClr val="FFFFFF"/>
        </a:lt1>
        <a:dk2>
          <a:srgbClr val="949EAA"/>
        </a:dk2>
        <a:lt2>
          <a:srgbClr val="949EAA"/>
        </a:lt2>
        <a:accent1>
          <a:srgbClr val="AFB4BE"/>
        </a:accent1>
        <a:accent2>
          <a:srgbClr val="FF9900"/>
        </a:accent2>
        <a:accent3>
          <a:srgbClr val="C8CCD2"/>
        </a:accent3>
        <a:accent4>
          <a:srgbClr val="DADADA"/>
        </a:accent4>
        <a:accent5>
          <a:srgbClr val="D4D6DB"/>
        </a:accent5>
        <a:accent6>
          <a:srgbClr val="E78A00"/>
        </a:accent6>
        <a:hlink>
          <a:srgbClr val="336699"/>
        </a:hlink>
        <a:folHlink>
          <a:srgbClr val="990000"/>
        </a:folHlink>
      </a:clrScheme>
      <a:clrMap bg1="dk2" tx1="lt1" bg2="dk1" tx2="lt2" accent1="accent1" accent2="accent2" accent3="accent3" accent4="accent4" accent5="accent5" accent6="accent6" hlink="hlink" folHlink="folHlink"/>
    </a:extraClrScheme>
    <a:extraClrScheme>
      <a:clrScheme name="3_PowerPoint_Erweiterte Version 3">
        <a:dk1>
          <a:srgbClr val="000000"/>
        </a:dk1>
        <a:lt1>
          <a:srgbClr val="D0D3DA"/>
        </a:lt1>
        <a:dk2>
          <a:srgbClr val="949EAA"/>
        </a:dk2>
        <a:lt2>
          <a:srgbClr val="FFFFFF"/>
        </a:lt2>
        <a:accent1>
          <a:srgbClr val="993300"/>
        </a:accent1>
        <a:accent2>
          <a:srgbClr val="FF9900"/>
        </a:accent2>
        <a:accent3>
          <a:srgbClr val="E4E6EA"/>
        </a:accent3>
        <a:accent4>
          <a:srgbClr val="000000"/>
        </a:accent4>
        <a:accent5>
          <a:srgbClr val="CAADAA"/>
        </a:accent5>
        <a:accent6>
          <a:srgbClr val="E78A00"/>
        </a:accent6>
        <a:hlink>
          <a:srgbClr val="CC6600"/>
        </a:hlink>
        <a:folHlink>
          <a:srgbClr val="FFCC66"/>
        </a:folHlink>
      </a:clrScheme>
      <a:clrMap bg1="lt1" tx1="dk1" bg2="lt2" tx2="dk2" accent1="accent1" accent2="accent2" accent3="accent3" accent4="accent4" accent5="accent5" accent6="accent6" hlink="hlink" folHlink="folHlink"/>
    </a:extraClrScheme>
    <a:extraClrScheme>
      <a:clrScheme name="3_PowerPoint_Erweiterte Version 4">
        <a:dk1>
          <a:srgbClr val="000000"/>
        </a:dk1>
        <a:lt1>
          <a:srgbClr val="D0D3DA"/>
        </a:lt1>
        <a:dk2>
          <a:srgbClr val="949EAA"/>
        </a:dk2>
        <a:lt2>
          <a:srgbClr val="FFFFFF"/>
        </a:lt2>
        <a:accent1>
          <a:srgbClr val="003399"/>
        </a:accent1>
        <a:accent2>
          <a:srgbClr val="6699CC"/>
        </a:accent2>
        <a:accent3>
          <a:srgbClr val="E4E6EA"/>
        </a:accent3>
        <a:accent4>
          <a:srgbClr val="000000"/>
        </a:accent4>
        <a:accent5>
          <a:srgbClr val="AAADCA"/>
        </a:accent5>
        <a:accent6>
          <a:srgbClr val="5C8AB9"/>
        </a:accent6>
        <a:hlink>
          <a:srgbClr val="336699"/>
        </a:hlink>
        <a:folHlink>
          <a:srgbClr val="99CCFF"/>
        </a:folHlink>
      </a:clrScheme>
      <a:clrMap bg1="lt1" tx1="dk1" bg2="lt2" tx2="dk2" accent1="accent1" accent2="accent2" accent3="accent3" accent4="accent4" accent5="accent5" accent6="accent6" hlink="hlink" folHlink="folHlink"/>
    </a:extraClrScheme>
    <a:extraClrScheme>
      <a:clrScheme name="3_PowerPoint_Erweiterte Version 5">
        <a:dk1>
          <a:srgbClr val="000000"/>
        </a:dk1>
        <a:lt1>
          <a:srgbClr val="D0D3DA"/>
        </a:lt1>
        <a:dk2>
          <a:srgbClr val="949EAA"/>
        </a:dk2>
        <a:lt2>
          <a:srgbClr val="FFFFFF"/>
        </a:lt2>
        <a:accent1>
          <a:srgbClr val="006600"/>
        </a:accent1>
        <a:accent2>
          <a:srgbClr val="99CC66"/>
        </a:accent2>
        <a:accent3>
          <a:srgbClr val="E4E6EA"/>
        </a:accent3>
        <a:accent4>
          <a:srgbClr val="000000"/>
        </a:accent4>
        <a:accent5>
          <a:srgbClr val="AAB8AA"/>
        </a:accent5>
        <a:accent6>
          <a:srgbClr val="8AB95C"/>
        </a:accent6>
        <a:hlink>
          <a:srgbClr val="669933"/>
        </a:hlink>
        <a:folHlink>
          <a:srgbClr val="CCFF99"/>
        </a:folHlink>
      </a:clrScheme>
      <a:clrMap bg1="lt1" tx1="dk1" bg2="lt2" tx2="dk2" accent1="accent1" accent2="accent2" accent3="accent3" accent4="accent4" accent5="accent5" accent6="accent6" hlink="hlink" folHlink="folHlink"/>
    </a:extraClrScheme>
    <a:extraClrScheme>
      <a:clrScheme name="3_PowerPoint_Erweiterte Version 6">
        <a:dk1>
          <a:srgbClr val="000000"/>
        </a:dk1>
        <a:lt1>
          <a:srgbClr val="D0D3DA"/>
        </a:lt1>
        <a:dk2>
          <a:srgbClr val="949EAA"/>
        </a:dk2>
        <a:lt2>
          <a:srgbClr val="FFFFFF"/>
        </a:lt2>
        <a:accent1>
          <a:srgbClr val="990000"/>
        </a:accent1>
        <a:accent2>
          <a:srgbClr val="FF6633"/>
        </a:accent2>
        <a:accent3>
          <a:srgbClr val="E4E6EA"/>
        </a:accent3>
        <a:accent4>
          <a:srgbClr val="000000"/>
        </a:accent4>
        <a:accent5>
          <a:srgbClr val="CAAAAA"/>
        </a:accent5>
        <a:accent6>
          <a:srgbClr val="E75C2D"/>
        </a:accent6>
        <a:hlink>
          <a:srgbClr val="CC3300"/>
        </a:hlink>
        <a:folHlink>
          <a:srgbClr val="FF9966"/>
        </a:folHlink>
      </a:clrScheme>
      <a:clrMap bg1="lt1" tx1="dk1" bg2="lt2" tx2="dk2" accent1="accent1" accent2="accent2" accent3="accent3" accent4="accent4" accent5="accent5" accent6="accent6" hlink="hlink" folHlink="folHlink"/>
    </a:extraClrScheme>
    <a:extraClrScheme>
      <a:clrScheme name="3_PowerPoint_Erweiterte Version 7">
        <a:dk1>
          <a:srgbClr val="000000"/>
        </a:dk1>
        <a:lt1>
          <a:srgbClr val="D0D3DA"/>
        </a:lt1>
        <a:dk2>
          <a:srgbClr val="949EAA"/>
        </a:dk2>
        <a:lt2>
          <a:srgbClr val="FFFFFF"/>
        </a:lt2>
        <a:accent1>
          <a:srgbClr val="996600"/>
        </a:accent1>
        <a:accent2>
          <a:srgbClr val="FFCC00"/>
        </a:accent2>
        <a:accent3>
          <a:srgbClr val="E4E6EA"/>
        </a:accent3>
        <a:accent4>
          <a:srgbClr val="000000"/>
        </a:accent4>
        <a:accent5>
          <a:srgbClr val="CAB8AA"/>
        </a:accent5>
        <a:accent6>
          <a:srgbClr val="E7B900"/>
        </a:accent6>
        <a:hlink>
          <a:srgbClr val="CC9900"/>
        </a:hlink>
        <a:folHlink>
          <a:srgbClr val="FFFF66"/>
        </a:folHlink>
      </a:clrScheme>
      <a:clrMap bg1="lt1" tx1="dk1" bg2="lt2" tx2="dk2" accent1="accent1" accent2="accent2" accent3="accent3" accent4="accent4" accent5="accent5" accent6="accent6" hlink="hlink" folHlink="folHlink"/>
    </a:extraClrScheme>
    <a:extraClrScheme>
      <a:clrScheme name="3_PowerPoint_Erweiterte Version 8">
        <a:dk1>
          <a:srgbClr val="000000"/>
        </a:dk1>
        <a:lt1>
          <a:srgbClr val="D0D3DA"/>
        </a:lt1>
        <a:dk2>
          <a:srgbClr val="949EAA"/>
        </a:dk2>
        <a:lt2>
          <a:srgbClr val="FFFFFF"/>
        </a:lt2>
        <a:accent1>
          <a:srgbClr val="333333"/>
        </a:accent1>
        <a:accent2>
          <a:srgbClr val="999999"/>
        </a:accent2>
        <a:accent3>
          <a:srgbClr val="E4E6EA"/>
        </a:accent3>
        <a:accent4>
          <a:srgbClr val="000000"/>
        </a:accent4>
        <a:accent5>
          <a:srgbClr val="ADADAD"/>
        </a:accent5>
        <a:accent6>
          <a:srgbClr val="8A8A8A"/>
        </a:accent6>
        <a:hlink>
          <a:srgbClr val="666666"/>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PowerPoint_Erweiterte Version">
  <a:themeElements>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3_PowerPoint_Erweiterte Ver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lnDef>
  </a:objectDefaults>
  <a:extraClrSchemeLst>
    <a:extraClrScheme>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
      <a:clrScheme name="3_PowerPoint_Erweiterte Version 2">
        <a:dk1>
          <a:srgbClr val="FFFFFF"/>
        </a:dk1>
        <a:lt1>
          <a:srgbClr val="FFFFFF"/>
        </a:lt1>
        <a:dk2>
          <a:srgbClr val="949EAA"/>
        </a:dk2>
        <a:lt2>
          <a:srgbClr val="949EAA"/>
        </a:lt2>
        <a:accent1>
          <a:srgbClr val="AFB4BE"/>
        </a:accent1>
        <a:accent2>
          <a:srgbClr val="FF9900"/>
        </a:accent2>
        <a:accent3>
          <a:srgbClr val="C8CCD2"/>
        </a:accent3>
        <a:accent4>
          <a:srgbClr val="DADADA"/>
        </a:accent4>
        <a:accent5>
          <a:srgbClr val="D4D6DB"/>
        </a:accent5>
        <a:accent6>
          <a:srgbClr val="E78A00"/>
        </a:accent6>
        <a:hlink>
          <a:srgbClr val="336699"/>
        </a:hlink>
        <a:folHlink>
          <a:srgbClr val="990000"/>
        </a:folHlink>
      </a:clrScheme>
      <a:clrMap bg1="dk2" tx1="lt1" bg2="dk1" tx2="lt2" accent1="accent1" accent2="accent2" accent3="accent3" accent4="accent4" accent5="accent5" accent6="accent6" hlink="hlink" folHlink="folHlink"/>
    </a:extraClrScheme>
    <a:extraClrScheme>
      <a:clrScheme name="3_PowerPoint_Erweiterte Version 3">
        <a:dk1>
          <a:srgbClr val="000000"/>
        </a:dk1>
        <a:lt1>
          <a:srgbClr val="D0D3DA"/>
        </a:lt1>
        <a:dk2>
          <a:srgbClr val="949EAA"/>
        </a:dk2>
        <a:lt2>
          <a:srgbClr val="FFFFFF"/>
        </a:lt2>
        <a:accent1>
          <a:srgbClr val="993300"/>
        </a:accent1>
        <a:accent2>
          <a:srgbClr val="FF9900"/>
        </a:accent2>
        <a:accent3>
          <a:srgbClr val="E4E6EA"/>
        </a:accent3>
        <a:accent4>
          <a:srgbClr val="000000"/>
        </a:accent4>
        <a:accent5>
          <a:srgbClr val="CAADAA"/>
        </a:accent5>
        <a:accent6>
          <a:srgbClr val="E78A00"/>
        </a:accent6>
        <a:hlink>
          <a:srgbClr val="CC6600"/>
        </a:hlink>
        <a:folHlink>
          <a:srgbClr val="FFCC66"/>
        </a:folHlink>
      </a:clrScheme>
      <a:clrMap bg1="lt1" tx1="dk1" bg2="lt2" tx2="dk2" accent1="accent1" accent2="accent2" accent3="accent3" accent4="accent4" accent5="accent5" accent6="accent6" hlink="hlink" folHlink="folHlink"/>
    </a:extraClrScheme>
    <a:extraClrScheme>
      <a:clrScheme name="3_PowerPoint_Erweiterte Version 4">
        <a:dk1>
          <a:srgbClr val="000000"/>
        </a:dk1>
        <a:lt1>
          <a:srgbClr val="D0D3DA"/>
        </a:lt1>
        <a:dk2>
          <a:srgbClr val="949EAA"/>
        </a:dk2>
        <a:lt2>
          <a:srgbClr val="FFFFFF"/>
        </a:lt2>
        <a:accent1>
          <a:srgbClr val="003399"/>
        </a:accent1>
        <a:accent2>
          <a:srgbClr val="6699CC"/>
        </a:accent2>
        <a:accent3>
          <a:srgbClr val="E4E6EA"/>
        </a:accent3>
        <a:accent4>
          <a:srgbClr val="000000"/>
        </a:accent4>
        <a:accent5>
          <a:srgbClr val="AAADCA"/>
        </a:accent5>
        <a:accent6>
          <a:srgbClr val="5C8AB9"/>
        </a:accent6>
        <a:hlink>
          <a:srgbClr val="336699"/>
        </a:hlink>
        <a:folHlink>
          <a:srgbClr val="99CCFF"/>
        </a:folHlink>
      </a:clrScheme>
      <a:clrMap bg1="lt1" tx1="dk1" bg2="lt2" tx2="dk2" accent1="accent1" accent2="accent2" accent3="accent3" accent4="accent4" accent5="accent5" accent6="accent6" hlink="hlink" folHlink="folHlink"/>
    </a:extraClrScheme>
    <a:extraClrScheme>
      <a:clrScheme name="3_PowerPoint_Erweiterte Version 5">
        <a:dk1>
          <a:srgbClr val="000000"/>
        </a:dk1>
        <a:lt1>
          <a:srgbClr val="D0D3DA"/>
        </a:lt1>
        <a:dk2>
          <a:srgbClr val="949EAA"/>
        </a:dk2>
        <a:lt2>
          <a:srgbClr val="FFFFFF"/>
        </a:lt2>
        <a:accent1>
          <a:srgbClr val="006600"/>
        </a:accent1>
        <a:accent2>
          <a:srgbClr val="99CC66"/>
        </a:accent2>
        <a:accent3>
          <a:srgbClr val="E4E6EA"/>
        </a:accent3>
        <a:accent4>
          <a:srgbClr val="000000"/>
        </a:accent4>
        <a:accent5>
          <a:srgbClr val="AAB8AA"/>
        </a:accent5>
        <a:accent6>
          <a:srgbClr val="8AB95C"/>
        </a:accent6>
        <a:hlink>
          <a:srgbClr val="669933"/>
        </a:hlink>
        <a:folHlink>
          <a:srgbClr val="CCFF99"/>
        </a:folHlink>
      </a:clrScheme>
      <a:clrMap bg1="lt1" tx1="dk1" bg2="lt2" tx2="dk2" accent1="accent1" accent2="accent2" accent3="accent3" accent4="accent4" accent5="accent5" accent6="accent6" hlink="hlink" folHlink="folHlink"/>
    </a:extraClrScheme>
    <a:extraClrScheme>
      <a:clrScheme name="3_PowerPoint_Erweiterte Version 6">
        <a:dk1>
          <a:srgbClr val="000000"/>
        </a:dk1>
        <a:lt1>
          <a:srgbClr val="D0D3DA"/>
        </a:lt1>
        <a:dk2>
          <a:srgbClr val="949EAA"/>
        </a:dk2>
        <a:lt2>
          <a:srgbClr val="FFFFFF"/>
        </a:lt2>
        <a:accent1>
          <a:srgbClr val="990000"/>
        </a:accent1>
        <a:accent2>
          <a:srgbClr val="FF6633"/>
        </a:accent2>
        <a:accent3>
          <a:srgbClr val="E4E6EA"/>
        </a:accent3>
        <a:accent4>
          <a:srgbClr val="000000"/>
        </a:accent4>
        <a:accent5>
          <a:srgbClr val="CAAAAA"/>
        </a:accent5>
        <a:accent6>
          <a:srgbClr val="E75C2D"/>
        </a:accent6>
        <a:hlink>
          <a:srgbClr val="CC3300"/>
        </a:hlink>
        <a:folHlink>
          <a:srgbClr val="FF9966"/>
        </a:folHlink>
      </a:clrScheme>
      <a:clrMap bg1="lt1" tx1="dk1" bg2="lt2" tx2="dk2" accent1="accent1" accent2="accent2" accent3="accent3" accent4="accent4" accent5="accent5" accent6="accent6" hlink="hlink" folHlink="folHlink"/>
    </a:extraClrScheme>
    <a:extraClrScheme>
      <a:clrScheme name="3_PowerPoint_Erweiterte Version 7">
        <a:dk1>
          <a:srgbClr val="000000"/>
        </a:dk1>
        <a:lt1>
          <a:srgbClr val="D0D3DA"/>
        </a:lt1>
        <a:dk2>
          <a:srgbClr val="949EAA"/>
        </a:dk2>
        <a:lt2>
          <a:srgbClr val="FFFFFF"/>
        </a:lt2>
        <a:accent1>
          <a:srgbClr val="996600"/>
        </a:accent1>
        <a:accent2>
          <a:srgbClr val="FFCC00"/>
        </a:accent2>
        <a:accent3>
          <a:srgbClr val="E4E6EA"/>
        </a:accent3>
        <a:accent4>
          <a:srgbClr val="000000"/>
        </a:accent4>
        <a:accent5>
          <a:srgbClr val="CAB8AA"/>
        </a:accent5>
        <a:accent6>
          <a:srgbClr val="E7B900"/>
        </a:accent6>
        <a:hlink>
          <a:srgbClr val="CC9900"/>
        </a:hlink>
        <a:folHlink>
          <a:srgbClr val="FFFF66"/>
        </a:folHlink>
      </a:clrScheme>
      <a:clrMap bg1="lt1" tx1="dk1" bg2="lt2" tx2="dk2" accent1="accent1" accent2="accent2" accent3="accent3" accent4="accent4" accent5="accent5" accent6="accent6" hlink="hlink" folHlink="folHlink"/>
    </a:extraClrScheme>
    <a:extraClrScheme>
      <a:clrScheme name="3_PowerPoint_Erweiterte Version 8">
        <a:dk1>
          <a:srgbClr val="000000"/>
        </a:dk1>
        <a:lt1>
          <a:srgbClr val="D0D3DA"/>
        </a:lt1>
        <a:dk2>
          <a:srgbClr val="949EAA"/>
        </a:dk2>
        <a:lt2>
          <a:srgbClr val="FFFFFF"/>
        </a:lt2>
        <a:accent1>
          <a:srgbClr val="333333"/>
        </a:accent1>
        <a:accent2>
          <a:srgbClr val="999999"/>
        </a:accent2>
        <a:accent3>
          <a:srgbClr val="E4E6EA"/>
        </a:accent3>
        <a:accent4>
          <a:srgbClr val="000000"/>
        </a:accent4>
        <a:accent5>
          <a:srgbClr val="ADADAD"/>
        </a:accent5>
        <a:accent6>
          <a:srgbClr val="8A8A8A"/>
        </a:accent6>
        <a:hlink>
          <a:srgbClr val="666666"/>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PowerPoint_Erweiterte Version">
  <a:themeElements>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3_PowerPoint_Erweiterte Ver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lnDef>
  </a:objectDefaults>
  <a:extraClrSchemeLst>
    <a:extraClrScheme>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
      <a:clrScheme name="3_PowerPoint_Erweiterte Version 2">
        <a:dk1>
          <a:srgbClr val="FFFFFF"/>
        </a:dk1>
        <a:lt1>
          <a:srgbClr val="FFFFFF"/>
        </a:lt1>
        <a:dk2>
          <a:srgbClr val="949EAA"/>
        </a:dk2>
        <a:lt2>
          <a:srgbClr val="949EAA"/>
        </a:lt2>
        <a:accent1>
          <a:srgbClr val="AFB4BE"/>
        </a:accent1>
        <a:accent2>
          <a:srgbClr val="FF9900"/>
        </a:accent2>
        <a:accent3>
          <a:srgbClr val="C8CCD2"/>
        </a:accent3>
        <a:accent4>
          <a:srgbClr val="DADADA"/>
        </a:accent4>
        <a:accent5>
          <a:srgbClr val="D4D6DB"/>
        </a:accent5>
        <a:accent6>
          <a:srgbClr val="E78A00"/>
        </a:accent6>
        <a:hlink>
          <a:srgbClr val="336699"/>
        </a:hlink>
        <a:folHlink>
          <a:srgbClr val="990000"/>
        </a:folHlink>
      </a:clrScheme>
      <a:clrMap bg1="dk2" tx1="lt1" bg2="dk1" tx2="lt2" accent1="accent1" accent2="accent2" accent3="accent3" accent4="accent4" accent5="accent5" accent6="accent6" hlink="hlink" folHlink="folHlink"/>
    </a:extraClrScheme>
    <a:extraClrScheme>
      <a:clrScheme name="3_PowerPoint_Erweiterte Version 3">
        <a:dk1>
          <a:srgbClr val="000000"/>
        </a:dk1>
        <a:lt1>
          <a:srgbClr val="D0D3DA"/>
        </a:lt1>
        <a:dk2>
          <a:srgbClr val="949EAA"/>
        </a:dk2>
        <a:lt2>
          <a:srgbClr val="FFFFFF"/>
        </a:lt2>
        <a:accent1>
          <a:srgbClr val="993300"/>
        </a:accent1>
        <a:accent2>
          <a:srgbClr val="FF9900"/>
        </a:accent2>
        <a:accent3>
          <a:srgbClr val="E4E6EA"/>
        </a:accent3>
        <a:accent4>
          <a:srgbClr val="000000"/>
        </a:accent4>
        <a:accent5>
          <a:srgbClr val="CAADAA"/>
        </a:accent5>
        <a:accent6>
          <a:srgbClr val="E78A00"/>
        </a:accent6>
        <a:hlink>
          <a:srgbClr val="CC6600"/>
        </a:hlink>
        <a:folHlink>
          <a:srgbClr val="FFCC66"/>
        </a:folHlink>
      </a:clrScheme>
      <a:clrMap bg1="lt1" tx1="dk1" bg2="lt2" tx2="dk2" accent1="accent1" accent2="accent2" accent3="accent3" accent4="accent4" accent5="accent5" accent6="accent6" hlink="hlink" folHlink="folHlink"/>
    </a:extraClrScheme>
    <a:extraClrScheme>
      <a:clrScheme name="3_PowerPoint_Erweiterte Version 4">
        <a:dk1>
          <a:srgbClr val="000000"/>
        </a:dk1>
        <a:lt1>
          <a:srgbClr val="D0D3DA"/>
        </a:lt1>
        <a:dk2>
          <a:srgbClr val="949EAA"/>
        </a:dk2>
        <a:lt2>
          <a:srgbClr val="FFFFFF"/>
        </a:lt2>
        <a:accent1>
          <a:srgbClr val="003399"/>
        </a:accent1>
        <a:accent2>
          <a:srgbClr val="6699CC"/>
        </a:accent2>
        <a:accent3>
          <a:srgbClr val="E4E6EA"/>
        </a:accent3>
        <a:accent4>
          <a:srgbClr val="000000"/>
        </a:accent4>
        <a:accent5>
          <a:srgbClr val="AAADCA"/>
        </a:accent5>
        <a:accent6>
          <a:srgbClr val="5C8AB9"/>
        </a:accent6>
        <a:hlink>
          <a:srgbClr val="336699"/>
        </a:hlink>
        <a:folHlink>
          <a:srgbClr val="99CCFF"/>
        </a:folHlink>
      </a:clrScheme>
      <a:clrMap bg1="lt1" tx1="dk1" bg2="lt2" tx2="dk2" accent1="accent1" accent2="accent2" accent3="accent3" accent4="accent4" accent5="accent5" accent6="accent6" hlink="hlink" folHlink="folHlink"/>
    </a:extraClrScheme>
    <a:extraClrScheme>
      <a:clrScheme name="3_PowerPoint_Erweiterte Version 5">
        <a:dk1>
          <a:srgbClr val="000000"/>
        </a:dk1>
        <a:lt1>
          <a:srgbClr val="D0D3DA"/>
        </a:lt1>
        <a:dk2>
          <a:srgbClr val="949EAA"/>
        </a:dk2>
        <a:lt2>
          <a:srgbClr val="FFFFFF"/>
        </a:lt2>
        <a:accent1>
          <a:srgbClr val="006600"/>
        </a:accent1>
        <a:accent2>
          <a:srgbClr val="99CC66"/>
        </a:accent2>
        <a:accent3>
          <a:srgbClr val="E4E6EA"/>
        </a:accent3>
        <a:accent4>
          <a:srgbClr val="000000"/>
        </a:accent4>
        <a:accent5>
          <a:srgbClr val="AAB8AA"/>
        </a:accent5>
        <a:accent6>
          <a:srgbClr val="8AB95C"/>
        </a:accent6>
        <a:hlink>
          <a:srgbClr val="669933"/>
        </a:hlink>
        <a:folHlink>
          <a:srgbClr val="CCFF99"/>
        </a:folHlink>
      </a:clrScheme>
      <a:clrMap bg1="lt1" tx1="dk1" bg2="lt2" tx2="dk2" accent1="accent1" accent2="accent2" accent3="accent3" accent4="accent4" accent5="accent5" accent6="accent6" hlink="hlink" folHlink="folHlink"/>
    </a:extraClrScheme>
    <a:extraClrScheme>
      <a:clrScheme name="3_PowerPoint_Erweiterte Version 6">
        <a:dk1>
          <a:srgbClr val="000000"/>
        </a:dk1>
        <a:lt1>
          <a:srgbClr val="D0D3DA"/>
        </a:lt1>
        <a:dk2>
          <a:srgbClr val="949EAA"/>
        </a:dk2>
        <a:lt2>
          <a:srgbClr val="FFFFFF"/>
        </a:lt2>
        <a:accent1>
          <a:srgbClr val="990000"/>
        </a:accent1>
        <a:accent2>
          <a:srgbClr val="FF6633"/>
        </a:accent2>
        <a:accent3>
          <a:srgbClr val="E4E6EA"/>
        </a:accent3>
        <a:accent4>
          <a:srgbClr val="000000"/>
        </a:accent4>
        <a:accent5>
          <a:srgbClr val="CAAAAA"/>
        </a:accent5>
        <a:accent6>
          <a:srgbClr val="E75C2D"/>
        </a:accent6>
        <a:hlink>
          <a:srgbClr val="CC3300"/>
        </a:hlink>
        <a:folHlink>
          <a:srgbClr val="FF9966"/>
        </a:folHlink>
      </a:clrScheme>
      <a:clrMap bg1="lt1" tx1="dk1" bg2="lt2" tx2="dk2" accent1="accent1" accent2="accent2" accent3="accent3" accent4="accent4" accent5="accent5" accent6="accent6" hlink="hlink" folHlink="folHlink"/>
    </a:extraClrScheme>
    <a:extraClrScheme>
      <a:clrScheme name="3_PowerPoint_Erweiterte Version 7">
        <a:dk1>
          <a:srgbClr val="000000"/>
        </a:dk1>
        <a:lt1>
          <a:srgbClr val="D0D3DA"/>
        </a:lt1>
        <a:dk2>
          <a:srgbClr val="949EAA"/>
        </a:dk2>
        <a:lt2>
          <a:srgbClr val="FFFFFF"/>
        </a:lt2>
        <a:accent1>
          <a:srgbClr val="996600"/>
        </a:accent1>
        <a:accent2>
          <a:srgbClr val="FFCC00"/>
        </a:accent2>
        <a:accent3>
          <a:srgbClr val="E4E6EA"/>
        </a:accent3>
        <a:accent4>
          <a:srgbClr val="000000"/>
        </a:accent4>
        <a:accent5>
          <a:srgbClr val="CAB8AA"/>
        </a:accent5>
        <a:accent6>
          <a:srgbClr val="E7B900"/>
        </a:accent6>
        <a:hlink>
          <a:srgbClr val="CC9900"/>
        </a:hlink>
        <a:folHlink>
          <a:srgbClr val="FFFF66"/>
        </a:folHlink>
      </a:clrScheme>
      <a:clrMap bg1="lt1" tx1="dk1" bg2="lt2" tx2="dk2" accent1="accent1" accent2="accent2" accent3="accent3" accent4="accent4" accent5="accent5" accent6="accent6" hlink="hlink" folHlink="folHlink"/>
    </a:extraClrScheme>
    <a:extraClrScheme>
      <a:clrScheme name="3_PowerPoint_Erweiterte Version 8">
        <a:dk1>
          <a:srgbClr val="000000"/>
        </a:dk1>
        <a:lt1>
          <a:srgbClr val="D0D3DA"/>
        </a:lt1>
        <a:dk2>
          <a:srgbClr val="949EAA"/>
        </a:dk2>
        <a:lt2>
          <a:srgbClr val="FFFFFF"/>
        </a:lt2>
        <a:accent1>
          <a:srgbClr val="333333"/>
        </a:accent1>
        <a:accent2>
          <a:srgbClr val="999999"/>
        </a:accent2>
        <a:accent3>
          <a:srgbClr val="E4E6EA"/>
        </a:accent3>
        <a:accent4>
          <a:srgbClr val="000000"/>
        </a:accent4>
        <a:accent5>
          <a:srgbClr val="ADADAD"/>
        </a:accent5>
        <a:accent6>
          <a:srgbClr val="8A8A8A"/>
        </a:accent6>
        <a:hlink>
          <a:srgbClr val="666666"/>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PowerPoint_Erweiterte Version">
  <a:themeElements>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3_PowerPoint_Erweiterte Ver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lnDef>
  </a:objectDefaults>
  <a:extraClrSchemeLst>
    <a:extraClrScheme>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
      <a:clrScheme name="3_PowerPoint_Erweiterte Version 2">
        <a:dk1>
          <a:srgbClr val="FFFFFF"/>
        </a:dk1>
        <a:lt1>
          <a:srgbClr val="FFFFFF"/>
        </a:lt1>
        <a:dk2>
          <a:srgbClr val="949EAA"/>
        </a:dk2>
        <a:lt2>
          <a:srgbClr val="949EAA"/>
        </a:lt2>
        <a:accent1>
          <a:srgbClr val="AFB4BE"/>
        </a:accent1>
        <a:accent2>
          <a:srgbClr val="FF9900"/>
        </a:accent2>
        <a:accent3>
          <a:srgbClr val="C8CCD2"/>
        </a:accent3>
        <a:accent4>
          <a:srgbClr val="DADADA"/>
        </a:accent4>
        <a:accent5>
          <a:srgbClr val="D4D6DB"/>
        </a:accent5>
        <a:accent6>
          <a:srgbClr val="E78A00"/>
        </a:accent6>
        <a:hlink>
          <a:srgbClr val="336699"/>
        </a:hlink>
        <a:folHlink>
          <a:srgbClr val="990000"/>
        </a:folHlink>
      </a:clrScheme>
      <a:clrMap bg1="dk2" tx1="lt1" bg2="dk1" tx2="lt2" accent1="accent1" accent2="accent2" accent3="accent3" accent4="accent4" accent5="accent5" accent6="accent6" hlink="hlink" folHlink="folHlink"/>
    </a:extraClrScheme>
    <a:extraClrScheme>
      <a:clrScheme name="3_PowerPoint_Erweiterte Version 3">
        <a:dk1>
          <a:srgbClr val="000000"/>
        </a:dk1>
        <a:lt1>
          <a:srgbClr val="D0D3DA"/>
        </a:lt1>
        <a:dk2>
          <a:srgbClr val="949EAA"/>
        </a:dk2>
        <a:lt2>
          <a:srgbClr val="FFFFFF"/>
        </a:lt2>
        <a:accent1>
          <a:srgbClr val="993300"/>
        </a:accent1>
        <a:accent2>
          <a:srgbClr val="FF9900"/>
        </a:accent2>
        <a:accent3>
          <a:srgbClr val="E4E6EA"/>
        </a:accent3>
        <a:accent4>
          <a:srgbClr val="000000"/>
        </a:accent4>
        <a:accent5>
          <a:srgbClr val="CAADAA"/>
        </a:accent5>
        <a:accent6>
          <a:srgbClr val="E78A00"/>
        </a:accent6>
        <a:hlink>
          <a:srgbClr val="CC6600"/>
        </a:hlink>
        <a:folHlink>
          <a:srgbClr val="FFCC66"/>
        </a:folHlink>
      </a:clrScheme>
      <a:clrMap bg1="lt1" tx1="dk1" bg2="lt2" tx2="dk2" accent1="accent1" accent2="accent2" accent3="accent3" accent4="accent4" accent5="accent5" accent6="accent6" hlink="hlink" folHlink="folHlink"/>
    </a:extraClrScheme>
    <a:extraClrScheme>
      <a:clrScheme name="3_PowerPoint_Erweiterte Version 4">
        <a:dk1>
          <a:srgbClr val="000000"/>
        </a:dk1>
        <a:lt1>
          <a:srgbClr val="D0D3DA"/>
        </a:lt1>
        <a:dk2>
          <a:srgbClr val="949EAA"/>
        </a:dk2>
        <a:lt2>
          <a:srgbClr val="FFFFFF"/>
        </a:lt2>
        <a:accent1>
          <a:srgbClr val="003399"/>
        </a:accent1>
        <a:accent2>
          <a:srgbClr val="6699CC"/>
        </a:accent2>
        <a:accent3>
          <a:srgbClr val="E4E6EA"/>
        </a:accent3>
        <a:accent4>
          <a:srgbClr val="000000"/>
        </a:accent4>
        <a:accent5>
          <a:srgbClr val="AAADCA"/>
        </a:accent5>
        <a:accent6>
          <a:srgbClr val="5C8AB9"/>
        </a:accent6>
        <a:hlink>
          <a:srgbClr val="336699"/>
        </a:hlink>
        <a:folHlink>
          <a:srgbClr val="99CCFF"/>
        </a:folHlink>
      </a:clrScheme>
      <a:clrMap bg1="lt1" tx1="dk1" bg2="lt2" tx2="dk2" accent1="accent1" accent2="accent2" accent3="accent3" accent4="accent4" accent5="accent5" accent6="accent6" hlink="hlink" folHlink="folHlink"/>
    </a:extraClrScheme>
    <a:extraClrScheme>
      <a:clrScheme name="3_PowerPoint_Erweiterte Version 5">
        <a:dk1>
          <a:srgbClr val="000000"/>
        </a:dk1>
        <a:lt1>
          <a:srgbClr val="D0D3DA"/>
        </a:lt1>
        <a:dk2>
          <a:srgbClr val="949EAA"/>
        </a:dk2>
        <a:lt2>
          <a:srgbClr val="FFFFFF"/>
        </a:lt2>
        <a:accent1>
          <a:srgbClr val="006600"/>
        </a:accent1>
        <a:accent2>
          <a:srgbClr val="99CC66"/>
        </a:accent2>
        <a:accent3>
          <a:srgbClr val="E4E6EA"/>
        </a:accent3>
        <a:accent4>
          <a:srgbClr val="000000"/>
        </a:accent4>
        <a:accent5>
          <a:srgbClr val="AAB8AA"/>
        </a:accent5>
        <a:accent6>
          <a:srgbClr val="8AB95C"/>
        </a:accent6>
        <a:hlink>
          <a:srgbClr val="669933"/>
        </a:hlink>
        <a:folHlink>
          <a:srgbClr val="CCFF99"/>
        </a:folHlink>
      </a:clrScheme>
      <a:clrMap bg1="lt1" tx1="dk1" bg2="lt2" tx2="dk2" accent1="accent1" accent2="accent2" accent3="accent3" accent4="accent4" accent5="accent5" accent6="accent6" hlink="hlink" folHlink="folHlink"/>
    </a:extraClrScheme>
    <a:extraClrScheme>
      <a:clrScheme name="3_PowerPoint_Erweiterte Version 6">
        <a:dk1>
          <a:srgbClr val="000000"/>
        </a:dk1>
        <a:lt1>
          <a:srgbClr val="D0D3DA"/>
        </a:lt1>
        <a:dk2>
          <a:srgbClr val="949EAA"/>
        </a:dk2>
        <a:lt2>
          <a:srgbClr val="FFFFFF"/>
        </a:lt2>
        <a:accent1>
          <a:srgbClr val="990000"/>
        </a:accent1>
        <a:accent2>
          <a:srgbClr val="FF6633"/>
        </a:accent2>
        <a:accent3>
          <a:srgbClr val="E4E6EA"/>
        </a:accent3>
        <a:accent4>
          <a:srgbClr val="000000"/>
        </a:accent4>
        <a:accent5>
          <a:srgbClr val="CAAAAA"/>
        </a:accent5>
        <a:accent6>
          <a:srgbClr val="E75C2D"/>
        </a:accent6>
        <a:hlink>
          <a:srgbClr val="CC3300"/>
        </a:hlink>
        <a:folHlink>
          <a:srgbClr val="FF9966"/>
        </a:folHlink>
      </a:clrScheme>
      <a:clrMap bg1="lt1" tx1="dk1" bg2="lt2" tx2="dk2" accent1="accent1" accent2="accent2" accent3="accent3" accent4="accent4" accent5="accent5" accent6="accent6" hlink="hlink" folHlink="folHlink"/>
    </a:extraClrScheme>
    <a:extraClrScheme>
      <a:clrScheme name="3_PowerPoint_Erweiterte Version 7">
        <a:dk1>
          <a:srgbClr val="000000"/>
        </a:dk1>
        <a:lt1>
          <a:srgbClr val="D0D3DA"/>
        </a:lt1>
        <a:dk2>
          <a:srgbClr val="949EAA"/>
        </a:dk2>
        <a:lt2>
          <a:srgbClr val="FFFFFF"/>
        </a:lt2>
        <a:accent1>
          <a:srgbClr val="996600"/>
        </a:accent1>
        <a:accent2>
          <a:srgbClr val="FFCC00"/>
        </a:accent2>
        <a:accent3>
          <a:srgbClr val="E4E6EA"/>
        </a:accent3>
        <a:accent4>
          <a:srgbClr val="000000"/>
        </a:accent4>
        <a:accent5>
          <a:srgbClr val="CAB8AA"/>
        </a:accent5>
        <a:accent6>
          <a:srgbClr val="E7B900"/>
        </a:accent6>
        <a:hlink>
          <a:srgbClr val="CC9900"/>
        </a:hlink>
        <a:folHlink>
          <a:srgbClr val="FFFF66"/>
        </a:folHlink>
      </a:clrScheme>
      <a:clrMap bg1="lt1" tx1="dk1" bg2="lt2" tx2="dk2" accent1="accent1" accent2="accent2" accent3="accent3" accent4="accent4" accent5="accent5" accent6="accent6" hlink="hlink" folHlink="folHlink"/>
    </a:extraClrScheme>
    <a:extraClrScheme>
      <a:clrScheme name="3_PowerPoint_Erweiterte Version 8">
        <a:dk1>
          <a:srgbClr val="000000"/>
        </a:dk1>
        <a:lt1>
          <a:srgbClr val="D0D3DA"/>
        </a:lt1>
        <a:dk2>
          <a:srgbClr val="949EAA"/>
        </a:dk2>
        <a:lt2>
          <a:srgbClr val="FFFFFF"/>
        </a:lt2>
        <a:accent1>
          <a:srgbClr val="333333"/>
        </a:accent1>
        <a:accent2>
          <a:srgbClr val="999999"/>
        </a:accent2>
        <a:accent3>
          <a:srgbClr val="E4E6EA"/>
        </a:accent3>
        <a:accent4>
          <a:srgbClr val="000000"/>
        </a:accent4>
        <a:accent5>
          <a:srgbClr val="ADADAD"/>
        </a:accent5>
        <a:accent6>
          <a:srgbClr val="8A8A8A"/>
        </a:accent6>
        <a:hlink>
          <a:srgbClr val="666666"/>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PowerPoint_Erweiterte Version">
  <a:themeElements>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3_PowerPoint_Erweiterte Ver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lnDef>
  </a:objectDefaults>
  <a:extraClrSchemeLst>
    <a:extraClrScheme>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
      <a:clrScheme name="3_PowerPoint_Erweiterte Version 2">
        <a:dk1>
          <a:srgbClr val="FFFFFF"/>
        </a:dk1>
        <a:lt1>
          <a:srgbClr val="FFFFFF"/>
        </a:lt1>
        <a:dk2>
          <a:srgbClr val="949EAA"/>
        </a:dk2>
        <a:lt2>
          <a:srgbClr val="949EAA"/>
        </a:lt2>
        <a:accent1>
          <a:srgbClr val="AFB4BE"/>
        </a:accent1>
        <a:accent2>
          <a:srgbClr val="FF9900"/>
        </a:accent2>
        <a:accent3>
          <a:srgbClr val="C8CCD2"/>
        </a:accent3>
        <a:accent4>
          <a:srgbClr val="DADADA"/>
        </a:accent4>
        <a:accent5>
          <a:srgbClr val="D4D6DB"/>
        </a:accent5>
        <a:accent6>
          <a:srgbClr val="E78A00"/>
        </a:accent6>
        <a:hlink>
          <a:srgbClr val="336699"/>
        </a:hlink>
        <a:folHlink>
          <a:srgbClr val="990000"/>
        </a:folHlink>
      </a:clrScheme>
      <a:clrMap bg1="dk2" tx1="lt1" bg2="dk1" tx2="lt2" accent1="accent1" accent2="accent2" accent3="accent3" accent4="accent4" accent5="accent5" accent6="accent6" hlink="hlink" folHlink="folHlink"/>
    </a:extraClrScheme>
    <a:extraClrScheme>
      <a:clrScheme name="3_PowerPoint_Erweiterte Version 3">
        <a:dk1>
          <a:srgbClr val="000000"/>
        </a:dk1>
        <a:lt1>
          <a:srgbClr val="D0D3DA"/>
        </a:lt1>
        <a:dk2>
          <a:srgbClr val="949EAA"/>
        </a:dk2>
        <a:lt2>
          <a:srgbClr val="FFFFFF"/>
        </a:lt2>
        <a:accent1>
          <a:srgbClr val="993300"/>
        </a:accent1>
        <a:accent2>
          <a:srgbClr val="FF9900"/>
        </a:accent2>
        <a:accent3>
          <a:srgbClr val="E4E6EA"/>
        </a:accent3>
        <a:accent4>
          <a:srgbClr val="000000"/>
        </a:accent4>
        <a:accent5>
          <a:srgbClr val="CAADAA"/>
        </a:accent5>
        <a:accent6>
          <a:srgbClr val="E78A00"/>
        </a:accent6>
        <a:hlink>
          <a:srgbClr val="CC6600"/>
        </a:hlink>
        <a:folHlink>
          <a:srgbClr val="FFCC66"/>
        </a:folHlink>
      </a:clrScheme>
      <a:clrMap bg1="lt1" tx1="dk1" bg2="lt2" tx2="dk2" accent1="accent1" accent2="accent2" accent3="accent3" accent4="accent4" accent5="accent5" accent6="accent6" hlink="hlink" folHlink="folHlink"/>
    </a:extraClrScheme>
    <a:extraClrScheme>
      <a:clrScheme name="3_PowerPoint_Erweiterte Version 4">
        <a:dk1>
          <a:srgbClr val="000000"/>
        </a:dk1>
        <a:lt1>
          <a:srgbClr val="D0D3DA"/>
        </a:lt1>
        <a:dk2>
          <a:srgbClr val="949EAA"/>
        </a:dk2>
        <a:lt2>
          <a:srgbClr val="FFFFFF"/>
        </a:lt2>
        <a:accent1>
          <a:srgbClr val="003399"/>
        </a:accent1>
        <a:accent2>
          <a:srgbClr val="6699CC"/>
        </a:accent2>
        <a:accent3>
          <a:srgbClr val="E4E6EA"/>
        </a:accent3>
        <a:accent4>
          <a:srgbClr val="000000"/>
        </a:accent4>
        <a:accent5>
          <a:srgbClr val="AAADCA"/>
        </a:accent5>
        <a:accent6>
          <a:srgbClr val="5C8AB9"/>
        </a:accent6>
        <a:hlink>
          <a:srgbClr val="336699"/>
        </a:hlink>
        <a:folHlink>
          <a:srgbClr val="99CCFF"/>
        </a:folHlink>
      </a:clrScheme>
      <a:clrMap bg1="lt1" tx1="dk1" bg2="lt2" tx2="dk2" accent1="accent1" accent2="accent2" accent3="accent3" accent4="accent4" accent5="accent5" accent6="accent6" hlink="hlink" folHlink="folHlink"/>
    </a:extraClrScheme>
    <a:extraClrScheme>
      <a:clrScheme name="3_PowerPoint_Erweiterte Version 5">
        <a:dk1>
          <a:srgbClr val="000000"/>
        </a:dk1>
        <a:lt1>
          <a:srgbClr val="D0D3DA"/>
        </a:lt1>
        <a:dk2>
          <a:srgbClr val="949EAA"/>
        </a:dk2>
        <a:lt2>
          <a:srgbClr val="FFFFFF"/>
        </a:lt2>
        <a:accent1>
          <a:srgbClr val="006600"/>
        </a:accent1>
        <a:accent2>
          <a:srgbClr val="99CC66"/>
        </a:accent2>
        <a:accent3>
          <a:srgbClr val="E4E6EA"/>
        </a:accent3>
        <a:accent4>
          <a:srgbClr val="000000"/>
        </a:accent4>
        <a:accent5>
          <a:srgbClr val="AAB8AA"/>
        </a:accent5>
        <a:accent6>
          <a:srgbClr val="8AB95C"/>
        </a:accent6>
        <a:hlink>
          <a:srgbClr val="669933"/>
        </a:hlink>
        <a:folHlink>
          <a:srgbClr val="CCFF99"/>
        </a:folHlink>
      </a:clrScheme>
      <a:clrMap bg1="lt1" tx1="dk1" bg2="lt2" tx2="dk2" accent1="accent1" accent2="accent2" accent3="accent3" accent4="accent4" accent5="accent5" accent6="accent6" hlink="hlink" folHlink="folHlink"/>
    </a:extraClrScheme>
    <a:extraClrScheme>
      <a:clrScheme name="3_PowerPoint_Erweiterte Version 6">
        <a:dk1>
          <a:srgbClr val="000000"/>
        </a:dk1>
        <a:lt1>
          <a:srgbClr val="D0D3DA"/>
        </a:lt1>
        <a:dk2>
          <a:srgbClr val="949EAA"/>
        </a:dk2>
        <a:lt2>
          <a:srgbClr val="FFFFFF"/>
        </a:lt2>
        <a:accent1>
          <a:srgbClr val="990000"/>
        </a:accent1>
        <a:accent2>
          <a:srgbClr val="FF6633"/>
        </a:accent2>
        <a:accent3>
          <a:srgbClr val="E4E6EA"/>
        </a:accent3>
        <a:accent4>
          <a:srgbClr val="000000"/>
        </a:accent4>
        <a:accent5>
          <a:srgbClr val="CAAAAA"/>
        </a:accent5>
        <a:accent6>
          <a:srgbClr val="E75C2D"/>
        </a:accent6>
        <a:hlink>
          <a:srgbClr val="CC3300"/>
        </a:hlink>
        <a:folHlink>
          <a:srgbClr val="FF9966"/>
        </a:folHlink>
      </a:clrScheme>
      <a:clrMap bg1="lt1" tx1="dk1" bg2="lt2" tx2="dk2" accent1="accent1" accent2="accent2" accent3="accent3" accent4="accent4" accent5="accent5" accent6="accent6" hlink="hlink" folHlink="folHlink"/>
    </a:extraClrScheme>
    <a:extraClrScheme>
      <a:clrScheme name="3_PowerPoint_Erweiterte Version 7">
        <a:dk1>
          <a:srgbClr val="000000"/>
        </a:dk1>
        <a:lt1>
          <a:srgbClr val="D0D3DA"/>
        </a:lt1>
        <a:dk2>
          <a:srgbClr val="949EAA"/>
        </a:dk2>
        <a:lt2>
          <a:srgbClr val="FFFFFF"/>
        </a:lt2>
        <a:accent1>
          <a:srgbClr val="996600"/>
        </a:accent1>
        <a:accent2>
          <a:srgbClr val="FFCC00"/>
        </a:accent2>
        <a:accent3>
          <a:srgbClr val="E4E6EA"/>
        </a:accent3>
        <a:accent4>
          <a:srgbClr val="000000"/>
        </a:accent4>
        <a:accent5>
          <a:srgbClr val="CAB8AA"/>
        </a:accent5>
        <a:accent6>
          <a:srgbClr val="E7B900"/>
        </a:accent6>
        <a:hlink>
          <a:srgbClr val="CC9900"/>
        </a:hlink>
        <a:folHlink>
          <a:srgbClr val="FFFF66"/>
        </a:folHlink>
      </a:clrScheme>
      <a:clrMap bg1="lt1" tx1="dk1" bg2="lt2" tx2="dk2" accent1="accent1" accent2="accent2" accent3="accent3" accent4="accent4" accent5="accent5" accent6="accent6" hlink="hlink" folHlink="folHlink"/>
    </a:extraClrScheme>
    <a:extraClrScheme>
      <a:clrScheme name="3_PowerPoint_Erweiterte Version 8">
        <a:dk1>
          <a:srgbClr val="000000"/>
        </a:dk1>
        <a:lt1>
          <a:srgbClr val="D0D3DA"/>
        </a:lt1>
        <a:dk2>
          <a:srgbClr val="949EAA"/>
        </a:dk2>
        <a:lt2>
          <a:srgbClr val="FFFFFF"/>
        </a:lt2>
        <a:accent1>
          <a:srgbClr val="333333"/>
        </a:accent1>
        <a:accent2>
          <a:srgbClr val="999999"/>
        </a:accent2>
        <a:accent3>
          <a:srgbClr val="E4E6EA"/>
        </a:accent3>
        <a:accent4>
          <a:srgbClr val="000000"/>
        </a:accent4>
        <a:accent5>
          <a:srgbClr val="ADADAD"/>
        </a:accent5>
        <a:accent6>
          <a:srgbClr val="8A8A8A"/>
        </a:accent6>
        <a:hlink>
          <a:srgbClr val="666666"/>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PowerPoint_Erweiterte Version">
  <a:themeElements>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3_PowerPoint_Erweiterte Ver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1" i="0" u="none" strike="noStrike" cap="none" normalizeH="0" baseline="0" smtClean="0">
            <a:ln>
              <a:noFill/>
            </a:ln>
            <a:solidFill>
              <a:schemeClr val="tx1"/>
            </a:solidFill>
            <a:effectLst/>
            <a:latin typeface="Arial" charset="0"/>
          </a:defRPr>
        </a:defPPr>
      </a:lstStyle>
    </a:lnDef>
  </a:objectDefaults>
  <a:extraClrSchemeLst>
    <a:extraClrScheme>
      <a:clrScheme name="3_PowerPoint_Erweiterte Versio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
      <a:clrScheme name="3_PowerPoint_Erweiterte Version 2">
        <a:dk1>
          <a:srgbClr val="FFFFFF"/>
        </a:dk1>
        <a:lt1>
          <a:srgbClr val="FFFFFF"/>
        </a:lt1>
        <a:dk2>
          <a:srgbClr val="949EAA"/>
        </a:dk2>
        <a:lt2>
          <a:srgbClr val="949EAA"/>
        </a:lt2>
        <a:accent1>
          <a:srgbClr val="AFB4BE"/>
        </a:accent1>
        <a:accent2>
          <a:srgbClr val="FF9900"/>
        </a:accent2>
        <a:accent3>
          <a:srgbClr val="C8CCD2"/>
        </a:accent3>
        <a:accent4>
          <a:srgbClr val="DADADA"/>
        </a:accent4>
        <a:accent5>
          <a:srgbClr val="D4D6DB"/>
        </a:accent5>
        <a:accent6>
          <a:srgbClr val="E78A00"/>
        </a:accent6>
        <a:hlink>
          <a:srgbClr val="336699"/>
        </a:hlink>
        <a:folHlink>
          <a:srgbClr val="990000"/>
        </a:folHlink>
      </a:clrScheme>
      <a:clrMap bg1="dk2" tx1="lt1" bg2="dk1" tx2="lt2" accent1="accent1" accent2="accent2" accent3="accent3" accent4="accent4" accent5="accent5" accent6="accent6" hlink="hlink" folHlink="folHlink"/>
    </a:extraClrScheme>
    <a:extraClrScheme>
      <a:clrScheme name="3_PowerPoint_Erweiterte Version 3">
        <a:dk1>
          <a:srgbClr val="000000"/>
        </a:dk1>
        <a:lt1>
          <a:srgbClr val="D0D3DA"/>
        </a:lt1>
        <a:dk2>
          <a:srgbClr val="949EAA"/>
        </a:dk2>
        <a:lt2>
          <a:srgbClr val="FFFFFF"/>
        </a:lt2>
        <a:accent1>
          <a:srgbClr val="993300"/>
        </a:accent1>
        <a:accent2>
          <a:srgbClr val="FF9900"/>
        </a:accent2>
        <a:accent3>
          <a:srgbClr val="E4E6EA"/>
        </a:accent3>
        <a:accent4>
          <a:srgbClr val="000000"/>
        </a:accent4>
        <a:accent5>
          <a:srgbClr val="CAADAA"/>
        </a:accent5>
        <a:accent6>
          <a:srgbClr val="E78A00"/>
        </a:accent6>
        <a:hlink>
          <a:srgbClr val="CC6600"/>
        </a:hlink>
        <a:folHlink>
          <a:srgbClr val="FFCC66"/>
        </a:folHlink>
      </a:clrScheme>
      <a:clrMap bg1="lt1" tx1="dk1" bg2="lt2" tx2="dk2" accent1="accent1" accent2="accent2" accent3="accent3" accent4="accent4" accent5="accent5" accent6="accent6" hlink="hlink" folHlink="folHlink"/>
    </a:extraClrScheme>
    <a:extraClrScheme>
      <a:clrScheme name="3_PowerPoint_Erweiterte Version 4">
        <a:dk1>
          <a:srgbClr val="000000"/>
        </a:dk1>
        <a:lt1>
          <a:srgbClr val="D0D3DA"/>
        </a:lt1>
        <a:dk2>
          <a:srgbClr val="949EAA"/>
        </a:dk2>
        <a:lt2>
          <a:srgbClr val="FFFFFF"/>
        </a:lt2>
        <a:accent1>
          <a:srgbClr val="003399"/>
        </a:accent1>
        <a:accent2>
          <a:srgbClr val="6699CC"/>
        </a:accent2>
        <a:accent3>
          <a:srgbClr val="E4E6EA"/>
        </a:accent3>
        <a:accent4>
          <a:srgbClr val="000000"/>
        </a:accent4>
        <a:accent5>
          <a:srgbClr val="AAADCA"/>
        </a:accent5>
        <a:accent6>
          <a:srgbClr val="5C8AB9"/>
        </a:accent6>
        <a:hlink>
          <a:srgbClr val="336699"/>
        </a:hlink>
        <a:folHlink>
          <a:srgbClr val="99CCFF"/>
        </a:folHlink>
      </a:clrScheme>
      <a:clrMap bg1="lt1" tx1="dk1" bg2="lt2" tx2="dk2" accent1="accent1" accent2="accent2" accent3="accent3" accent4="accent4" accent5="accent5" accent6="accent6" hlink="hlink" folHlink="folHlink"/>
    </a:extraClrScheme>
    <a:extraClrScheme>
      <a:clrScheme name="3_PowerPoint_Erweiterte Version 5">
        <a:dk1>
          <a:srgbClr val="000000"/>
        </a:dk1>
        <a:lt1>
          <a:srgbClr val="D0D3DA"/>
        </a:lt1>
        <a:dk2>
          <a:srgbClr val="949EAA"/>
        </a:dk2>
        <a:lt2>
          <a:srgbClr val="FFFFFF"/>
        </a:lt2>
        <a:accent1>
          <a:srgbClr val="006600"/>
        </a:accent1>
        <a:accent2>
          <a:srgbClr val="99CC66"/>
        </a:accent2>
        <a:accent3>
          <a:srgbClr val="E4E6EA"/>
        </a:accent3>
        <a:accent4>
          <a:srgbClr val="000000"/>
        </a:accent4>
        <a:accent5>
          <a:srgbClr val="AAB8AA"/>
        </a:accent5>
        <a:accent6>
          <a:srgbClr val="8AB95C"/>
        </a:accent6>
        <a:hlink>
          <a:srgbClr val="669933"/>
        </a:hlink>
        <a:folHlink>
          <a:srgbClr val="CCFF99"/>
        </a:folHlink>
      </a:clrScheme>
      <a:clrMap bg1="lt1" tx1="dk1" bg2="lt2" tx2="dk2" accent1="accent1" accent2="accent2" accent3="accent3" accent4="accent4" accent5="accent5" accent6="accent6" hlink="hlink" folHlink="folHlink"/>
    </a:extraClrScheme>
    <a:extraClrScheme>
      <a:clrScheme name="3_PowerPoint_Erweiterte Version 6">
        <a:dk1>
          <a:srgbClr val="000000"/>
        </a:dk1>
        <a:lt1>
          <a:srgbClr val="D0D3DA"/>
        </a:lt1>
        <a:dk2>
          <a:srgbClr val="949EAA"/>
        </a:dk2>
        <a:lt2>
          <a:srgbClr val="FFFFFF"/>
        </a:lt2>
        <a:accent1>
          <a:srgbClr val="990000"/>
        </a:accent1>
        <a:accent2>
          <a:srgbClr val="FF6633"/>
        </a:accent2>
        <a:accent3>
          <a:srgbClr val="E4E6EA"/>
        </a:accent3>
        <a:accent4>
          <a:srgbClr val="000000"/>
        </a:accent4>
        <a:accent5>
          <a:srgbClr val="CAAAAA"/>
        </a:accent5>
        <a:accent6>
          <a:srgbClr val="E75C2D"/>
        </a:accent6>
        <a:hlink>
          <a:srgbClr val="CC3300"/>
        </a:hlink>
        <a:folHlink>
          <a:srgbClr val="FF9966"/>
        </a:folHlink>
      </a:clrScheme>
      <a:clrMap bg1="lt1" tx1="dk1" bg2="lt2" tx2="dk2" accent1="accent1" accent2="accent2" accent3="accent3" accent4="accent4" accent5="accent5" accent6="accent6" hlink="hlink" folHlink="folHlink"/>
    </a:extraClrScheme>
    <a:extraClrScheme>
      <a:clrScheme name="3_PowerPoint_Erweiterte Version 7">
        <a:dk1>
          <a:srgbClr val="000000"/>
        </a:dk1>
        <a:lt1>
          <a:srgbClr val="D0D3DA"/>
        </a:lt1>
        <a:dk2>
          <a:srgbClr val="949EAA"/>
        </a:dk2>
        <a:lt2>
          <a:srgbClr val="FFFFFF"/>
        </a:lt2>
        <a:accent1>
          <a:srgbClr val="996600"/>
        </a:accent1>
        <a:accent2>
          <a:srgbClr val="FFCC00"/>
        </a:accent2>
        <a:accent3>
          <a:srgbClr val="E4E6EA"/>
        </a:accent3>
        <a:accent4>
          <a:srgbClr val="000000"/>
        </a:accent4>
        <a:accent5>
          <a:srgbClr val="CAB8AA"/>
        </a:accent5>
        <a:accent6>
          <a:srgbClr val="E7B900"/>
        </a:accent6>
        <a:hlink>
          <a:srgbClr val="CC9900"/>
        </a:hlink>
        <a:folHlink>
          <a:srgbClr val="FFFF66"/>
        </a:folHlink>
      </a:clrScheme>
      <a:clrMap bg1="lt1" tx1="dk1" bg2="lt2" tx2="dk2" accent1="accent1" accent2="accent2" accent3="accent3" accent4="accent4" accent5="accent5" accent6="accent6" hlink="hlink" folHlink="folHlink"/>
    </a:extraClrScheme>
    <a:extraClrScheme>
      <a:clrScheme name="3_PowerPoint_Erweiterte Version 8">
        <a:dk1>
          <a:srgbClr val="000000"/>
        </a:dk1>
        <a:lt1>
          <a:srgbClr val="D0D3DA"/>
        </a:lt1>
        <a:dk2>
          <a:srgbClr val="949EAA"/>
        </a:dk2>
        <a:lt2>
          <a:srgbClr val="FFFFFF"/>
        </a:lt2>
        <a:accent1>
          <a:srgbClr val="333333"/>
        </a:accent1>
        <a:accent2>
          <a:srgbClr val="999999"/>
        </a:accent2>
        <a:accent3>
          <a:srgbClr val="E4E6EA"/>
        </a:accent3>
        <a:accent4>
          <a:srgbClr val="000000"/>
        </a:accent4>
        <a:accent5>
          <a:srgbClr val="ADADAD"/>
        </a:accent5>
        <a:accent6>
          <a:srgbClr val="8A8A8A"/>
        </a:accent6>
        <a:hlink>
          <a:srgbClr val="666666"/>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9.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Two columns</Name>
  <PpLayout>29</PpLayout>
  <Index>12</Index>
</p4ppTags>
</file>

<file path=customXml/item10.xml><?xml version="1.0" encoding="utf-8"?>
<p4ppTags>
  <Name>One object (large) + Navigation</Name>
  <PpLayout>32</PpLayout>
  <Index>17</Index>
</p4ppTags>
</file>

<file path=customXml/item11.xml><?xml version="1.0" encoding="utf-8"?>
<p4ppTags>
  <Name>One object (large) + Navigation</Name>
  <PpLayout>32</PpLayout>
  <Index>17</Index>
</p4ppTags>
</file>

<file path=customXml/item12.xml><?xml version="1.0" encoding="utf-8"?>
<p4ppTags>
  <Name>Free Content</Name>
  <PpLayout>11</PpLayout>
  <Index>9</Index>
</p4ppTags>
</file>

<file path=customXml/item13.xml><?xml version="1.0" encoding="utf-8"?>
<p4ppTags>
  <Name>Three columns</Name>
  <PpLayout>32</PpLayout>
  <Index>14</Index>
</p4ppTags>
</file>

<file path=customXml/item14.xml><?xml version="1.0" encoding="utf-8"?>
<p4ppTags>
  <Name>Three columns</Name>
  <PpLayout>32</PpLayout>
  <Index>14</Index>
</p4ppTags>
</file>

<file path=customXml/item15.xml><?xml version="1.0" encoding="utf-8"?>
<p4ppTags>
  <Name>Three columns + Navigation</Name>
  <PpLayout>32</PpLayout>
  <Index>20</Index>
</p4ppTags>
</file>

<file path=customXml/item16.xml><?xml version="1.0" encoding="utf-8"?>
<p4ppTags/>
</file>

<file path=customXml/item17.xml><?xml version="1.0" encoding="utf-8"?>
<p4ppTags>
  <Name>Four objects + Navigation</Name>
  <PpLayout>32</PpLayout>
  <Index>22</Index>
</p4ppTags>
</file>

<file path=customXml/item18.xml><?xml version="1.0" encoding="utf-8"?>
<p4ppTags>
  <Name>Four objects</Name>
  <PpLayout>24</PpLayout>
  <Index>15</Index>
</p4ppTags>
</file>

<file path=customXml/item19.xml><?xml version="1.0" encoding="utf-8"?>
<p4ppTags>
  <Name>Free Content</Name>
  <PpLayout>11</PpLayout>
  <Index>9</Index>
</p4ppTags>
</file>

<file path=customXml/item2.xml><?xml version="1.0" encoding="utf-8"?>
<p4ppTags>
  <Name>One object (small)</Name>
  <PpLayout>16</PpLayout>
  <Index>11</Index>
</p4ppTags>
</file>

<file path=customXml/item20.xml><?xml version="1.0" encoding="utf-8"?>
<p4ppTags>
  <Name>Text + Index</Name>
  <PpLayout>32</PpLayout>
  <Index>8</Index>
</p4ppTags>
</file>

<file path=customXml/item21.xml><?xml version="1.0" encoding="utf-8"?>
<p4ppTags>
  <Name>Two rows</Name>
  <PpLayout>32</PpLayout>
  <Index>13</Index>
</p4ppTags>
</file>

<file path=customXml/item22.xml><?xml version="1.0" encoding="utf-8"?>
<p4ppTags>
  <Name>Four objects</Name>
  <PpLayout>24</PpLayout>
  <Index>15</Index>
</p4ppTags>
</file>

<file path=customXml/item23.xml><?xml version="1.0" encoding="utf-8"?>
<p4ppTags>
  <Name>Two columns + Navigation</Name>
  <PpLayout>32</PpLayout>
  <Index>19</Index>
</p4ppTags>
</file>

<file path=customXml/item24.xml><?xml version="1.0" encoding="utf-8"?>
<p4ppTags>
  <Name>Free Content + Navigation</Name>
  <PpLayout>32</PpLayout>
  <Index>16</Index>
</p4ppTags>
</file>

<file path=customXml/item25.xml><?xml version="1.0" encoding="utf-8"?>
<p4ppTags>
  <Name>Free Content + Navigation</Name>
  <PpLayout>32</PpLayout>
  <Index>16</Index>
</p4ppTags>
</file>

<file path=customXml/item26.xml><?xml version="1.0" encoding="utf-8"?>
<p4ppTags>
  <Name>Three columns + Navigation</Name>
  <PpLayout>32</PpLayout>
  <Index>20</Index>
</p4ppTags>
</file>

<file path=customXml/item27.xml><?xml version="1.0" encoding="utf-8"?>
<p4ppTags>
  <Name>Three columns + Navigation</Name>
  <PpLayout>32</PpLayout>
  <Index>20</Index>
</p4ppTags>
</file>

<file path=customXml/item28.xml><?xml version="1.0" encoding="utf-8"?>
<p4ppTags>
  <Name>Four objects + Navigation</Name>
  <PpLayout>32</PpLayout>
  <Index>22</Index>
</p4ppTags>
</file>

<file path=customXml/item29.xml><?xml version="1.0" encoding="utf-8"?>
<p4ppTags>
  <Name>Two columns + Navigation</Name>
  <PpLayout>32</PpLayout>
  <Index>19</Index>
</p4ppTags>
</file>

<file path=customXml/item3.xml><?xml version="1.0" encoding="utf-8"?>
<p4ppTags>
  <Name>Two rows</Name>
  <PpLayout>32</PpLayout>
  <Index>13</Index>
</p4ppTags>
</file>

<file path=customXml/item30.xml><?xml version="1.0" encoding="utf-8"?>
<p4ppTags>
  <Name>Three columns</Name>
  <PpLayout>32</PpLayout>
  <Index>14</Index>
</p4ppTags>
</file>

<file path=customXml/item31.xml><?xml version="1.0" encoding="utf-8"?>
<p4ppTags>
  <Name>Free Content</Name>
  <PpLayout>11</PpLayout>
  <Index>9</Index>
</p4ppTags>
</file>

<file path=customXml/item32.xml><?xml version="1.0" encoding="utf-8"?>
<p4ppTags>
  <Name>One object (large) + Navigation</Name>
  <PpLayout>32</PpLayout>
  <Index>17</Index>
</p4ppTags>
</file>

<file path=customXml/item33.xml><?xml version="1.0" encoding="utf-8"?>
<p4ppTags>
  <Name>Text + Index</Name>
  <PpLayout>32</PpLayout>
  <Index>8</Index>
</p4ppTags>
</file>

<file path=customXml/item34.xml><?xml version="1.0" encoding="utf-8"?>
<p4ppTags>
  <Name>Four objects</Name>
  <PpLayout>24</PpLayout>
  <Index>15</Index>
</p4ppTags>
</file>

<file path=customXml/item35.xml><?xml version="1.0" encoding="utf-8"?>
<p4ppTags>
  <Name>Two rows + Navigation</Name>
  <PpLayout>32</PpLayout>
  <Index>21</Index>
</p4ppTags>
</file>

<file path=customXml/item36.xml><?xml version="1.0" encoding="utf-8"?>
<p4ppTags>
  <Name>Text + Index</Name>
  <PpLayout>32</PpLayout>
  <Index>8</Index>
</p4ppTags>
</file>

<file path=customXml/item37.xml><?xml version="1.0" encoding="utf-8"?>
<p4ppTags>
  <Name>One object (small) + Navigation</Name>
  <PpLayout>32</PpLayout>
  <Index>18</Index>
</p4ppTags>
</file>

<file path=customXml/item38.xml><?xml version="1.0" encoding="utf-8"?>
<p4ppTags>
  <Name>One object (large)</Name>
  <PpLayout>16</PpLayout>
  <Index>10</Index>
</p4ppTags>
</file>

<file path=customXml/item39.xml><?xml version="1.0" encoding="utf-8"?>
<p4ppTags>
  <Name>Two columns</Name>
  <PpLayout>29</PpLayout>
  <Index>12</Index>
</p4ppTags>
</file>

<file path=customXml/item4.xml><?xml version="1.0" encoding="utf-8"?>
<ct:contentTypeSchema xmlns:ct="http://schemas.microsoft.com/office/2006/metadata/contentType" xmlns:ma="http://schemas.microsoft.com/office/2006/metadata/properties/metaAttributes" ct:_="" ma:_="" ma:contentTypeName="Document" ma:contentTypeID="0x010100B98ECA9EE83DB749A6A1283876624C49" ma:contentTypeVersion="21" ma:contentTypeDescription="Create a new document." ma:contentTypeScope="" ma:versionID="d43e365037bb0dbb8e34b91f9a03815f">
  <xsd:schema xmlns:xsd="http://www.w3.org/2001/XMLSchema" xmlns:xs="http://www.w3.org/2001/XMLSchema" xmlns:p="http://schemas.microsoft.com/office/2006/metadata/properties" xmlns:ns2="7515fc83-88c2-4ffe-9ebe-c335634604b5" targetNamespace="http://schemas.microsoft.com/office/2006/metadata/properties" ma:root="true" ma:fieldsID="548b6701316ac9944971458dce8d2dba" ns2:_="">
    <xsd:import namespace="7515fc83-88c2-4ffe-9ebe-c335634604b5"/>
    <xsd:element name="properties">
      <xsd:complexType>
        <xsd:sequence>
          <xsd:element name="documentManagement">
            <xsd:complexType>
              <xsd:all>
                <xsd:element ref="ns2:Product" minOccurs="0"/>
                <xsd:element ref="ns2:Downloads"/>
                <xsd:element ref="ns2:Download_x0020_Group" minOccurs="0"/>
                <xsd:element ref="ns2:Language" minOccurs="0"/>
                <xsd:element ref="ns2:Intranet_Download_Area" minOccurs="0"/>
                <xsd:element ref="ns2:Description0"/>
                <xsd:element ref="ns2:Versions"/>
                <xsd:element ref="ns2:sorting" minOccurs="0"/>
                <xsd:element ref="ns2:Group" minOccurs="0"/>
                <xsd:element ref="ns2:Group2" minOccurs="0"/>
                <xsd:element ref="ns2:Internet_Download_Area" minOccurs="0"/>
                <xsd:element ref="ns2:Internet_Status" minOccurs="0"/>
                <xsd:element ref="ns2:Family" minOccurs="0"/>
                <xsd:element ref="ns2:Thumb" minOccurs="0"/>
                <xsd:element ref="ns2:Netzcheckliste"/>
                <xsd:element ref="ns2:ForceCopy" minOccurs="0"/>
                <xsd:element ref="ns2:InternetICStatus" minOccurs="0"/>
                <xsd:element ref="ns2:Important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5fc83-88c2-4ffe-9ebe-c335634604b5" elementFormDefault="qualified">
    <xsd:import namespace="http://schemas.microsoft.com/office/2006/documentManagement/types"/>
    <xsd:import namespace="http://schemas.microsoft.com/office/infopath/2007/PartnerControls"/>
    <xsd:element name="Product" ma:index="2" nillable="true" ma:displayName="Product" ma:default="Automation Systems general" ma:internalName="Product" ma:requiredMultiChoice="true">
      <xsd:complexType>
        <xsd:complexContent>
          <xsd:extension base="dms:MultiChoice">
            <xsd:sequence>
              <xsd:element name="Value" maxOccurs="unbounded" minOccurs="0" nillable="true">
                <xsd:simpleType>
                  <xsd:restriction base="dms:Choice">
                    <xsd:enumeration value="Automation Systems general"/>
                    <xsd:enumeration value="Asset management support"/>
                    <xsd:enumeration value="CyberSecurity"/>
                    <xsd:enumeration value="Digital Substation general"/>
                    <xsd:enumeration value="Digitalization of process level"/>
                    <xsd:enumeration value="Digitalization of station level"/>
                    <xsd:enumeration value="Grid operation support"/>
                    <xsd:enumeration value="Integrated engineering"/>
                    <xsd:enumeration value="Generation control"/>
                    <xsd:enumeration value="Load shedding"/>
                    <xsd:enumeration value="Power Management Applications general"/>
                    <xsd:enumeration value="Consultancy"/>
                    <xsd:enumeration value="Digital services"/>
                    <xsd:enumeration value="Financial services"/>
                    <xsd:enumeration value="Operational services"/>
                    <xsd:enumeration value="Retrofit"/>
                    <xsd:enumeration value="Services general"/>
                    <xsd:enumeration value="Automotive"/>
                    <xsd:enumeration value="Chemicals"/>
                    <xsd:enumeration value="Critical Power Infrastructures"/>
                    <xsd:enumeration value="Food &amp; Beverage"/>
                    <xsd:enumeration value="Glass &amp; Solar"/>
                    <xsd:enumeration value="Healthcare"/>
                    <xsd:enumeration value="IT &amp; Telecommunication"/>
                    <xsd:enumeration value="Marine"/>
                    <xsd:enumeration value="Metals"/>
                    <xsd:enumeration value="Mining"/>
                    <xsd:enumeration value="Oil and Gas"/>
                    <xsd:enumeration value="Pharma"/>
                    <xsd:enumeration value="Pulp &amp; Paper"/>
                    <xsd:enumeration value="Solutions for wind power"/>
                    <xsd:enumeration value="Transportation"/>
                    <xsd:enumeration value="Vertical Solutions general"/>
                    <xsd:enumeration value="Water"/>
                    <xsd:enumeration value="Grid stability general"/>
                    <xsd:enumeration value="Power quality"/>
                    <xsd:enumeration value="SAFIR"/>
                    <xsd:enumeration value="WAMS and PMU"/>
                    <xsd:enumeration value="EM Sales training"/>
                    <xsd:enumeration value="TLQ_S Training Descriptions"/>
                    <xsd:enumeration value="TLQ_S Training Material"/>
                    <xsd:enumeration value="Training Descriptions"/>
                    <xsd:enumeration value="Training Material"/>
                    <xsd:enumeration value="Archived documents"/>
                    <xsd:enumeration value="Systems Marketing Material"/>
                    <xsd:enumeration value="Airport"/>
                    <xsd:enumeration value="Rail"/>
                    <xsd:enumeration value="Data Center"/>
                    <xsd:enumeration value="Smart City"/>
                    <xsd:enumeration value="Campus"/>
                  </xsd:restriction>
                </xsd:simpleType>
              </xsd:element>
            </xsd:sequence>
          </xsd:extension>
        </xsd:complexContent>
      </xsd:complexType>
    </xsd:element>
    <xsd:element name="Downloads" ma:index="3" ma:displayName="Downloads" ma:description="Please use this field to assign the download type to your file. A multiple selection of download types is not possible." ma:list="{767bfd0b-549a-487b-88ee-cdc788afcc27}" ma:internalName="Downloads" ma:showField="Title">
      <xsd:simpleType>
        <xsd:restriction base="dms:Lookup"/>
      </xsd:simpleType>
    </xsd:element>
    <xsd:element name="Download_x0020_Group" ma:index="4" nillable="true" ma:displayName="Download Group" ma:description="Please don't modify the content manually. The content is set by workflow." ma:internalName="Download_x0020_Group">
      <xsd:simpleType>
        <xsd:restriction base="dms:Text">
          <xsd:maxLength value="255"/>
        </xsd:restriction>
      </xsd:simpleType>
    </xsd:element>
    <xsd:element name="Language" ma:index="5" nillable="true" ma:displayName="Language" ma:default="German" ma:internalName="Language" ma:requiredMultiChoice="true">
      <xsd:complexType>
        <xsd:complexContent>
          <xsd:extension base="dms:MultiChoice">
            <xsd:sequence>
              <xsd:element name="Value" maxOccurs="unbounded" minOccurs="0" nillable="true">
                <xsd:simpleType>
                  <xsd:restriction base="dms:Choice">
                    <xsd:enumeration value="German"/>
                    <xsd:enumeration value="English"/>
                    <xsd:enumeration value="Chinese"/>
                    <xsd:enumeration value="French"/>
                    <xsd:enumeration value="Italian"/>
                    <xsd:enumeration value="Spanish"/>
                    <xsd:enumeration value="Portuguese"/>
                    <xsd:enumeration value="Russian"/>
                    <xsd:enumeration value="Polish"/>
                    <xsd:enumeration value="Turkish"/>
                  </xsd:restriction>
                </xsd:simpleType>
              </xsd:element>
            </xsd:sequence>
          </xsd:extension>
        </xsd:complexContent>
      </xsd:complexType>
    </xsd:element>
    <xsd:element name="Intranet_Download_Area" ma:index="6" nillable="true" ma:displayName="Intranet_Download_Area" ma:default="Yes" ma:description="Please deselect this option to hide this document in the document filter view" ma:internalName="Intranet_Download_Area">
      <xsd:complexType>
        <xsd:complexContent>
          <xsd:extension base="dms:MultiChoice">
            <xsd:sequence>
              <xsd:element name="Value" maxOccurs="unbounded" minOccurs="0" nillable="true">
                <xsd:simpleType>
                  <xsd:restriction base="dms:Choice">
                    <xsd:enumeration value="Yes"/>
                  </xsd:restriction>
                </xsd:simpleType>
              </xsd:element>
            </xsd:sequence>
          </xsd:extension>
        </xsd:complexContent>
      </xsd:complexType>
    </xsd:element>
    <xsd:element name="Description0" ma:index="7" ma:displayName="Description" ma:internalName="Description0">
      <xsd:simpleType>
        <xsd:restriction base="dms:Note">
          <xsd:maxLength value="255"/>
        </xsd:restriction>
      </xsd:simpleType>
    </xsd:element>
    <xsd:element name="Versions" ma:index="8" ma:displayName="Versions" ma:default="Global" ma:format="Dropdown" ma:internalName="Versions">
      <xsd:simpleType>
        <xsd:restriction base="dms:Choice">
          <xsd:enumeration value="Global"/>
          <xsd:enumeration value="V1.0"/>
          <xsd:enumeration value="V2.0"/>
          <xsd:enumeration value="V3.0"/>
          <xsd:enumeration value="V3.1"/>
        </xsd:restriction>
      </xsd:simpleType>
    </xsd:element>
    <xsd:element name="sorting" ma:index="9" nillable="true" ma:displayName="sorting" ma:default="500" ma:internalName="sorting">
      <xsd:simpleType>
        <xsd:restriction base="dms:Number"/>
      </xsd:simpleType>
    </xsd:element>
    <xsd:element name="Group" ma:index="10" nillable="true" ma:displayName="Group" ma:internalName="Group">
      <xsd:simpleType>
        <xsd:restriction base="dms:Text">
          <xsd:maxLength value="255"/>
        </xsd:restriction>
      </xsd:simpleType>
    </xsd:element>
    <xsd:element name="Group2" ma:index="11" nillable="true" ma:displayName="Group2" ma:internalName="Group2">
      <xsd:simpleType>
        <xsd:restriction base="dms:Text">
          <xsd:maxLength value="255"/>
        </xsd:restriction>
      </xsd:simpleType>
    </xsd:element>
    <xsd:element name="Internet_Download_Area" ma:index="12" nillable="true" ma:displayName="Internet_Download_Area" ma:description="Destined for publication in the Energy Internet Download Area.&#10;Important note: Publication only after approval by the responsible person of the Internet Download Area in your business segment!" ma:internalName="Internet_Download_Area">
      <xsd:complexType>
        <xsd:complexContent>
          <xsd:extension base="dms:MultiChoice">
            <xsd:sequence>
              <xsd:element name="Value" maxOccurs="unbounded" minOccurs="0" nillable="true">
                <xsd:simpleType>
                  <xsd:restriction base="dms:Choice">
                    <xsd:enumeration value="Yes"/>
                  </xsd:restriction>
                </xsd:simpleType>
              </xsd:element>
            </xsd:sequence>
          </xsd:extension>
        </xsd:complexContent>
      </xsd:complexType>
    </xsd:element>
    <xsd:element name="Internet_Status" ma:index="13" nillable="true" ma:displayName="Internet_Status" ma:description="This field does only provide the publishing status of this file in the Internet Download Areas. &#10;The content will be modified automatically by the SharePoint workflow.&#10;Please don't modify the content manually." ma:internalName="Internet_Status">
      <xsd:simpleType>
        <xsd:restriction base="dms:Text">
          <xsd:maxLength value="255"/>
        </xsd:restriction>
      </xsd:simpleType>
    </xsd:element>
    <xsd:element name="Family" ma:index="14" nillable="true" ma:displayName="Family" ma:default="Automation solutions" ma:internalName="Family">
      <xsd:simpleType>
        <xsd:restriction base="dms:Text">
          <xsd:maxLength value="255"/>
        </xsd:restriction>
      </xsd:simpleType>
    </xsd:element>
    <xsd:element name="Thumb" ma:index="21" nillable="true" ma:displayName="Thumb" ma:format="Image" ma:internalName="Thumb">
      <xsd:complexType>
        <xsd:complexContent>
          <xsd:extension base="dms:URL">
            <xsd:sequence>
              <xsd:element name="Url" type="dms:ValidUrl" minOccurs="0" nillable="true"/>
              <xsd:element name="Description" type="xsd:string" nillable="true"/>
            </xsd:sequence>
          </xsd:extension>
        </xsd:complexContent>
      </xsd:complexType>
    </xsd:element>
    <xsd:element name="Netzcheckliste" ma:index="22" ma:displayName="Netzcheckliste" ma:description="ECC-Check: With this selection, you confirm that the document is AL=N and ECCN=N" ma:list="{1312ba31-61f3-47d8-b674-c66b1c8ae982}" ma:internalName="Netzcheckliste" ma:showField="Checklisten_x0020_Name">
      <xsd:simpleType>
        <xsd:restriction base="dms:Lookup"/>
      </xsd:simpleType>
    </xsd:element>
    <xsd:element name="ForceCopy" ma:index="23" nillable="true" ma:displayName="Force Copy" ma:format="Dropdown" ma:internalName="ForceCopy">
      <xsd:simpleType>
        <xsd:restriction base="dms:Choice">
          <xsd:enumeration value="Yes"/>
        </xsd:restriction>
      </xsd:simpleType>
    </xsd:element>
    <xsd:element name="InternetICStatus" ma:index="24" nillable="true" ma:displayName="Internet IC Status" ma:internalName="InternetICStatus">
      <xsd:simpleType>
        <xsd:restriction base="dms:Text">
          <xsd:maxLength value="255"/>
        </xsd:restriction>
      </xsd:simpleType>
    </xsd:element>
    <xsd:element name="Importanttext" ma:index="25" nillable="true" ma:displayName="Importanttext" ma:internalName="Importanttex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0.xml><?xml version="1.0" encoding="utf-8"?>
<p4ppTags>
  <Name>One object (large)</Name>
  <PpLayout>16</PpLayout>
  <Index>10</Index>
</p4ppTags>
</file>

<file path=customXml/item41.xml><?xml version="1.0" encoding="utf-8"?>
<p4ppTags>
  <Name>Free Content + Navigation</Name>
  <PpLayout>32</PpLayout>
  <Index>16</Index>
</p4ppTags>
</file>

<file path=customXml/item42.xml><?xml version="1.0" encoding="utf-8"?>
<p4ppTags>
  <Name>One object (large)</Name>
  <PpLayout>16</PpLayout>
  <Index>10</Index>
</p4ppTags>
</file>

<file path=customXml/item43.xml><?xml version="1.0" encoding="utf-8"?>
<p4ppTags>
  <Name>Two rows</Name>
  <PpLayout>32</PpLayout>
  <Index>13</Index>
</p4ppTags>
</file>

<file path=customXml/item44.xml><?xml version="1.0" encoding="utf-8"?>
<p4ppTags>
  <Name>Two columns</Name>
  <PpLayout>29</PpLayout>
  <Index>12</Index>
</p4ppTags>
</file>

<file path=customXml/item45.xml><?xml version="1.0" encoding="utf-8"?>
<p4ppTags>
  <Name>Four objects + Navigation</Name>
  <PpLayout>32</PpLayout>
  <Index>22</Index>
</p4ppTags>
</file>

<file path=customXml/item46.xml><?xml version="1.0" encoding="utf-8"?>
<p4ppTags>
  <Name>Two rows + Navigation</Name>
  <PpLayout>32</PpLayout>
  <Index>21</Index>
</p4ppTags>
</file>

<file path=customXml/item47.xml><?xml version="1.0" encoding="utf-8"?>
<?mso-contentType ?>
<FormTemplates xmlns="http://schemas.microsoft.com/sharepoint/v3/contenttype/forms">
  <Display>DocumentLibraryForm</Display>
  <Edit>DocumentLibraryForm</Edit>
  <New>DocumentLibraryForm</New>
</FormTemplates>
</file>

<file path=customXml/item48.xml><?xml version="1.0" encoding="utf-8"?>
<p4ppTags>
  <Name>Two rows + Navigation</Name>
  <PpLayout>32</PpLayout>
  <Index>21</Index>
</p4ppTags>
</file>

<file path=customXml/item49.xml><?xml version="1.0" encoding="utf-8"?>
<p4ppTags>
  <Name>One object (small) + Navigation</Name>
  <PpLayout>32</PpLayout>
  <Index>18</Index>
</p4ppTags>
</file>

<file path=customXml/item5.xml><?xml version="1.0" encoding="utf-8"?>
<p4ppTags>
  <Name>One object (small)</Name>
  <PpLayout>16</PpLayout>
  <Index>11</Index>
</p4ppTags>
</file>

<file path=customXml/item6.xml><?xml version="1.0" encoding="utf-8"?>
<p4ppTags>
  <Name>One object (small)</Name>
  <PpLayout>16</PpLayout>
  <Index>11</Index>
</p4ppTags>
</file>

<file path=customXml/item7.xml><?xml version="1.0" encoding="utf-8"?>
<p4ppTags>
  <Name>Two columns + Navigation</Name>
  <PpLayout>32</PpLayout>
  <Index>19</Index>
</p4ppTags>
</file>

<file path=customXml/item8.xml><?xml version="1.0" encoding="utf-8"?>
<p:properties xmlns:p="http://schemas.microsoft.com/office/2006/metadata/properties" xmlns:xsi="http://www.w3.org/2001/XMLSchema-instance" xmlns:pc="http://schemas.microsoft.com/office/infopath/2007/PartnerControls">
  <documentManagement>
    <Language xmlns="7515fc83-88c2-4ffe-9ebe-c335634604b5">
      <Value>English</Value>
    </Language>
    <Download_x0020_Group xmlns="7515fc83-88c2-4ffe-9ebe-c335634604b5" xsi:nil="true"/>
    <Versions xmlns="7515fc83-88c2-4ffe-9ebe-c335634604b5">Global</Versions>
    <Family xmlns="7515fc83-88c2-4ffe-9ebe-c335634604b5">Automation solutions</Family>
    <ForceCopy xmlns="7515fc83-88c2-4ffe-9ebe-c335634604b5" xsi:nil="true"/>
    <Group xmlns="7515fc83-88c2-4ffe-9ebe-c335634604b5" xsi:nil="true"/>
    <Thumb xmlns="7515fc83-88c2-4ffe-9ebe-c335634604b5">
      <Url xsi:nil="true"/>
      <Description xsi:nil="true"/>
    </Thumb>
    <Importanttext xmlns="7515fc83-88c2-4ffe-9ebe-c335634604b5" xsi:nil="true"/>
    <Group2 xmlns="7515fc83-88c2-4ffe-9ebe-c335634604b5" xsi:nil="true"/>
    <InternetICStatus xmlns="7515fc83-88c2-4ffe-9ebe-c335634604b5" xsi:nil="true"/>
    <Netzcheckliste xmlns="7515fc83-88c2-4ffe-9ebe-c335634604b5">1</Netzcheckliste>
    <Intranet_Download_Area xmlns="7515fc83-88c2-4ffe-9ebe-c335634604b5">
      <Value>Yes</Value>
    </Intranet_Download_Area>
    <Internet_Download_Area xmlns="7515fc83-88c2-4ffe-9ebe-c335634604b5"/>
    <Product xmlns="7515fc83-88c2-4ffe-9ebe-c335634604b5">
      <Value>Digital Substation general</Value>
    </Product>
    <Description0 xmlns="7515fc83-88c2-4ffe-9ebe-c335634604b5">Digital Substation - overview slides</Description0>
    <Internet_Status xmlns="7515fc83-88c2-4ffe-9ebe-c335634604b5" xsi:nil="true"/>
    <Downloads xmlns="7515fc83-88c2-4ffe-9ebe-c335634604b5">23</Downloads>
    <sorting xmlns="7515fc83-88c2-4ffe-9ebe-c335634604b5">500</sorting>
  </documentManagement>
</p:properties>
</file>

<file path=customXml/item9.xml><?xml version="1.0" encoding="utf-8"?>
<p4ppTags>
  <Name>One object (small) + Navigation</Name>
  <PpLayout>32</PpLayout>
  <Index>18</Index>
</p4ppTags>
</file>

<file path=customXml/itemProps1.xml><?xml version="1.0" encoding="utf-8"?>
<ds:datastoreItem xmlns:ds="http://schemas.openxmlformats.org/officeDocument/2006/customXml" ds:itemID="{699A8B10-B427-4798-8275-F1E2AD261ECB}">
  <ds:schemaRefs/>
</ds:datastoreItem>
</file>

<file path=customXml/itemProps10.xml><?xml version="1.0" encoding="utf-8"?>
<ds:datastoreItem xmlns:ds="http://schemas.openxmlformats.org/officeDocument/2006/customXml" ds:itemID="{D4516F18-B227-497E-8059-41777F24D250}">
  <ds:schemaRefs/>
</ds:datastoreItem>
</file>

<file path=customXml/itemProps11.xml><?xml version="1.0" encoding="utf-8"?>
<ds:datastoreItem xmlns:ds="http://schemas.openxmlformats.org/officeDocument/2006/customXml" ds:itemID="{B27F640E-84DF-4F97-BC70-D045F1E6594F}">
  <ds:schemaRefs/>
</ds:datastoreItem>
</file>

<file path=customXml/itemProps12.xml><?xml version="1.0" encoding="utf-8"?>
<ds:datastoreItem xmlns:ds="http://schemas.openxmlformats.org/officeDocument/2006/customXml" ds:itemID="{40A3AA07-4A96-459B-BDE8-51C88FB1D5DC}">
  <ds:schemaRefs/>
</ds:datastoreItem>
</file>

<file path=customXml/itemProps13.xml><?xml version="1.0" encoding="utf-8"?>
<ds:datastoreItem xmlns:ds="http://schemas.openxmlformats.org/officeDocument/2006/customXml" ds:itemID="{2983FCA1-15F4-478E-B555-43BA6A4A132A}">
  <ds:schemaRefs/>
</ds:datastoreItem>
</file>

<file path=customXml/itemProps14.xml><?xml version="1.0" encoding="utf-8"?>
<ds:datastoreItem xmlns:ds="http://schemas.openxmlformats.org/officeDocument/2006/customXml" ds:itemID="{6A8EF654-8A82-4EE5-B597-1E81898096E6}">
  <ds:schemaRefs/>
</ds:datastoreItem>
</file>

<file path=customXml/itemProps15.xml><?xml version="1.0" encoding="utf-8"?>
<ds:datastoreItem xmlns:ds="http://schemas.openxmlformats.org/officeDocument/2006/customXml" ds:itemID="{29CA44AB-A4A8-494B-8DBE-612549F19ADB}">
  <ds:schemaRefs/>
</ds:datastoreItem>
</file>

<file path=customXml/itemProps16.xml><?xml version="1.0" encoding="utf-8"?>
<ds:datastoreItem xmlns:ds="http://schemas.openxmlformats.org/officeDocument/2006/customXml" ds:itemID="{572FBA73-6DBF-45DA-8282-9342320CFAB0}">
  <ds:schemaRefs/>
</ds:datastoreItem>
</file>

<file path=customXml/itemProps17.xml><?xml version="1.0" encoding="utf-8"?>
<ds:datastoreItem xmlns:ds="http://schemas.openxmlformats.org/officeDocument/2006/customXml" ds:itemID="{6787499C-113C-43EC-9451-96C3C742B5CC}">
  <ds:schemaRefs/>
</ds:datastoreItem>
</file>

<file path=customXml/itemProps18.xml><?xml version="1.0" encoding="utf-8"?>
<ds:datastoreItem xmlns:ds="http://schemas.openxmlformats.org/officeDocument/2006/customXml" ds:itemID="{577B612D-CD5B-4591-8E71-CD14E5EFC8E6}">
  <ds:schemaRefs/>
</ds:datastoreItem>
</file>

<file path=customXml/itemProps19.xml><?xml version="1.0" encoding="utf-8"?>
<ds:datastoreItem xmlns:ds="http://schemas.openxmlformats.org/officeDocument/2006/customXml" ds:itemID="{D8097D0C-BE3E-4AEC-9593-65CFCCB19297}">
  <ds:schemaRefs/>
</ds:datastoreItem>
</file>

<file path=customXml/itemProps2.xml><?xml version="1.0" encoding="utf-8"?>
<ds:datastoreItem xmlns:ds="http://schemas.openxmlformats.org/officeDocument/2006/customXml" ds:itemID="{C7A67FB9-D696-4315-8EBE-523A76775088}">
  <ds:schemaRefs/>
</ds:datastoreItem>
</file>

<file path=customXml/itemProps20.xml><?xml version="1.0" encoding="utf-8"?>
<ds:datastoreItem xmlns:ds="http://schemas.openxmlformats.org/officeDocument/2006/customXml" ds:itemID="{361688F2-643C-4844-9EDE-8412FDE235C3}">
  <ds:schemaRefs/>
</ds:datastoreItem>
</file>

<file path=customXml/itemProps21.xml><?xml version="1.0" encoding="utf-8"?>
<ds:datastoreItem xmlns:ds="http://schemas.openxmlformats.org/officeDocument/2006/customXml" ds:itemID="{38AB8DE4-FD9B-4166-BEC3-3F1753596133}">
  <ds:schemaRefs/>
</ds:datastoreItem>
</file>

<file path=customXml/itemProps22.xml><?xml version="1.0" encoding="utf-8"?>
<ds:datastoreItem xmlns:ds="http://schemas.openxmlformats.org/officeDocument/2006/customXml" ds:itemID="{1581BFFB-B4CE-47A8-BE77-DC1339B1E5A7}">
  <ds:schemaRefs/>
</ds:datastoreItem>
</file>

<file path=customXml/itemProps23.xml><?xml version="1.0" encoding="utf-8"?>
<ds:datastoreItem xmlns:ds="http://schemas.openxmlformats.org/officeDocument/2006/customXml" ds:itemID="{9AEB0FA9-56AF-4D8A-8EB6-EE44BE33C369}">
  <ds:schemaRefs/>
</ds:datastoreItem>
</file>

<file path=customXml/itemProps24.xml><?xml version="1.0" encoding="utf-8"?>
<ds:datastoreItem xmlns:ds="http://schemas.openxmlformats.org/officeDocument/2006/customXml" ds:itemID="{7CC5F709-E74B-4E5F-A728-923D5062EBEF}">
  <ds:schemaRefs/>
</ds:datastoreItem>
</file>

<file path=customXml/itemProps25.xml><?xml version="1.0" encoding="utf-8"?>
<ds:datastoreItem xmlns:ds="http://schemas.openxmlformats.org/officeDocument/2006/customXml" ds:itemID="{24A55C8B-F6FF-4D64-9DA7-A690FC3CE09C}">
  <ds:schemaRefs/>
</ds:datastoreItem>
</file>

<file path=customXml/itemProps26.xml><?xml version="1.0" encoding="utf-8"?>
<ds:datastoreItem xmlns:ds="http://schemas.openxmlformats.org/officeDocument/2006/customXml" ds:itemID="{0812DCBF-0FC9-4A6A-98AB-E7F41047847F}">
  <ds:schemaRefs/>
</ds:datastoreItem>
</file>

<file path=customXml/itemProps27.xml><?xml version="1.0" encoding="utf-8"?>
<ds:datastoreItem xmlns:ds="http://schemas.openxmlformats.org/officeDocument/2006/customXml" ds:itemID="{85D77EE6-52B7-48BE-9EDB-748F1EBB53DE}">
  <ds:schemaRefs/>
</ds:datastoreItem>
</file>

<file path=customXml/itemProps28.xml><?xml version="1.0" encoding="utf-8"?>
<ds:datastoreItem xmlns:ds="http://schemas.openxmlformats.org/officeDocument/2006/customXml" ds:itemID="{EAB520BC-C6EC-457E-8AB5-55DB67C86858}">
  <ds:schemaRefs/>
</ds:datastoreItem>
</file>

<file path=customXml/itemProps29.xml><?xml version="1.0" encoding="utf-8"?>
<ds:datastoreItem xmlns:ds="http://schemas.openxmlformats.org/officeDocument/2006/customXml" ds:itemID="{D7BABA95-BFFE-422B-8591-3271669EEA88}">
  <ds:schemaRefs/>
</ds:datastoreItem>
</file>

<file path=customXml/itemProps3.xml><?xml version="1.0" encoding="utf-8"?>
<ds:datastoreItem xmlns:ds="http://schemas.openxmlformats.org/officeDocument/2006/customXml" ds:itemID="{896C0476-3D02-4939-A191-209B42EA4F22}">
  <ds:schemaRefs/>
</ds:datastoreItem>
</file>

<file path=customXml/itemProps30.xml><?xml version="1.0" encoding="utf-8"?>
<ds:datastoreItem xmlns:ds="http://schemas.openxmlformats.org/officeDocument/2006/customXml" ds:itemID="{15CF3461-70D1-4B54-AFAB-DAFDA0A238CD}">
  <ds:schemaRefs/>
</ds:datastoreItem>
</file>

<file path=customXml/itemProps31.xml><?xml version="1.0" encoding="utf-8"?>
<ds:datastoreItem xmlns:ds="http://schemas.openxmlformats.org/officeDocument/2006/customXml" ds:itemID="{09F4518B-D716-4101-A172-F0419C51B863}">
  <ds:schemaRefs/>
</ds:datastoreItem>
</file>

<file path=customXml/itemProps32.xml><?xml version="1.0" encoding="utf-8"?>
<ds:datastoreItem xmlns:ds="http://schemas.openxmlformats.org/officeDocument/2006/customXml" ds:itemID="{79B9B7FE-8EBF-4361-8F46-2D7625FA898C}">
  <ds:schemaRefs/>
</ds:datastoreItem>
</file>

<file path=customXml/itemProps33.xml><?xml version="1.0" encoding="utf-8"?>
<ds:datastoreItem xmlns:ds="http://schemas.openxmlformats.org/officeDocument/2006/customXml" ds:itemID="{7E35FEDB-1F0E-4D67-A313-4AC59C26FF29}">
  <ds:schemaRefs/>
</ds:datastoreItem>
</file>

<file path=customXml/itemProps34.xml><?xml version="1.0" encoding="utf-8"?>
<ds:datastoreItem xmlns:ds="http://schemas.openxmlformats.org/officeDocument/2006/customXml" ds:itemID="{77D0CA19-7FF1-4277-A223-AFAE07F04045}">
  <ds:schemaRefs/>
</ds:datastoreItem>
</file>

<file path=customXml/itemProps35.xml><?xml version="1.0" encoding="utf-8"?>
<ds:datastoreItem xmlns:ds="http://schemas.openxmlformats.org/officeDocument/2006/customXml" ds:itemID="{FAC29575-69C3-4BC3-BC4B-4A1F1FC4176F}">
  <ds:schemaRefs/>
</ds:datastoreItem>
</file>

<file path=customXml/itemProps36.xml><?xml version="1.0" encoding="utf-8"?>
<ds:datastoreItem xmlns:ds="http://schemas.openxmlformats.org/officeDocument/2006/customXml" ds:itemID="{1F672E68-FBCE-4462-9BE5-9CF6BE0DDA42}">
  <ds:schemaRefs/>
</ds:datastoreItem>
</file>

<file path=customXml/itemProps37.xml><?xml version="1.0" encoding="utf-8"?>
<ds:datastoreItem xmlns:ds="http://schemas.openxmlformats.org/officeDocument/2006/customXml" ds:itemID="{9C21A56D-32EA-4639-9365-17EA81D1CEEE}">
  <ds:schemaRefs/>
</ds:datastoreItem>
</file>

<file path=customXml/itemProps38.xml><?xml version="1.0" encoding="utf-8"?>
<ds:datastoreItem xmlns:ds="http://schemas.openxmlformats.org/officeDocument/2006/customXml" ds:itemID="{BD92F043-F08E-490D-A59C-EF2F6D3EC737}">
  <ds:schemaRefs/>
</ds:datastoreItem>
</file>

<file path=customXml/itemProps39.xml><?xml version="1.0" encoding="utf-8"?>
<ds:datastoreItem xmlns:ds="http://schemas.openxmlformats.org/officeDocument/2006/customXml" ds:itemID="{1666F4C2-68F5-4840-A44A-1A646C0925A1}">
  <ds:schemaRefs/>
</ds:datastoreItem>
</file>

<file path=customXml/itemProps4.xml><?xml version="1.0" encoding="utf-8"?>
<ds:datastoreItem xmlns:ds="http://schemas.openxmlformats.org/officeDocument/2006/customXml" ds:itemID="{FD33DF93-8BB0-4AD3-9FF0-5C7501C2E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15fc83-88c2-4ffe-9ebe-c335634604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0.xml><?xml version="1.0" encoding="utf-8"?>
<ds:datastoreItem xmlns:ds="http://schemas.openxmlformats.org/officeDocument/2006/customXml" ds:itemID="{61A1D7A9-EF41-4064-9D47-B0538329511C}">
  <ds:schemaRefs/>
</ds:datastoreItem>
</file>

<file path=customXml/itemProps41.xml><?xml version="1.0" encoding="utf-8"?>
<ds:datastoreItem xmlns:ds="http://schemas.openxmlformats.org/officeDocument/2006/customXml" ds:itemID="{C90D2F1E-6FCF-41EE-858D-F95D7869BDAA}">
  <ds:schemaRefs/>
</ds:datastoreItem>
</file>

<file path=customXml/itemProps42.xml><?xml version="1.0" encoding="utf-8"?>
<ds:datastoreItem xmlns:ds="http://schemas.openxmlformats.org/officeDocument/2006/customXml" ds:itemID="{80661B8B-A327-44F9-823B-4D9EE0B3EC78}">
  <ds:schemaRefs/>
</ds:datastoreItem>
</file>

<file path=customXml/itemProps43.xml><?xml version="1.0" encoding="utf-8"?>
<ds:datastoreItem xmlns:ds="http://schemas.openxmlformats.org/officeDocument/2006/customXml" ds:itemID="{404D3EA4-25DD-49E7-9052-7805774E80C4}">
  <ds:schemaRefs/>
</ds:datastoreItem>
</file>

<file path=customXml/itemProps44.xml><?xml version="1.0" encoding="utf-8"?>
<ds:datastoreItem xmlns:ds="http://schemas.openxmlformats.org/officeDocument/2006/customXml" ds:itemID="{3EECDE80-F70F-4064-8A8B-D0BAD8A27076}">
  <ds:schemaRefs/>
</ds:datastoreItem>
</file>

<file path=customXml/itemProps45.xml><?xml version="1.0" encoding="utf-8"?>
<ds:datastoreItem xmlns:ds="http://schemas.openxmlformats.org/officeDocument/2006/customXml" ds:itemID="{34443DAD-CAFE-48C0-87A6-8B834FAEAB3A}">
  <ds:schemaRefs/>
</ds:datastoreItem>
</file>

<file path=customXml/itemProps46.xml><?xml version="1.0" encoding="utf-8"?>
<ds:datastoreItem xmlns:ds="http://schemas.openxmlformats.org/officeDocument/2006/customXml" ds:itemID="{957EA980-162F-41F4-AC92-25186AA9810C}">
  <ds:schemaRefs/>
</ds:datastoreItem>
</file>

<file path=customXml/itemProps47.xml><?xml version="1.0" encoding="utf-8"?>
<ds:datastoreItem xmlns:ds="http://schemas.openxmlformats.org/officeDocument/2006/customXml" ds:itemID="{87D86BC1-6F59-40D2-9FD3-6D39F22BB48C}">
  <ds:schemaRefs>
    <ds:schemaRef ds:uri="http://schemas.microsoft.com/sharepoint/v3/contenttype/forms"/>
  </ds:schemaRefs>
</ds:datastoreItem>
</file>

<file path=customXml/itemProps48.xml><?xml version="1.0" encoding="utf-8"?>
<ds:datastoreItem xmlns:ds="http://schemas.openxmlformats.org/officeDocument/2006/customXml" ds:itemID="{6C79E4F8-DCFB-483C-880A-AEEC6AAFC838}">
  <ds:schemaRefs/>
</ds:datastoreItem>
</file>

<file path=customXml/itemProps49.xml><?xml version="1.0" encoding="utf-8"?>
<ds:datastoreItem xmlns:ds="http://schemas.openxmlformats.org/officeDocument/2006/customXml" ds:itemID="{D9FE249F-833E-4CF0-BECB-552D01D7DC9E}">
  <ds:schemaRefs/>
</ds:datastoreItem>
</file>

<file path=customXml/itemProps5.xml><?xml version="1.0" encoding="utf-8"?>
<ds:datastoreItem xmlns:ds="http://schemas.openxmlformats.org/officeDocument/2006/customXml" ds:itemID="{1618AA06-B22E-4D19-9680-0D7830426729}">
  <ds:schemaRefs/>
</ds:datastoreItem>
</file>

<file path=customXml/itemProps6.xml><?xml version="1.0" encoding="utf-8"?>
<ds:datastoreItem xmlns:ds="http://schemas.openxmlformats.org/officeDocument/2006/customXml" ds:itemID="{8809CAE8-A231-4631-BC19-79A5641846FD}">
  <ds:schemaRefs/>
</ds:datastoreItem>
</file>

<file path=customXml/itemProps7.xml><?xml version="1.0" encoding="utf-8"?>
<ds:datastoreItem xmlns:ds="http://schemas.openxmlformats.org/officeDocument/2006/customXml" ds:itemID="{B8AF3011-E7E3-4978-9204-3267E98F7BBB}">
  <ds:schemaRefs/>
</ds:datastoreItem>
</file>

<file path=customXml/itemProps8.xml><?xml version="1.0" encoding="utf-8"?>
<ds:datastoreItem xmlns:ds="http://schemas.openxmlformats.org/officeDocument/2006/customXml" ds:itemID="{D49F4E18-C762-4326-B916-6D19867E704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515fc83-88c2-4ffe-9ebe-c335634604b5"/>
    <ds:schemaRef ds:uri="http://www.w3.org/XML/1998/namespace"/>
    <ds:schemaRef ds:uri="http://purl.org/dc/dcmitype/"/>
  </ds:schemaRefs>
</ds:datastoreItem>
</file>

<file path=customXml/itemProps9.xml><?xml version="1.0" encoding="utf-8"?>
<ds:datastoreItem xmlns:ds="http://schemas.openxmlformats.org/officeDocument/2006/customXml" ds:itemID="{E68344CF-3EB6-4BD6-B8D8-D5399B7E1B9A}">
  <ds:schemaRefs/>
</ds:datastoreItem>
</file>

<file path=docProps/app.xml><?xml version="1.0" encoding="utf-8"?>
<Properties xmlns="http://schemas.openxmlformats.org/officeDocument/2006/extended-properties" xmlns:vt="http://schemas.openxmlformats.org/officeDocument/2006/docPropsVTypes">
  <Template>SIM_PPT_2007_16x9_DEU_V2_0_0_BASIC.pptx</Template>
  <TotalTime>94</TotalTime>
  <Words>3274</Words>
  <Application>Microsoft Office PowerPoint</Application>
  <PresentationFormat>Custom</PresentationFormat>
  <Paragraphs>496</Paragraphs>
  <Slides>15</Slides>
  <Notes>15</Notes>
  <HiddenSlides>1</HiddenSlides>
  <MMClips>0</MMClips>
  <ScaleCrop>false</ScaleCrop>
  <HeadingPairs>
    <vt:vector size="8" baseType="variant">
      <vt:variant>
        <vt:lpstr>Fonts Used</vt:lpstr>
      </vt:variant>
      <vt:variant>
        <vt:i4>3</vt:i4>
      </vt:variant>
      <vt:variant>
        <vt:lpstr>Theme</vt:lpstr>
      </vt:variant>
      <vt:variant>
        <vt:i4>7</vt:i4>
      </vt:variant>
      <vt:variant>
        <vt:lpstr>Embedded OLE Servers</vt:lpstr>
      </vt:variant>
      <vt:variant>
        <vt:i4>2</vt:i4>
      </vt:variant>
      <vt:variant>
        <vt:lpstr>Slide Titles</vt:lpstr>
      </vt:variant>
      <vt:variant>
        <vt:i4>15</vt:i4>
      </vt:variant>
    </vt:vector>
  </HeadingPairs>
  <TitlesOfParts>
    <vt:vector size="27" baseType="lpstr">
      <vt:lpstr>Arial</vt:lpstr>
      <vt:lpstr>Siemens Sans Bold</vt:lpstr>
      <vt:lpstr>Wingdings</vt:lpstr>
      <vt:lpstr>Siemens 2016 – 16:9</vt:lpstr>
      <vt:lpstr>7_PowerPoint_Erweiterte Version</vt:lpstr>
      <vt:lpstr>8_PowerPoint_Erweiterte Version</vt:lpstr>
      <vt:lpstr>9_PowerPoint_Erweiterte Version</vt:lpstr>
      <vt:lpstr>10_PowerPoint_Erweiterte Version</vt:lpstr>
      <vt:lpstr>11_PowerPoint_Erweiterte Version</vt:lpstr>
      <vt:lpstr>12_PowerPoint_Erweiterte Version</vt:lpstr>
      <vt:lpstr>think-cell Folie</vt:lpstr>
      <vt:lpstr>think-cell Slide</vt:lpstr>
      <vt:lpstr>Cyber Security in Digital Substation </vt:lpstr>
      <vt:lpstr>A Substation – Why Should We Make It Digital?</vt:lpstr>
      <vt:lpstr>A Digital Substation – What is it about?</vt:lpstr>
      <vt:lpstr>Digitalization of Station Level</vt:lpstr>
      <vt:lpstr>Digitalization of Process Level</vt:lpstr>
      <vt:lpstr>Cyber Security</vt:lpstr>
      <vt:lpstr>Asset Management Support for Primary and Secondary Equipment</vt:lpstr>
      <vt:lpstr>Grid Operation Support Power Distribution:  Self-optimizing Applications</vt:lpstr>
      <vt:lpstr>Integrated Engineering</vt:lpstr>
      <vt:lpstr>Digital Substation – Siemens Concept Clearly Addresses  Grid Operators’ Tasks</vt:lpstr>
      <vt:lpstr>Cyber Security – booming problem  </vt:lpstr>
      <vt:lpstr>Digital substation – potential problem</vt:lpstr>
      <vt:lpstr>Migration to Secure Substation Security Controls </vt:lpstr>
      <vt:lpstr>End-to-end Cyber Security Secure Substation !</vt:lpstr>
      <vt:lpstr>HVALA!</vt:lpstr>
    </vt:vector>
  </TitlesOfParts>
  <Company>SIEMENS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Substation - overview slides</dc:title>
  <dc:creator>Akcakoyun, Ayse (CC EM BU DG)</dc:creator>
  <cp:lastModifiedBy>Valcic, Mario (RC-HR EM)</cp:lastModifiedBy>
  <cp:revision>369</cp:revision>
  <cp:lastPrinted>2017-12-04T17:35:59Z</cp:lastPrinted>
  <dcterms:created xsi:type="dcterms:W3CDTF">2006-04-07T10:01:45Z</dcterms:created>
  <dcterms:modified xsi:type="dcterms:W3CDTF">2019-03-20T15:01:56Z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February 2017</vt:lpwstr>
  </property>
  <property fmtid="{D5CDD505-2E9C-101B-9397-08002B2CF9AE}" pid="4" name="Office version">
    <vt:lpwstr>2007 and higher</vt:lpwstr>
  </property>
  <property fmtid="{D5CDD505-2E9C-101B-9397-08002B2CF9AE}" pid="5" name="Release version">
    <vt:lpwstr>1.1</vt:lpwstr>
  </property>
  <property fmtid="{D5CDD505-2E9C-101B-9397-08002B2CF9AE}" pid="6" name="_AdHocReviewCycleID">
    <vt:i4>-589528573</vt:i4>
  </property>
  <property fmtid="{D5CDD505-2E9C-101B-9397-08002B2CF9AE}" pid="7" name="_NewReviewCycle">
    <vt:lpwstr/>
  </property>
  <property fmtid="{D5CDD505-2E9C-101B-9397-08002B2CF9AE}" pid="8" name="_EmailSubject">
    <vt:lpwstr>EM Sales Training Digital Substation</vt:lpwstr>
  </property>
  <property fmtid="{D5CDD505-2E9C-101B-9397-08002B2CF9AE}" pid="9" name="_AuthorEmail">
    <vt:lpwstr>eduard.rauber@siemens.com</vt:lpwstr>
  </property>
  <property fmtid="{D5CDD505-2E9C-101B-9397-08002B2CF9AE}" pid="10" name="_AuthorEmailDisplayName">
    <vt:lpwstr>Rauber, Eduard (EM DG SYS LM)</vt:lpwstr>
  </property>
  <property fmtid="{D5CDD505-2E9C-101B-9397-08002B2CF9AE}" pid="11" name="ContentTypeId">
    <vt:lpwstr>0x010100B98ECA9EE83DB749A6A1283876624C49</vt:lpwstr>
  </property>
</Properties>
</file>